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269" r:id="rId6"/>
    <p:sldId id="265" r:id="rId7"/>
    <p:sldId id="275" r:id="rId8"/>
    <p:sldId id="276" r:id="rId9"/>
    <p:sldId id="282" r:id="rId10"/>
    <p:sldId id="278" r:id="rId11"/>
    <p:sldId id="283" r:id="rId12"/>
    <p:sldId id="280" r:id="rId13"/>
    <p:sldId id="281" r:id="rId14"/>
    <p:sldId id="279" r:id="rId15"/>
    <p:sldId id="284" r:id="rId16"/>
    <p:sldId id="289" r:id="rId17"/>
    <p:sldId id="285" r:id="rId18"/>
    <p:sldId id="286" r:id="rId19"/>
    <p:sldId id="287" r:id="rId20"/>
    <p:sldId id="28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B9B"/>
    <a:srgbClr val="CCCCCC"/>
    <a:srgbClr val="000000"/>
    <a:srgbClr val="206E9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82" autoAdjust="0"/>
  </p:normalViewPr>
  <p:slideViewPr>
    <p:cSldViewPr snapToGrid="0" snapToObjects="1">
      <p:cViewPr varScale="1">
        <p:scale>
          <a:sx n="63" d="100"/>
          <a:sy n="63" d="100"/>
        </p:scale>
        <p:origin x="1380" y="52"/>
      </p:cViewPr>
      <p:guideLst>
        <p:guide orient="horz" pos="5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120C-0CAD-FE44-95AA-9E1573372EF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A43F1-2879-9A46-BAE7-87E05698D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72490"/>
            <a:ext cx="8311896" cy="389593"/>
          </a:xfrm>
        </p:spPr>
        <p:txBody>
          <a:bodyPr>
            <a:noAutofit/>
          </a:bodyPr>
          <a:lstStyle>
            <a:lvl1pPr marL="0" indent="0" algn="l">
              <a:buNone/>
              <a:defRPr lang="en-US" sz="22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5662083"/>
            <a:ext cx="8311896" cy="350982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3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1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2" name="Rectangle 21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 userDrawn="1"/>
        </p:nvSpPr>
        <p:spPr>
          <a:xfrm>
            <a:off x="378969" y="4327822"/>
            <a:ext cx="914400" cy="914400"/>
          </a:xfrm>
          <a:prstGeom prst="rect">
            <a:avLst/>
          </a:prstGeom>
        </p:spPr>
        <p:txBody>
          <a:bodyPr wrap="none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Our Story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8296163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 userDrawn="1"/>
        </p:nvSpPr>
        <p:spPr>
          <a:xfrm>
            <a:off x="345103" y="214788"/>
            <a:ext cx="6011334" cy="914400"/>
          </a:xfrm>
          <a:prstGeom prst="rect">
            <a:avLst/>
          </a:prstGeom>
        </p:spPr>
        <p:txBody>
          <a:bodyPr wrap="none" rtlCol="0" anchor="t" anchorCtr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Achieving student success advances </a:t>
            </a:r>
            <a:br>
              <a:rPr lang="en-US" sz="2200" dirty="0"/>
            </a:br>
            <a:r>
              <a:rPr lang="en-US" sz="2200" dirty="0"/>
              <a:t>our entire society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0071747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03" y="898416"/>
            <a:ext cx="5112256" cy="507810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29768" y="228600"/>
            <a:ext cx="8311896" cy="7132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Enhancing every aspect of the modern </a:t>
            </a:r>
            <a:br>
              <a:rPr lang="en-US" dirty="0"/>
            </a:br>
            <a:r>
              <a:rPr lang="en-US" dirty="0"/>
              <a:t>connected campus</a:t>
            </a:r>
          </a:p>
        </p:txBody>
      </p:sp>
    </p:spTree>
    <p:extLst>
      <p:ext uri="{BB962C8B-B14F-4D97-AF65-F5344CB8AC3E}">
        <p14:creationId xmlns:p14="http://schemas.microsoft.com/office/powerpoint/2010/main" val="4266904438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 Succe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508591" y="2209383"/>
            <a:ext cx="2737556" cy="2929289"/>
            <a:chOff x="5550554" y="2175517"/>
            <a:chExt cx="2737556" cy="2929289"/>
          </a:xfrm>
        </p:grpSpPr>
        <p:grpSp>
          <p:nvGrpSpPr>
            <p:cNvPr id="76" name="Group 75"/>
            <p:cNvGrpSpPr/>
            <p:nvPr/>
          </p:nvGrpSpPr>
          <p:grpSpPr>
            <a:xfrm>
              <a:off x="6234592" y="5104806"/>
              <a:ext cx="1367030" cy="0"/>
              <a:chOff x="833627" y="4881706"/>
              <a:chExt cx="1714502" cy="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1005077" y="4710256"/>
                <a:ext cx="0" cy="342900"/>
              </a:xfrm>
              <a:prstGeom prst="line">
                <a:avLst/>
              </a:prstGeom>
              <a:ln w="28575">
                <a:solidFill>
                  <a:srgbClr val="CCDE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13479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16908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2033779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2376679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550554" y="2175517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Apply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50554" y="2728673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Register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50554" y="3281829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Degree Plan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50554" y="3834985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Monitor Progress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50554" y="4388141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Faculty Engagement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" y="1216152"/>
            <a:ext cx="3961817" cy="3961815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648919" y="1213857"/>
            <a:ext cx="3961817" cy="3961815"/>
          </a:xfrm>
          <a:prstGeom prst="ellipse">
            <a:avLst/>
          </a:prstGeom>
          <a:solidFill>
            <a:srgbClr val="A3A6A8">
              <a:alpha val="93000"/>
            </a:srgbClr>
          </a:solidFill>
          <a:ln w="76200" cmpd="sng">
            <a:solidFill>
              <a:srgbClr val="CCDE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617379" y="2182317"/>
            <a:ext cx="2024896" cy="2024895"/>
          </a:xfrm>
          <a:prstGeom prst="ellipse">
            <a:avLst/>
          </a:prstGeom>
          <a:noFill/>
          <a:ln w="38100" cmpd="sng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010897" y="1575835"/>
            <a:ext cx="3237861" cy="3237859"/>
          </a:xfrm>
          <a:prstGeom prst="ellipse">
            <a:avLst/>
          </a:prstGeom>
          <a:noFill/>
          <a:ln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5353" y="1011429"/>
            <a:ext cx="2161040" cy="2161040"/>
            <a:chOff x="146404" y="201558"/>
            <a:chExt cx="2999464" cy="29994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04" y="201558"/>
              <a:ext cx="2999464" cy="2999464"/>
            </a:xfrm>
            <a:prstGeom prst="rect">
              <a:avLst/>
            </a:prstGeom>
            <a:effectLst>
              <a:outerShdw blurRad="73025" dist="50800" dir="2700000" algn="tl" rotWithShape="0">
                <a:schemeClr val="tx1">
                  <a:alpha val="16000"/>
                </a:schemeClr>
              </a:outerShdw>
            </a:effectLst>
          </p:spPr>
        </p:pic>
        <p:pic>
          <p:nvPicPr>
            <p:cNvPr id="15" name="Picture 14" descr="Wheel-s1-25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04" y="201558"/>
              <a:ext cx="2999464" cy="2999464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4610737" y="1206865"/>
            <a:ext cx="4533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CDDDE">
                    <a:lumMod val="25000"/>
                  </a:srgbClr>
                </a:solidFill>
              </a:rPr>
              <a:t>Student Success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4224096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orient="horz" pos="726">
          <p15:clr>
            <a:srgbClr val="FBAE40"/>
          </p15:clr>
        </p15:guide>
        <p15:guide id="2" orient="horz" pos="10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stituent Experien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19" y="1213857"/>
            <a:ext cx="3961817" cy="3961815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648919" y="1213857"/>
            <a:ext cx="3961817" cy="3961815"/>
          </a:xfrm>
          <a:prstGeom prst="ellipse">
            <a:avLst/>
          </a:prstGeom>
          <a:solidFill>
            <a:srgbClr val="A3A6A8">
              <a:alpha val="93000"/>
            </a:srgbClr>
          </a:solidFill>
          <a:ln w="76200" cmpd="sng">
            <a:solidFill>
              <a:srgbClr val="47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010897" y="1575835"/>
            <a:ext cx="3237861" cy="3237859"/>
            <a:chOff x="910429" y="1078864"/>
            <a:chExt cx="4237766" cy="4237766"/>
          </a:xfrm>
        </p:grpSpPr>
        <p:sp>
          <p:nvSpPr>
            <p:cNvPr id="70" name="Oval 69"/>
            <p:cNvSpPr/>
            <p:nvPr/>
          </p:nvSpPr>
          <p:spPr>
            <a:xfrm>
              <a:off x="1704203" y="1872638"/>
              <a:ext cx="2650218" cy="2650218"/>
            </a:xfrm>
            <a:prstGeom prst="ellipse">
              <a:avLst/>
            </a:prstGeom>
            <a:noFill/>
            <a:ln w="38100" cmpd="sng">
              <a:solidFill>
                <a:schemeClr val="bg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10429" y="1078864"/>
              <a:ext cx="4237766" cy="4237766"/>
            </a:xfrm>
            <a:prstGeom prst="ellipse">
              <a:avLst/>
            </a:prstGeom>
            <a:noFill/>
            <a:ln>
              <a:solidFill>
                <a:schemeClr val="bg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2623575" y="1027600"/>
            <a:ext cx="2169668" cy="2169667"/>
            <a:chOff x="146404" y="201558"/>
            <a:chExt cx="2999464" cy="299946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404" y="201558"/>
              <a:ext cx="2999464" cy="2999464"/>
            </a:xfrm>
            <a:prstGeom prst="rect">
              <a:avLst/>
            </a:prstGeom>
            <a:effectLst>
              <a:outerShdw blurRad="73025" dist="50800" dir="2700000" algn="tl" rotWithShape="0">
                <a:schemeClr val="tx1">
                  <a:alpha val="16000"/>
                </a:schemeClr>
              </a:outerShdw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6404" y="201558"/>
              <a:ext cx="2999464" cy="299946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5508589" y="2206177"/>
            <a:ext cx="2737556" cy="2384279"/>
            <a:chOff x="5689005" y="2206177"/>
            <a:chExt cx="2737556" cy="2384279"/>
          </a:xfrm>
        </p:grpSpPr>
        <p:grpSp>
          <p:nvGrpSpPr>
            <p:cNvPr id="71" name="Group 70"/>
            <p:cNvGrpSpPr/>
            <p:nvPr/>
          </p:nvGrpSpPr>
          <p:grpSpPr>
            <a:xfrm>
              <a:off x="6372520" y="4590456"/>
              <a:ext cx="1367030" cy="0"/>
              <a:chOff x="833627" y="4881706"/>
              <a:chExt cx="1714502" cy="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>
                <a:off x="1005077" y="4710256"/>
                <a:ext cx="0" cy="34290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1347978" y="4710256"/>
                <a:ext cx="0" cy="34290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1690878" y="4710256"/>
                <a:ext cx="0" cy="342900"/>
              </a:xfrm>
              <a:prstGeom prst="line">
                <a:avLst/>
              </a:prstGeom>
              <a:ln w="28575">
                <a:solidFill>
                  <a:srgbClr val="47A5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2033779" y="4710256"/>
                <a:ext cx="0" cy="34290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2376679" y="4710256"/>
                <a:ext cx="0" cy="34290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689005" y="2206177"/>
              <a:ext cx="2737556" cy="451556"/>
            </a:xfrm>
            <a:prstGeom prst="rect">
              <a:avLst/>
            </a:prstGeom>
            <a:noFill/>
            <a:ln w="3175" cmpd="sng">
              <a:solidFill>
                <a:srgbClr val="29A1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Accessible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89005" y="2759333"/>
              <a:ext cx="2737556" cy="451556"/>
            </a:xfrm>
            <a:prstGeom prst="rect">
              <a:avLst/>
            </a:prstGeom>
            <a:noFill/>
            <a:ln w="3175" cmpd="sng">
              <a:solidFill>
                <a:srgbClr val="29A1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Intuitive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89005" y="3312489"/>
              <a:ext cx="2737556" cy="451556"/>
            </a:xfrm>
            <a:prstGeom prst="rect">
              <a:avLst/>
            </a:prstGeom>
            <a:noFill/>
            <a:ln w="3175" cmpd="sng">
              <a:solidFill>
                <a:srgbClr val="29A1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Mobile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89005" y="3865645"/>
              <a:ext cx="2737556" cy="451556"/>
            </a:xfrm>
            <a:prstGeom prst="rect">
              <a:avLst/>
            </a:prstGeom>
            <a:noFill/>
            <a:ln w="3175" cmpd="sng">
              <a:solidFill>
                <a:srgbClr val="29A1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Responsive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10736" y="1207008"/>
            <a:ext cx="4533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CDDDE">
                    <a:lumMod val="25000"/>
                  </a:srgbClr>
                </a:solidFill>
              </a:rPr>
              <a:t>Constituent Experience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6416785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rational Efficienc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48919" y="1213857"/>
            <a:ext cx="4151736" cy="4152886"/>
            <a:chOff x="436666" y="605101"/>
            <a:chExt cx="5424160" cy="54256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666" y="605101"/>
              <a:ext cx="5185292" cy="5185292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436666" y="605101"/>
              <a:ext cx="5185292" cy="5185292"/>
            </a:xfrm>
            <a:prstGeom prst="ellipse">
              <a:avLst/>
            </a:prstGeom>
            <a:solidFill>
              <a:schemeClr val="bg2">
                <a:lumMod val="75000"/>
                <a:alpha val="93000"/>
              </a:schemeClr>
            </a:solidFill>
            <a:ln w="762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10429" y="1078864"/>
              <a:ext cx="4237766" cy="4237766"/>
            </a:xfrm>
            <a:prstGeom prst="ellipse">
              <a:avLst/>
            </a:prstGeom>
            <a:noFill/>
            <a:ln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04203" y="1872638"/>
              <a:ext cx="2650218" cy="2650218"/>
            </a:xfrm>
            <a:prstGeom prst="ellipse">
              <a:avLst/>
            </a:prstGeom>
            <a:noFill/>
            <a:ln w="38100" cmpd="sng">
              <a:solidFill>
                <a:schemeClr val="bg1">
                  <a:alpha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021128" y="3191067"/>
              <a:ext cx="2839698" cy="2839698"/>
              <a:chOff x="3021128" y="3191067"/>
              <a:chExt cx="2839698" cy="283969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021128" y="3191067"/>
                <a:ext cx="2839698" cy="2839698"/>
              </a:xfrm>
              <a:prstGeom prst="rect">
                <a:avLst/>
              </a:prstGeom>
              <a:effectLst>
                <a:outerShdw blurRad="73025" dist="50800" dir="8940000" algn="tl" rotWithShape="0">
                  <a:schemeClr val="tx1">
                    <a:alpha val="16000"/>
                  </a:schemeClr>
                </a:outerShdw>
              </a:effectLst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21128" y="3191067"/>
                <a:ext cx="2839698" cy="2839698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 userDrawn="1"/>
        </p:nvGrpSpPr>
        <p:grpSpPr>
          <a:xfrm>
            <a:off x="5512134" y="2203704"/>
            <a:ext cx="2737556" cy="2386752"/>
            <a:chOff x="5960008" y="2203704"/>
            <a:chExt cx="2737556" cy="2386752"/>
          </a:xfrm>
        </p:grpSpPr>
        <p:grpSp>
          <p:nvGrpSpPr>
            <p:cNvPr id="51" name="Group 50"/>
            <p:cNvGrpSpPr/>
            <p:nvPr/>
          </p:nvGrpSpPr>
          <p:grpSpPr>
            <a:xfrm>
              <a:off x="6645271" y="4590456"/>
              <a:ext cx="1367030" cy="0"/>
              <a:chOff x="833627" y="4881706"/>
              <a:chExt cx="1714502" cy="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1005077" y="4710256"/>
                <a:ext cx="0" cy="34290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13479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16908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2033779" y="4710256"/>
                <a:ext cx="0" cy="342900"/>
              </a:xfrm>
              <a:prstGeom prst="line">
                <a:avLst/>
              </a:prstGeom>
              <a:ln w="28575">
                <a:solidFill>
                  <a:srgbClr val="DF1C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2376679" y="4710256"/>
                <a:ext cx="0" cy="34290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960008" y="2203704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Analyze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60008" y="2758440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Enhance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60008" y="3313176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Manage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60008" y="3867912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Optimize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617823" y="1207008"/>
            <a:ext cx="4526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CDDDE">
                    <a:lumMod val="25000"/>
                  </a:srgbClr>
                </a:solidFill>
              </a:rPr>
              <a:t>Operational Efficiency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8018842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itutional Grow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57039" y="1211355"/>
            <a:ext cx="4169266" cy="4165352"/>
            <a:chOff x="191198" y="605101"/>
            <a:chExt cx="5430760" cy="542566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666" y="605101"/>
              <a:ext cx="5185292" cy="5185292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436666" y="605101"/>
              <a:ext cx="5185292" cy="5185292"/>
            </a:xfrm>
            <a:prstGeom prst="ellipse">
              <a:avLst/>
            </a:prstGeom>
            <a:solidFill>
              <a:srgbClr val="A3A6A8">
                <a:alpha val="93000"/>
              </a:srgbClr>
            </a:solidFill>
            <a:ln w="762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10429" y="1078864"/>
              <a:ext cx="4237766" cy="4237766"/>
            </a:xfrm>
            <a:prstGeom prst="ellipse">
              <a:avLst/>
            </a:prstGeom>
            <a:noFill/>
            <a:ln>
              <a:solidFill>
                <a:srgbClr val="FFFFFF">
                  <a:alpha val="26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704203" y="1872638"/>
              <a:ext cx="2650218" cy="2650218"/>
            </a:xfrm>
            <a:prstGeom prst="ellipse">
              <a:avLst/>
            </a:prstGeom>
            <a:noFill/>
            <a:ln w="38100" cmpd="sng">
              <a:solidFill>
                <a:schemeClr val="bg1">
                  <a:alpha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1198" y="3191067"/>
              <a:ext cx="2839699" cy="2839698"/>
              <a:chOff x="191198" y="3191067"/>
              <a:chExt cx="2839699" cy="283969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91199" y="3191067"/>
                <a:ext cx="2839698" cy="2839698"/>
              </a:xfrm>
              <a:prstGeom prst="rect">
                <a:avLst/>
              </a:prstGeom>
              <a:effectLst>
                <a:outerShdw blurRad="73025" dist="63500" dir="3000000" algn="tl" rotWithShape="0">
                  <a:schemeClr val="tx1">
                    <a:alpha val="16000"/>
                  </a:schemeClr>
                </a:outerShdw>
              </a:effectLst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198" y="3191067"/>
                <a:ext cx="2839698" cy="2839698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 userDrawn="1"/>
        </p:nvGrpSpPr>
        <p:grpSpPr>
          <a:xfrm>
            <a:off x="5516374" y="2201569"/>
            <a:ext cx="2737556" cy="2388887"/>
            <a:chOff x="5965411" y="2201569"/>
            <a:chExt cx="2737556" cy="2388887"/>
          </a:xfrm>
        </p:grpSpPr>
        <p:grpSp>
          <p:nvGrpSpPr>
            <p:cNvPr id="54" name="Group 53"/>
            <p:cNvGrpSpPr/>
            <p:nvPr/>
          </p:nvGrpSpPr>
          <p:grpSpPr>
            <a:xfrm>
              <a:off x="6645926" y="4590456"/>
              <a:ext cx="1367030" cy="0"/>
              <a:chOff x="833627" y="4881706"/>
              <a:chExt cx="1714502" cy="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>
                <a:off x="1005077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13479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16908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2033779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376679" y="4710256"/>
                <a:ext cx="0" cy="342900"/>
              </a:xfrm>
              <a:prstGeom prst="line">
                <a:avLst/>
              </a:prstGeom>
              <a:ln w="28575">
                <a:solidFill>
                  <a:srgbClr val="462F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965411" y="2201569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tx1"/>
                  </a:solidFill>
                </a:rPr>
                <a:t>Identify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65411" y="2757017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tx1"/>
                  </a:solidFill>
                </a:rPr>
                <a:t>Retain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65411" y="3312465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tx1"/>
                  </a:solidFill>
                </a:rPr>
                <a:t>Matriculate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65411" y="3867912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chemeClr val="tx1"/>
                  </a:solidFill>
                </a:rPr>
                <a:t>Raise Capital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626305" y="1207008"/>
            <a:ext cx="4517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CDDDE">
                    <a:lumMod val="25000"/>
                  </a:srgbClr>
                </a:solidFill>
              </a:rPr>
              <a:t>Institutional Growth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1643836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tfor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507470" y="2200074"/>
            <a:ext cx="2737556" cy="2390382"/>
            <a:chOff x="5961888" y="2200074"/>
            <a:chExt cx="2737556" cy="2390382"/>
          </a:xfrm>
        </p:grpSpPr>
        <p:grpSp>
          <p:nvGrpSpPr>
            <p:cNvPr id="58" name="Group 57"/>
            <p:cNvGrpSpPr/>
            <p:nvPr/>
          </p:nvGrpSpPr>
          <p:grpSpPr>
            <a:xfrm>
              <a:off x="6645926" y="4590456"/>
              <a:ext cx="1367030" cy="0"/>
              <a:chOff x="833627" y="4881706"/>
              <a:chExt cx="1714502" cy="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1005077" y="4710256"/>
                <a:ext cx="0" cy="342900"/>
              </a:xfrm>
              <a:prstGeom prst="line">
                <a:avLst/>
              </a:prstGeom>
              <a:ln w="28575">
                <a:solidFill>
                  <a:srgbClr val="6426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3479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1690878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2033779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2376679" y="4710256"/>
                <a:ext cx="0" cy="342900"/>
              </a:xfrm>
              <a:prstGeom prst="line">
                <a:avLst/>
              </a:prstGeom>
              <a:ln w="28575">
                <a:solidFill>
                  <a:srgbClr val="C5C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5961888" y="2200074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Integrated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1888" y="2756020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Secure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61888" y="3311966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Extensible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61888" y="3867912"/>
              <a:ext cx="2737556" cy="451556"/>
            </a:xfrm>
            <a:prstGeom prst="rect">
              <a:avLst/>
            </a:prstGeom>
            <a:noFill/>
            <a:ln w="31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buClr>
                  <a:schemeClr val="bg2">
                    <a:lumMod val="50000"/>
                  </a:schemeClr>
                </a:buClr>
              </a:pPr>
              <a:r>
                <a:rPr lang="en-US" dirty="0">
                  <a:solidFill>
                    <a:srgbClr val="000000"/>
                  </a:solidFill>
                </a:rPr>
                <a:t>Analytics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57" y="1177278"/>
            <a:ext cx="4055972" cy="40288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76229" y="1207008"/>
            <a:ext cx="4467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CDDDE">
                    <a:lumMod val="25000"/>
                  </a:srgbClr>
                </a:solidFill>
              </a:rPr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6014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orient="horz" pos="3288">
          <p15:clr>
            <a:srgbClr val="FBAE40"/>
          </p15:clr>
        </p15:guide>
        <p15:guide id="0" orient="horz" pos="7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581912"/>
            <a:ext cx="8311896" cy="4572676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1800" b="1">
                <a:solidFill>
                  <a:schemeClr val="accent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9768" y="1129188"/>
            <a:ext cx="1367030" cy="0"/>
            <a:chOff x="833627" y="4881706"/>
            <a:chExt cx="1714502" cy="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565" y="226695"/>
            <a:ext cx="8311896" cy="7132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4418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581912"/>
            <a:ext cx="8311896" cy="376284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29768" y="2133600"/>
            <a:ext cx="8311896" cy="4163683"/>
          </a:xfrm>
        </p:spPr>
        <p:txBody>
          <a:bodyPr/>
          <a:lstStyle>
            <a:lvl1pPr>
              <a:spcBef>
                <a:spcPts val="1200"/>
              </a:spcBef>
              <a:buFontTx/>
              <a:buNone/>
              <a:defRPr sz="18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 b="0">
                <a:solidFill>
                  <a:schemeClr val="tx2"/>
                </a:solidFill>
              </a:defRPr>
            </a:lvl3pPr>
            <a:lvl4pPr marL="862013" indent="-287338">
              <a:defRPr sz="1500" b="0">
                <a:solidFill>
                  <a:schemeClr val="tx2"/>
                </a:solidFill>
              </a:defRPr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565" y="226695"/>
            <a:ext cx="8311896" cy="7132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72490"/>
            <a:ext cx="8311896" cy="389593"/>
          </a:xfrm>
        </p:spPr>
        <p:txBody>
          <a:bodyPr>
            <a:noAutofit/>
          </a:bodyPr>
          <a:lstStyle>
            <a:lvl1pPr marL="0" indent="0" algn="l">
              <a:buNone/>
              <a:defRPr lang="en-US" sz="22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5662083"/>
            <a:ext cx="8311896" cy="350982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3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96450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437459"/>
            <a:ext cx="8311896" cy="45151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FontTx/>
              <a:buNone/>
              <a:defRPr sz="17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29768" y="1888975"/>
            <a:ext cx="8311896" cy="43047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565" y="226695"/>
            <a:ext cx="8311896" cy="7132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565" y="226695"/>
            <a:ext cx="8311896" cy="7132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095772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903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9171" y="1470765"/>
            <a:ext cx="9144000" cy="53917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308" y="3395498"/>
            <a:ext cx="2459892" cy="321003"/>
          </a:xfrm>
        </p:spPr>
        <p:txBody>
          <a:bodyPr>
            <a:normAutofit/>
          </a:bodyPr>
          <a:lstStyle>
            <a:lvl1pPr algn="l">
              <a:spcBef>
                <a:spcPts val="1200"/>
              </a:spcBef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565" y="226695"/>
            <a:ext cx="8311896" cy="7132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093308" y="3772591"/>
            <a:ext cx="2459892" cy="721256"/>
          </a:xfrm>
        </p:spPr>
        <p:txBody>
          <a:bodyPr>
            <a:normAutofit/>
          </a:bodyPr>
          <a:lstStyle>
            <a:lvl1pPr algn="l">
              <a:spcBef>
                <a:spcPts val="1200"/>
              </a:spcBef>
              <a:buFontTx/>
              <a:buNone/>
              <a:defRPr sz="1100" b="0">
                <a:solidFill>
                  <a:schemeClr val="tx2"/>
                </a:solidFill>
              </a:defRPr>
            </a:lvl1pPr>
            <a:lvl2pPr marL="276225" indent="-276225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74675" indent="-287338">
              <a:buClr>
                <a:schemeClr val="accent2"/>
              </a:buClr>
              <a:defRPr sz="1600"/>
            </a:lvl3pPr>
            <a:lvl4pPr marL="862013" indent="-287338">
              <a:defRPr sz="1500"/>
            </a:lvl4pPr>
            <a:lvl5pPr marL="1147763" indent="-285750">
              <a:buClr>
                <a:schemeClr val="accent1"/>
              </a:buCl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56890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3742442"/>
            <a:ext cx="769452" cy="769452"/>
          </a:xfrm>
          <a:prstGeom prst="rect">
            <a:avLst/>
          </a:prstGeom>
        </p:spPr>
      </p:pic>
      <p:pic>
        <p:nvPicPr>
          <p:cNvPr id="4" name="Picture 3" descr="icon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65" y="3742442"/>
            <a:ext cx="769452" cy="769452"/>
          </a:xfrm>
          <a:prstGeom prst="rect">
            <a:avLst/>
          </a:prstGeom>
        </p:spPr>
      </p:pic>
      <p:pic>
        <p:nvPicPr>
          <p:cNvPr id="5" name="Picture 4" descr="icon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05" y="3742442"/>
            <a:ext cx="769452" cy="769452"/>
          </a:xfrm>
          <a:prstGeom prst="rect">
            <a:avLst/>
          </a:prstGeom>
        </p:spPr>
      </p:pic>
      <p:pic>
        <p:nvPicPr>
          <p:cNvPr id="6" name="Picture 5" descr="icon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45" y="3742442"/>
            <a:ext cx="769452" cy="769452"/>
          </a:xfrm>
          <a:prstGeom prst="rect">
            <a:avLst/>
          </a:prstGeom>
        </p:spPr>
      </p:pic>
      <p:pic>
        <p:nvPicPr>
          <p:cNvPr id="7" name="Picture 6" descr="icon5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69" y="2867024"/>
            <a:ext cx="769452" cy="769452"/>
          </a:xfrm>
          <a:prstGeom prst="rect">
            <a:avLst/>
          </a:prstGeom>
        </p:spPr>
      </p:pic>
      <p:pic>
        <p:nvPicPr>
          <p:cNvPr id="8" name="Picture 7" descr="icon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4" y="4617006"/>
            <a:ext cx="769452" cy="769452"/>
          </a:xfrm>
          <a:prstGeom prst="rect">
            <a:avLst/>
          </a:prstGeom>
        </p:spPr>
      </p:pic>
      <p:pic>
        <p:nvPicPr>
          <p:cNvPr id="9" name="Picture 8" descr="icon7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64" y="4617006"/>
            <a:ext cx="769452" cy="769452"/>
          </a:xfrm>
          <a:prstGeom prst="rect">
            <a:avLst/>
          </a:prstGeom>
        </p:spPr>
      </p:pic>
      <p:pic>
        <p:nvPicPr>
          <p:cNvPr id="10" name="Picture 9" descr="icon8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04" y="4617006"/>
            <a:ext cx="769452" cy="769452"/>
          </a:xfrm>
          <a:prstGeom prst="rect">
            <a:avLst/>
          </a:prstGeom>
        </p:spPr>
      </p:pic>
      <p:pic>
        <p:nvPicPr>
          <p:cNvPr id="11" name="Picture 10" descr="icon9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44" y="4617006"/>
            <a:ext cx="769452" cy="769452"/>
          </a:xfrm>
          <a:prstGeom prst="rect">
            <a:avLst/>
          </a:prstGeom>
        </p:spPr>
      </p:pic>
      <p:pic>
        <p:nvPicPr>
          <p:cNvPr id="12" name="Picture 11" descr="icon1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48" y="2867024"/>
            <a:ext cx="769452" cy="769452"/>
          </a:xfrm>
          <a:prstGeom prst="rect">
            <a:avLst/>
          </a:prstGeom>
        </p:spPr>
      </p:pic>
      <p:pic>
        <p:nvPicPr>
          <p:cNvPr id="13" name="Picture 12" descr="icon11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4" y="5515246"/>
            <a:ext cx="769452" cy="769452"/>
          </a:xfrm>
          <a:prstGeom prst="rect">
            <a:avLst/>
          </a:prstGeom>
        </p:spPr>
      </p:pic>
      <p:pic>
        <p:nvPicPr>
          <p:cNvPr id="14" name="Picture 13" descr="icon12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64" y="5515246"/>
            <a:ext cx="769452" cy="769452"/>
          </a:xfrm>
          <a:prstGeom prst="rect">
            <a:avLst/>
          </a:prstGeom>
        </p:spPr>
      </p:pic>
      <p:pic>
        <p:nvPicPr>
          <p:cNvPr id="15" name="Picture 14" descr="icon13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04" y="5515246"/>
            <a:ext cx="769452" cy="769452"/>
          </a:xfrm>
          <a:prstGeom prst="rect">
            <a:avLst/>
          </a:prstGeom>
        </p:spPr>
      </p:pic>
      <p:pic>
        <p:nvPicPr>
          <p:cNvPr id="16" name="Picture 15" descr="icon14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044" y="5515246"/>
            <a:ext cx="769452" cy="769452"/>
          </a:xfrm>
          <a:prstGeom prst="rect">
            <a:avLst/>
          </a:prstGeom>
        </p:spPr>
      </p:pic>
      <p:pic>
        <p:nvPicPr>
          <p:cNvPr id="17" name="Picture 16" descr="icon15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527" y="2867024"/>
            <a:ext cx="769452" cy="769452"/>
          </a:xfrm>
          <a:prstGeom prst="rect">
            <a:avLst/>
          </a:prstGeom>
        </p:spPr>
      </p:pic>
      <p:pic>
        <p:nvPicPr>
          <p:cNvPr id="18" name="Picture 17" descr="icon16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45" y="3742442"/>
            <a:ext cx="769452" cy="769452"/>
          </a:xfrm>
          <a:prstGeom prst="rect">
            <a:avLst/>
          </a:prstGeom>
        </p:spPr>
      </p:pic>
      <p:pic>
        <p:nvPicPr>
          <p:cNvPr id="19" name="Picture 18" descr="icon17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65" y="3742442"/>
            <a:ext cx="769452" cy="769452"/>
          </a:xfrm>
          <a:prstGeom prst="rect">
            <a:avLst/>
          </a:prstGeom>
        </p:spPr>
      </p:pic>
      <p:pic>
        <p:nvPicPr>
          <p:cNvPr id="20" name="Picture 19" descr="icon18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525" y="3742442"/>
            <a:ext cx="769452" cy="769452"/>
          </a:xfrm>
          <a:prstGeom prst="rect">
            <a:avLst/>
          </a:prstGeom>
        </p:spPr>
      </p:pic>
      <p:pic>
        <p:nvPicPr>
          <p:cNvPr id="21" name="Picture 20" descr="icon19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088" y="3742442"/>
            <a:ext cx="769452" cy="769452"/>
          </a:xfrm>
          <a:prstGeom prst="rect">
            <a:avLst/>
          </a:prstGeom>
        </p:spPr>
      </p:pic>
      <p:pic>
        <p:nvPicPr>
          <p:cNvPr id="22" name="Picture 21" descr="icon20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485" y="3742442"/>
            <a:ext cx="769452" cy="769452"/>
          </a:xfrm>
          <a:prstGeom prst="rect">
            <a:avLst/>
          </a:prstGeom>
        </p:spPr>
      </p:pic>
      <p:pic>
        <p:nvPicPr>
          <p:cNvPr id="23" name="Picture 22" descr="icon21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64" y="4617006"/>
            <a:ext cx="769452" cy="769452"/>
          </a:xfrm>
          <a:prstGeom prst="rect">
            <a:avLst/>
          </a:prstGeom>
        </p:spPr>
      </p:pic>
      <p:pic>
        <p:nvPicPr>
          <p:cNvPr id="24" name="Picture 23" descr="icon22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44" y="4617006"/>
            <a:ext cx="769452" cy="769452"/>
          </a:xfrm>
          <a:prstGeom prst="rect">
            <a:avLst/>
          </a:prstGeom>
        </p:spPr>
      </p:pic>
      <p:pic>
        <p:nvPicPr>
          <p:cNvPr id="25" name="Picture 24" descr="icon23.pn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524" y="4617006"/>
            <a:ext cx="769452" cy="769452"/>
          </a:xfrm>
          <a:prstGeom prst="rect">
            <a:avLst/>
          </a:prstGeom>
        </p:spPr>
      </p:pic>
      <p:pic>
        <p:nvPicPr>
          <p:cNvPr id="26" name="Picture 25" descr="icon24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088" y="4617006"/>
            <a:ext cx="769452" cy="769452"/>
          </a:xfrm>
          <a:prstGeom prst="rect">
            <a:avLst/>
          </a:prstGeom>
        </p:spPr>
      </p:pic>
      <p:pic>
        <p:nvPicPr>
          <p:cNvPr id="27" name="Picture 26" descr="icon25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64" y="5515246"/>
            <a:ext cx="769452" cy="769452"/>
          </a:xfrm>
          <a:prstGeom prst="rect">
            <a:avLst/>
          </a:prstGeom>
        </p:spPr>
      </p:pic>
      <p:pic>
        <p:nvPicPr>
          <p:cNvPr id="28" name="Picture 27" descr="icon26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484" y="4617006"/>
            <a:ext cx="769452" cy="769452"/>
          </a:xfrm>
          <a:prstGeom prst="rect">
            <a:avLst/>
          </a:prstGeom>
        </p:spPr>
      </p:pic>
      <p:pic>
        <p:nvPicPr>
          <p:cNvPr id="29" name="Picture 28" descr="icon27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44" y="5515246"/>
            <a:ext cx="769452" cy="769452"/>
          </a:xfrm>
          <a:prstGeom prst="rect">
            <a:avLst/>
          </a:prstGeom>
        </p:spPr>
      </p:pic>
      <p:pic>
        <p:nvPicPr>
          <p:cNvPr id="30" name="Picture 29" descr="icon28.pn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524" y="5515246"/>
            <a:ext cx="769452" cy="769452"/>
          </a:xfrm>
          <a:prstGeom prst="rect">
            <a:avLst/>
          </a:prstGeom>
        </p:spPr>
      </p:pic>
      <p:pic>
        <p:nvPicPr>
          <p:cNvPr id="31" name="Picture 30" descr="icon30.pn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088" y="5515246"/>
            <a:ext cx="769452" cy="769452"/>
          </a:xfrm>
          <a:prstGeom prst="rect">
            <a:avLst/>
          </a:prstGeom>
        </p:spPr>
      </p:pic>
      <p:pic>
        <p:nvPicPr>
          <p:cNvPr id="32" name="Picture 31" descr="icon32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484" y="5515246"/>
            <a:ext cx="769452" cy="7694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485" y="2867024"/>
            <a:ext cx="769452" cy="769452"/>
          </a:xfrm>
          <a:prstGeom prst="rect">
            <a:avLst/>
          </a:prstGeom>
        </p:spPr>
      </p:pic>
      <p:pic>
        <p:nvPicPr>
          <p:cNvPr id="34" name="Picture 33" descr="icon31.pn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06" y="2867024"/>
            <a:ext cx="769452" cy="769452"/>
          </a:xfrm>
          <a:prstGeom prst="rect">
            <a:avLst/>
          </a:prstGeom>
        </p:spPr>
      </p:pic>
      <p:pic>
        <p:nvPicPr>
          <p:cNvPr id="35" name="Picture 34" descr="icon33.png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088" y="2867024"/>
            <a:ext cx="769452" cy="769452"/>
          </a:xfrm>
          <a:prstGeom prst="rect">
            <a:avLst/>
          </a:prstGeom>
        </p:spPr>
      </p:pic>
      <p:sp>
        <p:nvSpPr>
          <p:cNvPr id="36" name="Content Placeholder 12"/>
          <p:cNvSpPr>
            <a:spLocks noGrp="1"/>
          </p:cNvSpPr>
          <p:nvPr>
            <p:ph idx="1"/>
          </p:nvPr>
        </p:nvSpPr>
        <p:spPr>
          <a:xfrm>
            <a:off x="415925" y="2807397"/>
            <a:ext cx="2631563" cy="37628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Picture 36" descr="d1.pn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853911"/>
            <a:ext cx="786353" cy="786353"/>
          </a:xfrm>
          <a:prstGeom prst="rect">
            <a:avLst/>
          </a:prstGeom>
        </p:spPr>
      </p:pic>
      <p:pic>
        <p:nvPicPr>
          <p:cNvPr id="38" name="Picture 37" descr="d2.png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530" y="853911"/>
            <a:ext cx="786353" cy="786353"/>
          </a:xfrm>
          <a:prstGeom prst="rect">
            <a:avLst/>
          </a:prstGeom>
        </p:spPr>
      </p:pic>
      <p:pic>
        <p:nvPicPr>
          <p:cNvPr id="39" name="Picture 38" descr="d3.pn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135" y="853911"/>
            <a:ext cx="786353" cy="786353"/>
          </a:xfrm>
          <a:prstGeom prst="rect">
            <a:avLst/>
          </a:prstGeom>
        </p:spPr>
      </p:pic>
      <p:pic>
        <p:nvPicPr>
          <p:cNvPr id="40" name="Picture 39" descr="d4.png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740" y="853911"/>
            <a:ext cx="786353" cy="786353"/>
          </a:xfrm>
          <a:prstGeom prst="rect">
            <a:avLst/>
          </a:prstGeom>
        </p:spPr>
      </p:pic>
      <p:pic>
        <p:nvPicPr>
          <p:cNvPr id="41" name="Picture 40" descr="d5.pn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345" y="853911"/>
            <a:ext cx="786353" cy="786353"/>
          </a:xfrm>
          <a:prstGeom prst="rect">
            <a:avLst/>
          </a:prstGeom>
        </p:spPr>
      </p:pic>
      <p:pic>
        <p:nvPicPr>
          <p:cNvPr id="42" name="Picture 41" descr="d6.png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950" y="853911"/>
            <a:ext cx="786353" cy="786353"/>
          </a:xfrm>
          <a:prstGeom prst="rect">
            <a:avLst/>
          </a:prstGeom>
        </p:spPr>
      </p:pic>
      <p:pic>
        <p:nvPicPr>
          <p:cNvPr id="43" name="Picture 42" descr="d7.pn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55" y="853911"/>
            <a:ext cx="786353" cy="786353"/>
          </a:xfrm>
          <a:prstGeom prst="rect">
            <a:avLst/>
          </a:prstGeom>
        </p:spPr>
      </p:pic>
      <p:pic>
        <p:nvPicPr>
          <p:cNvPr id="44" name="Picture 43" descr="d9.png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160" y="853911"/>
            <a:ext cx="786353" cy="786353"/>
          </a:xfrm>
          <a:prstGeom prst="rect">
            <a:avLst/>
          </a:prstGeom>
        </p:spPr>
      </p:pic>
      <p:pic>
        <p:nvPicPr>
          <p:cNvPr id="45" name="Picture 44" descr="d10.pn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767" y="853911"/>
            <a:ext cx="786353" cy="786353"/>
          </a:xfrm>
          <a:prstGeom prst="rect">
            <a:avLst/>
          </a:prstGeom>
        </p:spPr>
      </p:pic>
      <p:pic>
        <p:nvPicPr>
          <p:cNvPr id="46" name="Picture 45" descr="c1.png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7" y="1813533"/>
            <a:ext cx="580235" cy="667945"/>
          </a:xfrm>
          <a:prstGeom prst="rect">
            <a:avLst/>
          </a:prstGeom>
        </p:spPr>
      </p:pic>
      <p:pic>
        <p:nvPicPr>
          <p:cNvPr id="47" name="Picture 46" descr="c2.pn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400" y="1889042"/>
            <a:ext cx="759029" cy="573488"/>
          </a:xfrm>
          <a:prstGeom prst="rect">
            <a:avLst/>
          </a:prstGeom>
        </p:spPr>
      </p:pic>
      <p:pic>
        <p:nvPicPr>
          <p:cNvPr id="48" name="Picture 47" descr="c3.png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257" y="1865428"/>
            <a:ext cx="796137" cy="620717"/>
          </a:xfrm>
          <a:prstGeom prst="rect">
            <a:avLst/>
          </a:prstGeom>
        </p:spPr>
      </p:pic>
      <p:pic>
        <p:nvPicPr>
          <p:cNvPr id="49" name="Picture 48" descr="c4.png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222" y="1899162"/>
            <a:ext cx="654451" cy="553248"/>
          </a:xfrm>
          <a:prstGeom prst="rect">
            <a:avLst/>
          </a:prstGeom>
        </p:spPr>
      </p:pic>
      <p:pic>
        <p:nvPicPr>
          <p:cNvPr id="50" name="Picture 49" descr="c5.png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501" y="1841814"/>
            <a:ext cx="769149" cy="667945"/>
          </a:xfrm>
          <a:prstGeom prst="rect">
            <a:avLst/>
          </a:prstGeom>
        </p:spPr>
      </p:pic>
      <p:pic>
        <p:nvPicPr>
          <p:cNvPr id="51" name="Picture 50" descr="c7.png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478" y="1823260"/>
            <a:ext cx="789390" cy="705053"/>
          </a:xfrm>
          <a:prstGeom prst="rect">
            <a:avLst/>
          </a:prstGeom>
        </p:spPr>
      </p:pic>
      <p:pic>
        <p:nvPicPr>
          <p:cNvPr id="52" name="Picture 51" descr="c8.png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96" y="1877235"/>
            <a:ext cx="705053" cy="597102"/>
          </a:xfrm>
          <a:prstGeom prst="rect">
            <a:avLst/>
          </a:prstGeom>
        </p:spPr>
      </p:pic>
      <p:pic>
        <p:nvPicPr>
          <p:cNvPr id="53" name="Picture 52" descr="c9.png"/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577" y="1916030"/>
            <a:ext cx="691560" cy="519513"/>
          </a:xfrm>
          <a:prstGeom prst="rect">
            <a:avLst/>
          </a:prstGeom>
        </p:spPr>
      </p:pic>
      <p:pic>
        <p:nvPicPr>
          <p:cNvPr id="54" name="Picture 53" descr="c10.png"/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964" y="1921090"/>
            <a:ext cx="681439" cy="509392"/>
          </a:xfrm>
          <a:prstGeom prst="rect">
            <a:avLst/>
          </a:prstGeom>
        </p:spPr>
      </p:pic>
      <p:sp>
        <p:nvSpPr>
          <p:cNvPr id="55" name="Content Placeholder 16"/>
          <p:cNvSpPr>
            <a:spLocks noGrp="1"/>
          </p:cNvSpPr>
          <p:nvPr>
            <p:ph idx="11"/>
          </p:nvPr>
        </p:nvSpPr>
        <p:spPr>
          <a:xfrm>
            <a:off x="415925" y="157116"/>
            <a:ext cx="2631563" cy="37628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82085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72490"/>
            <a:ext cx="8311896" cy="389593"/>
          </a:xfrm>
        </p:spPr>
        <p:txBody>
          <a:bodyPr>
            <a:noAutofit/>
          </a:bodyPr>
          <a:lstStyle>
            <a:lvl1pPr marL="0" indent="0" algn="l">
              <a:buNone/>
              <a:defRPr lang="en-US" sz="22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5662083"/>
            <a:ext cx="8311896" cy="350982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3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0023427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72490"/>
            <a:ext cx="8311896" cy="389593"/>
          </a:xfrm>
        </p:spPr>
        <p:txBody>
          <a:bodyPr>
            <a:noAutofit/>
          </a:bodyPr>
          <a:lstStyle>
            <a:lvl1pPr marL="0" indent="0" algn="l">
              <a:buNone/>
              <a:defRPr lang="en-US" sz="22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5662083"/>
            <a:ext cx="8311896" cy="350982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300" b="0" kern="1200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713697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1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31" name="Rectangle 30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0963689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1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2" name="Rectangle 21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208478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1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2" name="Rectangle 21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683743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0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rot="16200000">
            <a:off x="3482431" y="617698"/>
            <a:ext cx="2179136" cy="9143999"/>
          </a:xfrm>
          <a:prstGeom prst="rect">
            <a:avLst/>
          </a:prstGeom>
          <a:solidFill>
            <a:srgbClr val="FFFF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11125" dist="50800" dir="2700000" algn="tl" rotWithShape="0">
              <a:srgbClr val="A1ABD7">
                <a:alpha val="24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-1" y="411247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33" name="Rectangle 32"/>
          <p:cNvSpPr/>
          <p:nvPr/>
        </p:nvSpPr>
        <p:spPr>
          <a:xfrm rot="16200000">
            <a:off x="709942" y="3409906"/>
            <a:ext cx="2161730" cy="3581612"/>
          </a:xfrm>
          <a:prstGeom prst="rect">
            <a:avLst/>
          </a:prstGeom>
          <a:gradFill flip="none"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768" y="4361688"/>
            <a:ext cx="8311896" cy="58423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2900" dirty="0">
                <a:solidFill>
                  <a:schemeClr val="tx2"/>
                </a:solidFill>
                <a:ea typeface="+mj-ea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29768" y="5017686"/>
            <a:ext cx="1367030" cy="0"/>
            <a:chOff x="833627" y="4881706"/>
            <a:chExt cx="1714502" cy="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rgbClr val="CCD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rgbClr val="DF1C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6260308"/>
      </p:ext>
    </p:extLst>
  </p:cSld>
  <p:clrMapOvr>
    <a:masterClrMapping/>
  </p:clrMapOvr>
  <p:transition>
    <p:wipe dir="r"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3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768" y="228600"/>
            <a:ext cx="8311896" cy="713232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lang="en-US" sz="2200" b="0" kern="120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3567" y="1129188"/>
            <a:ext cx="1367030" cy="0"/>
            <a:chOff x="833627" y="4881706"/>
            <a:chExt cx="1714502" cy="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1005077" y="4710256"/>
              <a:ext cx="0" cy="342900"/>
            </a:xfrm>
            <a:prstGeom prst="line">
              <a:avLst/>
            </a:prstGeom>
            <a:ln w="28575">
              <a:solidFill>
                <a:srgbClr val="64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347978" y="4710256"/>
              <a:ext cx="0" cy="3429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690878" y="4710256"/>
              <a:ext cx="0" cy="342900"/>
            </a:xfrm>
            <a:prstGeom prst="line">
              <a:avLst/>
            </a:prstGeom>
            <a:ln w="28575">
              <a:solidFill>
                <a:srgbClr val="47A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3779" y="4710256"/>
              <a:ext cx="0" cy="3429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76679" y="4710256"/>
              <a:ext cx="0" cy="342900"/>
            </a:xfrm>
            <a:prstGeom prst="line">
              <a:avLst/>
            </a:prstGeom>
            <a:ln w="28575">
              <a:solidFill>
                <a:srgbClr val="462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82630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768" y="226695"/>
            <a:ext cx="8311896" cy="713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83255"/>
            <a:ext cx="8311896" cy="43249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457200" rtl="0" eaLnBrk="1" latinLnBrk="0" hangingPunct="1">
              <a:spcBef>
                <a:spcPts val="12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276225" lvl="1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574675" lvl="2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862013" lvl="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/>
              <a:t>Fourth level</a:t>
            </a:r>
          </a:p>
          <a:p>
            <a:pPr marL="1147763" lvl="4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Fifth level</a:t>
            </a:r>
          </a:p>
        </p:txBody>
      </p:sp>
      <p:pic>
        <p:nvPicPr>
          <p:cNvPr id="11" name="Picture 10" descr="ellucian logo color.png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3" y="6488344"/>
            <a:ext cx="1011504" cy="228600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726900" y="6603745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2017 ELLUCIAN.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553200" y="6365187"/>
            <a:ext cx="218846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08" r:id="rId3"/>
    <p:sldLayoutId id="2147483709" r:id="rId4"/>
    <p:sldLayoutId id="2147483687" r:id="rId5"/>
    <p:sldLayoutId id="2147483697" r:id="rId6"/>
    <p:sldLayoutId id="2147483698" r:id="rId7"/>
    <p:sldLayoutId id="2147483696" r:id="rId8"/>
    <p:sldLayoutId id="2147483699" r:id="rId9"/>
    <p:sldLayoutId id="2147483704" r:id="rId10"/>
    <p:sldLayoutId id="2147483662" r:id="rId11"/>
    <p:sldLayoutId id="2147483679" r:id="rId12"/>
    <p:sldLayoutId id="2147483688" r:id="rId13"/>
    <p:sldLayoutId id="2147483692" r:id="rId14"/>
    <p:sldLayoutId id="2147483689" r:id="rId15"/>
    <p:sldLayoutId id="2147483690" r:id="rId16"/>
    <p:sldLayoutId id="2147483691" r:id="rId17"/>
    <p:sldLayoutId id="2147483705" r:id="rId18"/>
    <p:sldLayoutId id="2147483666" r:id="rId19"/>
    <p:sldLayoutId id="2147483669" r:id="rId20"/>
    <p:sldLayoutId id="2147483667" r:id="rId21"/>
    <p:sldLayoutId id="2147483673" r:id="rId22"/>
    <p:sldLayoutId id="2147483703" r:id="rId23"/>
    <p:sldLayoutId id="2147483701" r:id="rId24"/>
  </p:sldLayoutIdLst>
  <p:transition>
    <p:wipe dir="r"/>
  </p:transition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lang="en-US" sz="2200" b="0" kern="1200" dirty="0">
          <a:solidFill>
            <a:srgbClr val="595959"/>
          </a:solidFill>
          <a:latin typeface="Arial"/>
          <a:ea typeface="+mn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800" b="1" kern="1200" dirty="0" smtClean="0">
          <a:solidFill>
            <a:schemeClr val="accent2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dirty="0" smtClean="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1500" kern="1200" dirty="0" smtClean="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500" kern="1200" dirty="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orient="horz" pos="4262" userDrawn="1">
          <p15:clr>
            <a:srgbClr val="F26B43"/>
          </p15:clr>
        </p15:guide>
        <p15:guide id="3" pos="5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hor.Johnsen@ellucian.com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Navigating Banner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Thor Johnsen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Banner Student Consultant</a:t>
            </a:r>
          </a:p>
          <a:p>
            <a:r>
              <a:rPr lang="en-US" sz="1100" dirty="0"/>
              <a:t>Thor.Johnsen@ellucian.com</a:t>
            </a:r>
          </a:p>
        </p:txBody>
      </p:sp>
    </p:spTree>
    <p:extLst>
      <p:ext uri="{BB962C8B-B14F-4D97-AF65-F5344CB8AC3E}">
        <p14:creationId xmlns:p14="http://schemas.microsoft.com/office/powerpoint/2010/main" val="229175387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68" y="1535723"/>
            <a:ext cx="3538494" cy="4618865"/>
          </a:xfrm>
        </p:spPr>
        <p:txBody>
          <a:bodyPr>
            <a:normAutofit/>
          </a:bodyPr>
          <a:lstStyle/>
          <a:p>
            <a:pPr lvl="1"/>
            <a:r>
              <a:rPr lang="en-US" sz="2100" dirty="0"/>
              <a:t>Different Information is displayed with these</a:t>
            </a:r>
          </a:p>
          <a:p>
            <a:pPr lvl="1">
              <a:lnSpc>
                <a:spcPct val="150000"/>
              </a:lnSpc>
            </a:pPr>
            <a:endParaRPr lang="en-US" sz="2100" dirty="0"/>
          </a:p>
          <a:p>
            <a:pPr lvl="1">
              <a:lnSpc>
                <a:spcPct val="150000"/>
              </a:lnSpc>
            </a:pPr>
            <a:r>
              <a:rPr lang="en-US" sz="2100" dirty="0"/>
              <a:t>Compare it to traffic signals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Green: Saved Successfully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Yellow: Warning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Red: Error</a:t>
            </a:r>
          </a:p>
          <a:p>
            <a:pPr lvl="3"/>
            <a:r>
              <a:rPr lang="en-US" sz="1300" dirty="0"/>
              <a:t>Multiple errors are displayed together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Blue: Informational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310368"/>
            <a:ext cx="8311896" cy="472094"/>
          </a:xfrm>
        </p:spPr>
        <p:txBody>
          <a:bodyPr/>
          <a:lstStyle/>
          <a:p>
            <a:r>
              <a:rPr lang="en-US" sz="2400" dirty="0"/>
              <a:t>Notification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76EE7-5975-4A57-9889-8B9D1791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31" y="4795193"/>
            <a:ext cx="3373326" cy="713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CB04F5-1DDE-4440-ABC4-FF2435C6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30" y="3715892"/>
            <a:ext cx="3373327" cy="713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36590-2FB7-47EC-A919-75C757514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131" y="1535723"/>
            <a:ext cx="3373326" cy="730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2A4F0E-C691-4FCF-9467-B78335B11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130" y="2636591"/>
            <a:ext cx="3373327" cy="7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00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68" y="1637414"/>
            <a:ext cx="8311896" cy="451717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% and _ (underscore) are wildcards</a:t>
            </a:r>
          </a:p>
          <a:p>
            <a:pPr lvl="1"/>
            <a:r>
              <a:rPr lang="en-US" dirty="0"/>
              <a:t>% represents any amount of characters</a:t>
            </a:r>
          </a:p>
          <a:p>
            <a:pPr lvl="2"/>
            <a:r>
              <a:rPr lang="en-US" dirty="0"/>
              <a:t>Ex.: %G% = any page/record with a ‘G’ in it</a:t>
            </a:r>
          </a:p>
          <a:p>
            <a:pPr lvl="2"/>
            <a:r>
              <a:rPr lang="en-US" dirty="0"/>
              <a:t>_ only represents one wildcard character</a:t>
            </a:r>
          </a:p>
          <a:p>
            <a:pPr lvl="1"/>
            <a:r>
              <a:rPr lang="en-US" dirty="0"/>
              <a:t>New filter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546415"/>
            <a:ext cx="8311896" cy="472094"/>
          </a:xfrm>
        </p:spPr>
        <p:txBody>
          <a:bodyPr/>
          <a:lstStyle/>
          <a:p>
            <a:r>
              <a:rPr lang="en-US" sz="2400" dirty="0"/>
              <a:t>Filters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7A64F-5A63-45A7-B5A0-C01E2734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3435555"/>
            <a:ext cx="7842703" cy="2810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BB131-E2C8-43D1-B502-9D68611C4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2" t="6228" r="3627"/>
          <a:stretch/>
        </p:blipFill>
        <p:spPr>
          <a:xfrm>
            <a:off x="6547338" y="1018509"/>
            <a:ext cx="1846385" cy="21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265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3E61F4-6938-479F-BB35-66B9528947AA}"/>
              </a:ext>
            </a:extLst>
          </p:cNvPr>
          <p:cNvSpPr txBox="1">
            <a:spLocks/>
          </p:cNvSpPr>
          <p:nvPr/>
        </p:nvSpPr>
        <p:spPr>
          <a:xfrm>
            <a:off x="429768" y="4396857"/>
            <a:ext cx="8311896" cy="5842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900" b="0" kern="1200" dirty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700" dirty="0"/>
              <a:t>Keyboard Shortcuts</a:t>
            </a:r>
          </a:p>
        </p:txBody>
      </p:sp>
    </p:spTree>
    <p:extLst>
      <p:ext uri="{BB962C8B-B14F-4D97-AF65-F5344CB8AC3E}">
        <p14:creationId xmlns:p14="http://schemas.microsoft.com/office/powerpoint/2010/main" val="294257889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2000"/>
              </a:spcBef>
              <a:buFont typeface="Arial"/>
              <a:buChar char="•"/>
            </a:pPr>
            <a:r>
              <a:rPr lang="en-US" dirty="0"/>
              <a:t>How to make Banner BIGGER</a:t>
            </a:r>
          </a:p>
          <a:p>
            <a:pPr marL="622300" lvl="1" indent="-342900">
              <a:spcBef>
                <a:spcPts val="2000"/>
              </a:spcBef>
            </a:pPr>
            <a:r>
              <a:rPr lang="en-US" dirty="0"/>
              <a:t>Ctrl = increase zoom (essentially ctrl with +)</a:t>
            </a:r>
          </a:p>
          <a:p>
            <a:pPr marL="622300" lvl="1" indent="-342900">
              <a:spcBef>
                <a:spcPts val="2000"/>
              </a:spcBef>
            </a:pPr>
            <a:r>
              <a:rPr lang="en-US" dirty="0"/>
              <a:t>Ctrl – decrease zoom</a:t>
            </a:r>
          </a:p>
          <a:p>
            <a:pPr marL="622300" lvl="1" indent="-342900">
              <a:spcBef>
                <a:spcPts val="2000"/>
              </a:spcBef>
            </a:pPr>
            <a:r>
              <a:rPr lang="en-US" dirty="0"/>
              <a:t>Ctrl 0 reset zoom to 100%</a:t>
            </a:r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/>
              <a:t>These are all web shortcuts (not new Banner shortcuts) but because XE is not on Oracle forms, these shortcuts actually work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Best Feature</a:t>
            </a:r>
          </a:p>
        </p:txBody>
      </p:sp>
    </p:spTree>
    <p:extLst>
      <p:ext uri="{BB962C8B-B14F-4D97-AF65-F5344CB8AC3E}">
        <p14:creationId xmlns:p14="http://schemas.microsoft.com/office/powerpoint/2010/main" val="160969537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492077"/>
            <a:ext cx="8311896" cy="472094"/>
          </a:xfrm>
        </p:spPr>
        <p:txBody>
          <a:bodyPr/>
          <a:lstStyle/>
          <a:p>
            <a:r>
              <a:rPr lang="en-US" sz="2800" dirty="0"/>
              <a:t>Keyboard Shortcuts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3D074-DADC-4331-89BA-8DF2B5BE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39" y="854826"/>
            <a:ext cx="1223988" cy="7497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CFE169-198B-4A61-88BE-3DC83B97F902}"/>
              </a:ext>
            </a:extLst>
          </p:cNvPr>
          <p:cNvSpPr txBox="1">
            <a:spLocks/>
          </p:cNvSpPr>
          <p:nvPr/>
        </p:nvSpPr>
        <p:spPr>
          <a:xfrm>
            <a:off x="415925" y="1436264"/>
            <a:ext cx="8401504" cy="498902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Tx/>
              <a:buNone/>
              <a:defRPr lang="en-US"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lang="en-US"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5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15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Buttons display shortcut with  mouse-over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u="sng" dirty="0"/>
              <a:t>Command	Banner 8			Banner 9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Save	F10				F10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Rollback/Start Over	Shift+F7			F5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Quit/Close	</a:t>
            </a:r>
            <a:r>
              <a:rPr lang="en-US" dirty="0" err="1"/>
              <a:t>Ctrl+Q</a:t>
            </a:r>
            <a:r>
              <a:rPr lang="en-US" dirty="0"/>
              <a:t>			</a:t>
            </a:r>
            <a:r>
              <a:rPr lang="en-US" dirty="0" err="1"/>
              <a:t>Ctrl+Q</a:t>
            </a: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List of Values/Lookup	F9				F9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Log Out of Banner	</a:t>
            </a:r>
            <a:r>
              <a:rPr lang="en-US" dirty="0" err="1"/>
              <a:t>Ctrl+Q</a:t>
            </a:r>
            <a:r>
              <a:rPr lang="en-US" dirty="0"/>
              <a:t>			</a:t>
            </a:r>
            <a:r>
              <a:rPr lang="en-US" dirty="0" err="1"/>
              <a:t>Ctrl+Shift+F</a:t>
            </a: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Next Block/Next Section; Go	</a:t>
            </a:r>
            <a:r>
              <a:rPr lang="en-US" dirty="0" err="1"/>
              <a:t>Ctrl+PgDwn</a:t>
            </a:r>
            <a:r>
              <a:rPr lang="en-US" dirty="0"/>
              <a:t>		</a:t>
            </a:r>
            <a:r>
              <a:rPr lang="en-US" dirty="0" err="1"/>
              <a:t>Alt+PgDwn</a:t>
            </a: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Previous Block/Section	</a:t>
            </a:r>
            <a:r>
              <a:rPr lang="en-US" dirty="0" err="1"/>
              <a:t>Ctrl+PgUp</a:t>
            </a:r>
            <a:r>
              <a:rPr lang="en-US" dirty="0"/>
              <a:t>		</a:t>
            </a:r>
            <a:r>
              <a:rPr lang="en-US" dirty="0" err="1"/>
              <a:t>Alt+PgUp</a:t>
            </a: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Clear Block/Section	Shift+F5			Shift+F5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Next Field	Tab				Tab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Previous Field	</a:t>
            </a:r>
            <a:r>
              <a:rPr lang="en-US" dirty="0" err="1"/>
              <a:t>Shift+Tab</a:t>
            </a:r>
            <a:r>
              <a:rPr lang="en-US" dirty="0"/>
              <a:t>		</a:t>
            </a:r>
            <a:r>
              <a:rPr lang="en-US" dirty="0" err="1"/>
              <a:t>Shift+Tab</a:t>
            </a: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Checkbox toggle	Spacebar		Spacebar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Radio Group toggle	Left/Right Arrow	Left/Right Arrow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Go To: Search	F5				</a:t>
            </a:r>
            <a:r>
              <a:rPr lang="en-US" dirty="0" err="1"/>
              <a:t>Ctrl+Shift+Y</a:t>
            </a:r>
            <a:endParaRPr lang="en-US" dirty="0"/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Go To: Recently Opened	F5+Up/Down		</a:t>
            </a:r>
            <a:r>
              <a:rPr lang="en-US" dirty="0" err="1"/>
              <a:t>Ctrl+Y+Up</a:t>
            </a:r>
            <a:r>
              <a:rPr lang="en-US" dirty="0"/>
              <a:t>/Down</a:t>
            </a:r>
          </a:p>
          <a:p>
            <a:pPr>
              <a:spcBef>
                <a:spcPts val="0"/>
              </a:spcBef>
              <a:tabLst>
                <a:tab pos="4005263" algn="l"/>
              </a:tabLst>
            </a:pPr>
            <a:r>
              <a:rPr lang="en-US" dirty="0"/>
              <a:t>Forms with Tabs direct to Tab	F2				Ctrl+Shift+1, 2, 3, 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ECBE7B-CD77-47DE-A6F7-0F3AA18F2774}"/>
              </a:ext>
            </a:extLst>
          </p:cNvPr>
          <p:cNvCxnSpPr/>
          <p:nvPr/>
        </p:nvCxnSpPr>
        <p:spPr>
          <a:xfrm flipV="1">
            <a:off x="4865077" y="1377462"/>
            <a:ext cx="527538" cy="152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8263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492077"/>
            <a:ext cx="8311896" cy="472094"/>
          </a:xfrm>
        </p:spPr>
        <p:txBody>
          <a:bodyPr/>
          <a:lstStyle/>
          <a:p>
            <a:r>
              <a:rPr lang="en-US" sz="2800" dirty="0"/>
              <a:t>Keyboard Shortcuts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CC47CE-3479-4408-BEA9-BE9F2819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354015"/>
            <a:ext cx="8311896" cy="51284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u="sng" dirty="0"/>
              <a:t>Command	Banner 8			Banner 9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Enter Query/Filter	F7					F7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Execute Query/Go (on Filter)	F8					F8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Quit/Exit/Cancel Query	</a:t>
            </a:r>
            <a:r>
              <a:rPr lang="en-US" dirty="0" err="1"/>
              <a:t>Ctrl+Q</a:t>
            </a:r>
            <a:r>
              <a:rPr lang="en-US" dirty="0"/>
              <a:t>				</a:t>
            </a:r>
            <a:r>
              <a:rPr lang="en-US" dirty="0" err="1"/>
              <a:t>Ctrl+Q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Insert Record	F6					F6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Delete Record	Shift+F6				Shift+F6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Copy Record/Section	F4					F4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Clear Record	Shift+F4				Shift+F4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Next Record	Down Arrow			Down Arrow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Previous Record	Up Arrow			Up Arrow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Cut	</a:t>
            </a:r>
            <a:r>
              <a:rPr lang="en-US" dirty="0" err="1"/>
              <a:t>Ctrl+X</a:t>
            </a:r>
            <a:r>
              <a:rPr lang="en-US" dirty="0"/>
              <a:t>				</a:t>
            </a:r>
            <a:r>
              <a:rPr lang="en-US" dirty="0" err="1"/>
              <a:t>Ctrl+X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Copy	</a:t>
            </a:r>
            <a:r>
              <a:rPr lang="en-US" dirty="0" err="1"/>
              <a:t>Ctrl+C</a:t>
            </a:r>
            <a:r>
              <a:rPr lang="en-US" dirty="0"/>
              <a:t>				</a:t>
            </a:r>
            <a:r>
              <a:rPr lang="en-US" dirty="0" err="1"/>
              <a:t>Ctrl+C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Paste	</a:t>
            </a:r>
            <a:r>
              <a:rPr lang="en-US" dirty="0" err="1"/>
              <a:t>Ctrl+V</a:t>
            </a:r>
            <a:r>
              <a:rPr lang="en-US" dirty="0"/>
              <a:t>				</a:t>
            </a:r>
            <a:r>
              <a:rPr lang="en-US" dirty="0" err="1"/>
              <a:t>Ctrl+V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Open Related Menu	</a:t>
            </a:r>
            <a:r>
              <a:rPr lang="en-US" dirty="0" err="1"/>
              <a:t>Alt+O</a:t>
            </a:r>
            <a:r>
              <a:rPr lang="en-US" dirty="0"/>
              <a:t>				</a:t>
            </a:r>
            <a:r>
              <a:rPr lang="en-US" dirty="0" err="1"/>
              <a:t>Alt+Shift+R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Open Tools Menu	</a:t>
            </a:r>
            <a:r>
              <a:rPr lang="en-US" dirty="0" err="1"/>
              <a:t>Alt+O</a:t>
            </a:r>
            <a:r>
              <a:rPr lang="en-US" dirty="0"/>
              <a:t>				</a:t>
            </a:r>
            <a:r>
              <a:rPr lang="en-US" dirty="0" err="1"/>
              <a:t>Alt+Shift+T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Help	</a:t>
            </a:r>
            <a:r>
              <a:rPr lang="en-US" dirty="0" err="1"/>
              <a:t>Alt+H+H</a:t>
            </a:r>
            <a:r>
              <a:rPr lang="en-US" dirty="0"/>
              <a:t>				</a:t>
            </a:r>
            <a:r>
              <a:rPr lang="en-US" dirty="0" err="1"/>
              <a:t>Ctrl+Shift+L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657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492077"/>
            <a:ext cx="8311896" cy="472094"/>
          </a:xfrm>
        </p:spPr>
        <p:txBody>
          <a:bodyPr/>
          <a:lstStyle/>
          <a:p>
            <a:r>
              <a:rPr lang="en-US" sz="2800" dirty="0"/>
              <a:t>Keyboard Shortcuts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EA86D8-AECD-4F6F-B2DB-8EC7FC77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u="sng" dirty="0"/>
              <a:t>Command	Banner 8			Banner 9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SDE: 	</a:t>
            </a:r>
            <a:r>
              <a:rPr lang="en-US" dirty="0" err="1"/>
              <a:t>Ctrl+D</a:t>
            </a:r>
            <a:r>
              <a:rPr lang="en-US" dirty="0"/>
              <a:t>				</a:t>
            </a:r>
            <a:r>
              <a:rPr lang="en-US" dirty="0" err="1"/>
              <a:t>Ctrl+Shift+U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Print:	Shift+F8				</a:t>
            </a:r>
            <a:r>
              <a:rPr lang="en-US" dirty="0" err="1"/>
              <a:t>Ctrl+P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Data Extract/Export	</a:t>
            </a:r>
            <a:r>
              <a:rPr lang="en-US" dirty="0" err="1"/>
              <a:t>Alt+H+X</a:t>
            </a:r>
            <a:r>
              <a:rPr lang="en-US" dirty="0"/>
              <a:t>				Shift+F1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Change MEP Context						</a:t>
            </a:r>
            <a:r>
              <a:rPr lang="en-US" dirty="0" err="1"/>
              <a:t>Alt+Shift+C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BDM: Add Document						</a:t>
            </a:r>
            <a:r>
              <a:rPr lang="en-US" dirty="0" err="1"/>
              <a:t>Alt+A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BDM: Retrieve Document						</a:t>
            </a:r>
            <a:r>
              <a:rPr lang="en-US" dirty="0" err="1"/>
              <a:t>Alt+R</a:t>
            </a:r>
            <a:endParaRPr lang="en-US" dirty="0"/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Workflow: Submit						</a:t>
            </a:r>
            <a:r>
              <a:rPr lang="en-US" dirty="0" err="1"/>
              <a:t>Alt+W</a:t>
            </a:r>
            <a:r>
              <a:rPr lang="en-US" dirty="0"/>
              <a:t>	</a:t>
            </a:r>
          </a:p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Workflow: Release						</a:t>
            </a:r>
            <a:r>
              <a:rPr lang="en-US" dirty="0" err="1"/>
              <a:t>Alt+Q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097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Banner Transformed: Getting Started With Your Administrative Applications</a:t>
            </a:r>
          </a:p>
          <a:p>
            <a:pPr lvl="2"/>
            <a:r>
              <a:rPr lang="en-US" dirty="0"/>
              <a:t>Also includes Banner keyboard shortcuts</a:t>
            </a:r>
          </a:p>
          <a:p>
            <a:pPr lvl="2"/>
            <a:r>
              <a:rPr lang="en-US" dirty="0"/>
              <a:t>Also available on Client Documentation Library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Documentation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47C015-4273-4109-A53F-1A62EAA83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6278"/>
              </p:ext>
            </p:extLst>
          </p:nvPr>
        </p:nvGraphicFramePr>
        <p:xfrm>
          <a:off x="715108" y="2632603"/>
          <a:ext cx="1301769" cy="11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showAsIcon="1" r:id="rId3" imgW="914400" imgH="806400" progId="AcroExch.Document.11">
                  <p:embed/>
                </p:oleObj>
              </mc:Choice>
              <mc:Fallback>
                <p:oleObj name="Acrobat Document" showAsIcon="1" r:id="rId3" imgW="914400" imgH="8064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108" y="2632603"/>
                        <a:ext cx="1301769" cy="114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42025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02933" y="2506133"/>
            <a:ext cx="4436533" cy="2506134"/>
            <a:chOff x="2302933" y="2506133"/>
            <a:chExt cx="4436533" cy="2506134"/>
          </a:xfrm>
        </p:grpSpPr>
        <p:sp>
          <p:nvSpPr>
            <p:cNvPr id="5" name="Rectangle 4"/>
            <p:cNvSpPr/>
            <p:nvPr/>
          </p:nvSpPr>
          <p:spPr>
            <a:xfrm>
              <a:off x="2302933" y="2506133"/>
              <a:ext cx="4436533" cy="2506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ellucian_purpl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5676" y="2776413"/>
              <a:ext cx="1371345" cy="308168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7842" y="3451588"/>
            <a:ext cx="2555358" cy="321003"/>
          </a:xfrm>
        </p:spPr>
        <p:txBody>
          <a:bodyPr>
            <a:normAutofit/>
          </a:bodyPr>
          <a:lstStyle/>
          <a:p>
            <a:r>
              <a:rPr lang="en-US" sz="1800" dirty="0"/>
              <a:t>Thor Johnsen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97842" y="3772591"/>
            <a:ext cx="2555358" cy="72125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1400" dirty="0"/>
              <a:t>Email: </a:t>
            </a:r>
            <a:r>
              <a:rPr lang="en-US" sz="1400" dirty="0">
                <a:hlinkClick r:id="rId3"/>
              </a:rPr>
              <a:t>Thor.Johnsen@ellucian.com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Phone: 407-670-4529</a:t>
            </a:r>
          </a:p>
        </p:txBody>
      </p:sp>
    </p:spTree>
    <p:extLst>
      <p:ext uri="{BB962C8B-B14F-4D97-AF65-F5344CB8AC3E}">
        <p14:creationId xmlns:p14="http://schemas.microsoft.com/office/powerpoint/2010/main" val="33909582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Navigator and the Main Menu</a:t>
            </a:r>
          </a:p>
        </p:txBody>
      </p:sp>
    </p:spTree>
    <p:extLst>
      <p:ext uri="{BB962C8B-B14F-4D97-AF65-F5344CB8AC3E}">
        <p14:creationId xmlns:p14="http://schemas.microsoft.com/office/powerpoint/2010/main" val="34994812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68" y="3128471"/>
            <a:ext cx="3690894" cy="297028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Search Box: </a:t>
            </a:r>
          </a:p>
          <a:p>
            <a:pPr lvl="2"/>
            <a:r>
              <a:rPr lang="en-US" dirty="0"/>
              <a:t>Searches page names and descriptions</a:t>
            </a:r>
          </a:p>
          <a:p>
            <a:pPr lvl="2"/>
            <a:r>
              <a:rPr lang="en-US" dirty="0"/>
              <a:t>Also search menus and jobs/processes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Menu Icon:</a:t>
            </a:r>
          </a:p>
          <a:p>
            <a:pPr lvl="2"/>
            <a:r>
              <a:rPr lang="en-US" dirty="0"/>
              <a:t>Essentially the Main Menu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829" y="216077"/>
            <a:ext cx="5938466" cy="494623"/>
          </a:xfrm>
        </p:spPr>
        <p:txBody>
          <a:bodyPr/>
          <a:lstStyle/>
          <a:p>
            <a:r>
              <a:rPr lang="en-US" sz="2800" dirty="0"/>
              <a:t>Application Navigator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9805-7070-4079-B9F8-225BECFD1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9"/>
          <a:stretch/>
        </p:blipFill>
        <p:spPr>
          <a:xfrm>
            <a:off x="1" y="1326360"/>
            <a:ext cx="1553308" cy="61709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25C1618-E4A0-40C6-8C3D-5E245E95606C}"/>
              </a:ext>
            </a:extLst>
          </p:cNvPr>
          <p:cNvSpPr txBox="1">
            <a:spLocks/>
          </p:cNvSpPr>
          <p:nvPr/>
        </p:nvSpPr>
        <p:spPr>
          <a:xfrm>
            <a:off x="4949015" y="3135170"/>
            <a:ext cx="3690894" cy="296358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Tx/>
              <a:buNone/>
              <a:defRPr lang="en-US"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lang="en-US"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5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15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Search Icon: </a:t>
            </a:r>
          </a:p>
          <a:p>
            <a:pPr lvl="2"/>
            <a:r>
              <a:rPr lang="en-US" dirty="0"/>
              <a:t>Like the “Go To box”</a:t>
            </a:r>
          </a:p>
          <a:p>
            <a:pPr lvl="2"/>
            <a:r>
              <a:rPr lang="en-US" dirty="0"/>
              <a:t>Like a Search Box that’s accessible  on any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Recently Opened Icon: </a:t>
            </a:r>
          </a:p>
          <a:p>
            <a:pPr lvl="2"/>
            <a:r>
              <a:rPr lang="en-US" dirty="0"/>
              <a:t>Previously found under ‘File’</a:t>
            </a:r>
          </a:p>
          <a:p>
            <a:pPr lvl="2"/>
            <a:r>
              <a:rPr lang="en-US" dirty="0"/>
              <a:t>Now includes all objects previously opened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B5585-CCDA-4B55-9A7B-F01C7E912DC2}"/>
              </a:ext>
            </a:extLst>
          </p:cNvPr>
          <p:cNvSpPr txBox="1"/>
          <p:nvPr/>
        </p:nvSpPr>
        <p:spPr>
          <a:xfrm>
            <a:off x="11725" y="710700"/>
            <a:ext cx="5023338" cy="447449"/>
          </a:xfrm>
          <a:prstGeom prst="rect">
            <a:avLst/>
          </a:prstGeom>
        </p:spPr>
        <p:txBody>
          <a:bodyPr wrap="none" rtlCol="0" anchor="t" anchorCtr="0"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2000" b="1" dirty="0">
                <a:solidFill>
                  <a:srgbClr val="642673"/>
                </a:solidFill>
                <a:cs typeface="Arial"/>
              </a:rPr>
              <a:t>The Welcome Screen: 4 ways to navigate</a:t>
            </a:r>
          </a:p>
          <a:p>
            <a:pPr>
              <a:lnSpc>
                <a:spcPct val="120000"/>
              </a:lnSpc>
            </a:pPr>
            <a:endParaRPr lang="en-US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C2AE2-21F0-4679-936D-7FD901EE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720"/>
            <a:ext cx="9144000" cy="1082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2ADFC9-3CC7-4370-9AF7-3DB222FD7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946" y="4861200"/>
            <a:ext cx="369438" cy="3515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C97C41-092C-47EA-AAEE-C312F32372DF}"/>
              </a:ext>
            </a:extLst>
          </p:cNvPr>
          <p:cNvCxnSpPr>
            <a:cxnSpLocks/>
          </p:cNvCxnSpPr>
          <p:nvPr/>
        </p:nvCxnSpPr>
        <p:spPr>
          <a:xfrm flipV="1">
            <a:off x="1998785" y="2785068"/>
            <a:ext cx="524609" cy="4505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CFC46-B7C4-46B6-BB12-C3EA3D0F0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544" y="3042138"/>
            <a:ext cx="361950" cy="331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C94C52-EF1B-4ABC-AADE-FF46EA2D4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426" y="4753344"/>
            <a:ext cx="359878" cy="379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949197-CEAF-40A2-97D8-F7C0776669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23" b="6342"/>
          <a:stretch/>
        </p:blipFill>
        <p:spPr>
          <a:xfrm>
            <a:off x="5505213" y="1365176"/>
            <a:ext cx="3638787" cy="5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8875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Banner 9 Terminology</a:t>
            </a:r>
          </a:p>
        </p:txBody>
      </p:sp>
    </p:spTree>
    <p:extLst>
      <p:ext uri="{BB962C8B-B14F-4D97-AF65-F5344CB8AC3E}">
        <p14:creationId xmlns:p14="http://schemas.microsoft.com/office/powerpoint/2010/main" val="361030773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5E15241-3E7D-4E82-8CA9-6317C9F1DFBC}"/>
              </a:ext>
            </a:extLst>
          </p:cNvPr>
          <p:cNvSpPr txBox="1">
            <a:spLocks/>
          </p:cNvSpPr>
          <p:nvPr/>
        </p:nvSpPr>
        <p:spPr>
          <a:xfrm>
            <a:off x="4700955" y="1814516"/>
            <a:ext cx="4044506" cy="4065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Tx/>
              <a:buNone/>
              <a:defRPr lang="en-US" sz="1800" b="1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276225" indent="-276225" algn="l" defTabSz="457200" rtl="0" eaLnBrk="1" latinLnBrk="0" hangingPunct="1">
              <a:spcBef>
                <a:spcPts val="600"/>
              </a:spcBef>
              <a:buFont typeface="Arial" pitchFamily="34" charset="0"/>
              <a:buChar char="•"/>
              <a:defRPr lang="en-US"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574675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lang="en-US" sz="16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3pPr>
            <a:lvl4pPr marL="862013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5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4pPr>
            <a:lvl5pPr marL="1147763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en-US" sz="150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‘Blocks’ are now ‘Sections’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Query = Filter</a:t>
            </a:r>
          </a:p>
          <a:p>
            <a:pPr lvl="3"/>
            <a:r>
              <a:rPr lang="en-US" dirty="0"/>
              <a:t>Execute = Go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68" y="1547446"/>
            <a:ext cx="3585386" cy="433235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Forms = Pages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From Key Block; Next Block (Section) = ‘Go’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Rollback = ‘Start Over’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565" y="355500"/>
            <a:ext cx="8311896" cy="594759"/>
          </a:xfrm>
        </p:spPr>
        <p:txBody>
          <a:bodyPr/>
          <a:lstStyle/>
          <a:p>
            <a:r>
              <a:rPr lang="en-US" sz="2800" dirty="0"/>
              <a:t>Terminology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79E8A-BD6D-477F-85CE-123EA9D3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37" y="3170088"/>
            <a:ext cx="1957387" cy="42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2A4D1-C67F-4178-A065-2E9AA4B28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 b="13762"/>
          <a:stretch/>
        </p:blipFill>
        <p:spPr bwMode="auto">
          <a:xfrm>
            <a:off x="5137019" y="2398359"/>
            <a:ext cx="2752612" cy="144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624AD-78A5-4388-ABDD-545F06712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05" y="4546439"/>
            <a:ext cx="2076450" cy="50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C807F-A702-4C9E-B7E7-640BABDA4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75" y="5162634"/>
            <a:ext cx="1146299" cy="5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0179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700" dirty="0"/>
              <a:t>Parts of a Page, Notification Center, and Filters</a:t>
            </a:r>
          </a:p>
        </p:txBody>
      </p:sp>
    </p:spTree>
    <p:extLst>
      <p:ext uri="{BB962C8B-B14F-4D97-AF65-F5344CB8AC3E}">
        <p14:creationId xmlns:p14="http://schemas.microsoft.com/office/powerpoint/2010/main" val="171302762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68" y="2168769"/>
            <a:ext cx="8311896" cy="3985818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dirty="0"/>
              <a:t>Page Close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Page Title (Controlled on GUAUPRF)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BDM Add/Retrieve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Related Menu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Like the Options Menu in INB for pages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Tools Menu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Like the Options Menu in INB for actions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492077"/>
            <a:ext cx="8311896" cy="472094"/>
          </a:xfrm>
        </p:spPr>
        <p:txBody>
          <a:bodyPr/>
          <a:lstStyle/>
          <a:p>
            <a:r>
              <a:rPr lang="en-US" sz="2800" dirty="0"/>
              <a:t>Parts of a Page – Page Header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52DBBF-47DE-4234-833C-2463298DD7D0}"/>
              </a:ext>
            </a:extLst>
          </p:cNvPr>
          <p:cNvGrpSpPr/>
          <p:nvPr/>
        </p:nvGrpSpPr>
        <p:grpSpPr>
          <a:xfrm>
            <a:off x="429767" y="1402432"/>
            <a:ext cx="8192555" cy="494024"/>
            <a:chOff x="429767" y="1402432"/>
            <a:chExt cx="8192555" cy="4940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1D2D34-19B3-4EEE-A656-A0D46C2669DB}"/>
                </a:ext>
              </a:extLst>
            </p:cNvPr>
            <p:cNvGrpSpPr/>
            <p:nvPr/>
          </p:nvGrpSpPr>
          <p:grpSpPr>
            <a:xfrm>
              <a:off x="429767" y="1402433"/>
              <a:ext cx="8192555" cy="494023"/>
              <a:chOff x="-1347055" y="2563324"/>
              <a:chExt cx="11161980" cy="55151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207ADAA-C775-4643-8932-D54C13541B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6644" b="5626"/>
              <a:stretch/>
            </p:blipFill>
            <p:spPr>
              <a:xfrm>
                <a:off x="-1347055" y="2563324"/>
                <a:ext cx="7172325" cy="551516"/>
              </a:xfrm>
              <a:prstGeom prst="rect">
                <a:avLst/>
              </a:prstGeom>
              <a:ln w="19050">
                <a:solidFill>
                  <a:schemeClr val="tx2"/>
                </a:solidFill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BFA77F8-1342-4AD3-8B4E-5BEDFEF260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235" b="5079"/>
              <a:stretch/>
            </p:blipFill>
            <p:spPr>
              <a:xfrm>
                <a:off x="4170484" y="2563324"/>
                <a:ext cx="5644441" cy="551516"/>
              </a:xfrm>
              <a:prstGeom prst="rect">
                <a:avLst/>
              </a:prstGeom>
              <a:ln w="19050">
                <a:solidFill>
                  <a:schemeClr val="tx2"/>
                </a:solidFill>
              </a:ln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C1E5BE-6089-463F-8175-7B708E7C767D}"/>
                </a:ext>
              </a:extLst>
            </p:cNvPr>
            <p:cNvSpPr/>
            <p:nvPr/>
          </p:nvSpPr>
          <p:spPr>
            <a:xfrm>
              <a:off x="4292321" y="1402432"/>
              <a:ext cx="386862" cy="494023"/>
            </a:xfrm>
            <a:prstGeom prst="rect">
              <a:avLst/>
            </a:prstGeom>
            <a:solidFill>
              <a:srgbClr val="206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073149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554" y="1500692"/>
            <a:ext cx="8311896" cy="362298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Previous/Next Section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Save (Or Cancel/Select)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Record Count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Table/Field Name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492077"/>
            <a:ext cx="8311896" cy="472094"/>
          </a:xfrm>
        </p:spPr>
        <p:txBody>
          <a:bodyPr/>
          <a:lstStyle/>
          <a:p>
            <a:r>
              <a:rPr lang="en-US" sz="2800" dirty="0"/>
              <a:t>Parts of a Page – Page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7D7572-20BE-4183-AE16-6B5110066EAC}"/>
              </a:ext>
            </a:extLst>
          </p:cNvPr>
          <p:cNvGrpSpPr/>
          <p:nvPr/>
        </p:nvGrpSpPr>
        <p:grpSpPr>
          <a:xfrm>
            <a:off x="357554" y="4322523"/>
            <a:ext cx="8088923" cy="784161"/>
            <a:chOff x="429768" y="1413916"/>
            <a:chExt cx="8016709" cy="6802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CFFEB1-9C1D-4B1B-8687-A9E274E5F6B3}"/>
                </a:ext>
              </a:extLst>
            </p:cNvPr>
            <p:cNvGrpSpPr/>
            <p:nvPr/>
          </p:nvGrpSpPr>
          <p:grpSpPr>
            <a:xfrm>
              <a:off x="429768" y="1413916"/>
              <a:ext cx="8016709" cy="680246"/>
              <a:chOff x="304800" y="3018692"/>
              <a:chExt cx="7245855" cy="68024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DB9F5B7-A443-474C-B9B4-BD16A373B8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058"/>
              <a:stretch/>
            </p:blipFill>
            <p:spPr>
              <a:xfrm>
                <a:off x="304800" y="3018692"/>
                <a:ext cx="6717323" cy="680246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E1C189E-5110-4352-A329-90DD9FA8A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1138" y="3018692"/>
                <a:ext cx="1999517" cy="680246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FC9F7F-56AA-43A0-8FE3-8DC95EA32D26}"/>
                </a:ext>
              </a:extLst>
            </p:cNvPr>
            <p:cNvSpPr/>
            <p:nvPr/>
          </p:nvSpPr>
          <p:spPr>
            <a:xfrm>
              <a:off x="6099349" y="1413916"/>
              <a:ext cx="160774" cy="43743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4F4C92-847A-4D4F-B9EB-1D6BC21FF747}"/>
                </a:ext>
              </a:extLst>
            </p:cNvPr>
            <p:cNvSpPr/>
            <p:nvPr/>
          </p:nvSpPr>
          <p:spPr>
            <a:xfrm>
              <a:off x="6099349" y="1851352"/>
              <a:ext cx="179652" cy="242810"/>
            </a:xfrm>
            <a:prstGeom prst="rect">
              <a:avLst/>
            </a:prstGeom>
            <a:solidFill>
              <a:srgbClr val="487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15B5512-D5C8-43D7-A273-71166810C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202" y="3312186"/>
            <a:ext cx="18192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622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68" y="1158949"/>
            <a:ext cx="8311896" cy="499563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Key Block</a:t>
            </a:r>
          </a:p>
          <a:p>
            <a:pPr lvl="2"/>
            <a:r>
              <a:rPr lang="en-US" dirty="0"/>
              <a:t>Enterable only when in Key Block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400" dirty="0"/>
          </a:p>
          <a:p>
            <a:pPr lvl="1"/>
            <a:r>
              <a:rPr lang="en-US" dirty="0"/>
              <a:t>Sections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Multiple/Single Record*</a:t>
            </a:r>
          </a:p>
          <a:p>
            <a:pPr lvl="2"/>
            <a:r>
              <a:rPr lang="en-US" dirty="0"/>
              <a:t>Can be collapsed/expanded</a:t>
            </a:r>
          </a:p>
          <a:p>
            <a:pPr lvl="2"/>
            <a:endParaRPr lang="en-US" sz="1200" dirty="0"/>
          </a:p>
          <a:p>
            <a:pPr lvl="1"/>
            <a:r>
              <a:rPr lang="en-US" dirty="0"/>
              <a:t>Online Help</a:t>
            </a:r>
          </a:p>
          <a:p>
            <a:pPr lvl="2"/>
            <a:r>
              <a:rPr lang="en-US" dirty="0"/>
              <a:t>Can be your best friend!</a:t>
            </a:r>
          </a:p>
          <a:p>
            <a:pPr lvl="2"/>
            <a:endParaRPr lang="en-US" sz="1200" dirty="0"/>
          </a:p>
          <a:p>
            <a:pPr lvl="1"/>
            <a:r>
              <a:rPr lang="en-US" dirty="0"/>
              <a:t>‘Look Up’ Button</a:t>
            </a:r>
          </a:p>
          <a:p>
            <a:pPr lvl="2"/>
            <a:r>
              <a:rPr lang="en-US" dirty="0"/>
              <a:t>Displays List of Values from corresponding Validation 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68" y="310368"/>
            <a:ext cx="8311896" cy="472094"/>
          </a:xfrm>
        </p:spPr>
        <p:txBody>
          <a:bodyPr/>
          <a:lstStyle/>
          <a:p>
            <a:r>
              <a:rPr lang="en-US" sz="2400" dirty="0"/>
              <a:t>Parts of 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96351-1FA9-4265-BBBA-AE369C9F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14" y="1754579"/>
            <a:ext cx="6469263" cy="9299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2FF302D-ABC2-426B-97D8-092DAE087398}"/>
              </a:ext>
            </a:extLst>
          </p:cNvPr>
          <p:cNvGrpSpPr/>
          <p:nvPr/>
        </p:nvGrpSpPr>
        <p:grpSpPr>
          <a:xfrm>
            <a:off x="834214" y="3047391"/>
            <a:ext cx="7292810" cy="317355"/>
            <a:chOff x="-259461" y="4420522"/>
            <a:chExt cx="9001125" cy="3048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DF045-7914-4D67-93A9-E54078CFC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541" b="18810"/>
            <a:stretch/>
          </p:blipFill>
          <p:spPr>
            <a:xfrm>
              <a:off x="-259461" y="4424541"/>
              <a:ext cx="3571875" cy="3007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AADB9E-8BAD-4FB7-BBC7-FCBA67133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625" b="18709"/>
            <a:stretch/>
          </p:blipFill>
          <p:spPr>
            <a:xfrm>
              <a:off x="3312414" y="4420522"/>
              <a:ext cx="5429250" cy="30480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987EC-AC71-4130-85F2-F94BA76E3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7"/>
          <a:stretch/>
        </p:blipFill>
        <p:spPr>
          <a:xfrm>
            <a:off x="3475093" y="4333605"/>
            <a:ext cx="2953340" cy="47558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710D4B-41D3-486C-BD3C-361A3A1FF78E}"/>
              </a:ext>
            </a:extLst>
          </p:cNvPr>
          <p:cNvCxnSpPr>
            <a:cxnSpLocks/>
          </p:cNvCxnSpPr>
          <p:nvPr/>
        </p:nvCxnSpPr>
        <p:spPr>
          <a:xfrm flipH="1">
            <a:off x="6471139" y="4228097"/>
            <a:ext cx="732692" cy="2110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F8C131-24B2-45AA-B3B2-6038C81C1062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132993" y="3206069"/>
            <a:ext cx="595193" cy="2876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D577770-F6B2-4989-A1DF-3EA0F3D9C29E}"/>
              </a:ext>
            </a:extLst>
          </p:cNvPr>
          <p:cNvSpPr/>
          <p:nvPr/>
        </p:nvSpPr>
        <p:spPr>
          <a:xfrm>
            <a:off x="3812931" y="3051576"/>
            <a:ext cx="445477" cy="260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D9ECC-8899-47FC-86D0-527CFDDD2DBF}"/>
              </a:ext>
            </a:extLst>
          </p:cNvPr>
          <p:cNvSpPr/>
          <p:nvPr/>
        </p:nvSpPr>
        <p:spPr>
          <a:xfrm>
            <a:off x="5969558" y="4333605"/>
            <a:ext cx="458875" cy="437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1452F-B5F0-4B9F-A438-94E267E23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391" y="5100152"/>
            <a:ext cx="962025" cy="3524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5C48E-2FA6-4C71-A9D4-796C62259E5F}"/>
              </a:ext>
            </a:extLst>
          </p:cNvPr>
          <p:cNvSpPr/>
          <p:nvPr/>
        </p:nvSpPr>
        <p:spPr>
          <a:xfrm>
            <a:off x="3276600" y="5100152"/>
            <a:ext cx="388816" cy="3524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584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Ellucian Powerpoint template 2016 (02) E">
  <a:themeElements>
    <a:clrScheme name="Custom 92">
      <a:dk1>
        <a:srgbClr val="595959"/>
      </a:dk1>
      <a:lt1>
        <a:srgbClr val="FFFFFF"/>
      </a:lt1>
      <a:dk2>
        <a:srgbClr val="414042"/>
      </a:dk2>
      <a:lt2>
        <a:srgbClr val="DCDDDE"/>
      </a:lt2>
      <a:accent1>
        <a:srgbClr val="DF1C5A"/>
      </a:accent1>
      <a:accent2>
        <a:srgbClr val="642673"/>
      </a:accent2>
      <a:accent3>
        <a:srgbClr val="4F2460"/>
      </a:accent3>
      <a:accent4>
        <a:srgbClr val="47A5AA"/>
      </a:accent4>
      <a:accent5>
        <a:srgbClr val="462F89"/>
      </a:accent5>
      <a:accent6>
        <a:srgbClr val="CCDE44"/>
      </a:accent6>
      <a:hlink>
        <a:srgbClr val="462F89"/>
      </a:hlink>
      <a:folHlink>
        <a:srgbClr val="A1ABD7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 anchorCtr="0">
        <a:normAutofit/>
      </a:bodyPr>
      <a:lstStyle>
        <a:defPPr>
          <a:lnSpc>
            <a:spcPct val="120000"/>
          </a:lnSpc>
          <a:defRPr sz="1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lucian Powerpoint template 2016 (02 B) E" id="{5F6C7AEE-8976-4971-B542-B34F2A127658}" vid="{C4EE3480-21E8-4148-880F-9E4348E10D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Content xmlns="bc8f0762-49e5-4893-a544-41ac2fd47b32">Presentation (PWP)</Type_x0020_of_x0020_Cont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4D75B72D09C48A0B207C578DAA39F" ma:contentTypeVersion="10" ma:contentTypeDescription="Create a new document." ma:contentTypeScope="" ma:versionID="1c1a2c9cc2676b983b969c836f6f95ef">
  <xsd:schema xmlns:xsd="http://www.w3.org/2001/XMLSchema" xmlns:xs="http://www.w3.org/2001/XMLSchema" xmlns:p="http://schemas.microsoft.com/office/2006/metadata/properties" xmlns:ns2="bc8f0762-49e5-4893-a544-41ac2fd47b32" targetNamespace="http://schemas.microsoft.com/office/2006/metadata/properties" ma:root="true" ma:fieldsID="90eebe860649117738a93bccee0e161f" ns2:_="">
    <xsd:import namespace="bc8f0762-49e5-4893-a544-41ac2fd47b32"/>
    <xsd:element name="properties">
      <xsd:complexType>
        <xsd:sequence>
          <xsd:element name="documentManagement">
            <xsd:complexType>
              <xsd:all>
                <xsd:element ref="ns2:Type_x0020_of_x0020_Conte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f0762-49e5-4893-a544-41ac2fd47b32" elementFormDefault="qualified">
    <xsd:import namespace="http://schemas.microsoft.com/office/2006/documentManagement/types"/>
    <xsd:import namespace="http://schemas.microsoft.com/office/infopath/2007/PartnerControls"/>
    <xsd:element name="Type_x0020_of_x0020_Content" ma:index="10" ma:displayName="Type of Content" ma:format="Dropdown" ma:internalName="Type_x0020_of_x0020_Content">
      <xsd:simpleType>
        <xsd:restriction base="dms:Choice">
          <xsd:enumeration value="Accessories (ACC)"/>
          <xsd:enumeration value="Ads &amp; Advertorials (ADV)"/>
          <xsd:enumeration value="Articulate Training (ARC)"/>
          <xsd:enumeration value="Battle Card (BCD)"/>
          <xsd:enumeration value="Brochure (BRC)"/>
          <xsd:enumeration value="Case Study (ECS)"/>
          <xsd:enumeration value="Competitive Information (CMP)"/>
          <xsd:enumeration value="Customer Experience (ECE)"/>
          <xsd:enumeration value="Demo (DEM)"/>
          <xsd:enumeration value="eBook (EEB)"/>
          <xsd:enumeration value="FAQ (FAQ)"/>
          <xsd:enumeration value="Identity / Brand Materials (IDN)"/>
          <xsd:enumeration value="Institution Profile (EIP)"/>
          <xsd:enumeration value="Lead Card (LDC)"/>
          <xsd:enumeration value="Miscellaneous (MSC)"/>
          <xsd:enumeration value="Position or Technical Paper (EPP)"/>
          <xsd:enumeration value="Presentation (PWP)"/>
          <xsd:enumeration value="Press Release (EPR)"/>
          <xsd:enumeration value="Print Item (PRN)"/>
          <xsd:enumeration value="Publication / Article (PBL)"/>
          <xsd:enumeration value="Reference Material (REF)"/>
          <xsd:enumeration value="Research (RES)"/>
          <xsd:enumeration value="Roadmap (RMP)"/>
          <xsd:enumeration value="Solution Sheet (ESS)"/>
          <xsd:enumeration value="Solution Summary (SUM)"/>
          <xsd:enumeration value="Statement of Work (SOW)"/>
          <xsd:enumeration value="Video (VID)"/>
          <xsd:enumeration value="Web Site (WEB)"/>
          <xsd:enumeration value="Webinar (WBR)"/>
          <xsd:enumeration value="White Paper (WHT)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DFD901-F80B-45E3-AB87-03C7DC36B1F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c8f0762-49e5-4893-a544-41ac2fd47b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7BBCE4-5301-4643-BAB6-9F8AD13D7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59FF4-6172-416C-BF0C-3D32ECAB9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f0762-49e5-4893-a544-41ac2fd47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Ellucian Powerpoint template 2016 (02) E.thmx</Template>
  <TotalTime>13623</TotalTime>
  <Words>426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Ellucian Powerpoint template 2016 (02) E</vt:lpstr>
      <vt:lpstr>Acrobat Document</vt:lpstr>
      <vt:lpstr>Navigating Banner 9</vt:lpstr>
      <vt:lpstr>Application Navigator and the Main Menu</vt:lpstr>
      <vt:lpstr>Application Navigator</vt:lpstr>
      <vt:lpstr>Banner 9 Terminology</vt:lpstr>
      <vt:lpstr>Terminology</vt:lpstr>
      <vt:lpstr>Parts of a Page, Notification Center, and Filters</vt:lpstr>
      <vt:lpstr>Parts of a Page – Page Header</vt:lpstr>
      <vt:lpstr>Parts of a Page – Page Footer</vt:lpstr>
      <vt:lpstr>Parts of a Page</vt:lpstr>
      <vt:lpstr>Notification Center</vt:lpstr>
      <vt:lpstr>Filters</vt:lpstr>
      <vt:lpstr>PowerPoint Presentation</vt:lpstr>
      <vt:lpstr>#1 Best Feature</vt:lpstr>
      <vt:lpstr>Keyboard Shortcuts </vt:lpstr>
      <vt:lpstr>Keyboard Shortcuts </vt:lpstr>
      <vt:lpstr>Keyboard Shortcuts </vt:lpstr>
      <vt:lpstr>Supplemental Documentation</vt:lpstr>
      <vt:lpstr>Demonstration</vt:lpstr>
    </vt:vector>
  </TitlesOfParts>
  <Company>Ellucian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- Ellucian PowerPoint Template</dc:title>
  <dc:creator>Brent Morris</dc:creator>
  <cp:lastModifiedBy>Johnsen, Thor</cp:lastModifiedBy>
  <cp:revision>85</cp:revision>
  <dcterms:created xsi:type="dcterms:W3CDTF">2016-02-17T19:42:41Z</dcterms:created>
  <dcterms:modified xsi:type="dcterms:W3CDTF">2018-12-04T04:05:04Z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10000</vt:r8>
  </property>
  <property fmtid="{D5CDD505-2E9C-101B-9397-08002B2CF9AE}" pid="3" name="WorkflowChangePath">
    <vt:lpwstr>7c8400d0-a84f-403e-a8ca-37de6a498fe8,26;7c8400d0-a84f-403e-a8ca-37de6a498fe8,29;dbc78b63-6ce8-4e5b-b8d8-fc9e8f7b5399,40;dbc78b63-6ce8-4e5b-b8d8-fc9e8f7b5399,44;</vt:lpwstr>
  </property>
  <property fmtid="{D5CDD505-2E9C-101B-9397-08002B2CF9AE}" pid="4" name="ContentTypeId">
    <vt:lpwstr>0x01010080A4D75B72D09C48A0B207C578DAA39F</vt:lpwstr>
  </property>
</Properties>
</file>