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3.xml" ContentType="application/vnd.openxmlformats-officedocument.drawingml.chartshape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8.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3.xml" ContentType="application/vnd.openxmlformats-officedocument.presentationml.notesSlid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4.xml" ContentType="application/vnd.openxmlformats-officedocument.presentationml.notesSlid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5.xml" ContentType="application/vnd.openxmlformats-officedocument.presentationml.notesSlide+xml"/>
  <Override PartName="/ppt/charts/chart12.xml" ContentType="application/vnd.openxmlformats-officedocument.drawingml.chart+xml"/>
  <Override PartName="/ppt/theme/themeOverride1.xml" ContentType="application/vnd.openxmlformats-officedocument.themeOverride+xml"/>
  <Override PartName="/ppt/charts/chart13.xml" ContentType="application/vnd.openxmlformats-officedocument.drawingml.chart+xml"/>
  <Override PartName="/ppt/theme/themeOverride2.xml" ContentType="application/vnd.openxmlformats-officedocument.themeOverride+xml"/>
  <Override PartName="/ppt/charts/chart14.xml" ContentType="application/vnd.openxmlformats-officedocument.drawingml.chart+xml"/>
  <Override PartName="/ppt/notesSlides/notesSlide26.xml" ContentType="application/vnd.openxmlformats-officedocument.presentationml.notesSlide+xml"/>
  <Override PartName="/ppt/charts/chart15.xml" ContentType="application/vnd.openxmlformats-officedocument.drawingml.chart+xml"/>
  <Override PartName="/ppt/notesSlides/notesSlide27.xml" ContentType="application/vnd.openxmlformats-officedocument.presentationml.notesSlide+xml"/>
  <Override PartName="/ppt/charts/chart16.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7.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58" r:id="rId3"/>
    <p:sldId id="279" r:id="rId4"/>
    <p:sldId id="257" r:id="rId5"/>
    <p:sldId id="259" r:id="rId6"/>
    <p:sldId id="261" r:id="rId7"/>
    <p:sldId id="263" r:id="rId8"/>
    <p:sldId id="271" r:id="rId9"/>
    <p:sldId id="272" r:id="rId10"/>
    <p:sldId id="273" r:id="rId11"/>
    <p:sldId id="262" r:id="rId12"/>
    <p:sldId id="265" r:id="rId13"/>
    <p:sldId id="270" r:id="rId14"/>
    <p:sldId id="268" r:id="rId15"/>
    <p:sldId id="269" r:id="rId16"/>
    <p:sldId id="266" r:id="rId17"/>
    <p:sldId id="267" r:id="rId18"/>
    <p:sldId id="275" r:id="rId19"/>
    <p:sldId id="298" r:id="rId20"/>
    <p:sldId id="299" r:id="rId21"/>
    <p:sldId id="304" r:id="rId22"/>
    <p:sldId id="300" r:id="rId23"/>
    <p:sldId id="296" r:id="rId24"/>
    <p:sldId id="297" r:id="rId25"/>
    <p:sldId id="301" r:id="rId26"/>
    <p:sldId id="302" r:id="rId27"/>
    <p:sldId id="281" r:id="rId28"/>
    <p:sldId id="282" r:id="rId29"/>
    <p:sldId id="291" r:id="rId30"/>
    <p:sldId id="276" r:id="rId31"/>
    <p:sldId id="284" r:id="rId32"/>
    <p:sldId id="294" r:id="rId33"/>
    <p:sldId id="293" r:id="rId34"/>
    <p:sldId id="292" r:id="rId35"/>
    <p:sldId id="287" r:id="rId36"/>
    <p:sldId id="288" r:id="rId37"/>
    <p:sldId id="283" r:id="rId38"/>
    <p:sldId id="277" r:id="rId39"/>
    <p:sldId id="307"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B4B4B4"/>
    <a:srgbClr val="3399FF"/>
    <a:srgbClr val="CC0099"/>
    <a:srgbClr val="33CC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2" autoAdjust="0"/>
    <p:restoredTop sz="96433" autoAdjust="0"/>
  </p:normalViewPr>
  <p:slideViewPr>
    <p:cSldViewPr snapToGrid="0">
      <p:cViewPr varScale="1">
        <p:scale>
          <a:sx n="115" d="100"/>
          <a:sy n="115" d="100"/>
        </p:scale>
        <p:origin x="138" y="108"/>
      </p:cViewPr>
      <p:guideLst/>
    </p:cSldViewPr>
  </p:slideViewPr>
  <p:notesTextViewPr>
    <p:cViewPr>
      <p:scale>
        <a:sx n="1" d="1"/>
        <a:sy n="1" d="1"/>
      </p:scale>
      <p:origin x="0" y="0"/>
    </p:cViewPr>
  </p:notesTextViewPr>
  <p:notesViewPr>
    <p:cSldViewPr snapToGrid="0">
      <p:cViewPr varScale="1">
        <p:scale>
          <a:sx n="88" d="100"/>
          <a:sy n="88" d="100"/>
        </p:scale>
        <p:origin x="32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2.xm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0.xml"/><Relationship Id="rId1" Type="http://schemas.microsoft.com/office/2011/relationships/chartStyle" Target="style10.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3.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800" dirty="0"/>
              <a:t>2017</a:t>
            </a:r>
            <a:r>
              <a:rPr lang="en-US" sz="2400" dirty="0"/>
              <a:t> </a:t>
            </a:r>
          </a:p>
        </c:rich>
      </c:tx>
      <c:overlay val="0"/>
      <c:spPr>
        <a:noFill/>
        <a:ln>
          <a:solidFill>
            <a:schemeClr val="accent1">
              <a:lumMod val="40000"/>
              <a:lumOff val="60000"/>
            </a:schemeClr>
          </a:solid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7705139521496654"/>
          <c:y val="0.14209459149171097"/>
          <c:w val="0.62854763389184953"/>
          <c:h val="0.73813324916181078"/>
        </c:manualLayout>
      </c:layout>
      <c:pieChart>
        <c:varyColors val="1"/>
        <c:ser>
          <c:idx val="0"/>
          <c:order val="0"/>
          <c:tx>
            <c:strRef>
              <c:f>Sheet1!$B$1</c:f>
              <c:strCache>
                <c:ptCount val="1"/>
                <c:pt idx="0">
                  <c:v>2017 Average Number of Drinks Consumed Per Week</c:v>
                </c:pt>
              </c:strCache>
            </c:strRef>
          </c:tx>
          <c:spPr>
            <a:ln w="19050"/>
          </c:spPr>
          <c:explosion val="8"/>
          <c:dPt>
            <c:idx val="0"/>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w="19050">
                <a:solidFill>
                  <a:schemeClr val="lt1"/>
                </a:solidFill>
              </a:ln>
              <a:effectLst/>
            </c:spPr>
            <c:extLst>
              <c:ext xmlns:c16="http://schemas.microsoft.com/office/drawing/2014/chart" uri="{C3380CC4-5D6E-409C-BE32-E72D297353CC}">
                <c16:uniqueId val="{00000001-566B-430F-8A35-DDAB2BFFC88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66B-430F-8A35-DDAB2BFFC88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66B-430F-8A35-DDAB2BFFC88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66B-430F-8A35-DDAB2BFFC88D}"/>
              </c:ext>
            </c:extLst>
          </c:dPt>
          <c:dLbls>
            <c:dLbl>
              <c:idx val="0"/>
              <c:layout>
                <c:manualLayout>
                  <c:x val="-0.11897855739302825"/>
                  <c:y val="-0.27623550794729101"/>
                </c:manualLayout>
              </c:layout>
              <c:tx>
                <c:rich>
                  <a:bodyPr rot="0" spcFirstLastPara="1" vertOverflow="ellipsis" vert="horz" wrap="square" lIns="38100" tIns="19050" rIns="38100" bIns="19050" anchor="ctr" anchorCtr="1">
                    <a:noAutofit/>
                  </a:bodyPr>
                  <a:lstStyle/>
                  <a:p>
                    <a:pPr>
                      <a:defRPr sz="1800" b="1" i="0" u="none" strike="noStrike" kern="1200" baseline="0">
                        <a:solidFill>
                          <a:schemeClr val="tx1">
                            <a:lumMod val="75000"/>
                            <a:lumOff val="25000"/>
                          </a:schemeClr>
                        </a:solidFill>
                        <a:latin typeface="+mn-lt"/>
                        <a:ea typeface="+mn-ea"/>
                        <a:cs typeface="+mn-cs"/>
                      </a:defRPr>
                    </a:pPr>
                    <a:fld id="{0122EA5C-AF35-492E-98FD-40F82F648428}" type="PERCENTAGE">
                      <a:rPr lang="en-US" sz="2400" b="1"/>
                      <a:pPr>
                        <a:defRPr sz="1800" b="1"/>
                      </a:pPr>
                      <a:t>[PERCENTAGE]</a:t>
                    </a:fld>
                    <a:endParaRPr lang="en-US"/>
                  </a:p>
                </c:rich>
              </c:tx>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layout>
                    <c:manualLayout>
                      <c:w val="0.11574335674330705"/>
                      <c:h val="0.1056301371711873"/>
                    </c:manualLayout>
                  </c15:layout>
                  <c15:dlblFieldTable/>
                  <c15:showDataLabelsRange val="0"/>
                </c:ext>
                <c:ext xmlns:c16="http://schemas.microsoft.com/office/drawing/2014/chart" uri="{C3380CC4-5D6E-409C-BE32-E72D297353CC}">
                  <c16:uniqueId val="{00000001-566B-430F-8A35-DDAB2BFFC88D}"/>
                </c:ext>
              </c:extLst>
            </c:dLbl>
            <c:dLbl>
              <c:idx val="1"/>
              <c:layout>
                <c:manualLayout>
                  <c:x val="9.9281239183196965E-2"/>
                  <c:y val="0.10426493334293231"/>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66B-430F-8A35-DDAB2BFFC88D}"/>
                </c:ext>
              </c:extLst>
            </c:dLbl>
            <c:dLbl>
              <c:idx val="2"/>
              <c:layout>
                <c:manualLayout>
                  <c:x val="4.4234416674308254E-2"/>
                  <c:y val="0.10831495256428021"/>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66B-430F-8A35-DDAB2BFFC88D}"/>
                </c:ext>
              </c:extLst>
            </c:dLbl>
            <c:dLbl>
              <c:idx val="3"/>
              <c:layout>
                <c:manualLayout>
                  <c:x val="2.0840836256378233E-2"/>
                  <c:y val="9.9152859873616189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566B-430F-8A35-DDAB2BFFC88D}"/>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0-5 dks.</c:v>
                </c:pt>
                <c:pt idx="1">
                  <c:v>6-10 dks.</c:v>
                </c:pt>
                <c:pt idx="2">
                  <c:v>11-20 dks.</c:v>
                </c:pt>
                <c:pt idx="3">
                  <c:v>21 + dks.</c:v>
                </c:pt>
              </c:strCache>
            </c:strRef>
          </c:cat>
          <c:val>
            <c:numRef>
              <c:f>Sheet1!$B$2:$B$5</c:f>
              <c:numCache>
                <c:formatCode>0%</c:formatCode>
                <c:ptCount val="4"/>
                <c:pt idx="0">
                  <c:v>0.81</c:v>
                </c:pt>
                <c:pt idx="1">
                  <c:v>0.12</c:v>
                </c:pt>
                <c:pt idx="2">
                  <c:v>0.05</c:v>
                </c:pt>
                <c:pt idx="3">
                  <c:v>0.02</c:v>
                </c:pt>
              </c:numCache>
            </c:numRef>
          </c:val>
          <c:extLst>
            <c:ext xmlns:c16="http://schemas.microsoft.com/office/drawing/2014/chart" uri="{C3380CC4-5D6E-409C-BE32-E72D297353CC}">
              <c16:uniqueId val="{00000008-566B-430F-8A35-DDAB2BFFC88D}"/>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8.7948346078270158E-3"/>
          <c:y val="0.86579047266868714"/>
          <c:w val="0.97807293686479169"/>
          <c:h val="0.1341528813147559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12700">
      <a:solidFill>
        <a:schemeClr val="tx2">
          <a:lumMod val="50000"/>
        </a:schemeClr>
      </a:solid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2800" b="1" dirty="0" smtClean="0"/>
              <a:t>Percentage of Students involved in Activity</a:t>
            </a:r>
            <a:endParaRPr lang="en-US" sz="2800" b="1" dirty="0"/>
          </a:p>
        </c:rich>
      </c:tx>
      <c:overlay val="0"/>
      <c:spPr>
        <a:solidFill>
          <a:schemeClr val="accent1">
            <a:lumMod val="40000"/>
            <a:lumOff val="60000"/>
          </a:schemeClr>
        </a:solidFill>
        <a:ln w="12700">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316655148678463E-2"/>
          <c:y val="9.1890364436994831E-2"/>
          <c:w val="0.90109491476516557"/>
          <c:h val="0.6917825788341132"/>
        </c:manualLayout>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athletics</c:v>
                </c:pt>
                <c:pt idx="1">
                  <c:v>intramural</c:v>
                </c:pt>
                <c:pt idx="2">
                  <c:v>Greek life</c:v>
                </c:pt>
                <c:pt idx="3">
                  <c:v>rel. interfaith</c:v>
                </c:pt>
                <c:pt idx="4">
                  <c:v>minority/ethnic</c:v>
                </c:pt>
                <c:pt idx="5">
                  <c:v>political/social</c:v>
                </c:pt>
                <c:pt idx="6">
                  <c:v>performing arts</c:v>
                </c:pt>
                <c:pt idx="7">
                  <c:v>radio,news,mag</c:v>
                </c:pt>
              </c:strCache>
            </c:strRef>
          </c:cat>
          <c:val>
            <c:numRef>
              <c:f>Sheet1!$B$2:$B$9</c:f>
              <c:numCache>
                <c:formatCode>General</c:formatCode>
                <c:ptCount val="8"/>
                <c:pt idx="0">
                  <c:v>15</c:v>
                </c:pt>
                <c:pt idx="1">
                  <c:v>18</c:v>
                </c:pt>
                <c:pt idx="2">
                  <c:v>10</c:v>
                </c:pt>
                <c:pt idx="3">
                  <c:v>18</c:v>
                </c:pt>
                <c:pt idx="4">
                  <c:v>5</c:v>
                </c:pt>
                <c:pt idx="5">
                  <c:v>9</c:v>
                </c:pt>
                <c:pt idx="6">
                  <c:v>23</c:v>
                </c:pt>
                <c:pt idx="7">
                  <c:v>8</c:v>
                </c:pt>
              </c:numCache>
            </c:numRef>
          </c:val>
          <c:extLst>
            <c:ext xmlns:c16="http://schemas.microsoft.com/office/drawing/2014/chart" uri="{C3380CC4-5D6E-409C-BE32-E72D297353CC}">
              <c16:uniqueId val="{00000000-863C-4BC8-B0E9-C5B3555AF8FC}"/>
            </c:ext>
          </c:extLst>
        </c:ser>
        <c:ser>
          <c:idx val="1"/>
          <c:order val="1"/>
          <c:tx>
            <c:strRef>
              <c:f>Sheet1!$C$1</c:f>
              <c:strCache>
                <c:ptCount val="1"/>
                <c:pt idx="0">
                  <c:v>2017</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athletics</c:v>
                </c:pt>
                <c:pt idx="1">
                  <c:v>intramural</c:v>
                </c:pt>
                <c:pt idx="2">
                  <c:v>Greek life</c:v>
                </c:pt>
                <c:pt idx="3">
                  <c:v>rel. interfaith</c:v>
                </c:pt>
                <c:pt idx="4">
                  <c:v>minority/ethnic</c:v>
                </c:pt>
                <c:pt idx="5">
                  <c:v>political/social</c:v>
                </c:pt>
                <c:pt idx="6">
                  <c:v>performing arts</c:v>
                </c:pt>
                <c:pt idx="7">
                  <c:v>radio,news,mag</c:v>
                </c:pt>
              </c:strCache>
            </c:strRef>
          </c:cat>
          <c:val>
            <c:numRef>
              <c:f>Sheet1!$C$2:$C$9</c:f>
              <c:numCache>
                <c:formatCode>General</c:formatCode>
                <c:ptCount val="8"/>
                <c:pt idx="0" formatCode="@">
                  <c:v>17</c:v>
                </c:pt>
                <c:pt idx="1">
                  <c:v>17</c:v>
                </c:pt>
                <c:pt idx="2">
                  <c:v>11</c:v>
                </c:pt>
                <c:pt idx="3">
                  <c:v>20</c:v>
                </c:pt>
                <c:pt idx="4">
                  <c:v>10</c:v>
                </c:pt>
                <c:pt idx="5">
                  <c:v>11</c:v>
                </c:pt>
                <c:pt idx="6">
                  <c:v>18</c:v>
                </c:pt>
                <c:pt idx="7">
                  <c:v>9</c:v>
                </c:pt>
              </c:numCache>
            </c:numRef>
          </c:val>
          <c:extLst>
            <c:ext xmlns:c16="http://schemas.microsoft.com/office/drawing/2014/chart" uri="{C3380CC4-5D6E-409C-BE32-E72D297353CC}">
              <c16:uniqueId val="{00000001-863C-4BC8-B0E9-C5B3555AF8FC}"/>
            </c:ext>
          </c:extLst>
        </c:ser>
        <c:dLbls>
          <c:dLblPos val="inEnd"/>
          <c:showLegendKey val="0"/>
          <c:showVal val="1"/>
          <c:showCatName val="0"/>
          <c:showSerName val="0"/>
          <c:showPercent val="0"/>
          <c:showBubbleSize val="0"/>
        </c:dLbls>
        <c:gapWidth val="219"/>
        <c:overlap val="-27"/>
        <c:axId val="284131408"/>
        <c:axId val="284131800"/>
      </c:barChart>
      <c:catAx>
        <c:axId val="284131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84131800"/>
        <c:crosses val="autoZero"/>
        <c:auto val="0"/>
        <c:lblAlgn val="ctr"/>
        <c:lblOffset val="100"/>
        <c:noMultiLvlLbl val="0"/>
      </c:catAx>
      <c:valAx>
        <c:axId val="2841318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84131408"/>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87606274531679285"/>
          <c:y val="6.807454167785075E-2"/>
          <c:w val="9.5802717694281253E-2"/>
          <c:h val="0.3140823869506361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What Students Are Involved In</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athletics</c:v>
                </c:pt>
                <c:pt idx="1">
                  <c:v>intramural</c:v>
                </c:pt>
                <c:pt idx="2">
                  <c:v>Greek life</c:v>
                </c:pt>
                <c:pt idx="3">
                  <c:v>rel. interfaith</c:v>
                </c:pt>
                <c:pt idx="4">
                  <c:v>minority/ethnic</c:v>
                </c:pt>
                <c:pt idx="5">
                  <c:v>political/social</c:v>
                </c:pt>
                <c:pt idx="6">
                  <c:v>performing arts</c:v>
                </c:pt>
                <c:pt idx="7">
                  <c:v>radio,news,mag</c:v>
                </c:pt>
              </c:strCache>
            </c:strRef>
          </c:cat>
          <c:val>
            <c:numRef>
              <c:f>Sheet1!$B$2:$B$9</c:f>
              <c:numCache>
                <c:formatCode>General</c:formatCode>
                <c:ptCount val="8"/>
                <c:pt idx="0">
                  <c:v>15</c:v>
                </c:pt>
                <c:pt idx="1">
                  <c:v>18</c:v>
                </c:pt>
                <c:pt idx="2">
                  <c:v>10</c:v>
                </c:pt>
                <c:pt idx="3">
                  <c:v>18</c:v>
                </c:pt>
                <c:pt idx="4">
                  <c:v>5</c:v>
                </c:pt>
                <c:pt idx="5">
                  <c:v>9</c:v>
                </c:pt>
                <c:pt idx="6">
                  <c:v>23</c:v>
                </c:pt>
                <c:pt idx="7">
                  <c:v>8</c:v>
                </c:pt>
              </c:numCache>
            </c:numRef>
          </c:val>
          <c:extLst>
            <c:ext xmlns:c16="http://schemas.microsoft.com/office/drawing/2014/chart" uri="{C3380CC4-5D6E-409C-BE32-E72D297353CC}">
              <c16:uniqueId val="{00000000-DF80-48FF-B437-201F335293B4}"/>
            </c:ext>
          </c:extLst>
        </c:ser>
        <c:ser>
          <c:idx val="1"/>
          <c:order val="1"/>
          <c:tx>
            <c:strRef>
              <c:f>Sheet1!$C$1</c:f>
              <c:strCache>
                <c:ptCount val="1"/>
                <c:pt idx="0">
                  <c:v>2017</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athletics</c:v>
                </c:pt>
                <c:pt idx="1">
                  <c:v>intramural</c:v>
                </c:pt>
                <c:pt idx="2">
                  <c:v>Greek life</c:v>
                </c:pt>
                <c:pt idx="3">
                  <c:v>rel. interfaith</c:v>
                </c:pt>
                <c:pt idx="4">
                  <c:v>minority/ethnic</c:v>
                </c:pt>
                <c:pt idx="5">
                  <c:v>political/social</c:v>
                </c:pt>
                <c:pt idx="6">
                  <c:v>performing arts</c:v>
                </c:pt>
                <c:pt idx="7">
                  <c:v>radio,news,mag</c:v>
                </c:pt>
              </c:strCache>
            </c:strRef>
          </c:cat>
          <c:val>
            <c:numRef>
              <c:f>Sheet1!$C$2:$C$9</c:f>
              <c:numCache>
                <c:formatCode>General</c:formatCode>
                <c:ptCount val="8"/>
                <c:pt idx="0">
                  <c:v>17</c:v>
                </c:pt>
                <c:pt idx="1">
                  <c:v>17</c:v>
                </c:pt>
                <c:pt idx="2">
                  <c:v>11</c:v>
                </c:pt>
                <c:pt idx="3">
                  <c:v>20</c:v>
                </c:pt>
                <c:pt idx="4">
                  <c:v>10</c:v>
                </c:pt>
                <c:pt idx="5">
                  <c:v>11</c:v>
                </c:pt>
                <c:pt idx="6">
                  <c:v>18</c:v>
                </c:pt>
                <c:pt idx="7">
                  <c:v>9</c:v>
                </c:pt>
              </c:numCache>
            </c:numRef>
          </c:val>
          <c:extLst>
            <c:ext xmlns:c16="http://schemas.microsoft.com/office/drawing/2014/chart" uri="{C3380CC4-5D6E-409C-BE32-E72D297353CC}">
              <c16:uniqueId val="{00000001-DF80-48FF-B437-201F335293B4}"/>
            </c:ext>
          </c:extLst>
        </c:ser>
        <c:dLbls>
          <c:dLblPos val="inEnd"/>
          <c:showLegendKey val="0"/>
          <c:showVal val="1"/>
          <c:showCatName val="0"/>
          <c:showSerName val="0"/>
          <c:showPercent val="0"/>
          <c:showBubbleSize val="0"/>
        </c:dLbls>
        <c:gapWidth val="219"/>
        <c:overlap val="-27"/>
        <c:axId val="284132584"/>
        <c:axId val="284132976"/>
      </c:barChart>
      <c:catAx>
        <c:axId val="284132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84132976"/>
        <c:crosses val="autoZero"/>
        <c:auto val="0"/>
        <c:lblAlgn val="ctr"/>
        <c:lblOffset val="100"/>
        <c:noMultiLvlLbl val="0"/>
      </c:catAx>
      <c:valAx>
        <c:axId val="284132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4132584"/>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84654469162228507"/>
          <c:y val="0.16412896149175382"/>
          <c:w val="0.1318803353464312"/>
          <c:h val="0.3651750695342186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lgn="ctr">
              <a:defRPr sz="2800"/>
            </a:pPr>
            <a:r>
              <a:rPr lang="en-US" sz="2800" dirty="0"/>
              <a:t>I feel Faculty and Staff Care About Me as a Student </a:t>
            </a:r>
          </a:p>
        </c:rich>
      </c:tx>
      <c:layout>
        <c:manualLayout>
          <c:xMode val="edge"/>
          <c:yMode val="edge"/>
          <c:x val="0.16441657292838394"/>
          <c:y val="2.197802197802198E-2"/>
        </c:manualLayout>
      </c:layout>
      <c:overlay val="0"/>
      <c:spPr>
        <a:solidFill>
          <a:srgbClr val="5B9BD5">
            <a:lumMod val="40000"/>
            <a:lumOff val="60000"/>
          </a:srgbClr>
        </a:solidFill>
        <a:ln>
          <a:solidFill>
            <a:sysClr val="windowText" lastClr="000000"/>
          </a:solidFill>
        </a:ln>
      </c:spPr>
    </c:title>
    <c:autoTitleDeleted val="0"/>
    <c:plotArea>
      <c:layout>
        <c:manualLayout>
          <c:layoutTarget val="inner"/>
          <c:xMode val="edge"/>
          <c:yMode val="edge"/>
          <c:x val="0.15721259842519686"/>
          <c:y val="0.1358126907956248"/>
          <c:w val="0.71717519685039366"/>
          <c:h val="0.70755128248453925"/>
        </c:manualLayout>
      </c:layout>
      <c:barChart>
        <c:barDir val="col"/>
        <c:grouping val="clustered"/>
        <c:varyColors val="0"/>
        <c:ser>
          <c:idx val="0"/>
          <c:order val="0"/>
          <c:tx>
            <c:strRef>
              <c:f>Sheet1!$B$1</c:f>
              <c:strCache>
                <c:ptCount val="1"/>
                <c:pt idx="0">
                  <c:v>2008</c:v>
                </c:pt>
              </c:strCache>
            </c:strRef>
          </c:tx>
          <c:spPr>
            <a:solidFill>
              <a:srgbClr val="CC0099"/>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agree or strongly agree</c:v>
                </c:pt>
                <c:pt idx="1">
                  <c:v>neutral</c:v>
                </c:pt>
                <c:pt idx="2">
                  <c:v>disagree or strongly disagree</c:v>
                </c:pt>
              </c:strCache>
            </c:strRef>
          </c:cat>
          <c:val>
            <c:numRef>
              <c:f>Sheet1!$B$2:$B$4</c:f>
              <c:numCache>
                <c:formatCode>General</c:formatCode>
                <c:ptCount val="3"/>
                <c:pt idx="0">
                  <c:v>58</c:v>
                </c:pt>
                <c:pt idx="1">
                  <c:v>26</c:v>
                </c:pt>
                <c:pt idx="2">
                  <c:v>11</c:v>
                </c:pt>
              </c:numCache>
            </c:numRef>
          </c:val>
          <c:extLst>
            <c:ext xmlns:c16="http://schemas.microsoft.com/office/drawing/2014/chart" uri="{C3380CC4-5D6E-409C-BE32-E72D297353CC}">
              <c16:uniqueId val="{00000000-A47E-476C-A792-A3B6FFAEB326}"/>
            </c:ext>
          </c:extLst>
        </c:ser>
        <c:ser>
          <c:idx val="1"/>
          <c:order val="1"/>
          <c:tx>
            <c:strRef>
              <c:f>Sheet1!$C$1</c:f>
              <c:strCache>
                <c:ptCount val="1"/>
                <c:pt idx="0">
                  <c:v>2010</c:v>
                </c:pt>
              </c:strCache>
            </c:strRef>
          </c:tx>
          <c:spPr>
            <a:solidFill>
              <a:srgbClr val="33CC33"/>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agree or strongly agree</c:v>
                </c:pt>
                <c:pt idx="1">
                  <c:v>neutral</c:v>
                </c:pt>
                <c:pt idx="2">
                  <c:v>disagree or strongly disagree</c:v>
                </c:pt>
              </c:strCache>
            </c:strRef>
          </c:cat>
          <c:val>
            <c:numRef>
              <c:f>Sheet1!$C$2:$C$4</c:f>
              <c:numCache>
                <c:formatCode>General</c:formatCode>
                <c:ptCount val="3"/>
                <c:pt idx="0">
                  <c:v>56</c:v>
                </c:pt>
                <c:pt idx="1">
                  <c:v>28</c:v>
                </c:pt>
                <c:pt idx="2">
                  <c:v>13</c:v>
                </c:pt>
              </c:numCache>
            </c:numRef>
          </c:val>
          <c:extLst>
            <c:ext xmlns:c16="http://schemas.microsoft.com/office/drawing/2014/chart" uri="{C3380CC4-5D6E-409C-BE32-E72D297353CC}">
              <c16:uniqueId val="{00000001-A47E-476C-A792-A3B6FFAEB326}"/>
            </c:ext>
          </c:extLst>
        </c:ser>
        <c:ser>
          <c:idx val="2"/>
          <c:order val="2"/>
          <c:tx>
            <c:strRef>
              <c:f>Sheet1!$D$1</c:f>
              <c:strCache>
                <c:ptCount val="1"/>
                <c:pt idx="0">
                  <c:v>2012</c:v>
                </c:pt>
              </c:strCache>
            </c:strRef>
          </c:tx>
          <c:spPr>
            <a:solidFill>
              <a:srgbClr val="FF0000"/>
            </a:solidFill>
          </c:spPr>
          <c:invertIfNegative val="0"/>
          <c:dLbls>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agree or strongly agree</c:v>
                </c:pt>
                <c:pt idx="1">
                  <c:v>neutral</c:v>
                </c:pt>
                <c:pt idx="2">
                  <c:v>disagree or strongly disagree</c:v>
                </c:pt>
              </c:strCache>
            </c:strRef>
          </c:cat>
          <c:val>
            <c:numRef>
              <c:f>Sheet1!$D$2:$D$4</c:f>
              <c:numCache>
                <c:formatCode>General</c:formatCode>
                <c:ptCount val="3"/>
                <c:pt idx="0">
                  <c:v>53</c:v>
                </c:pt>
                <c:pt idx="1">
                  <c:v>30</c:v>
                </c:pt>
                <c:pt idx="2">
                  <c:v>13</c:v>
                </c:pt>
              </c:numCache>
            </c:numRef>
          </c:val>
          <c:extLst>
            <c:ext xmlns:c16="http://schemas.microsoft.com/office/drawing/2014/chart" uri="{C3380CC4-5D6E-409C-BE32-E72D297353CC}">
              <c16:uniqueId val="{00000002-A47E-476C-A792-A3B6FFAEB326}"/>
            </c:ext>
          </c:extLst>
        </c:ser>
        <c:ser>
          <c:idx val="3"/>
          <c:order val="3"/>
          <c:tx>
            <c:strRef>
              <c:f>Sheet1!$E$1</c:f>
              <c:strCache>
                <c:ptCount val="1"/>
                <c:pt idx="0">
                  <c:v>2017</c:v>
                </c:pt>
              </c:strCache>
            </c:strRef>
          </c:tx>
          <c:spPr>
            <a:solidFill>
              <a:srgbClr val="0070C0"/>
            </a:solidFill>
          </c:spPr>
          <c:invertIfNegative val="0"/>
          <c:dLbls>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agree or strongly agree</c:v>
                </c:pt>
                <c:pt idx="1">
                  <c:v>neutral</c:v>
                </c:pt>
                <c:pt idx="2">
                  <c:v>disagree or strongly disagree</c:v>
                </c:pt>
              </c:strCache>
            </c:strRef>
          </c:cat>
          <c:val>
            <c:numRef>
              <c:f>Sheet1!$E$2:$E$4</c:f>
              <c:numCache>
                <c:formatCode>General</c:formatCode>
                <c:ptCount val="3"/>
                <c:pt idx="0">
                  <c:v>60</c:v>
                </c:pt>
                <c:pt idx="1">
                  <c:v>25</c:v>
                </c:pt>
                <c:pt idx="2">
                  <c:v>8</c:v>
                </c:pt>
              </c:numCache>
            </c:numRef>
          </c:val>
          <c:extLst>
            <c:ext xmlns:c16="http://schemas.microsoft.com/office/drawing/2014/chart" uri="{C3380CC4-5D6E-409C-BE32-E72D297353CC}">
              <c16:uniqueId val="{00000003-A47E-476C-A792-A3B6FFAEB326}"/>
            </c:ext>
          </c:extLst>
        </c:ser>
        <c:dLbls>
          <c:showLegendKey val="0"/>
          <c:showVal val="0"/>
          <c:showCatName val="0"/>
          <c:showSerName val="0"/>
          <c:showPercent val="0"/>
          <c:showBubbleSize val="0"/>
        </c:dLbls>
        <c:gapWidth val="150"/>
        <c:axId val="247722568"/>
        <c:axId val="247722960"/>
      </c:barChart>
      <c:catAx>
        <c:axId val="247722568"/>
        <c:scaling>
          <c:orientation val="minMax"/>
        </c:scaling>
        <c:delete val="0"/>
        <c:axPos val="b"/>
        <c:title>
          <c:tx>
            <c:rich>
              <a:bodyPr/>
              <a:lstStyle/>
              <a:p>
                <a:pPr>
                  <a:defRPr/>
                </a:pPr>
                <a:r>
                  <a:rPr lang="en-US"/>
                  <a:t>Core</a:t>
                </a:r>
                <a:r>
                  <a:rPr lang="en-US" baseline="0"/>
                  <a:t> Question 38b.</a:t>
                </a:r>
                <a:endParaRPr lang="en-US"/>
              </a:p>
            </c:rich>
          </c:tx>
          <c:layout>
            <c:manualLayout>
              <c:xMode val="edge"/>
              <c:yMode val="edge"/>
              <c:x val="0.41358005249343832"/>
              <c:y val="0.93488898651617058"/>
            </c:manualLayout>
          </c:layout>
          <c:overlay val="0"/>
        </c:title>
        <c:numFmt formatCode="General" sourceLinked="0"/>
        <c:majorTickMark val="out"/>
        <c:minorTickMark val="none"/>
        <c:tickLblPos val="nextTo"/>
        <c:crossAx val="247722960"/>
        <c:crosses val="autoZero"/>
        <c:auto val="1"/>
        <c:lblAlgn val="ctr"/>
        <c:lblOffset val="100"/>
        <c:noMultiLvlLbl val="0"/>
      </c:catAx>
      <c:valAx>
        <c:axId val="247722960"/>
        <c:scaling>
          <c:orientation val="minMax"/>
        </c:scaling>
        <c:delete val="0"/>
        <c:axPos val="l"/>
        <c:majorGridlines/>
        <c:title>
          <c:tx>
            <c:rich>
              <a:bodyPr rot="-5400000" vert="horz"/>
              <a:lstStyle/>
              <a:p>
                <a:pPr>
                  <a:defRPr/>
                </a:pPr>
                <a:r>
                  <a:rPr lang="en-US"/>
                  <a:t>Percent of Students</a:t>
                </a:r>
              </a:p>
            </c:rich>
          </c:tx>
          <c:layout>
            <c:manualLayout>
              <c:xMode val="edge"/>
              <c:yMode val="edge"/>
              <c:x val="3.4247594050743659E-2"/>
              <c:y val="0.44218410198725161"/>
            </c:manualLayout>
          </c:layout>
          <c:overlay val="0"/>
        </c:title>
        <c:numFmt formatCode="General" sourceLinked="1"/>
        <c:majorTickMark val="out"/>
        <c:minorTickMark val="none"/>
        <c:tickLblPos val="nextTo"/>
        <c:crossAx val="247722568"/>
        <c:crosses val="autoZero"/>
        <c:crossBetween val="between"/>
      </c:valAx>
    </c:plotArea>
    <c:legend>
      <c:legendPos val="r"/>
      <c:legendEntry>
        <c:idx val="0"/>
        <c:txPr>
          <a:bodyPr/>
          <a:lstStyle/>
          <a:p>
            <a:pPr>
              <a:defRPr sz="1400" b="1"/>
            </a:pPr>
            <a:endParaRPr lang="en-US"/>
          </a:p>
        </c:txPr>
      </c:legendEntry>
      <c:legendEntry>
        <c:idx val="1"/>
        <c:txPr>
          <a:bodyPr/>
          <a:lstStyle/>
          <a:p>
            <a:pPr>
              <a:defRPr sz="1400" b="1"/>
            </a:pPr>
            <a:endParaRPr lang="en-US"/>
          </a:p>
        </c:txPr>
      </c:legendEntry>
      <c:legendEntry>
        <c:idx val="2"/>
        <c:txPr>
          <a:bodyPr/>
          <a:lstStyle/>
          <a:p>
            <a:pPr>
              <a:defRPr sz="1400" b="1"/>
            </a:pPr>
            <a:endParaRPr lang="en-US"/>
          </a:p>
        </c:txPr>
      </c:legendEntry>
      <c:legendEntry>
        <c:idx val="3"/>
        <c:txPr>
          <a:bodyPr/>
          <a:lstStyle/>
          <a:p>
            <a:pPr>
              <a:defRPr sz="1400" b="1"/>
            </a:pPr>
            <a:endParaRPr lang="en-US"/>
          </a:p>
        </c:txPr>
      </c:legendEntry>
      <c:layout>
        <c:manualLayout>
          <c:xMode val="edge"/>
          <c:yMode val="edge"/>
          <c:x val="0.84897407272264847"/>
          <c:y val="0.22403346296915425"/>
          <c:w val="5.8275597926957107E-2"/>
          <c:h val="0.27249334985425289"/>
        </c:manualLayout>
      </c:layout>
      <c:overlay val="0"/>
      <c:txPr>
        <a:bodyPr/>
        <a:lstStyle/>
        <a:p>
          <a:pPr>
            <a:defRPr b="1"/>
          </a:pPr>
          <a:endParaRPr lang="en-US"/>
        </a:p>
      </c:txPr>
    </c:legend>
    <c:plotVisOnly val="1"/>
    <c:dispBlanksAs val="gap"/>
    <c:showDLblsOverMax val="0"/>
  </c:chart>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400"/>
            </a:pPr>
            <a:r>
              <a:rPr lang="en-US" sz="2800" dirty="0"/>
              <a:t>I feel</a:t>
            </a:r>
            <a:r>
              <a:rPr lang="en-US" sz="2800" baseline="0" dirty="0"/>
              <a:t> Valued as A Person on This Campus</a:t>
            </a:r>
            <a:endParaRPr lang="en-US" sz="2800" dirty="0"/>
          </a:p>
        </c:rich>
      </c:tx>
      <c:overlay val="0"/>
      <c:spPr>
        <a:solidFill>
          <a:schemeClr val="accent1">
            <a:lumMod val="40000"/>
            <a:lumOff val="60000"/>
          </a:schemeClr>
        </a:solidFill>
        <a:ln>
          <a:solidFill>
            <a:sysClr val="windowText" lastClr="000000"/>
          </a:solidFill>
        </a:ln>
      </c:spPr>
    </c:title>
    <c:autoTitleDeleted val="0"/>
    <c:plotArea>
      <c:layout>
        <c:manualLayout>
          <c:layoutTarget val="inner"/>
          <c:xMode val="edge"/>
          <c:yMode val="edge"/>
          <c:x val="0.13406441382327208"/>
          <c:y val="0.16300618672665917"/>
          <c:w val="0.7403233449985418"/>
          <c:h val="0.67012217222847148"/>
        </c:manualLayout>
      </c:layout>
      <c:barChart>
        <c:barDir val="col"/>
        <c:grouping val="clustered"/>
        <c:varyColors val="0"/>
        <c:ser>
          <c:idx val="0"/>
          <c:order val="0"/>
          <c:tx>
            <c:strRef>
              <c:f>Sheet1!$B$1</c:f>
              <c:strCache>
                <c:ptCount val="1"/>
                <c:pt idx="0">
                  <c:v>2008</c:v>
                </c:pt>
              </c:strCache>
            </c:strRef>
          </c:tx>
          <c:spPr>
            <a:solidFill>
              <a:srgbClr val="CC0099"/>
            </a:solidFill>
          </c:spPr>
          <c:invertIfNegative val="0"/>
          <c:dLbls>
            <c:spPr>
              <a:noFill/>
              <a:ln>
                <a:noFill/>
              </a:ln>
              <a:effectLst/>
            </c:spPr>
            <c:txPr>
              <a:bodyPr wrap="square" lIns="38100" tIns="19050" rIns="38100" bIns="19050" anchor="ctr">
                <a:spAutoFit/>
              </a:bodyPr>
              <a:lstStyle/>
              <a:p>
                <a:pPr>
                  <a:defRPr sz="1600" b="1"/>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strongly agree or agree</c:v>
                </c:pt>
                <c:pt idx="1">
                  <c:v>nuetral</c:v>
                </c:pt>
                <c:pt idx="2">
                  <c:v>disagree or strongly disagree</c:v>
                </c:pt>
              </c:strCache>
            </c:strRef>
          </c:cat>
          <c:val>
            <c:numRef>
              <c:f>Sheet1!$B$2:$B$4</c:f>
              <c:numCache>
                <c:formatCode>General</c:formatCode>
                <c:ptCount val="3"/>
                <c:pt idx="0">
                  <c:v>47</c:v>
                </c:pt>
                <c:pt idx="1">
                  <c:v>34</c:v>
                </c:pt>
                <c:pt idx="2">
                  <c:v>10</c:v>
                </c:pt>
              </c:numCache>
            </c:numRef>
          </c:val>
          <c:extLst>
            <c:ext xmlns:c16="http://schemas.microsoft.com/office/drawing/2014/chart" uri="{C3380CC4-5D6E-409C-BE32-E72D297353CC}">
              <c16:uniqueId val="{00000000-66A9-4067-B0C9-3E03995EC38A}"/>
            </c:ext>
          </c:extLst>
        </c:ser>
        <c:ser>
          <c:idx val="1"/>
          <c:order val="1"/>
          <c:tx>
            <c:strRef>
              <c:f>Sheet1!$C$1</c:f>
              <c:strCache>
                <c:ptCount val="1"/>
                <c:pt idx="0">
                  <c:v>2010</c:v>
                </c:pt>
              </c:strCache>
            </c:strRef>
          </c:tx>
          <c:spPr>
            <a:solidFill>
              <a:srgbClr val="33CC33"/>
            </a:solidFill>
          </c:spPr>
          <c:invertIfNegative val="0"/>
          <c:dLbls>
            <c:spPr>
              <a:noFill/>
              <a:ln>
                <a:noFill/>
              </a:ln>
              <a:effectLst/>
            </c:spPr>
            <c:txPr>
              <a:bodyPr wrap="square" lIns="38100" tIns="19050" rIns="38100" bIns="19050" anchor="ctr">
                <a:spAutoFit/>
              </a:bodyPr>
              <a:lstStyle/>
              <a:p>
                <a:pPr>
                  <a:defRPr sz="1600" b="1"/>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strongly agree or agree</c:v>
                </c:pt>
                <c:pt idx="1">
                  <c:v>nuetral</c:v>
                </c:pt>
                <c:pt idx="2">
                  <c:v>disagree or strongly disagree</c:v>
                </c:pt>
              </c:strCache>
            </c:strRef>
          </c:cat>
          <c:val>
            <c:numRef>
              <c:f>Sheet1!$C$2:$C$4</c:f>
              <c:numCache>
                <c:formatCode>General</c:formatCode>
                <c:ptCount val="3"/>
                <c:pt idx="0">
                  <c:v>47</c:v>
                </c:pt>
                <c:pt idx="1">
                  <c:v>33</c:v>
                </c:pt>
                <c:pt idx="2">
                  <c:v>14</c:v>
                </c:pt>
              </c:numCache>
            </c:numRef>
          </c:val>
          <c:extLst>
            <c:ext xmlns:c16="http://schemas.microsoft.com/office/drawing/2014/chart" uri="{C3380CC4-5D6E-409C-BE32-E72D297353CC}">
              <c16:uniqueId val="{00000001-66A9-4067-B0C9-3E03995EC38A}"/>
            </c:ext>
          </c:extLst>
        </c:ser>
        <c:ser>
          <c:idx val="2"/>
          <c:order val="2"/>
          <c:tx>
            <c:strRef>
              <c:f>Sheet1!$D$1</c:f>
              <c:strCache>
                <c:ptCount val="1"/>
                <c:pt idx="0">
                  <c:v>2012</c:v>
                </c:pt>
              </c:strCache>
            </c:strRef>
          </c:tx>
          <c:spPr>
            <a:solidFill>
              <a:srgbClr val="FF0000"/>
            </a:solidFill>
          </c:spPr>
          <c:invertIfNegative val="0"/>
          <c:dLbls>
            <c:spPr>
              <a:noFill/>
              <a:ln>
                <a:noFill/>
              </a:ln>
              <a:effectLst/>
            </c:spPr>
            <c:txPr>
              <a:bodyPr wrap="square" lIns="38100" tIns="19050" rIns="38100" bIns="19050" anchor="ctr">
                <a:spAutoFit/>
              </a:bodyPr>
              <a:lstStyle/>
              <a:p>
                <a:pPr>
                  <a:defRPr sz="1600" b="1"/>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strongly agree or agree</c:v>
                </c:pt>
                <c:pt idx="1">
                  <c:v>nuetral</c:v>
                </c:pt>
                <c:pt idx="2">
                  <c:v>disagree or strongly disagree</c:v>
                </c:pt>
              </c:strCache>
            </c:strRef>
          </c:cat>
          <c:val>
            <c:numRef>
              <c:f>Sheet1!$D$2:$D$4</c:f>
              <c:numCache>
                <c:formatCode>General</c:formatCode>
                <c:ptCount val="3"/>
                <c:pt idx="0">
                  <c:v>46</c:v>
                </c:pt>
                <c:pt idx="1">
                  <c:v>35</c:v>
                </c:pt>
                <c:pt idx="2">
                  <c:v>13</c:v>
                </c:pt>
              </c:numCache>
            </c:numRef>
          </c:val>
          <c:extLst>
            <c:ext xmlns:c16="http://schemas.microsoft.com/office/drawing/2014/chart" uri="{C3380CC4-5D6E-409C-BE32-E72D297353CC}">
              <c16:uniqueId val="{00000002-66A9-4067-B0C9-3E03995EC38A}"/>
            </c:ext>
          </c:extLst>
        </c:ser>
        <c:ser>
          <c:idx val="3"/>
          <c:order val="3"/>
          <c:tx>
            <c:strRef>
              <c:f>Sheet1!$E$1</c:f>
              <c:strCache>
                <c:ptCount val="1"/>
                <c:pt idx="0">
                  <c:v>2017</c:v>
                </c:pt>
              </c:strCache>
            </c:strRef>
          </c:tx>
          <c:spPr>
            <a:solidFill>
              <a:srgbClr val="0070C0"/>
            </a:solidFill>
          </c:spPr>
          <c:invertIfNegative val="0"/>
          <c:dLbls>
            <c:spPr>
              <a:noFill/>
              <a:ln>
                <a:noFill/>
              </a:ln>
              <a:effectLst/>
            </c:spPr>
            <c:txPr>
              <a:bodyPr wrap="square" lIns="38100" tIns="19050" rIns="38100" bIns="19050" anchor="ctr">
                <a:spAutoFit/>
              </a:bodyPr>
              <a:lstStyle/>
              <a:p>
                <a:pPr>
                  <a:defRPr sz="16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strongly agree or agree</c:v>
                </c:pt>
                <c:pt idx="1">
                  <c:v>nuetral</c:v>
                </c:pt>
                <c:pt idx="2">
                  <c:v>disagree or strongly disagree</c:v>
                </c:pt>
              </c:strCache>
            </c:strRef>
          </c:cat>
          <c:val>
            <c:numRef>
              <c:f>Sheet1!$E$2:$E$4</c:f>
              <c:numCache>
                <c:formatCode>General</c:formatCode>
                <c:ptCount val="3"/>
                <c:pt idx="0">
                  <c:v>47</c:v>
                </c:pt>
                <c:pt idx="1">
                  <c:v>37</c:v>
                </c:pt>
                <c:pt idx="2">
                  <c:v>9</c:v>
                </c:pt>
              </c:numCache>
            </c:numRef>
          </c:val>
          <c:extLst>
            <c:ext xmlns:c16="http://schemas.microsoft.com/office/drawing/2014/chart" uri="{C3380CC4-5D6E-409C-BE32-E72D297353CC}">
              <c16:uniqueId val="{00000003-66A9-4067-B0C9-3E03995EC38A}"/>
            </c:ext>
          </c:extLst>
        </c:ser>
        <c:dLbls>
          <c:showLegendKey val="0"/>
          <c:showVal val="0"/>
          <c:showCatName val="0"/>
          <c:showSerName val="0"/>
          <c:showPercent val="0"/>
          <c:showBubbleSize val="0"/>
        </c:dLbls>
        <c:gapWidth val="150"/>
        <c:axId val="247723744"/>
        <c:axId val="247724136"/>
      </c:barChart>
      <c:catAx>
        <c:axId val="247723744"/>
        <c:scaling>
          <c:orientation val="minMax"/>
        </c:scaling>
        <c:delete val="0"/>
        <c:axPos val="b"/>
        <c:title>
          <c:tx>
            <c:rich>
              <a:bodyPr/>
              <a:lstStyle/>
              <a:p>
                <a:pPr>
                  <a:defRPr/>
                </a:pPr>
                <a:r>
                  <a:rPr lang="en-US"/>
                  <a:t>Core Question 38a.</a:t>
                </a:r>
              </a:p>
            </c:rich>
          </c:tx>
          <c:overlay val="0"/>
        </c:title>
        <c:numFmt formatCode="General" sourceLinked="0"/>
        <c:majorTickMark val="out"/>
        <c:minorTickMark val="none"/>
        <c:tickLblPos val="nextTo"/>
        <c:txPr>
          <a:bodyPr/>
          <a:lstStyle/>
          <a:p>
            <a:pPr>
              <a:defRPr sz="2000"/>
            </a:pPr>
            <a:endParaRPr lang="en-US"/>
          </a:p>
        </c:txPr>
        <c:crossAx val="247724136"/>
        <c:crosses val="autoZero"/>
        <c:auto val="1"/>
        <c:lblAlgn val="ctr"/>
        <c:lblOffset val="100"/>
        <c:noMultiLvlLbl val="0"/>
      </c:catAx>
      <c:valAx>
        <c:axId val="247724136"/>
        <c:scaling>
          <c:orientation val="minMax"/>
        </c:scaling>
        <c:delete val="0"/>
        <c:axPos val="l"/>
        <c:majorGridlines/>
        <c:title>
          <c:tx>
            <c:rich>
              <a:bodyPr rot="-5400000" vert="horz"/>
              <a:lstStyle/>
              <a:p>
                <a:pPr>
                  <a:defRPr sz="1600"/>
                </a:pPr>
                <a:r>
                  <a:rPr lang="en-US" sz="1600"/>
                  <a:t>Percent of Students</a:t>
                </a:r>
              </a:p>
            </c:rich>
          </c:tx>
          <c:layout>
            <c:manualLayout>
              <c:xMode val="edge"/>
              <c:yMode val="edge"/>
              <c:x val="2.2673519976669582E-2"/>
              <c:y val="0.35973378327709038"/>
            </c:manualLayout>
          </c:layout>
          <c:overlay val="0"/>
        </c:title>
        <c:numFmt formatCode="General" sourceLinked="1"/>
        <c:majorTickMark val="out"/>
        <c:minorTickMark val="none"/>
        <c:tickLblPos val="nextTo"/>
        <c:txPr>
          <a:bodyPr/>
          <a:lstStyle/>
          <a:p>
            <a:pPr>
              <a:defRPr sz="1200"/>
            </a:pPr>
            <a:endParaRPr lang="en-US"/>
          </a:p>
        </c:txPr>
        <c:crossAx val="247723744"/>
        <c:crosses val="autoZero"/>
        <c:crossBetween val="between"/>
      </c:valAx>
    </c:plotArea>
    <c:legend>
      <c:legendPos val="r"/>
      <c:legendEntry>
        <c:idx val="0"/>
        <c:txPr>
          <a:bodyPr/>
          <a:lstStyle/>
          <a:p>
            <a:pPr>
              <a:defRPr sz="1400" b="1"/>
            </a:pPr>
            <a:endParaRPr lang="en-US"/>
          </a:p>
        </c:txPr>
      </c:legendEntry>
      <c:legendEntry>
        <c:idx val="1"/>
        <c:txPr>
          <a:bodyPr/>
          <a:lstStyle/>
          <a:p>
            <a:pPr>
              <a:defRPr sz="1400" b="1"/>
            </a:pPr>
            <a:endParaRPr lang="en-US"/>
          </a:p>
        </c:txPr>
      </c:legendEntry>
      <c:legendEntry>
        <c:idx val="2"/>
        <c:txPr>
          <a:bodyPr/>
          <a:lstStyle/>
          <a:p>
            <a:pPr>
              <a:defRPr sz="1400" b="1"/>
            </a:pPr>
            <a:endParaRPr lang="en-US"/>
          </a:p>
        </c:txPr>
      </c:legendEntry>
      <c:legendEntry>
        <c:idx val="3"/>
        <c:txPr>
          <a:bodyPr/>
          <a:lstStyle/>
          <a:p>
            <a:pPr>
              <a:defRPr sz="1400" b="1"/>
            </a:pPr>
            <a:endParaRPr lang="en-US"/>
          </a:p>
        </c:txPr>
      </c:legendEntry>
      <c:layout>
        <c:manualLayout>
          <c:xMode val="edge"/>
          <c:yMode val="edge"/>
          <c:x val="0.80299535320794901"/>
          <c:y val="0.16891293838289767"/>
          <c:w val="0.10255492061577431"/>
          <c:h val="0.24227244612858045"/>
        </c:manualLayout>
      </c:layout>
      <c:overlay val="0"/>
    </c:legend>
    <c:plotVisOnly val="1"/>
    <c:dispBlanksAs val="gap"/>
    <c:showDLblsOverMax val="0"/>
  </c:chart>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US" sz="2000"/>
              <a:t>Percentage</a:t>
            </a:r>
            <a:r>
              <a:rPr lang="en-US" sz="2000" baseline="0"/>
              <a:t> of Students Who Report Feeling Safe on Campus</a:t>
            </a:r>
            <a:endParaRPr lang="en-US" sz="2000"/>
          </a:p>
        </c:rich>
      </c:tx>
      <c:overlay val="0"/>
      <c:spPr>
        <a:solidFill>
          <a:schemeClr val="accent1">
            <a:lumMod val="20000"/>
            <a:lumOff val="80000"/>
          </a:schemeClr>
        </a:solidFill>
      </c:spPr>
    </c:title>
    <c:autoTitleDeleted val="0"/>
    <c:plotArea>
      <c:layout/>
      <c:barChart>
        <c:barDir val="col"/>
        <c:grouping val="clustered"/>
        <c:varyColors val="0"/>
        <c:ser>
          <c:idx val="0"/>
          <c:order val="0"/>
          <c:tx>
            <c:strRef>
              <c:f>Sheet1!$B$1</c:f>
              <c:strCache>
                <c:ptCount val="1"/>
                <c:pt idx="0">
                  <c:v>2008</c:v>
                </c:pt>
              </c:strCache>
            </c:strRef>
          </c:tx>
          <c:spPr>
            <a:solidFill>
              <a:srgbClr val="CC0099"/>
            </a:solidFill>
          </c:spPr>
          <c:invertIfNegative val="0"/>
          <c:dLbls>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yes</c:v>
                </c:pt>
              </c:strCache>
            </c:strRef>
          </c:cat>
          <c:val>
            <c:numRef>
              <c:f>Sheet1!$B$2</c:f>
              <c:numCache>
                <c:formatCode>General</c:formatCode>
                <c:ptCount val="1"/>
                <c:pt idx="0">
                  <c:v>92</c:v>
                </c:pt>
              </c:numCache>
            </c:numRef>
          </c:val>
          <c:extLst>
            <c:ext xmlns:c16="http://schemas.microsoft.com/office/drawing/2014/chart" uri="{C3380CC4-5D6E-409C-BE32-E72D297353CC}">
              <c16:uniqueId val="{00000000-C9CA-4258-833D-48DB673981DD}"/>
            </c:ext>
          </c:extLst>
        </c:ser>
        <c:ser>
          <c:idx val="1"/>
          <c:order val="1"/>
          <c:tx>
            <c:strRef>
              <c:f>Sheet1!$C$1</c:f>
              <c:strCache>
                <c:ptCount val="1"/>
                <c:pt idx="0">
                  <c:v>2010</c:v>
                </c:pt>
              </c:strCache>
            </c:strRef>
          </c:tx>
          <c:spPr>
            <a:solidFill>
              <a:srgbClr val="33CC33"/>
            </a:solidFill>
          </c:spPr>
          <c:invertIfNegative val="0"/>
          <c:dLbls>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yes</c:v>
                </c:pt>
              </c:strCache>
            </c:strRef>
          </c:cat>
          <c:val>
            <c:numRef>
              <c:f>Sheet1!$C$2</c:f>
              <c:numCache>
                <c:formatCode>General</c:formatCode>
                <c:ptCount val="1"/>
                <c:pt idx="0">
                  <c:v>91</c:v>
                </c:pt>
              </c:numCache>
            </c:numRef>
          </c:val>
          <c:extLst>
            <c:ext xmlns:c16="http://schemas.microsoft.com/office/drawing/2014/chart" uri="{C3380CC4-5D6E-409C-BE32-E72D297353CC}">
              <c16:uniqueId val="{00000001-C9CA-4258-833D-48DB673981DD}"/>
            </c:ext>
          </c:extLst>
        </c:ser>
        <c:ser>
          <c:idx val="2"/>
          <c:order val="2"/>
          <c:tx>
            <c:strRef>
              <c:f>Sheet1!$D$1</c:f>
              <c:strCache>
                <c:ptCount val="1"/>
                <c:pt idx="0">
                  <c:v>2012</c:v>
                </c:pt>
              </c:strCache>
            </c:strRef>
          </c:tx>
          <c:spPr>
            <a:solidFill>
              <a:srgbClr val="FF0000"/>
            </a:solidFill>
          </c:spPr>
          <c:invertIfNegative val="0"/>
          <c:dLbls>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yes</c:v>
                </c:pt>
              </c:strCache>
            </c:strRef>
          </c:cat>
          <c:val>
            <c:numRef>
              <c:f>Sheet1!$D$2</c:f>
              <c:numCache>
                <c:formatCode>General</c:formatCode>
                <c:ptCount val="1"/>
                <c:pt idx="0">
                  <c:v>89</c:v>
                </c:pt>
              </c:numCache>
            </c:numRef>
          </c:val>
          <c:extLst>
            <c:ext xmlns:c16="http://schemas.microsoft.com/office/drawing/2014/chart" uri="{C3380CC4-5D6E-409C-BE32-E72D297353CC}">
              <c16:uniqueId val="{00000002-C9CA-4258-833D-48DB673981DD}"/>
            </c:ext>
          </c:extLst>
        </c:ser>
        <c:ser>
          <c:idx val="3"/>
          <c:order val="3"/>
          <c:tx>
            <c:strRef>
              <c:f>Sheet1!$E$1</c:f>
              <c:strCache>
                <c:ptCount val="1"/>
                <c:pt idx="0">
                  <c:v>2017</c:v>
                </c:pt>
              </c:strCache>
            </c:strRef>
          </c:tx>
          <c:spPr>
            <a:solidFill>
              <a:srgbClr val="0070C0"/>
            </a:solidFill>
          </c:spPr>
          <c:invertIfNegative val="0"/>
          <c:dLbls>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c:f>
              <c:strCache>
                <c:ptCount val="1"/>
                <c:pt idx="0">
                  <c:v>yes</c:v>
                </c:pt>
              </c:strCache>
            </c:strRef>
          </c:cat>
          <c:val>
            <c:numRef>
              <c:f>Sheet1!$E$2</c:f>
              <c:numCache>
                <c:formatCode>General</c:formatCode>
                <c:ptCount val="1"/>
                <c:pt idx="0">
                  <c:v>91</c:v>
                </c:pt>
              </c:numCache>
            </c:numRef>
          </c:val>
          <c:extLst>
            <c:ext xmlns:c16="http://schemas.microsoft.com/office/drawing/2014/chart" uri="{C3380CC4-5D6E-409C-BE32-E72D297353CC}">
              <c16:uniqueId val="{00000003-C9CA-4258-833D-48DB673981DD}"/>
            </c:ext>
          </c:extLst>
        </c:ser>
        <c:dLbls>
          <c:showLegendKey val="0"/>
          <c:showVal val="0"/>
          <c:showCatName val="0"/>
          <c:showSerName val="0"/>
          <c:showPercent val="0"/>
          <c:showBubbleSize val="0"/>
        </c:dLbls>
        <c:gapWidth val="300"/>
        <c:overlap val="-20"/>
        <c:axId val="150530704"/>
        <c:axId val="150531096"/>
      </c:barChart>
      <c:catAx>
        <c:axId val="150530704"/>
        <c:scaling>
          <c:orientation val="minMax"/>
        </c:scaling>
        <c:delete val="0"/>
        <c:axPos val="b"/>
        <c:title>
          <c:tx>
            <c:rich>
              <a:bodyPr/>
              <a:lstStyle/>
              <a:p>
                <a:pPr>
                  <a:defRPr sz="1800"/>
                </a:pPr>
                <a:r>
                  <a:rPr lang="en-US" sz="1800"/>
                  <a:t>Core Question 29c.</a:t>
                </a:r>
              </a:p>
            </c:rich>
          </c:tx>
          <c:overlay val="0"/>
        </c:title>
        <c:numFmt formatCode="General" sourceLinked="1"/>
        <c:majorTickMark val="none"/>
        <c:minorTickMark val="none"/>
        <c:tickLblPos val="nextTo"/>
        <c:crossAx val="150531096"/>
        <c:crossesAt val="10"/>
        <c:auto val="1"/>
        <c:lblAlgn val="ctr"/>
        <c:lblOffset val="100"/>
        <c:noMultiLvlLbl val="0"/>
      </c:catAx>
      <c:valAx>
        <c:axId val="150531096"/>
        <c:scaling>
          <c:orientation val="minMax"/>
          <c:max val="100"/>
          <c:min val="50"/>
        </c:scaling>
        <c:delete val="0"/>
        <c:axPos val="l"/>
        <c:majorGridlines/>
        <c:numFmt formatCode="General" sourceLinked="1"/>
        <c:majorTickMark val="none"/>
        <c:minorTickMark val="none"/>
        <c:tickLblPos val="nextTo"/>
        <c:txPr>
          <a:bodyPr/>
          <a:lstStyle/>
          <a:p>
            <a:pPr>
              <a:defRPr sz="1400" b="1"/>
            </a:pPr>
            <a:endParaRPr lang="en-US"/>
          </a:p>
        </c:txPr>
        <c:crossAx val="150530704"/>
        <c:crosses val="autoZero"/>
        <c:crossBetween val="between"/>
        <c:minorUnit val="10"/>
      </c:valAx>
    </c:plotArea>
    <c:legend>
      <c:legendPos val="r"/>
      <c:legendEntry>
        <c:idx val="0"/>
        <c:txPr>
          <a:bodyPr/>
          <a:lstStyle/>
          <a:p>
            <a:pPr>
              <a:defRPr sz="1800" b="1"/>
            </a:pPr>
            <a:endParaRPr lang="en-US"/>
          </a:p>
        </c:txPr>
      </c:legendEntry>
      <c:legendEntry>
        <c:idx val="1"/>
        <c:txPr>
          <a:bodyPr/>
          <a:lstStyle/>
          <a:p>
            <a:pPr>
              <a:defRPr sz="1800" b="1"/>
            </a:pPr>
            <a:endParaRPr lang="en-US"/>
          </a:p>
        </c:txPr>
      </c:legendEntry>
      <c:legendEntry>
        <c:idx val="2"/>
        <c:txPr>
          <a:bodyPr/>
          <a:lstStyle/>
          <a:p>
            <a:pPr>
              <a:defRPr sz="1800" b="1"/>
            </a:pPr>
            <a:endParaRPr lang="en-US"/>
          </a:p>
        </c:txPr>
      </c:legendEntry>
      <c:legendEntry>
        <c:idx val="3"/>
        <c:txPr>
          <a:bodyPr/>
          <a:lstStyle/>
          <a:p>
            <a:pPr>
              <a:defRPr sz="1800"/>
            </a:pPr>
            <a:endParaRPr lang="en-US"/>
          </a:p>
        </c:txPr>
      </c:legendEntry>
      <c:layout>
        <c:manualLayout>
          <c:xMode val="edge"/>
          <c:yMode val="edge"/>
          <c:x val="0.85904193869884438"/>
          <c:y val="0.21519222494623841"/>
          <c:w val="0.11929351802377584"/>
          <c:h val="0.41713756368689209"/>
        </c:manualLayout>
      </c:layout>
      <c:overlay val="0"/>
    </c:legend>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2004</c:v>
                </c:pt>
              </c:strCache>
            </c:strRef>
          </c:tx>
          <c:spPr>
            <a:solidFill>
              <a:srgbClr val="FF9900"/>
            </a:solidFill>
          </c:spPr>
          <c:invertIfNegative val="0"/>
          <c:dLbls>
            <c:dLbl>
              <c:idx val="0"/>
              <c:layout>
                <c:manualLayout>
                  <c:x val="1.0802469135802479E-2"/>
                  <c:y val="-3.08663592698393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D84-4CCB-89D0-6B099D74ACEE}"/>
                </c:ext>
              </c:extLst>
            </c:dLbl>
            <c:dLbl>
              <c:idx val="1"/>
              <c:layout>
                <c:manualLayout>
                  <c:x val="-1.6975308641975252E-2"/>
                  <c:y val="-1.12241306435779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D84-4CCB-89D0-6B099D74ACEE}"/>
                </c:ext>
              </c:extLst>
            </c:dLbl>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Used Ever</c:v>
                </c:pt>
                <c:pt idx="1">
                  <c:v>Never</c:v>
                </c:pt>
              </c:strCache>
            </c:strRef>
          </c:cat>
          <c:val>
            <c:numRef>
              <c:f>Sheet1!$B$2:$B$3</c:f>
              <c:numCache>
                <c:formatCode>General</c:formatCode>
                <c:ptCount val="2"/>
                <c:pt idx="0">
                  <c:v>4.3</c:v>
                </c:pt>
                <c:pt idx="1">
                  <c:v>95.7</c:v>
                </c:pt>
              </c:numCache>
            </c:numRef>
          </c:val>
          <c:extLst>
            <c:ext xmlns:c16="http://schemas.microsoft.com/office/drawing/2014/chart" uri="{C3380CC4-5D6E-409C-BE32-E72D297353CC}">
              <c16:uniqueId val="{00000002-5D84-4CCB-89D0-6B099D74ACEE}"/>
            </c:ext>
          </c:extLst>
        </c:ser>
        <c:ser>
          <c:idx val="1"/>
          <c:order val="1"/>
          <c:tx>
            <c:strRef>
              <c:f>Sheet1!$C$1</c:f>
              <c:strCache>
                <c:ptCount val="1"/>
                <c:pt idx="0">
                  <c:v>2006</c:v>
                </c:pt>
              </c:strCache>
            </c:strRef>
          </c:tx>
          <c:spPr>
            <a:solidFill>
              <a:srgbClr val="CC0099"/>
            </a:solidFill>
          </c:spPr>
          <c:invertIfNegative val="0"/>
          <c:dLbls>
            <c:dLbl>
              <c:idx val="0"/>
              <c:layout>
                <c:manualLayout>
                  <c:x val="1.0802469135802479E-2"/>
                  <c:y val="-3.64784245916283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D84-4CCB-89D0-6B099D74ACEE}"/>
                </c:ext>
              </c:extLst>
            </c:dLbl>
            <c:dLbl>
              <c:idx val="1"/>
              <c:layout>
                <c:manualLayout>
                  <c:x val="1.0802469135802469E-2"/>
                  <c:y val="-3.08663592698393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D84-4CCB-89D0-6B099D74ACEE}"/>
                </c:ext>
              </c:extLst>
            </c:dLbl>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Used Ever</c:v>
                </c:pt>
                <c:pt idx="1">
                  <c:v>Never</c:v>
                </c:pt>
              </c:strCache>
            </c:strRef>
          </c:cat>
          <c:val>
            <c:numRef>
              <c:f>Sheet1!$C$2:$C$3</c:f>
              <c:numCache>
                <c:formatCode>General</c:formatCode>
                <c:ptCount val="2"/>
                <c:pt idx="0">
                  <c:v>5.8</c:v>
                </c:pt>
                <c:pt idx="1">
                  <c:v>94.2</c:v>
                </c:pt>
              </c:numCache>
            </c:numRef>
          </c:val>
          <c:extLst>
            <c:ext xmlns:c16="http://schemas.microsoft.com/office/drawing/2014/chart" uri="{C3380CC4-5D6E-409C-BE32-E72D297353CC}">
              <c16:uniqueId val="{00000005-5D84-4CCB-89D0-6B099D74ACEE}"/>
            </c:ext>
          </c:extLst>
        </c:ser>
        <c:ser>
          <c:idx val="2"/>
          <c:order val="2"/>
          <c:tx>
            <c:strRef>
              <c:f>Sheet1!$D$1</c:f>
              <c:strCache>
                <c:ptCount val="1"/>
                <c:pt idx="0">
                  <c:v>2008</c:v>
                </c:pt>
              </c:strCache>
            </c:strRef>
          </c:tx>
          <c:spPr>
            <a:solidFill>
              <a:srgbClr val="33CC33"/>
            </a:solidFill>
          </c:spPr>
          <c:invertIfNegative val="0"/>
          <c:dLbls>
            <c:dLbl>
              <c:idx val="0"/>
              <c:layout>
                <c:manualLayout>
                  <c:x val="1.0802469135802413E-2"/>
                  <c:y val="-4.20904899134173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D84-4CCB-89D0-6B099D74ACEE}"/>
                </c:ext>
              </c:extLst>
            </c:dLbl>
            <c:dLbl>
              <c:idx val="1"/>
              <c:layout>
                <c:manualLayout>
                  <c:x val="1.6975308641975308E-2"/>
                  <c:y val="-4.20904899134173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D84-4CCB-89D0-6B099D74ACEE}"/>
                </c:ext>
              </c:extLst>
            </c:dLbl>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Used Ever</c:v>
                </c:pt>
                <c:pt idx="1">
                  <c:v>Never</c:v>
                </c:pt>
              </c:strCache>
            </c:strRef>
          </c:cat>
          <c:val>
            <c:numRef>
              <c:f>Sheet1!$D$2:$D$3</c:f>
              <c:numCache>
                <c:formatCode>General</c:formatCode>
                <c:ptCount val="2"/>
                <c:pt idx="0">
                  <c:v>7.4</c:v>
                </c:pt>
                <c:pt idx="1">
                  <c:v>92.6</c:v>
                </c:pt>
              </c:numCache>
            </c:numRef>
          </c:val>
          <c:extLst>
            <c:ext xmlns:c16="http://schemas.microsoft.com/office/drawing/2014/chart" uri="{C3380CC4-5D6E-409C-BE32-E72D297353CC}">
              <c16:uniqueId val="{00000008-5D84-4CCB-89D0-6B099D74ACEE}"/>
            </c:ext>
          </c:extLst>
        </c:ser>
        <c:ser>
          <c:idx val="3"/>
          <c:order val="3"/>
          <c:tx>
            <c:strRef>
              <c:f>Sheet1!$E$1</c:f>
              <c:strCache>
                <c:ptCount val="1"/>
                <c:pt idx="0">
                  <c:v>2012</c:v>
                </c:pt>
              </c:strCache>
            </c:strRef>
          </c:tx>
          <c:spPr>
            <a:solidFill>
              <a:srgbClr val="FF3300"/>
            </a:solidFill>
          </c:spPr>
          <c:invertIfNegative val="0"/>
          <c:dLbls>
            <c:dLbl>
              <c:idx val="0"/>
              <c:layout>
                <c:manualLayout>
                  <c:x val="1.2345679012345623E-2"/>
                  <c:y val="-8.418097982683567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D84-4CCB-89D0-6B099D74ACEE}"/>
                </c:ext>
              </c:extLst>
            </c:dLbl>
            <c:dLbl>
              <c:idx val="1"/>
              <c:layout>
                <c:manualLayout>
                  <c:x val="1.2345679012345566E-2"/>
                  <c:y val="-1.12241306435779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D84-4CCB-89D0-6B099D74ACEE}"/>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Sheet1!$A$2:$A$3</c:f>
              <c:strCache>
                <c:ptCount val="2"/>
                <c:pt idx="0">
                  <c:v>Used Ever</c:v>
                </c:pt>
                <c:pt idx="1">
                  <c:v>Never</c:v>
                </c:pt>
              </c:strCache>
            </c:strRef>
          </c:cat>
          <c:val>
            <c:numRef>
              <c:f>Sheet1!$E$2:$E$3</c:f>
              <c:numCache>
                <c:formatCode>General</c:formatCode>
                <c:ptCount val="2"/>
                <c:pt idx="0">
                  <c:v>6.8</c:v>
                </c:pt>
                <c:pt idx="1">
                  <c:v>93.2</c:v>
                </c:pt>
              </c:numCache>
            </c:numRef>
          </c:val>
          <c:extLst>
            <c:ext xmlns:c16="http://schemas.microsoft.com/office/drawing/2014/chart" uri="{C3380CC4-5D6E-409C-BE32-E72D297353CC}">
              <c16:uniqueId val="{0000000B-5D84-4CCB-89D0-6B099D74ACEE}"/>
            </c:ext>
          </c:extLst>
        </c:ser>
        <c:ser>
          <c:idx val="4"/>
          <c:order val="4"/>
          <c:tx>
            <c:strRef>
              <c:f>Sheet1!$F$1</c:f>
              <c:strCache>
                <c:ptCount val="1"/>
                <c:pt idx="0">
                  <c:v>2017</c:v>
                </c:pt>
              </c:strCache>
            </c:strRef>
          </c:tx>
          <c:invertIfNegative val="0"/>
          <c:dLbls>
            <c:dLbl>
              <c:idx val="0"/>
              <c:layout>
                <c:manualLayout>
                  <c:x val="2.1604938271604882E-2"/>
                  <c:y val="-1.68361959653669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D84-4CCB-89D0-6B099D74ACEE}"/>
                </c:ext>
              </c:extLst>
            </c:dLbl>
            <c:dLbl>
              <c:idx val="1"/>
              <c:layout>
                <c:manualLayout>
                  <c:x val="2.7777777777777665E-2"/>
                  <c:y val="-1.12241306435779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D84-4CCB-89D0-6B099D74ACEE}"/>
                </c:ext>
              </c:extLst>
            </c:dLbl>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Sheet1!$A$2:$A$3</c:f>
              <c:strCache>
                <c:ptCount val="2"/>
                <c:pt idx="0">
                  <c:v>Used Ever</c:v>
                </c:pt>
                <c:pt idx="1">
                  <c:v>Never</c:v>
                </c:pt>
              </c:strCache>
            </c:strRef>
          </c:cat>
          <c:val>
            <c:numRef>
              <c:f>Sheet1!$F$2:$F$3</c:f>
              <c:numCache>
                <c:formatCode>General</c:formatCode>
                <c:ptCount val="2"/>
                <c:pt idx="0">
                  <c:v>3.5</c:v>
                </c:pt>
                <c:pt idx="1">
                  <c:v>96.5</c:v>
                </c:pt>
              </c:numCache>
            </c:numRef>
          </c:val>
          <c:extLst>
            <c:ext xmlns:c16="http://schemas.microsoft.com/office/drawing/2014/chart" uri="{C3380CC4-5D6E-409C-BE32-E72D297353CC}">
              <c16:uniqueId val="{0000000E-5D84-4CCB-89D0-6B099D74ACEE}"/>
            </c:ext>
          </c:extLst>
        </c:ser>
        <c:dLbls>
          <c:showLegendKey val="0"/>
          <c:showVal val="0"/>
          <c:showCatName val="0"/>
          <c:showSerName val="0"/>
          <c:showPercent val="0"/>
          <c:showBubbleSize val="0"/>
        </c:dLbls>
        <c:gapWidth val="150"/>
        <c:shape val="box"/>
        <c:axId val="247724920"/>
        <c:axId val="247725312"/>
        <c:axId val="0"/>
      </c:bar3DChart>
      <c:catAx>
        <c:axId val="247724920"/>
        <c:scaling>
          <c:orientation val="minMax"/>
        </c:scaling>
        <c:delete val="0"/>
        <c:axPos val="b"/>
        <c:numFmt formatCode="General" sourceLinked="0"/>
        <c:majorTickMark val="out"/>
        <c:minorTickMark val="none"/>
        <c:tickLblPos val="nextTo"/>
        <c:crossAx val="247725312"/>
        <c:crosses val="autoZero"/>
        <c:auto val="1"/>
        <c:lblAlgn val="ctr"/>
        <c:lblOffset val="100"/>
        <c:noMultiLvlLbl val="0"/>
      </c:catAx>
      <c:valAx>
        <c:axId val="247725312"/>
        <c:scaling>
          <c:orientation val="minMax"/>
        </c:scaling>
        <c:delete val="0"/>
        <c:axPos val="l"/>
        <c:majorGridlines/>
        <c:numFmt formatCode="General" sourceLinked="1"/>
        <c:majorTickMark val="out"/>
        <c:minorTickMark val="none"/>
        <c:tickLblPos val="nextTo"/>
        <c:crossAx val="24772492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a:t>Percentage of Students involved in Activity</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316655148678463E-2"/>
          <c:y val="9.1890364436994831E-2"/>
          <c:w val="0.90109491476516557"/>
          <c:h val="0.6917825788341132"/>
        </c:manualLayout>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athletics</c:v>
                </c:pt>
                <c:pt idx="1">
                  <c:v>intramural</c:v>
                </c:pt>
                <c:pt idx="2">
                  <c:v>Greek life</c:v>
                </c:pt>
                <c:pt idx="3">
                  <c:v>rel. interfaith</c:v>
                </c:pt>
                <c:pt idx="4">
                  <c:v>minority/ethnic</c:v>
                </c:pt>
                <c:pt idx="5">
                  <c:v>political/social</c:v>
                </c:pt>
                <c:pt idx="6">
                  <c:v>radio,news</c:v>
                </c:pt>
              </c:strCache>
            </c:strRef>
          </c:cat>
          <c:val>
            <c:numRef>
              <c:f>Sheet1!$B$2:$B$8</c:f>
              <c:numCache>
                <c:formatCode>General</c:formatCode>
                <c:ptCount val="7"/>
                <c:pt idx="0">
                  <c:v>15</c:v>
                </c:pt>
                <c:pt idx="1">
                  <c:v>18</c:v>
                </c:pt>
                <c:pt idx="2">
                  <c:v>10</c:v>
                </c:pt>
                <c:pt idx="3">
                  <c:v>18</c:v>
                </c:pt>
                <c:pt idx="4">
                  <c:v>5</c:v>
                </c:pt>
                <c:pt idx="5">
                  <c:v>9</c:v>
                </c:pt>
                <c:pt idx="6">
                  <c:v>8</c:v>
                </c:pt>
              </c:numCache>
            </c:numRef>
          </c:val>
          <c:extLst>
            <c:ext xmlns:c16="http://schemas.microsoft.com/office/drawing/2014/chart" uri="{C3380CC4-5D6E-409C-BE32-E72D297353CC}">
              <c16:uniqueId val="{00000000-93B3-4B9E-902F-BD3A5DF3661B}"/>
            </c:ext>
          </c:extLst>
        </c:ser>
        <c:ser>
          <c:idx val="1"/>
          <c:order val="1"/>
          <c:tx>
            <c:strRef>
              <c:f>Sheet1!$C$1</c:f>
              <c:strCache>
                <c:ptCount val="1"/>
                <c:pt idx="0">
                  <c:v>2017</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athletics</c:v>
                </c:pt>
                <c:pt idx="1">
                  <c:v>intramural</c:v>
                </c:pt>
                <c:pt idx="2">
                  <c:v>Greek life</c:v>
                </c:pt>
                <c:pt idx="3">
                  <c:v>rel. interfaith</c:v>
                </c:pt>
                <c:pt idx="4">
                  <c:v>minority/ethnic</c:v>
                </c:pt>
                <c:pt idx="5">
                  <c:v>political/social</c:v>
                </c:pt>
                <c:pt idx="6">
                  <c:v>radio,news</c:v>
                </c:pt>
              </c:strCache>
            </c:strRef>
          </c:cat>
          <c:val>
            <c:numRef>
              <c:f>Sheet1!$C$2:$C$8</c:f>
              <c:numCache>
                <c:formatCode>General</c:formatCode>
                <c:ptCount val="7"/>
                <c:pt idx="0" formatCode="@">
                  <c:v>17</c:v>
                </c:pt>
                <c:pt idx="1">
                  <c:v>17</c:v>
                </c:pt>
                <c:pt idx="2">
                  <c:v>11</c:v>
                </c:pt>
                <c:pt idx="3">
                  <c:v>20</c:v>
                </c:pt>
                <c:pt idx="4">
                  <c:v>10</c:v>
                </c:pt>
                <c:pt idx="5">
                  <c:v>11</c:v>
                </c:pt>
                <c:pt idx="6">
                  <c:v>9</c:v>
                </c:pt>
              </c:numCache>
            </c:numRef>
          </c:val>
          <c:extLst>
            <c:ext xmlns:c16="http://schemas.microsoft.com/office/drawing/2014/chart" uri="{C3380CC4-5D6E-409C-BE32-E72D297353CC}">
              <c16:uniqueId val="{00000001-93B3-4B9E-902F-BD3A5DF3661B}"/>
            </c:ext>
          </c:extLst>
        </c:ser>
        <c:dLbls>
          <c:dLblPos val="inEnd"/>
          <c:showLegendKey val="0"/>
          <c:showVal val="1"/>
          <c:showCatName val="0"/>
          <c:showSerName val="0"/>
          <c:showPercent val="0"/>
          <c:showBubbleSize val="0"/>
        </c:dLbls>
        <c:gapWidth val="219"/>
        <c:overlap val="-27"/>
        <c:axId val="292038992"/>
        <c:axId val="292040560"/>
      </c:barChart>
      <c:catAx>
        <c:axId val="292038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92040560"/>
        <c:crosses val="autoZero"/>
        <c:auto val="0"/>
        <c:lblAlgn val="ctr"/>
        <c:lblOffset val="100"/>
        <c:noMultiLvlLbl val="0"/>
      </c:catAx>
      <c:valAx>
        <c:axId val="292040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203899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What Students Are Involved In</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athletics</c:v>
                </c:pt>
                <c:pt idx="1">
                  <c:v>intramural</c:v>
                </c:pt>
                <c:pt idx="2">
                  <c:v>Greek life</c:v>
                </c:pt>
                <c:pt idx="3">
                  <c:v>rel. interfaith</c:v>
                </c:pt>
                <c:pt idx="4">
                  <c:v>minority/ethnic</c:v>
                </c:pt>
                <c:pt idx="5">
                  <c:v>political/social</c:v>
                </c:pt>
                <c:pt idx="6">
                  <c:v>performing arts</c:v>
                </c:pt>
                <c:pt idx="7">
                  <c:v>radio,news,mag</c:v>
                </c:pt>
              </c:strCache>
            </c:strRef>
          </c:cat>
          <c:val>
            <c:numRef>
              <c:f>Sheet1!$B$2:$B$9</c:f>
              <c:numCache>
                <c:formatCode>General</c:formatCode>
                <c:ptCount val="8"/>
                <c:pt idx="0">
                  <c:v>15</c:v>
                </c:pt>
                <c:pt idx="1">
                  <c:v>18</c:v>
                </c:pt>
                <c:pt idx="2">
                  <c:v>10</c:v>
                </c:pt>
                <c:pt idx="3">
                  <c:v>18</c:v>
                </c:pt>
                <c:pt idx="4">
                  <c:v>5</c:v>
                </c:pt>
                <c:pt idx="5">
                  <c:v>9</c:v>
                </c:pt>
                <c:pt idx="6">
                  <c:v>23</c:v>
                </c:pt>
                <c:pt idx="7">
                  <c:v>8</c:v>
                </c:pt>
              </c:numCache>
            </c:numRef>
          </c:val>
          <c:extLst>
            <c:ext xmlns:c16="http://schemas.microsoft.com/office/drawing/2014/chart" uri="{C3380CC4-5D6E-409C-BE32-E72D297353CC}">
              <c16:uniqueId val="{00000000-8554-413A-A36C-17F1616F30E1}"/>
            </c:ext>
          </c:extLst>
        </c:ser>
        <c:ser>
          <c:idx val="1"/>
          <c:order val="1"/>
          <c:tx>
            <c:strRef>
              <c:f>Sheet1!$C$1</c:f>
              <c:strCache>
                <c:ptCount val="1"/>
                <c:pt idx="0">
                  <c:v>2017</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athletics</c:v>
                </c:pt>
                <c:pt idx="1">
                  <c:v>intramural</c:v>
                </c:pt>
                <c:pt idx="2">
                  <c:v>Greek life</c:v>
                </c:pt>
                <c:pt idx="3">
                  <c:v>rel. interfaith</c:v>
                </c:pt>
                <c:pt idx="4">
                  <c:v>minority/ethnic</c:v>
                </c:pt>
                <c:pt idx="5">
                  <c:v>political/social</c:v>
                </c:pt>
                <c:pt idx="6">
                  <c:v>performing arts</c:v>
                </c:pt>
                <c:pt idx="7">
                  <c:v>radio,news,mag</c:v>
                </c:pt>
              </c:strCache>
            </c:strRef>
          </c:cat>
          <c:val>
            <c:numRef>
              <c:f>Sheet1!$C$2:$C$9</c:f>
              <c:numCache>
                <c:formatCode>General</c:formatCode>
                <c:ptCount val="8"/>
                <c:pt idx="0">
                  <c:v>17</c:v>
                </c:pt>
                <c:pt idx="1">
                  <c:v>17</c:v>
                </c:pt>
                <c:pt idx="2">
                  <c:v>11</c:v>
                </c:pt>
                <c:pt idx="3">
                  <c:v>20</c:v>
                </c:pt>
                <c:pt idx="4">
                  <c:v>10</c:v>
                </c:pt>
                <c:pt idx="5">
                  <c:v>11</c:v>
                </c:pt>
                <c:pt idx="6">
                  <c:v>18</c:v>
                </c:pt>
                <c:pt idx="7">
                  <c:v>9</c:v>
                </c:pt>
              </c:numCache>
            </c:numRef>
          </c:val>
          <c:extLst>
            <c:ext xmlns:c16="http://schemas.microsoft.com/office/drawing/2014/chart" uri="{C3380CC4-5D6E-409C-BE32-E72D297353CC}">
              <c16:uniqueId val="{00000001-8554-413A-A36C-17F1616F30E1}"/>
            </c:ext>
          </c:extLst>
        </c:ser>
        <c:dLbls>
          <c:dLblPos val="inEnd"/>
          <c:showLegendKey val="0"/>
          <c:showVal val="1"/>
          <c:showCatName val="0"/>
          <c:showSerName val="0"/>
          <c:showPercent val="0"/>
          <c:showBubbleSize val="0"/>
        </c:dLbls>
        <c:gapWidth val="219"/>
        <c:overlap val="-27"/>
        <c:axId val="292036640"/>
        <c:axId val="292038600"/>
      </c:barChart>
      <c:catAx>
        <c:axId val="29203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92038600"/>
        <c:crosses val="autoZero"/>
        <c:auto val="0"/>
        <c:lblAlgn val="ctr"/>
        <c:lblOffset val="100"/>
        <c:noMultiLvlLbl val="0"/>
      </c:catAx>
      <c:valAx>
        <c:axId val="292038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2036640"/>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84654469162228507"/>
          <c:y val="0.16412896149175382"/>
          <c:w val="0.1318803353464312"/>
          <c:h val="0.3651750695342186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0"/>
          <a:lstStyle/>
          <a:p>
            <a:pPr>
              <a:defRPr sz="1862" b="0" i="0" u="none" strike="noStrike" kern="1200" spc="0" baseline="0">
                <a:solidFill>
                  <a:schemeClr val="tx1">
                    <a:lumMod val="65000"/>
                    <a:lumOff val="35000"/>
                  </a:schemeClr>
                </a:solidFill>
                <a:latin typeface="+mn-lt"/>
                <a:ea typeface="+mn-ea"/>
                <a:cs typeface="+mn-cs"/>
              </a:defRPr>
            </a:pPr>
            <a:r>
              <a:rPr lang="en-US" sz="2800" dirty="0"/>
              <a:t>2012</a:t>
            </a:r>
            <a:r>
              <a:rPr lang="en-US" dirty="0"/>
              <a:t> </a:t>
            </a:r>
          </a:p>
        </c:rich>
      </c:tx>
      <c:overlay val="1"/>
      <c:spPr>
        <a:noFill/>
        <a:ln>
          <a:solidFill>
            <a:schemeClr val="accent1">
              <a:lumMod val="40000"/>
              <a:lumOff val="60000"/>
            </a:schemeClr>
          </a:solidFill>
        </a:ln>
        <a:effectLst>
          <a:outerShdw blurRad="50800" dist="38100" dir="2700000" algn="tl" rotWithShape="0">
            <a:prstClr val="black">
              <a:alpha val="40000"/>
            </a:prstClr>
          </a:outerShdw>
        </a:effectLst>
      </c:spPr>
      <c:txPr>
        <a:bodyPr rot="0" spcFirstLastPara="1" vertOverflow="ellipsis" vert="horz" wrap="square" anchor="ctr" anchorCtr="0"/>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159220311153738"/>
          <c:y val="0.12934272615866024"/>
          <c:w val="0.71777101762938567"/>
          <c:h val="0.76495931230689662"/>
        </c:manualLayout>
      </c:layout>
      <c:pieChart>
        <c:varyColors val="1"/>
        <c:ser>
          <c:idx val="0"/>
          <c:order val="0"/>
          <c:tx>
            <c:strRef>
              <c:f>Sheet1!$B$1</c:f>
              <c:strCache>
                <c:ptCount val="1"/>
                <c:pt idx="0">
                  <c:v>2012 Average Number of Drinks Consumed Per Week</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effectLst>
              <a:outerShdw blurRad="50800" dist="38100" dir="2700000" algn="tl" rotWithShape="0">
                <a:prstClr val="black">
                  <a:alpha val="40000"/>
                </a:prstClr>
              </a:outerShdw>
            </a:effectLst>
          </c:spPr>
          <c:explosion val="6"/>
          <c:dPt>
            <c:idx val="0"/>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w="19050">
                <a:solidFill>
                  <a:schemeClr val="lt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DB13-407F-B96B-B4EFEC6B9866}"/>
              </c:ext>
            </c:extLst>
          </c:dPt>
          <c:dPt>
            <c:idx val="1"/>
            <c:bubble3D val="0"/>
            <c:spPr>
              <a:solidFill>
                <a:schemeClr val="accent2"/>
              </a:solidFill>
              <a:ln w="19050">
                <a:solidFill>
                  <a:schemeClr val="lt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DB13-407F-B96B-B4EFEC6B9866}"/>
              </c:ext>
            </c:extLst>
          </c:dPt>
          <c:dPt>
            <c:idx val="2"/>
            <c:bubble3D val="0"/>
            <c:spPr>
              <a:solidFill>
                <a:schemeClr val="bg2">
                  <a:lumMod val="75000"/>
                </a:schemeClr>
              </a:solidFill>
              <a:ln w="19050">
                <a:solidFill>
                  <a:schemeClr val="lt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DB13-407F-B96B-B4EFEC6B9866}"/>
              </c:ext>
            </c:extLst>
          </c:dPt>
          <c:dPt>
            <c:idx val="3"/>
            <c:bubble3D val="0"/>
            <c:spPr>
              <a:solidFill>
                <a:schemeClr val="accent4"/>
              </a:solidFill>
              <a:ln w="19050">
                <a:solidFill>
                  <a:schemeClr val="lt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DB13-407F-B96B-B4EFEC6B9866}"/>
              </c:ext>
            </c:extLst>
          </c:dPt>
          <c:dLbls>
            <c:dLbl>
              <c:idx val="0"/>
              <c:layout>
                <c:manualLayout>
                  <c:x val="-0.16227554949412737"/>
                  <c:y val="-0.14911059189216666"/>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0.12275878783225976"/>
                      <c:h val="8.943598105439439E-2"/>
                    </c:manualLayout>
                  </c15:layout>
                </c:ext>
                <c:ext xmlns:c16="http://schemas.microsoft.com/office/drawing/2014/chart" uri="{C3380CC4-5D6E-409C-BE32-E72D297353CC}">
                  <c16:uniqueId val="{00000001-DB13-407F-B96B-B4EFEC6B9866}"/>
                </c:ext>
              </c:extLst>
            </c:dLbl>
            <c:dLbl>
              <c:idx val="1"/>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3-DB13-407F-B96B-B4EFEC6B9866}"/>
                </c:ext>
              </c:extLst>
            </c:dLbl>
            <c:dLbl>
              <c:idx val="2"/>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5-DB13-407F-B96B-B4EFEC6B9866}"/>
                </c:ext>
              </c:extLst>
            </c:dLbl>
            <c:dLbl>
              <c:idx val="3"/>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7-DB13-407F-B96B-B4EFEC6B986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0-5 dks.</c:v>
                </c:pt>
                <c:pt idx="1">
                  <c:v>6-10 dks.</c:v>
                </c:pt>
                <c:pt idx="2">
                  <c:v>11-20 dks.</c:v>
                </c:pt>
                <c:pt idx="3">
                  <c:v>21 + dks.</c:v>
                </c:pt>
              </c:strCache>
            </c:strRef>
          </c:cat>
          <c:val>
            <c:numRef>
              <c:f>Sheet1!$B$2:$B$5</c:f>
              <c:numCache>
                <c:formatCode>0%</c:formatCode>
                <c:ptCount val="4"/>
                <c:pt idx="0">
                  <c:v>0.71</c:v>
                </c:pt>
                <c:pt idx="1">
                  <c:v>0.16</c:v>
                </c:pt>
                <c:pt idx="2">
                  <c:v>0.09</c:v>
                </c:pt>
                <c:pt idx="3">
                  <c:v>0.06</c:v>
                </c:pt>
              </c:numCache>
            </c:numRef>
          </c:val>
          <c:extLst>
            <c:ext xmlns:c16="http://schemas.microsoft.com/office/drawing/2014/chart" uri="{C3380CC4-5D6E-409C-BE32-E72D297353CC}">
              <c16:uniqueId val="{00000008-DB13-407F-B96B-B4EFEC6B9866}"/>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1.5771511395332075E-2"/>
          <c:y val="0.88581496610044053"/>
          <c:w val="0.97308974219297861"/>
          <c:h val="9.6402730253599481E-2"/>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19050">
      <a:solidFill>
        <a:schemeClr val="tx2">
          <a:lumMod val="50000"/>
        </a:schemeClr>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3200" b="1" dirty="0"/>
              <a:t>Average # of Drinks you consume per </a:t>
            </a:r>
            <a:r>
              <a:rPr lang="en-US" sz="3200" b="1" dirty="0" smtClean="0"/>
              <a:t>week </a:t>
            </a:r>
            <a:r>
              <a:rPr lang="en-US" sz="2000" b="1" dirty="0" smtClean="0"/>
              <a:t>(q.15)</a:t>
            </a:r>
            <a:endParaRPr lang="en-US" sz="2000" b="1" dirty="0"/>
          </a:p>
        </c:rich>
      </c:tx>
      <c:overlay val="0"/>
      <c:spPr>
        <a:solidFill>
          <a:schemeClr val="accent1">
            <a:lumMod val="20000"/>
            <a:lumOff val="80000"/>
          </a:schemeClr>
        </a:solidFill>
        <a:ln w="12700">
          <a:solidFill>
            <a:schemeClr val="tx1"/>
          </a:solid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033808710974065"/>
          <c:y val="0.11103321033210334"/>
          <c:w val="0.78840010383317471"/>
          <c:h val="0.77753406746665887"/>
        </c:manualLayout>
      </c:layout>
      <c:barChart>
        <c:barDir val="col"/>
        <c:grouping val="clustered"/>
        <c:varyColors val="0"/>
        <c:ser>
          <c:idx val="0"/>
          <c:order val="0"/>
          <c:tx>
            <c:strRef>
              <c:f>Sheet1!$B$1</c:f>
              <c:strCache>
                <c:ptCount val="1"/>
                <c:pt idx="0">
                  <c:v>2008</c:v>
                </c:pt>
              </c:strCache>
            </c:strRef>
          </c:tx>
          <c:spPr>
            <a:solidFill>
              <a:srgbClr val="CC00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none</c:v>
                </c:pt>
                <c:pt idx="1">
                  <c:v>1-5 dks</c:v>
                </c:pt>
                <c:pt idx="2">
                  <c:v>6-10 dks</c:v>
                </c:pt>
                <c:pt idx="3">
                  <c:v>11-20 dks</c:v>
                </c:pt>
                <c:pt idx="4">
                  <c:v>21 + dks</c:v>
                </c:pt>
              </c:strCache>
            </c:strRef>
          </c:cat>
          <c:val>
            <c:numRef>
              <c:f>Sheet1!$B$2:$B$6</c:f>
              <c:numCache>
                <c:formatCode>General</c:formatCode>
                <c:ptCount val="5"/>
                <c:pt idx="0">
                  <c:v>33</c:v>
                </c:pt>
                <c:pt idx="1">
                  <c:v>39</c:v>
                </c:pt>
                <c:pt idx="2">
                  <c:v>16</c:v>
                </c:pt>
                <c:pt idx="3">
                  <c:v>7</c:v>
                </c:pt>
                <c:pt idx="4">
                  <c:v>3</c:v>
                </c:pt>
              </c:numCache>
            </c:numRef>
          </c:val>
          <c:extLst>
            <c:ext xmlns:c16="http://schemas.microsoft.com/office/drawing/2014/chart" uri="{C3380CC4-5D6E-409C-BE32-E72D297353CC}">
              <c16:uniqueId val="{00000000-63DE-4368-902E-43BDDD7FAED3}"/>
            </c:ext>
          </c:extLst>
        </c:ser>
        <c:ser>
          <c:idx val="1"/>
          <c:order val="1"/>
          <c:tx>
            <c:strRef>
              <c:f>Sheet1!$C$1</c:f>
              <c:strCache>
                <c:ptCount val="1"/>
                <c:pt idx="0">
                  <c:v>2010</c:v>
                </c:pt>
              </c:strCache>
            </c:strRef>
          </c:tx>
          <c:spPr>
            <a:solidFill>
              <a:srgbClr val="33CC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none</c:v>
                </c:pt>
                <c:pt idx="1">
                  <c:v>1-5 dks</c:v>
                </c:pt>
                <c:pt idx="2">
                  <c:v>6-10 dks</c:v>
                </c:pt>
                <c:pt idx="3">
                  <c:v>11-20 dks</c:v>
                </c:pt>
                <c:pt idx="4">
                  <c:v>21 + dks</c:v>
                </c:pt>
              </c:strCache>
            </c:strRef>
          </c:cat>
          <c:val>
            <c:numRef>
              <c:f>Sheet1!$C$2:$C$6</c:f>
              <c:numCache>
                <c:formatCode>General</c:formatCode>
                <c:ptCount val="5"/>
                <c:pt idx="0">
                  <c:v>36</c:v>
                </c:pt>
                <c:pt idx="1">
                  <c:v>41</c:v>
                </c:pt>
                <c:pt idx="2">
                  <c:v>12</c:v>
                </c:pt>
                <c:pt idx="3">
                  <c:v>6</c:v>
                </c:pt>
                <c:pt idx="4">
                  <c:v>3</c:v>
                </c:pt>
              </c:numCache>
            </c:numRef>
          </c:val>
          <c:extLst>
            <c:ext xmlns:c16="http://schemas.microsoft.com/office/drawing/2014/chart" uri="{C3380CC4-5D6E-409C-BE32-E72D297353CC}">
              <c16:uniqueId val="{00000001-63DE-4368-902E-43BDDD7FAED3}"/>
            </c:ext>
          </c:extLst>
        </c:ser>
        <c:ser>
          <c:idx val="2"/>
          <c:order val="2"/>
          <c:tx>
            <c:strRef>
              <c:f>Sheet1!$D$1</c:f>
              <c:strCache>
                <c:ptCount val="1"/>
                <c:pt idx="0">
                  <c:v>2012</c:v>
                </c:pt>
              </c:strCache>
            </c:strRef>
          </c:tx>
          <c:spPr>
            <a:solidFill>
              <a:srgbClr val="FF33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none</c:v>
                </c:pt>
                <c:pt idx="1">
                  <c:v>1-5 dks</c:v>
                </c:pt>
                <c:pt idx="2">
                  <c:v>6-10 dks</c:v>
                </c:pt>
                <c:pt idx="3">
                  <c:v>11-20 dks</c:v>
                </c:pt>
                <c:pt idx="4">
                  <c:v>21 + dks</c:v>
                </c:pt>
              </c:strCache>
            </c:strRef>
          </c:cat>
          <c:val>
            <c:numRef>
              <c:f>Sheet1!$D$2:$D$6</c:f>
              <c:numCache>
                <c:formatCode>General</c:formatCode>
                <c:ptCount val="5"/>
                <c:pt idx="0">
                  <c:v>34</c:v>
                </c:pt>
                <c:pt idx="1">
                  <c:v>37</c:v>
                </c:pt>
                <c:pt idx="2">
                  <c:v>16</c:v>
                </c:pt>
                <c:pt idx="3">
                  <c:v>9</c:v>
                </c:pt>
                <c:pt idx="4">
                  <c:v>6</c:v>
                </c:pt>
              </c:numCache>
            </c:numRef>
          </c:val>
          <c:extLst>
            <c:ext xmlns:c16="http://schemas.microsoft.com/office/drawing/2014/chart" uri="{C3380CC4-5D6E-409C-BE32-E72D297353CC}">
              <c16:uniqueId val="{00000002-63DE-4368-902E-43BDDD7FAED3}"/>
            </c:ext>
          </c:extLst>
        </c:ser>
        <c:ser>
          <c:idx val="3"/>
          <c:order val="3"/>
          <c:tx>
            <c:strRef>
              <c:f>Sheet1!$E$1</c:f>
              <c:strCache>
                <c:ptCount val="1"/>
                <c:pt idx="0">
                  <c:v>2017</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none</c:v>
                </c:pt>
                <c:pt idx="1">
                  <c:v>1-5 dks</c:v>
                </c:pt>
                <c:pt idx="2">
                  <c:v>6-10 dks</c:v>
                </c:pt>
                <c:pt idx="3">
                  <c:v>11-20 dks</c:v>
                </c:pt>
                <c:pt idx="4">
                  <c:v>21 + dks</c:v>
                </c:pt>
              </c:strCache>
            </c:strRef>
          </c:cat>
          <c:val>
            <c:numRef>
              <c:f>Sheet1!$E$2:$E$6</c:f>
              <c:numCache>
                <c:formatCode>General</c:formatCode>
                <c:ptCount val="5"/>
                <c:pt idx="0">
                  <c:v>42</c:v>
                </c:pt>
                <c:pt idx="1">
                  <c:v>39</c:v>
                </c:pt>
                <c:pt idx="2">
                  <c:v>12</c:v>
                </c:pt>
                <c:pt idx="3">
                  <c:v>5</c:v>
                </c:pt>
                <c:pt idx="4">
                  <c:v>2</c:v>
                </c:pt>
              </c:numCache>
            </c:numRef>
          </c:val>
          <c:extLst>
            <c:ext xmlns:c16="http://schemas.microsoft.com/office/drawing/2014/chart" uri="{C3380CC4-5D6E-409C-BE32-E72D297353CC}">
              <c16:uniqueId val="{00000003-63DE-4368-902E-43BDDD7FAED3}"/>
            </c:ext>
          </c:extLst>
        </c:ser>
        <c:dLbls>
          <c:dLblPos val="outEnd"/>
          <c:showLegendKey val="0"/>
          <c:showVal val="1"/>
          <c:showCatName val="0"/>
          <c:showSerName val="0"/>
          <c:showPercent val="0"/>
          <c:showBubbleSize val="0"/>
        </c:dLbls>
        <c:gapWidth val="219"/>
        <c:overlap val="-27"/>
        <c:axId val="9456784"/>
        <c:axId val="9457176"/>
      </c:barChart>
      <c:catAx>
        <c:axId val="945678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1" dirty="0" smtClean="0"/>
                  <a:t>Number</a:t>
                </a:r>
                <a:r>
                  <a:rPr lang="en-US" sz="1800" b="1" baseline="0" dirty="0" smtClean="0"/>
                  <a:t> of drinks</a:t>
                </a:r>
                <a:endParaRPr lang="en-US" sz="1800" b="1" dirty="0"/>
              </a:p>
            </c:rich>
          </c:tx>
          <c:layout>
            <c:manualLayout>
              <c:xMode val="edge"/>
              <c:yMode val="edge"/>
              <c:x val="0.42177454692950883"/>
              <c:y val="0.94865739666099791"/>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9457176"/>
        <c:crosses val="autoZero"/>
        <c:auto val="1"/>
        <c:lblAlgn val="ctr"/>
        <c:lblOffset val="100"/>
        <c:noMultiLvlLbl val="0"/>
      </c:catAx>
      <c:valAx>
        <c:axId val="9457176"/>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b="1" dirty="0" smtClean="0"/>
                  <a:t>PERCENT</a:t>
                </a:r>
                <a:endParaRPr lang="en-US" sz="1800" b="1" dirty="0"/>
              </a:p>
            </c:rich>
          </c:tx>
          <c:layout>
            <c:manualLayout>
              <c:xMode val="edge"/>
              <c:yMode val="edge"/>
              <c:x val="1.5242801166876116E-2"/>
              <c:y val="0.43052270841426477"/>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9456784"/>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88714574951240621"/>
          <c:y val="9.6261371814507946E-2"/>
          <c:w val="7.7919858672012593E-2"/>
          <c:h val="0.3989088249214748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2010</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none</c:v>
                </c:pt>
                <c:pt idx="1">
                  <c:v>1 time</c:v>
                </c:pt>
                <c:pt idx="2">
                  <c:v>2 times</c:v>
                </c:pt>
                <c:pt idx="3">
                  <c:v>3-5 times</c:v>
                </c:pt>
                <c:pt idx="4">
                  <c:v>6 + times</c:v>
                </c:pt>
              </c:strCache>
            </c:strRef>
          </c:cat>
          <c:val>
            <c:numRef>
              <c:f>Sheet1!$B$2:$B$6</c:f>
              <c:numCache>
                <c:formatCode>General</c:formatCode>
                <c:ptCount val="5"/>
                <c:pt idx="0">
                  <c:v>54</c:v>
                </c:pt>
                <c:pt idx="1">
                  <c:v>19</c:v>
                </c:pt>
                <c:pt idx="2">
                  <c:v>11</c:v>
                </c:pt>
                <c:pt idx="3">
                  <c:v>10</c:v>
                </c:pt>
                <c:pt idx="4">
                  <c:v>6</c:v>
                </c:pt>
              </c:numCache>
            </c:numRef>
          </c:val>
          <c:extLst>
            <c:ext xmlns:c16="http://schemas.microsoft.com/office/drawing/2014/chart" uri="{C3380CC4-5D6E-409C-BE32-E72D297353CC}">
              <c16:uniqueId val="{00000000-7ED0-4E91-A797-3B97CAAAD51D}"/>
            </c:ext>
          </c:extLst>
        </c:ser>
        <c:ser>
          <c:idx val="1"/>
          <c:order val="1"/>
          <c:tx>
            <c:strRef>
              <c:f>Sheet1!$C$1</c:f>
              <c:strCache>
                <c:ptCount val="1"/>
                <c:pt idx="0">
                  <c:v>2012</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none</c:v>
                </c:pt>
                <c:pt idx="1">
                  <c:v>1 time</c:v>
                </c:pt>
                <c:pt idx="2">
                  <c:v>2 times</c:v>
                </c:pt>
                <c:pt idx="3">
                  <c:v>3-5 times</c:v>
                </c:pt>
                <c:pt idx="4">
                  <c:v>6 + times</c:v>
                </c:pt>
              </c:strCache>
            </c:strRef>
          </c:cat>
          <c:val>
            <c:numRef>
              <c:f>Sheet1!$C$2:$C$6</c:f>
              <c:numCache>
                <c:formatCode>General</c:formatCode>
                <c:ptCount val="5"/>
                <c:pt idx="0">
                  <c:v>50</c:v>
                </c:pt>
                <c:pt idx="1">
                  <c:v>16</c:v>
                </c:pt>
                <c:pt idx="2">
                  <c:v>15</c:v>
                </c:pt>
                <c:pt idx="3">
                  <c:v>14</c:v>
                </c:pt>
                <c:pt idx="4">
                  <c:v>5</c:v>
                </c:pt>
              </c:numCache>
            </c:numRef>
          </c:val>
          <c:extLst>
            <c:ext xmlns:c16="http://schemas.microsoft.com/office/drawing/2014/chart" uri="{C3380CC4-5D6E-409C-BE32-E72D297353CC}">
              <c16:uniqueId val="{00000001-7ED0-4E91-A797-3B97CAAAD51D}"/>
            </c:ext>
          </c:extLst>
        </c:ser>
        <c:ser>
          <c:idx val="2"/>
          <c:order val="2"/>
          <c:tx>
            <c:strRef>
              <c:f>Sheet1!$D$1</c:f>
              <c:strCache>
                <c:ptCount val="1"/>
                <c:pt idx="0">
                  <c:v>2017</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none</c:v>
                </c:pt>
                <c:pt idx="1">
                  <c:v>1 time</c:v>
                </c:pt>
                <c:pt idx="2">
                  <c:v>2 times</c:v>
                </c:pt>
                <c:pt idx="3">
                  <c:v>3-5 times</c:v>
                </c:pt>
                <c:pt idx="4">
                  <c:v>6 + times</c:v>
                </c:pt>
              </c:strCache>
            </c:strRef>
          </c:cat>
          <c:val>
            <c:numRef>
              <c:f>Sheet1!$D$2:$D$6</c:f>
              <c:numCache>
                <c:formatCode>General</c:formatCode>
                <c:ptCount val="5"/>
                <c:pt idx="0">
                  <c:v>58</c:v>
                </c:pt>
                <c:pt idx="1">
                  <c:v>15</c:v>
                </c:pt>
                <c:pt idx="2">
                  <c:v>13</c:v>
                </c:pt>
                <c:pt idx="3">
                  <c:v>8</c:v>
                </c:pt>
                <c:pt idx="4">
                  <c:v>5</c:v>
                </c:pt>
              </c:numCache>
            </c:numRef>
          </c:val>
          <c:extLst>
            <c:ext xmlns:c16="http://schemas.microsoft.com/office/drawing/2014/chart" uri="{C3380CC4-5D6E-409C-BE32-E72D297353CC}">
              <c16:uniqueId val="{00000002-7ED0-4E91-A797-3B97CAAAD51D}"/>
            </c:ext>
          </c:extLst>
        </c:ser>
        <c:dLbls>
          <c:showLegendKey val="0"/>
          <c:showVal val="0"/>
          <c:showCatName val="0"/>
          <c:showSerName val="0"/>
          <c:showPercent val="0"/>
          <c:showBubbleSize val="0"/>
        </c:dLbls>
        <c:gapWidth val="219"/>
        <c:overlap val="-27"/>
        <c:axId val="9459920"/>
        <c:axId val="9460312"/>
      </c:barChart>
      <c:catAx>
        <c:axId val="945992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000" b="1" dirty="0" smtClean="0"/>
                  <a:t>Binge</a:t>
                </a:r>
                <a:r>
                  <a:rPr lang="en-US" sz="2000" b="1" baseline="0" dirty="0" smtClean="0"/>
                  <a:t> drinking in past two weeks</a:t>
                </a:r>
                <a:endParaRPr lang="en-US" sz="2000" b="1" dirty="0"/>
              </a:p>
            </c:rich>
          </c:tx>
          <c:layout>
            <c:manualLayout>
              <c:xMode val="edge"/>
              <c:yMode val="edge"/>
              <c:x val="0.34512054034148382"/>
              <c:y val="0.9292280330643759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9460312"/>
        <c:crosses val="autoZero"/>
        <c:auto val="1"/>
        <c:lblAlgn val="ctr"/>
        <c:lblOffset val="100"/>
        <c:noMultiLvlLbl val="0"/>
      </c:catAx>
      <c:valAx>
        <c:axId val="9460312"/>
        <c:scaling>
          <c:orientation val="minMax"/>
          <c:max val="7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400" b="1" dirty="0" smtClean="0"/>
                  <a:t>Percent</a:t>
                </a:r>
                <a:endParaRPr lang="en-US" sz="1400" b="1" dirty="0"/>
              </a:p>
            </c:rich>
          </c:tx>
          <c:layout>
            <c:manualLayout>
              <c:xMode val="edge"/>
              <c:yMode val="edge"/>
              <c:x val="4.666170411482747E-3"/>
              <c:y val="0.3731177685801029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9459920"/>
        <c:crosses val="autoZero"/>
        <c:crossBetween val="between"/>
        <c:majorUnit val="5"/>
      </c:valAx>
      <c:spPr>
        <a:noFill/>
        <a:ln>
          <a:noFill/>
        </a:ln>
        <a:effectLst/>
      </c:spPr>
    </c:plotArea>
    <c:legend>
      <c:legendPos val="r"/>
      <c:legendEntry>
        <c:idx val="0"/>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86593210653515373"/>
          <c:y val="2.8825347924680507E-2"/>
          <c:w val="0.10944263880387314"/>
          <c:h val="0.3911701038106949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9450451968788072E-2"/>
          <c:y val="2.8833698280673399E-2"/>
          <c:w val="0.91777601705215373"/>
          <c:h val="0.82715712393256269"/>
        </c:manualLayout>
      </c:layout>
      <c:barChart>
        <c:barDir val="col"/>
        <c:grouping val="clustered"/>
        <c:varyColors val="0"/>
        <c:ser>
          <c:idx val="0"/>
          <c:order val="0"/>
          <c:tx>
            <c:strRef>
              <c:f>Sheet1!$B$1</c:f>
              <c:strCache>
                <c:ptCount val="1"/>
                <c:pt idx="0">
                  <c:v>2008</c:v>
                </c:pt>
              </c:strCache>
            </c:strRef>
          </c:tx>
          <c:spPr>
            <a:solidFill>
              <a:srgbClr val="CC0099"/>
            </a:solidFill>
          </c:spPr>
          <c:invertIfNegative val="0"/>
          <c:dLbls>
            <c:dLbl>
              <c:idx val="0"/>
              <c:layout>
                <c:manualLayout>
                  <c:x val="0"/>
                  <c:y val="7.8726962290198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D0D-4684-8E74-5813332A54E5}"/>
                </c:ext>
              </c:extLst>
            </c:dLbl>
            <c:dLbl>
              <c:idx val="1"/>
              <c:layout>
                <c:manualLayout>
                  <c:x val="-1.1101662557011845E-3"/>
                  <c:y val="7.61027302138583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D0D-4684-8E74-5813332A54E5}"/>
                </c:ext>
              </c:extLst>
            </c:dLbl>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None</c:v>
                </c:pt>
                <c:pt idx="1">
                  <c:v>Once</c:v>
                </c:pt>
                <c:pt idx="2">
                  <c:v>Twice</c:v>
                </c:pt>
                <c:pt idx="3">
                  <c:v>3 to 5</c:v>
                </c:pt>
                <c:pt idx="4">
                  <c:v>6 to nine</c:v>
                </c:pt>
                <c:pt idx="5">
                  <c:v>10+ </c:v>
                </c:pt>
              </c:strCache>
            </c:strRef>
          </c:cat>
          <c:val>
            <c:numRef>
              <c:f>Sheet1!$B$2:$B$7</c:f>
              <c:numCache>
                <c:formatCode>General</c:formatCode>
                <c:ptCount val="6"/>
                <c:pt idx="0">
                  <c:v>50</c:v>
                </c:pt>
                <c:pt idx="1">
                  <c:v>18</c:v>
                </c:pt>
                <c:pt idx="2">
                  <c:v>14</c:v>
                </c:pt>
                <c:pt idx="3">
                  <c:v>14</c:v>
                </c:pt>
                <c:pt idx="4">
                  <c:v>3</c:v>
                </c:pt>
                <c:pt idx="5">
                  <c:v>2</c:v>
                </c:pt>
              </c:numCache>
            </c:numRef>
          </c:val>
          <c:extLst>
            <c:ext xmlns:c16="http://schemas.microsoft.com/office/drawing/2014/chart" uri="{C3380CC4-5D6E-409C-BE32-E72D297353CC}">
              <c16:uniqueId val="{00000002-CD0D-4684-8E74-5813332A54E5}"/>
            </c:ext>
          </c:extLst>
        </c:ser>
        <c:ser>
          <c:idx val="1"/>
          <c:order val="1"/>
          <c:tx>
            <c:strRef>
              <c:f>Sheet1!$C$1</c:f>
              <c:strCache>
                <c:ptCount val="1"/>
                <c:pt idx="0">
                  <c:v>2010</c:v>
                </c:pt>
              </c:strCache>
            </c:strRef>
          </c:tx>
          <c:spPr>
            <a:solidFill>
              <a:srgbClr val="33CC33"/>
            </a:solidFill>
          </c:spPr>
          <c:invertIfNegative val="0"/>
          <c:dLbls>
            <c:dLbl>
              <c:idx val="0"/>
              <c:layout>
                <c:manualLayout>
                  <c:x val="-2.220332511402369E-3"/>
                  <c:y val="6.82300339848385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D0D-4684-8E74-5813332A54E5}"/>
                </c:ext>
              </c:extLst>
            </c:dLbl>
            <c:dLbl>
              <c:idx val="1"/>
              <c:layout>
                <c:manualLayout>
                  <c:x val="2.220332511402369E-3"/>
                  <c:y val="6.29815698321585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D0D-4684-8E74-5813332A54E5}"/>
                </c:ext>
              </c:extLst>
            </c:dLbl>
            <c:dLbl>
              <c:idx val="3"/>
              <c:layout>
                <c:manualLayout>
                  <c:x val="0"/>
                  <c:y val="5.77331056794786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D0D-4684-8E74-5813332A54E5}"/>
                </c:ext>
              </c:extLst>
            </c:dLbl>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None</c:v>
                </c:pt>
                <c:pt idx="1">
                  <c:v>Once</c:v>
                </c:pt>
                <c:pt idx="2">
                  <c:v>Twice</c:v>
                </c:pt>
                <c:pt idx="3">
                  <c:v>3 to 5</c:v>
                </c:pt>
                <c:pt idx="4">
                  <c:v>6 to nine</c:v>
                </c:pt>
                <c:pt idx="5">
                  <c:v>10+ </c:v>
                </c:pt>
              </c:strCache>
            </c:strRef>
          </c:cat>
          <c:val>
            <c:numRef>
              <c:f>Sheet1!$C$2:$C$7</c:f>
              <c:numCache>
                <c:formatCode>General</c:formatCode>
                <c:ptCount val="6"/>
                <c:pt idx="0">
                  <c:v>54</c:v>
                </c:pt>
                <c:pt idx="1">
                  <c:v>19</c:v>
                </c:pt>
                <c:pt idx="2">
                  <c:v>11</c:v>
                </c:pt>
                <c:pt idx="3">
                  <c:v>10</c:v>
                </c:pt>
                <c:pt idx="4">
                  <c:v>4</c:v>
                </c:pt>
                <c:pt idx="5">
                  <c:v>2</c:v>
                </c:pt>
              </c:numCache>
            </c:numRef>
          </c:val>
          <c:extLst>
            <c:ext xmlns:c16="http://schemas.microsoft.com/office/drawing/2014/chart" uri="{C3380CC4-5D6E-409C-BE32-E72D297353CC}">
              <c16:uniqueId val="{00000006-CD0D-4684-8E74-5813332A54E5}"/>
            </c:ext>
          </c:extLst>
        </c:ser>
        <c:ser>
          <c:idx val="2"/>
          <c:order val="2"/>
          <c:tx>
            <c:strRef>
              <c:f>Sheet1!$D$1</c:f>
              <c:strCache>
                <c:ptCount val="1"/>
                <c:pt idx="0">
                  <c:v>2012</c:v>
                </c:pt>
              </c:strCache>
            </c:strRef>
          </c:tx>
          <c:spPr>
            <a:solidFill>
              <a:srgbClr val="FF3300"/>
            </a:solidFill>
          </c:spPr>
          <c:invertIfNegative val="0"/>
          <c:dLbls>
            <c:dLbl>
              <c:idx val="0"/>
              <c:layout>
                <c:manualLayout>
                  <c:x val="3.2076811616499972E-3"/>
                  <c:y val="3.62577954673519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D0D-4684-8E74-5813332A54E5}"/>
                </c:ext>
              </c:extLst>
            </c:dLbl>
            <c:dLbl>
              <c:idx val="1"/>
              <c:layout>
                <c:manualLayout>
                  <c:x val="6.9914249709433654E-4"/>
                  <c:y val="2.624232076339847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D0D-4684-8E74-5813332A54E5}"/>
                </c:ext>
              </c:extLst>
            </c:dLbl>
            <c:dLbl>
              <c:idx val="3"/>
              <c:layout>
                <c:manualLayout>
                  <c:x val="0"/>
                  <c:y val="1.04969283053597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D0D-4684-8E74-5813332A54E5}"/>
                </c:ext>
              </c:extLst>
            </c:dLbl>
            <c:spPr>
              <a:noFill/>
              <a:ln>
                <a:noFill/>
              </a:ln>
              <a:effectLst/>
            </c:spPr>
            <c:txPr>
              <a:bodyPr/>
              <a:lstStyle/>
              <a:p>
                <a:pPr>
                  <a:defRPr sz="16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None</c:v>
                </c:pt>
                <c:pt idx="1">
                  <c:v>Once</c:v>
                </c:pt>
                <c:pt idx="2">
                  <c:v>Twice</c:v>
                </c:pt>
                <c:pt idx="3">
                  <c:v>3 to 5</c:v>
                </c:pt>
                <c:pt idx="4">
                  <c:v>6 to nine</c:v>
                </c:pt>
                <c:pt idx="5">
                  <c:v>10+ </c:v>
                </c:pt>
              </c:strCache>
            </c:strRef>
          </c:cat>
          <c:val>
            <c:numRef>
              <c:f>Sheet1!$D$2:$D$7</c:f>
              <c:numCache>
                <c:formatCode>General</c:formatCode>
                <c:ptCount val="6"/>
                <c:pt idx="0">
                  <c:v>50</c:v>
                </c:pt>
                <c:pt idx="1">
                  <c:v>16</c:v>
                </c:pt>
                <c:pt idx="2">
                  <c:v>15</c:v>
                </c:pt>
                <c:pt idx="3">
                  <c:v>14</c:v>
                </c:pt>
                <c:pt idx="4">
                  <c:v>3</c:v>
                </c:pt>
                <c:pt idx="5">
                  <c:v>2</c:v>
                </c:pt>
              </c:numCache>
            </c:numRef>
          </c:val>
          <c:extLst>
            <c:ext xmlns:c16="http://schemas.microsoft.com/office/drawing/2014/chart" uri="{C3380CC4-5D6E-409C-BE32-E72D297353CC}">
              <c16:uniqueId val="{0000000A-CD0D-4684-8E74-5813332A54E5}"/>
            </c:ext>
          </c:extLst>
        </c:ser>
        <c:ser>
          <c:idx val="3"/>
          <c:order val="3"/>
          <c:tx>
            <c:strRef>
              <c:f>Sheet1!$E$1</c:f>
              <c:strCache>
                <c:ptCount val="1"/>
                <c:pt idx="0">
                  <c:v>2017</c:v>
                </c:pt>
              </c:strCache>
            </c:strRef>
          </c:tx>
          <c:spPr>
            <a:solidFill>
              <a:schemeClr val="accent5"/>
            </a:solidFill>
          </c:spPr>
          <c:invertIfNegative val="0"/>
          <c:dLbls>
            <c:dLbl>
              <c:idx val="1"/>
              <c:layout>
                <c:manualLayout>
                  <c:x val="2.22033251140236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D0D-4684-8E74-5813332A54E5}"/>
                </c:ext>
              </c:extLst>
            </c:dLbl>
            <c:spPr>
              <a:noFill/>
              <a:ln>
                <a:noFill/>
              </a:ln>
              <a:effectLst/>
            </c:spPr>
            <c:txPr>
              <a:bodyPr wrap="square" lIns="38100" tIns="19050" rIns="38100" bIns="19050" anchor="ctr">
                <a:spAutoFit/>
              </a:bodyPr>
              <a:lstStyle/>
              <a:p>
                <a:pPr>
                  <a:defRPr sz="16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None</c:v>
                </c:pt>
                <c:pt idx="1">
                  <c:v>Once</c:v>
                </c:pt>
                <c:pt idx="2">
                  <c:v>Twice</c:v>
                </c:pt>
                <c:pt idx="3">
                  <c:v>3 to 5</c:v>
                </c:pt>
                <c:pt idx="4">
                  <c:v>6 to nine</c:v>
                </c:pt>
                <c:pt idx="5">
                  <c:v>10+ </c:v>
                </c:pt>
              </c:strCache>
            </c:strRef>
          </c:cat>
          <c:val>
            <c:numRef>
              <c:f>Sheet1!$E$2:$E$7</c:f>
              <c:numCache>
                <c:formatCode>General</c:formatCode>
                <c:ptCount val="6"/>
                <c:pt idx="0">
                  <c:v>58</c:v>
                </c:pt>
                <c:pt idx="1">
                  <c:v>15</c:v>
                </c:pt>
                <c:pt idx="2">
                  <c:v>13</c:v>
                </c:pt>
                <c:pt idx="3">
                  <c:v>8</c:v>
                </c:pt>
                <c:pt idx="4">
                  <c:v>3</c:v>
                </c:pt>
                <c:pt idx="5">
                  <c:v>2</c:v>
                </c:pt>
              </c:numCache>
            </c:numRef>
          </c:val>
          <c:extLst>
            <c:ext xmlns:c16="http://schemas.microsoft.com/office/drawing/2014/chart" uri="{C3380CC4-5D6E-409C-BE32-E72D297353CC}">
              <c16:uniqueId val="{0000000C-CD0D-4684-8E74-5813332A54E5}"/>
            </c:ext>
          </c:extLst>
        </c:ser>
        <c:dLbls>
          <c:showLegendKey val="0"/>
          <c:showVal val="0"/>
          <c:showCatName val="0"/>
          <c:showSerName val="0"/>
          <c:showPercent val="0"/>
          <c:showBubbleSize val="0"/>
        </c:dLbls>
        <c:gapWidth val="150"/>
        <c:axId val="9461096"/>
        <c:axId val="150534624"/>
      </c:barChart>
      <c:catAx>
        <c:axId val="9461096"/>
        <c:scaling>
          <c:orientation val="minMax"/>
        </c:scaling>
        <c:delete val="0"/>
        <c:axPos val="b"/>
        <c:title>
          <c:tx>
            <c:rich>
              <a:bodyPr/>
              <a:lstStyle/>
              <a:p>
                <a:pPr>
                  <a:defRPr/>
                </a:pPr>
                <a:r>
                  <a:rPr lang="en-US" dirty="0" smtClean="0"/>
                  <a:t>No.</a:t>
                </a:r>
                <a:r>
                  <a:rPr lang="en-US" baseline="0" dirty="0" smtClean="0"/>
                  <a:t> of Times in Last Two Weeks</a:t>
                </a:r>
                <a:endParaRPr lang="en-US" dirty="0"/>
              </a:p>
            </c:rich>
          </c:tx>
          <c:layout>
            <c:manualLayout>
              <c:xMode val="edge"/>
              <c:yMode val="edge"/>
              <c:x val="0.37788922953412885"/>
              <c:y val="0.93900356461590329"/>
            </c:manualLayout>
          </c:layout>
          <c:overlay val="0"/>
          <c:spPr>
            <a:solidFill>
              <a:schemeClr val="bg2">
                <a:lumMod val="90000"/>
              </a:schemeClr>
            </a:solidFill>
          </c:spPr>
        </c:title>
        <c:numFmt formatCode="General" sourceLinked="1"/>
        <c:majorTickMark val="out"/>
        <c:minorTickMark val="none"/>
        <c:tickLblPos val="nextTo"/>
        <c:crossAx val="150534624"/>
        <c:crosses val="autoZero"/>
        <c:auto val="1"/>
        <c:lblAlgn val="ctr"/>
        <c:lblOffset val="100"/>
        <c:noMultiLvlLbl val="0"/>
      </c:catAx>
      <c:valAx>
        <c:axId val="150534624"/>
        <c:scaling>
          <c:orientation val="minMax"/>
          <c:max val="100"/>
          <c:min val="0"/>
        </c:scaling>
        <c:delete val="0"/>
        <c:axPos val="l"/>
        <c:majorGridlines/>
        <c:title>
          <c:tx>
            <c:rich>
              <a:bodyPr rot="-5400000" vert="horz"/>
              <a:lstStyle/>
              <a:p>
                <a:pPr>
                  <a:defRPr/>
                </a:pPr>
                <a:r>
                  <a:rPr lang="en-US" dirty="0" smtClean="0"/>
                  <a:t>Percent</a:t>
                </a:r>
                <a:endParaRPr lang="en-US" dirty="0"/>
              </a:p>
            </c:rich>
          </c:tx>
          <c:layout>
            <c:manualLayout>
              <c:xMode val="edge"/>
              <c:yMode val="edge"/>
              <c:x val="0"/>
              <c:y val="0.34650210796800784"/>
            </c:manualLayout>
          </c:layout>
          <c:overlay val="0"/>
          <c:spPr>
            <a:solidFill>
              <a:schemeClr val="bg2">
                <a:lumMod val="90000"/>
              </a:schemeClr>
            </a:solidFill>
          </c:spPr>
        </c:title>
        <c:numFmt formatCode="General" sourceLinked="1"/>
        <c:majorTickMark val="out"/>
        <c:minorTickMark val="none"/>
        <c:tickLblPos val="nextTo"/>
        <c:crossAx val="9461096"/>
        <c:crosses val="autoZero"/>
        <c:crossBetween val="between"/>
        <c:majorUnit val="10"/>
      </c:valAx>
    </c:plotArea>
    <c:legend>
      <c:legendPos val="r"/>
      <c:legendEntry>
        <c:idx val="0"/>
        <c:txPr>
          <a:bodyPr/>
          <a:lstStyle/>
          <a:p>
            <a:pPr>
              <a:defRPr sz="2000" b="1"/>
            </a:pPr>
            <a:endParaRPr lang="en-US"/>
          </a:p>
        </c:txPr>
      </c:legendEntry>
      <c:legendEntry>
        <c:idx val="1"/>
        <c:txPr>
          <a:bodyPr/>
          <a:lstStyle/>
          <a:p>
            <a:pPr>
              <a:defRPr sz="2000" b="1"/>
            </a:pPr>
            <a:endParaRPr lang="en-US"/>
          </a:p>
        </c:txPr>
      </c:legendEntry>
      <c:legendEntry>
        <c:idx val="2"/>
        <c:txPr>
          <a:bodyPr/>
          <a:lstStyle/>
          <a:p>
            <a:pPr>
              <a:defRPr sz="2000" b="1"/>
            </a:pPr>
            <a:endParaRPr lang="en-US"/>
          </a:p>
        </c:txPr>
      </c:legendEntry>
      <c:legendEntry>
        <c:idx val="3"/>
        <c:txPr>
          <a:bodyPr/>
          <a:lstStyle/>
          <a:p>
            <a:pPr>
              <a:defRPr sz="2000" b="1"/>
            </a:pPr>
            <a:endParaRPr lang="en-US"/>
          </a:p>
        </c:txPr>
      </c:legendEntry>
      <c:layout>
        <c:manualLayout>
          <c:xMode val="edge"/>
          <c:yMode val="edge"/>
          <c:x val="0.8020821823735671"/>
          <c:y val="4.69596814438593E-2"/>
          <c:w val="8.6901192056314622E-2"/>
          <c:h val="0.38991942119199258"/>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chemeClr val="tx1">
                    <a:lumMod val="65000"/>
                    <a:lumOff val="35000"/>
                  </a:schemeClr>
                </a:solidFill>
                <a:latin typeface="+mn-lt"/>
                <a:ea typeface="+mn-ea"/>
                <a:cs typeface="+mn-cs"/>
              </a:defRPr>
            </a:pPr>
            <a:r>
              <a:rPr lang="en-US" sz="3200" b="1" dirty="0"/>
              <a:t>WCSU Marijuana Use: Annual and 30 Day Prevalence </a:t>
            </a:r>
          </a:p>
        </c:rich>
      </c:tx>
      <c:overlay val="0"/>
      <c:spPr>
        <a:solidFill>
          <a:schemeClr val="bg2">
            <a:lumMod val="90000"/>
          </a:schemeClr>
        </a:solidFill>
        <a:ln w="12700">
          <a:solidFill>
            <a:schemeClr val="tx1"/>
          </a:solidFill>
        </a:ln>
        <a:effectLst/>
      </c:spPr>
      <c:txPr>
        <a:bodyPr rot="0" spcFirstLastPara="1" vertOverflow="ellipsis" vert="horz" wrap="square" anchor="ctr" anchorCtr="1"/>
        <a:lstStyle/>
        <a:p>
          <a:pPr>
            <a:defRPr sz="3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Annual</c:v>
                </c:pt>
              </c:strCache>
            </c:strRef>
          </c:tx>
          <c:spPr>
            <a:ln w="53975" cap="rnd">
              <a:solidFill>
                <a:schemeClr val="accent1"/>
              </a:solidFill>
              <a:round/>
            </a:ln>
            <a:effectLst/>
          </c:spPr>
          <c:marker>
            <c:symbol val="none"/>
          </c:marker>
          <c:dLbls>
            <c:spPr>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2006</c:v>
                </c:pt>
                <c:pt idx="1">
                  <c:v>2008</c:v>
                </c:pt>
                <c:pt idx="2">
                  <c:v>2010</c:v>
                </c:pt>
                <c:pt idx="3">
                  <c:v>2012</c:v>
                </c:pt>
                <c:pt idx="4">
                  <c:v>2017</c:v>
                </c:pt>
              </c:numCache>
            </c:numRef>
          </c:cat>
          <c:val>
            <c:numRef>
              <c:f>Sheet1!$B$2:$B$6</c:f>
              <c:numCache>
                <c:formatCode>General</c:formatCode>
                <c:ptCount val="5"/>
                <c:pt idx="0">
                  <c:v>45.9</c:v>
                </c:pt>
                <c:pt idx="1">
                  <c:v>41.6</c:v>
                </c:pt>
                <c:pt idx="2">
                  <c:v>30.3</c:v>
                </c:pt>
                <c:pt idx="3">
                  <c:v>48.4</c:v>
                </c:pt>
                <c:pt idx="4">
                  <c:v>50</c:v>
                </c:pt>
              </c:numCache>
            </c:numRef>
          </c:val>
          <c:smooth val="0"/>
          <c:extLst>
            <c:ext xmlns:c16="http://schemas.microsoft.com/office/drawing/2014/chart" uri="{C3380CC4-5D6E-409C-BE32-E72D297353CC}">
              <c16:uniqueId val="{00000000-BF86-4FE7-A372-B63A05047420}"/>
            </c:ext>
          </c:extLst>
        </c:ser>
        <c:ser>
          <c:idx val="1"/>
          <c:order val="1"/>
          <c:tx>
            <c:strRef>
              <c:f>Sheet1!$C$1</c:f>
              <c:strCache>
                <c:ptCount val="1"/>
                <c:pt idx="0">
                  <c:v>30 day</c:v>
                </c:pt>
              </c:strCache>
            </c:strRef>
          </c:tx>
          <c:spPr>
            <a:ln w="539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2006</c:v>
                </c:pt>
                <c:pt idx="1">
                  <c:v>2008</c:v>
                </c:pt>
                <c:pt idx="2">
                  <c:v>2010</c:v>
                </c:pt>
                <c:pt idx="3">
                  <c:v>2012</c:v>
                </c:pt>
                <c:pt idx="4">
                  <c:v>2017</c:v>
                </c:pt>
              </c:numCache>
            </c:numRef>
          </c:cat>
          <c:val>
            <c:numRef>
              <c:f>Sheet1!$C$2:$C$6</c:f>
              <c:numCache>
                <c:formatCode>General</c:formatCode>
                <c:ptCount val="5"/>
                <c:pt idx="0">
                  <c:v>30.5</c:v>
                </c:pt>
                <c:pt idx="1">
                  <c:v>26.4</c:v>
                </c:pt>
                <c:pt idx="2">
                  <c:v>16</c:v>
                </c:pt>
                <c:pt idx="3">
                  <c:v>33.200000000000003</c:v>
                </c:pt>
                <c:pt idx="4">
                  <c:v>36</c:v>
                </c:pt>
              </c:numCache>
            </c:numRef>
          </c:val>
          <c:smooth val="0"/>
          <c:extLst>
            <c:ext xmlns:c16="http://schemas.microsoft.com/office/drawing/2014/chart" uri="{C3380CC4-5D6E-409C-BE32-E72D297353CC}">
              <c16:uniqueId val="{00000001-BF86-4FE7-A372-B63A05047420}"/>
            </c:ext>
          </c:extLst>
        </c:ser>
        <c:dLbls>
          <c:showLegendKey val="0"/>
          <c:showVal val="0"/>
          <c:showCatName val="0"/>
          <c:showSerName val="0"/>
          <c:showPercent val="0"/>
          <c:showBubbleSize val="0"/>
        </c:dLbls>
        <c:smooth val="0"/>
        <c:axId val="150536976"/>
        <c:axId val="245981624"/>
      </c:lineChart>
      <c:catAx>
        <c:axId val="150536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245981624"/>
        <c:crosses val="autoZero"/>
        <c:auto val="1"/>
        <c:lblAlgn val="ctr"/>
        <c:lblOffset val="100"/>
        <c:noMultiLvlLbl val="0"/>
      </c:catAx>
      <c:valAx>
        <c:axId val="245981624"/>
        <c:scaling>
          <c:orientation val="minMax"/>
          <c:max val="60"/>
        </c:scaling>
        <c:delete val="0"/>
        <c:axPos val="l"/>
        <c:majorGridlines>
          <c:spPr>
            <a:ln w="9525" cap="flat" cmpd="sng" algn="ctr">
              <a:solidFill>
                <a:schemeClr val="tx1">
                  <a:lumMod val="15000"/>
                  <a:lumOff val="85000"/>
                </a:schemeClr>
              </a:solidFill>
              <a:round/>
            </a:ln>
            <a:effectLst/>
          </c:spPr>
        </c:majorGridlines>
        <c:minorGridlines>
          <c:spPr>
            <a:ln w="9525" cap="flat" cmpd="sng" algn="ctr">
              <a:gradFill>
                <a:gsLst>
                  <a:gs pos="0">
                    <a:schemeClr val="accent1">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b="1" dirty="0" smtClean="0"/>
                  <a:t>Percent</a:t>
                </a:r>
                <a:endParaRPr lang="en-US" sz="1600" b="1" dirty="0"/>
              </a:p>
            </c:rich>
          </c:tx>
          <c:layout>
            <c:manualLayout>
              <c:xMode val="edge"/>
              <c:yMode val="edge"/>
              <c:x val="3.3895503454538967E-3"/>
              <c:y val="0.41756346951524537"/>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cross"/>
        <c:minorTickMark val="none"/>
        <c:tickLblPos val="nextTo"/>
        <c:spPr>
          <a:noFill/>
          <a:ln>
            <a:solidFill>
              <a:srgbClr val="000000"/>
            </a:solid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50536976"/>
        <c:crosses val="autoZero"/>
        <c:crossBetween val="between"/>
        <c:majorUnit val="5"/>
      </c:valAx>
      <c:spPr>
        <a:noFill/>
        <a:ln>
          <a:solidFill>
            <a:srgbClr val="000000"/>
          </a:solidFill>
        </a:ln>
        <a:effectLst/>
      </c:spPr>
    </c:plotArea>
    <c:legend>
      <c:legendPos val="b"/>
      <c:legendEntry>
        <c:idx val="0"/>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25384271365443434"/>
          <c:y val="0.91690964634509253"/>
          <c:w val="0.46745778119322662"/>
          <c:h val="7.0931396835958602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sz="3200" dirty="0"/>
              <a:t>30 Day Prevalence Marijuana</a:t>
            </a:r>
          </a:p>
        </c:rich>
      </c:tx>
      <c:layout>
        <c:manualLayout>
          <c:xMode val="edge"/>
          <c:yMode val="edge"/>
          <c:x val="0.21231380504547392"/>
          <c:y val="8.8097827434738679E-3"/>
        </c:manualLayout>
      </c:layout>
      <c:overlay val="0"/>
      <c:spPr>
        <a:solidFill>
          <a:schemeClr val="bg2">
            <a:lumMod val="90000"/>
          </a:schemeClr>
        </a:solidFill>
        <a:ln w="12700">
          <a:solidFill>
            <a:schemeClr val="tx1"/>
          </a:solid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448926011525327E-2"/>
          <c:y val="0.13527784671615189"/>
          <c:w val="0.89698084387857357"/>
          <c:h val="0.70919392742369181"/>
        </c:manualLayout>
      </c:layout>
      <c:barChart>
        <c:barDir val="col"/>
        <c:grouping val="clustered"/>
        <c:varyColors val="0"/>
        <c:ser>
          <c:idx val="0"/>
          <c:order val="0"/>
          <c:tx>
            <c:strRef>
              <c:f>Sheet1!$B$1</c:f>
              <c:strCache>
                <c:ptCount val="1"/>
                <c:pt idx="0">
                  <c:v>2012</c:v>
                </c:pt>
              </c:strCache>
            </c:strRef>
          </c:tx>
          <c:spPr>
            <a:solidFill>
              <a:srgbClr val="FF0000"/>
            </a:solidFill>
            <a:ln>
              <a:noFill/>
            </a:ln>
            <a:effectLst/>
          </c:spPr>
          <c:invertIfNegative val="0"/>
          <c:dLbls>
            <c:dLbl>
              <c:idx val="0"/>
              <c:layout>
                <c:manualLayout>
                  <c:x val="-1.1992169396663791E-3"/>
                  <c:y val="8.809782743473867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C89-48C4-A199-9BC8836C8332}"/>
                </c:ext>
              </c:extLst>
            </c:dLbl>
            <c:dLbl>
              <c:idx val="1"/>
              <c:layout>
                <c:manualLayout>
                  <c:x val="-7.1953016379981867E-3"/>
                  <c:y val="8.8097827434737864E-3"/>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50000"/>
                          <a:lumOff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89-48C4-A199-9BC8836C8332}"/>
                </c:ext>
              </c:extLst>
            </c:dLbl>
            <c:dLbl>
              <c:idx val="2"/>
              <c:layout>
                <c:manualLayout>
                  <c:x val="-9.593735517330856E-3"/>
                  <c:y val="1.7619565486947736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50000"/>
                          <a:lumOff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C89-48C4-A199-9BC8836C8332}"/>
                </c:ext>
              </c:extLst>
            </c:dLbl>
            <c:dLbl>
              <c:idx val="3"/>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50000"/>
                          <a:lumOff val="50000"/>
                        </a:schemeClr>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AC89-48C4-A199-9BC8836C8332}"/>
                </c:ext>
              </c:extLst>
            </c:dLbl>
            <c:dLbl>
              <c:idx val="4"/>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50000"/>
                          <a:lumOff val="50000"/>
                        </a:schemeClr>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AC89-48C4-A199-9BC8836C8332}"/>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50000"/>
                        <a:lumOff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none</c:v>
                </c:pt>
                <c:pt idx="1">
                  <c:v>1-2 days</c:v>
                </c:pt>
                <c:pt idx="2">
                  <c:v>3-5 days</c:v>
                </c:pt>
                <c:pt idx="3">
                  <c:v>6-9 days</c:v>
                </c:pt>
                <c:pt idx="4">
                  <c:v>10 or more</c:v>
                </c:pt>
              </c:strCache>
            </c:strRef>
          </c:cat>
          <c:val>
            <c:numRef>
              <c:f>Sheet1!$B$2:$B$6</c:f>
              <c:numCache>
                <c:formatCode>General</c:formatCode>
                <c:ptCount val="5"/>
                <c:pt idx="0">
                  <c:v>67</c:v>
                </c:pt>
                <c:pt idx="1">
                  <c:v>10</c:v>
                </c:pt>
                <c:pt idx="2">
                  <c:v>5</c:v>
                </c:pt>
                <c:pt idx="3">
                  <c:v>3</c:v>
                </c:pt>
                <c:pt idx="4">
                  <c:v>16</c:v>
                </c:pt>
              </c:numCache>
            </c:numRef>
          </c:val>
          <c:extLst>
            <c:ext xmlns:c16="http://schemas.microsoft.com/office/drawing/2014/chart" uri="{C3380CC4-5D6E-409C-BE32-E72D297353CC}">
              <c16:uniqueId val="{00000005-AC89-48C4-A199-9BC8836C8332}"/>
            </c:ext>
          </c:extLst>
        </c:ser>
        <c:ser>
          <c:idx val="1"/>
          <c:order val="1"/>
          <c:tx>
            <c:strRef>
              <c:f>Sheet1!$C$1</c:f>
              <c:strCache>
                <c:ptCount val="1"/>
                <c:pt idx="0">
                  <c:v>2017</c:v>
                </c:pt>
              </c:strCache>
            </c:strRef>
          </c:tx>
          <c:spPr>
            <a:solidFill>
              <a:schemeClr val="accent1">
                <a:lumMod val="75000"/>
              </a:schemeClr>
            </a:solidFill>
            <a:ln>
              <a:noFill/>
            </a:ln>
            <a:effectLst/>
          </c:spPr>
          <c:invertIfNegative val="0"/>
          <c:dLbls>
            <c:dLbl>
              <c:idx val="0"/>
              <c:layout>
                <c:manualLayout>
                  <c:x val="2.7879433183975962E-3"/>
                  <c:y val="3.114292884002021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C89-48C4-A199-9BC8836C8332}"/>
                </c:ext>
              </c:extLst>
            </c:dLbl>
            <c:dLbl>
              <c:idx val="1"/>
              <c:layout>
                <c:manualLayout>
                  <c:x val="2.3984338793326702E-3"/>
                  <c:y val="8.809782743473867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C89-48C4-A199-9BC8836C8332}"/>
                </c:ext>
              </c:extLst>
            </c:dLbl>
            <c:dLbl>
              <c:idx val="2"/>
              <c:layout>
                <c:manualLayout>
                  <c:x val="-7.1953016379982301E-3"/>
                  <c:y val="8.809782743473867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C89-48C4-A199-9BC8836C8332}"/>
                </c:ext>
              </c:extLst>
            </c:dLbl>
            <c:dLbl>
              <c:idx val="4"/>
              <c:layout>
                <c:manualLayout>
                  <c:x val="-8.3945185776644997E-3"/>
                  <c:y val="-2.20244568586845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C89-48C4-A199-9BC8836C8332}"/>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50000"/>
                        <a:lumOff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none</c:v>
                </c:pt>
                <c:pt idx="1">
                  <c:v>1-2 days</c:v>
                </c:pt>
                <c:pt idx="2">
                  <c:v>3-5 days</c:v>
                </c:pt>
                <c:pt idx="3">
                  <c:v>6-9 days</c:v>
                </c:pt>
                <c:pt idx="4">
                  <c:v>10 or more</c:v>
                </c:pt>
              </c:strCache>
            </c:strRef>
          </c:cat>
          <c:val>
            <c:numRef>
              <c:f>Sheet1!$C$2:$C$6</c:f>
              <c:numCache>
                <c:formatCode>General</c:formatCode>
                <c:ptCount val="5"/>
                <c:pt idx="0">
                  <c:v>64</c:v>
                </c:pt>
                <c:pt idx="1">
                  <c:v>10</c:v>
                </c:pt>
                <c:pt idx="2">
                  <c:v>4</c:v>
                </c:pt>
                <c:pt idx="3">
                  <c:v>3</c:v>
                </c:pt>
                <c:pt idx="4">
                  <c:v>19</c:v>
                </c:pt>
              </c:numCache>
            </c:numRef>
          </c:val>
          <c:extLst>
            <c:ext xmlns:c16="http://schemas.microsoft.com/office/drawing/2014/chart" uri="{C3380CC4-5D6E-409C-BE32-E72D297353CC}">
              <c16:uniqueId val="{0000000A-AC89-48C4-A199-9BC8836C8332}"/>
            </c:ext>
          </c:extLst>
        </c:ser>
        <c:dLbls>
          <c:showLegendKey val="0"/>
          <c:showVal val="0"/>
          <c:showCatName val="0"/>
          <c:showSerName val="0"/>
          <c:showPercent val="0"/>
          <c:showBubbleSize val="0"/>
        </c:dLbls>
        <c:gapWidth val="150"/>
        <c:axId val="245982408"/>
        <c:axId val="245982800"/>
      </c:barChart>
      <c:catAx>
        <c:axId val="24598240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cap="all" baseline="0">
                    <a:solidFill>
                      <a:schemeClr val="tx1">
                        <a:lumMod val="65000"/>
                        <a:lumOff val="35000"/>
                      </a:schemeClr>
                    </a:solidFill>
                    <a:latin typeface="+mn-lt"/>
                    <a:ea typeface="+mn-ea"/>
                    <a:cs typeface="+mn-cs"/>
                  </a:defRPr>
                </a:pPr>
                <a:r>
                  <a:rPr lang="en-US" sz="2000" dirty="0"/>
                  <a:t>In the past 30 days how often did you use</a:t>
                </a:r>
                <a:r>
                  <a:rPr lang="en-US" sz="2400" dirty="0"/>
                  <a:t>:</a:t>
                </a:r>
              </a:p>
            </c:rich>
          </c:tx>
          <c:layout>
            <c:manualLayout>
              <c:xMode val="edge"/>
              <c:yMode val="edge"/>
              <c:x val="0.25826279356736259"/>
              <c:y val="0.9288719298644178"/>
            </c:manualLayout>
          </c:layout>
          <c:overlay val="0"/>
          <c:spPr>
            <a:noFill/>
            <a:ln>
              <a:noFill/>
            </a:ln>
            <a:effectLst/>
          </c:spPr>
          <c:txPr>
            <a:bodyPr rot="0" spcFirstLastPara="1" vertOverflow="ellipsis" vert="horz" wrap="square" anchor="ctr" anchorCtr="1"/>
            <a:lstStyle/>
            <a:p>
              <a:pPr>
                <a:defRPr sz="14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cap="all" spc="120" normalizeH="0" baseline="0">
                <a:solidFill>
                  <a:schemeClr val="tx1">
                    <a:lumMod val="65000"/>
                    <a:lumOff val="35000"/>
                  </a:schemeClr>
                </a:solidFill>
                <a:latin typeface="+mn-lt"/>
                <a:ea typeface="+mn-ea"/>
                <a:cs typeface="+mn-cs"/>
              </a:defRPr>
            </a:pPr>
            <a:endParaRPr lang="en-US"/>
          </a:p>
        </c:txPr>
        <c:crossAx val="245982800"/>
        <c:crosses val="autoZero"/>
        <c:auto val="1"/>
        <c:lblAlgn val="ctr"/>
        <c:lblOffset val="100"/>
        <c:noMultiLvlLbl val="0"/>
      </c:catAx>
      <c:valAx>
        <c:axId val="245982800"/>
        <c:scaling>
          <c:orientation val="minMax"/>
        </c:scaling>
        <c:delete val="0"/>
        <c:axPos val="l"/>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n-US" sz="2000" b="1" dirty="0"/>
                  <a:t>PERCENT</a:t>
                </a:r>
              </a:p>
            </c:rich>
          </c:tx>
          <c:layout>
            <c:manualLayout>
              <c:xMode val="edge"/>
              <c:yMode val="edge"/>
              <c:x val="0"/>
              <c:y val="0.38388201474815647"/>
            </c:manualLayout>
          </c:layout>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45982408"/>
        <c:crosses val="autoZero"/>
        <c:crossBetween val="between"/>
        <c:majorUnit val="5"/>
      </c:valAx>
      <c: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a:effectLst/>
      </c:spPr>
    </c:plotArea>
    <c:legend>
      <c:legendPos val="r"/>
      <c:legendEntry>
        <c:idx val="0"/>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79744952052096252"/>
          <c:y val="0.22543869856617318"/>
          <c:w val="0.10675070376093318"/>
          <c:h val="0.15492349796239088"/>
        </c:manualLayout>
      </c:layout>
      <c:overlay val="0"/>
      <c:spPr>
        <a:noFill/>
        <a:ln w="9525">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19050">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Perception</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Sheet1!$A$2:$A$5</c:f>
              <c:numCache>
                <c:formatCode>General</c:formatCode>
                <c:ptCount val="4"/>
                <c:pt idx="0">
                  <c:v>2004</c:v>
                </c:pt>
                <c:pt idx="1">
                  <c:v>2006</c:v>
                </c:pt>
                <c:pt idx="2">
                  <c:v>2008</c:v>
                </c:pt>
                <c:pt idx="3">
                  <c:v>2017</c:v>
                </c:pt>
              </c:numCache>
            </c:numRef>
          </c:cat>
          <c:val>
            <c:numRef>
              <c:f>Sheet1!$B$2:$B$5</c:f>
              <c:numCache>
                <c:formatCode>General</c:formatCode>
                <c:ptCount val="4"/>
                <c:pt idx="0">
                  <c:v>182.2</c:v>
                </c:pt>
                <c:pt idx="1">
                  <c:v>179.96</c:v>
                </c:pt>
                <c:pt idx="2">
                  <c:v>181.6</c:v>
                </c:pt>
                <c:pt idx="3">
                  <c:v>114.14</c:v>
                </c:pt>
              </c:numCache>
            </c:numRef>
          </c:val>
          <c:extLst>
            <c:ext xmlns:c16="http://schemas.microsoft.com/office/drawing/2014/chart" uri="{C3380CC4-5D6E-409C-BE32-E72D297353CC}">
              <c16:uniqueId val="{00000000-675F-4BBC-A10C-DE41DBD560E9}"/>
            </c:ext>
          </c:extLst>
        </c:ser>
        <c:ser>
          <c:idx val="1"/>
          <c:order val="1"/>
          <c:tx>
            <c:strRef>
              <c:f>Sheet1!$C$1</c:f>
              <c:strCache>
                <c:ptCount val="1"/>
                <c:pt idx="0">
                  <c:v>Actual Use</c:v>
                </c:pt>
              </c:strCache>
            </c:strRef>
          </c:tx>
          <c:invertIfNegative val="0"/>
          <c:dLbls>
            <c:dLbl>
              <c:idx val="0"/>
              <c:layout>
                <c:manualLayout>
                  <c:x val="1.543209876543207E-2"/>
                  <c:y val="-1.12241306435780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75F-4BBC-A10C-DE41DBD560E9}"/>
                </c:ext>
              </c:extLst>
            </c:dLbl>
            <c:dLbl>
              <c:idx val="1"/>
              <c:layout>
                <c:manualLayout>
                  <c:x val="1.5432098765432098E-2"/>
                  <c:y val="-1.683619596536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75F-4BBC-A10C-DE41DBD560E9}"/>
                </c:ext>
              </c:extLst>
            </c:dLbl>
            <c:dLbl>
              <c:idx val="2"/>
              <c:layout>
                <c:manualLayout>
                  <c:x val="1.5432098765432098E-2"/>
                  <c:y val="-5.61206532178897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75F-4BBC-A10C-DE41DBD560E9}"/>
                </c:ext>
              </c:extLst>
            </c:dLbl>
            <c:dLbl>
              <c:idx val="3"/>
              <c:layout>
                <c:manualLayout>
                  <c:x val="2.9320987654320986E-2"/>
                  <c:y val="-8.418097982683463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75F-4BBC-A10C-DE41DBD560E9}"/>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Sheet1!$A$2:$A$5</c:f>
              <c:numCache>
                <c:formatCode>General</c:formatCode>
                <c:ptCount val="4"/>
                <c:pt idx="0">
                  <c:v>2004</c:v>
                </c:pt>
                <c:pt idx="1">
                  <c:v>2006</c:v>
                </c:pt>
                <c:pt idx="2">
                  <c:v>2008</c:v>
                </c:pt>
                <c:pt idx="3">
                  <c:v>2017</c:v>
                </c:pt>
              </c:numCache>
            </c:numRef>
          </c:cat>
          <c:val>
            <c:numRef>
              <c:f>Sheet1!$C$2:$C$5</c:f>
              <c:numCache>
                <c:formatCode>General</c:formatCode>
                <c:ptCount val="4"/>
                <c:pt idx="0">
                  <c:v>61.1</c:v>
                </c:pt>
                <c:pt idx="1">
                  <c:v>69.5</c:v>
                </c:pt>
                <c:pt idx="2">
                  <c:v>64.2</c:v>
                </c:pt>
                <c:pt idx="3">
                  <c:v>49.66</c:v>
                </c:pt>
              </c:numCache>
            </c:numRef>
          </c:val>
          <c:extLst>
            <c:ext xmlns:c16="http://schemas.microsoft.com/office/drawing/2014/chart" uri="{C3380CC4-5D6E-409C-BE32-E72D297353CC}">
              <c16:uniqueId val="{00000005-675F-4BBC-A10C-DE41DBD560E9}"/>
            </c:ext>
          </c:extLst>
        </c:ser>
        <c:dLbls>
          <c:showLegendKey val="0"/>
          <c:showVal val="0"/>
          <c:showCatName val="0"/>
          <c:showSerName val="0"/>
          <c:showPercent val="0"/>
          <c:showBubbleSize val="0"/>
        </c:dLbls>
        <c:gapWidth val="150"/>
        <c:shape val="box"/>
        <c:axId val="245983584"/>
        <c:axId val="245983976"/>
        <c:axId val="0"/>
      </c:bar3DChart>
      <c:catAx>
        <c:axId val="245983584"/>
        <c:scaling>
          <c:orientation val="minMax"/>
        </c:scaling>
        <c:delete val="0"/>
        <c:axPos val="b"/>
        <c:numFmt formatCode="General" sourceLinked="1"/>
        <c:majorTickMark val="out"/>
        <c:minorTickMark val="none"/>
        <c:tickLblPos val="nextTo"/>
        <c:crossAx val="245983976"/>
        <c:crosses val="autoZero"/>
        <c:auto val="1"/>
        <c:lblAlgn val="ctr"/>
        <c:lblOffset val="100"/>
        <c:noMultiLvlLbl val="0"/>
      </c:catAx>
      <c:valAx>
        <c:axId val="245983976"/>
        <c:scaling>
          <c:orientation val="minMax"/>
        </c:scaling>
        <c:delete val="0"/>
        <c:axPos val="l"/>
        <c:majorGridlines/>
        <c:numFmt formatCode="General" sourceLinked="1"/>
        <c:majorTickMark val="out"/>
        <c:minorTickMark val="none"/>
        <c:tickLblPos val="nextTo"/>
        <c:crossAx val="24598358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800" dirty="0"/>
              <a:t>Students Who Report Participating in Campus Activities</a:t>
            </a:r>
          </a:p>
        </c:rich>
      </c:tx>
      <c:layout>
        <c:manualLayout>
          <c:xMode val="edge"/>
          <c:yMode val="edge"/>
          <c:x val="0.1471088357343045"/>
          <c:y val="4.8180925064276799E-2"/>
        </c:manualLayout>
      </c:layout>
      <c:overlay val="0"/>
      <c:spPr>
        <a:noFill/>
        <a:ln w="12700">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28220508894721491"/>
          <c:y val="0.18630952380952381"/>
          <c:w val="0.39623815252260136"/>
          <c:h val="0.67926540432445948"/>
        </c:manualLayout>
      </c:layout>
      <c:pieChart>
        <c:varyColors val="1"/>
        <c:ser>
          <c:idx val="0"/>
          <c:order val="0"/>
          <c:tx>
            <c:strRef>
              <c:f>Sheet1!$B$1</c:f>
              <c:strCache>
                <c:ptCount val="1"/>
                <c:pt idx="0">
                  <c:v>2017</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7C3-4D2B-867F-725779FF394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7C3-4D2B-867F-725779FF394B}"/>
              </c:ext>
            </c:extLst>
          </c:dPt>
          <c:dLbls>
            <c:dLbl>
              <c:idx val="0"/>
              <c:tx>
                <c:rich>
                  <a:bodyPr/>
                  <a:lstStyle/>
                  <a:p>
                    <a:fld id="{8C250353-3237-4DF1-B851-5B1FC26F9C6D}" type="VALUE">
                      <a:rPr lang="en-US"/>
                      <a:pPr/>
                      <a:t>[VALUE]</a:t>
                    </a:fld>
                    <a:r>
                      <a:rPr lang="en-US"/>
                      <a:t> %</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7C3-4D2B-867F-725779FF394B}"/>
                </c:ext>
              </c:extLst>
            </c:dLbl>
            <c:dLbl>
              <c:idx val="1"/>
              <c:tx>
                <c:rich>
                  <a:bodyPr/>
                  <a:lstStyle/>
                  <a:p>
                    <a:fld id="{97BC3DB3-5014-4F4B-948B-7E8A20D42C33}" type="VALUE">
                      <a:rPr lang="en-US"/>
                      <a:pPr/>
                      <a:t>[VALUE]</a:t>
                    </a:fld>
                    <a:r>
                      <a:rPr lang="en-US"/>
                      <a:t> %</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7C3-4D2B-867F-725779FF394B}"/>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Sheet1!$A$2:$A$3</c:f>
              <c:strCache>
                <c:ptCount val="2"/>
                <c:pt idx="0">
                  <c:v>involved</c:v>
                </c:pt>
                <c:pt idx="1">
                  <c:v>not involved</c:v>
                </c:pt>
              </c:strCache>
            </c:strRef>
          </c:cat>
          <c:val>
            <c:numRef>
              <c:f>Sheet1!$B$2:$B$3</c:f>
              <c:numCache>
                <c:formatCode>General</c:formatCode>
                <c:ptCount val="2"/>
                <c:pt idx="0">
                  <c:v>43</c:v>
                </c:pt>
                <c:pt idx="1">
                  <c:v>57</c:v>
                </c:pt>
              </c:numCache>
            </c:numRef>
          </c:val>
          <c:extLst>
            <c:ext xmlns:c16="http://schemas.microsoft.com/office/drawing/2014/chart" uri="{C3380CC4-5D6E-409C-BE32-E72D297353CC}">
              <c16:uniqueId val="{00000004-17C3-4D2B-867F-725779FF394B}"/>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24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5AE63F-6F07-4D60-9189-89CC2113058C}"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US"/>
        </a:p>
      </dgm:t>
    </dgm:pt>
    <dgm:pt modelId="{80C63FE8-0BB2-42E0-A5B5-B56F09D9EAB6}">
      <dgm:prSet phldrT="[Text]" custT="1"/>
      <dgm:spPr/>
      <dgm:t>
        <a:bodyPr/>
        <a:lstStyle/>
        <a:p>
          <a:r>
            <a:rPr lang="en-US" sz="2800" b="1" dirty="0" smtClean="0"/>
            <a:t>Drink Significantly more</a:t>
          </a:r>
          <a:endParaRPr lang="en-US" sz="2800" b="1" dirty="0"/>
        </a:p>
      </dgm:t>
    </dgm:pt>
    <dgm:pt modelId="{168C2FB8-9F1B-44E6-B505-6494D47D1943}" type="parTrans" cxnId="{48B91260-4FF9-41B2-BED7-29866C2989F1}">
      <dgm:prSet/>
      <dgm:spPr/>
      <dgm:t>
        <a:bodyPr/>
        <a:lstStyle/>
        <a:p>
          <a:endParaRPr lang="en-US"/>
        </a:p>
      </dgm:t>
    </dgm:pt>
    <dgm:pt modelId="{672EE65A-C8AD-435F-A1DC-A1385B0A6C73}" type="sibTrans" cxnId="{48B91260-4FF9-41B2-BED7-29866C2989F1}">
      <dgm:prSet/>
      <dgm:spPr/>
      <dgm:t>
        <a:bodyPr/>
        <a:lstStyle/>
        <a:p>
          <a:endParaRPr lang="en-US"/>
        </a:p>
      </dgm:t>
    </dgm:pt>
    <dgm:pt modelId="{394E5A97-06AF-4454-B046-279388BD4803}">
      <dgm:prSet phldrT="[Text]"/>
      <dgm:spPr/>
      <dgm:t>
        <a:bodyPr/>
        <a:lstStyle/>
        <a:p>
          <a:r>
            <a:rPr lang="en-US" dirty="0" smtClean="0"/>
            <a:t>Feel that alcohol </a:t>
          </a:r>
          <a:r>
            <a:rPr lang="en-US" b="1" dirty="0" smtClean="0"/>
            <a:t>enhances social activity</a:t>
          </a:r>
          <a:endParaRPr lang="en-US" b="1" dirty="0"/>
        </a:p>
      </dgm:t>
    </dgm:pt>
    <dgm:pt modelId="{55B8DFD8-6AA2-4171-A988-742F48D50AC3}" type="parTrans" cxnId="{B87FF78F-2018-4FCB-933A-98D6122F4326}">
      <dgm:prSet/>
      <dgm:spPr/>
      <dgm:t>
        <a:bodyPr/>
        <a:lstStyle/>
        <a:p>
          <a:endParaRPr lang="en-US"/>
        </a:p>
      </dgm:t>
    </dgm:pt>
    <dgm:pt modelId="{5278A03A-00AA-4500-B2D9-2ECCC7F01DCE}" type="sibTrans" cxnId="{B87FF78F-2018-4FCB-933A-98D6122F4326}">
      <dgm:prSet/>
      <dgm:spPr/>
      <dgm:t>
        <a:bodyPr/>
        <a:lstStyle/>
        <a:p>
          <a:endParaRPr lang="en-US"/>
        </a:p>
      </dgm:t>
    </dgm:pt>
    <dgm:pt modelId="{60F630C6-9F77-4B74-B2C8-4DCC2244207E}">
      <dgm:prSet phldrT="[Text]"/>
      <dgm:spPr/>
      <dgm:t>
        <a:bodyPr/>
        <a:lstStyle/>
        <a:p>
          <a:r>
            <a:rPr lang="en-US" dirty="0" smtClean="0"/>
            <a:t>Believe alcohol helps with </a:t>
          </a:r>
          <a:r>
            <a:rPr lang="en-US" b="1" dirty="0" smtClean="0"/>
            <a:t>stress</a:t>
          </a:r>
          <a:endParaRPr lang="en-US" b="1" dirty="0"/>
        </a:p>
      </dgm:t>
    </dgm:pt>
    <dgm:pt modelId="{BF6F49E6-9107-4B29-A12C-AAA5FCED2D45}" type="parTrans" cxnId="{2944C05E-AF94-4EC7-83AE-3A62B77C9B1C}">
      <dgm:prSet/>
      <dgm:spPr/>
      <dgm:t>
        <a:bodyPr/>
        <a:lstStyle/>
        <a:p>
          <a:endParaRPr lang="en-US"/>
        </a:p>
      </dgm:t>
    </dgm:pt>
    <dgm:pt modelId="{362A312A-74B6-43A5-ADE9-E0E97E0A4C83}" type="sibTrans" cxnId="{2944C05E-AF94-4EC7-83AE-3A62B77C9B1C}">
      <dgm:prSet/>
      <dgm:spPr/>
      <dgm:t>
        <a:bodyPr/>
        <a:lstStyle/>
        <a:p>
          <a:endParaRPr lang="en-US"/>
        </a:p>
      </dgm:t>
    </dgm:pt>
    <dgm:pt modelId="{8AB0ACF3-138F-4989-9B62-3D3A1ECB5D80}">
      <dgm:prSet phldrT="[Text]"/>
      <dgm:spPr/>
      <dgm:t>
        <a:bodyPr/>
        <a:lstStyle/>
        <a:p>
          <a:r>
            <a:rPr lang="en-US" dirty="0" smtClean="0"/>
            <a:t>Believe alcohol </a:t>
          </a:r>
          <a:r>
            <a:rPr lang="en-US" b="1" dirty="0" smtClean="0"/>
            <a:t>facilitates connections</a:t>
          </a:r>
          <a:endParaRPr lang="en-US" b="1" dirty="0"/>
        </a:p>
      </dgm:t>
    </dgm:pt>
    <dgm:pt modelId="{0A134E93-2E73-4B51-978A-2B71E247C632}" type="parTrans" cxnId="{2269934C-0D47-4275-B767-EAB5FFB305CB}">
      <dgm:prSet/>
      <dgm:spPr/>
      <dgm:t>
        <a:bodyPr/>
        <a:lstStyle/>
        <a:p>
          <a:endParaRPr lang="en-US"/>
        </a:p>
      </dgm:t>
    </dgm:pt>
    <dgm:pt modelId="{87B1E301-5C1E-45E5-9926-CC9EE59F5BE0}" type="sibTrans" cxnId="{2269934C-0D47-4275-B767-EAB5FFB305CB}">
      <dgm:prSet/>
      <dgm:spPr/>
      <dgm:t>
        <a:bodyPr/>
        <a:lstStyle/>
        <a:p>
          <a:endParaRPr lang="en-US"/>
        </a:p>
      </dgm:t>
    </dgm:pt>
    <dgm:pt modelId="{1C92A5CC-EECA-4B9B-85F0-600AD5BE0698}" type="pres">
      <dgm:prSet presAssocID="{405AE63F-6F07-4D60-9189-89CC2113058C}" presName="cycle" presStyleCnt="0">
        <dgm:presLayoutVars>
          <dgm:chMax val="1"/>
          <dgm:dir/>
          <dgm:animLvl val="ctr"/>
          <dgm:resizeHandles val="exact"/>
        </dgm:presLayoutVars>
      </dgm:prSet>
      <dgm:spPr/>
      <dgm:t>
        <a:bodyPr/>
        <a:lstStyle/>
        <a:p>
          <a:endParaRPr lang="en-US"/>
        </a:p>
      </dgm:t>
    </dgm:pt>
    <dgm:pt modelId="{EB24C9F6-D38A-417C-B1BE-7498CAE508AF}" type="pres">
      <dgm:prSet presAssocID="{80C63FE8-0BB2-42E0-A5B5-B56F09D9EAB6}" presName="centerShape" presStyleLbl="node0" presStyleIdx="0" presStyleCnt="1" custScaleX="106148"/>
      <dgm:spPr/>
      <dgm:t>
        <a:bodyPr/>
        <a:lstStyle/>
        <a:p>
          <a:endParaRPr lang="en-US"/>
        </a:p>
      </dgm:t>
    </dgm:pt>
    <dgm:pt modelId="{F282AC90-128F-4F10-80D4-3AECDAA60679}" type="pres">
      <dgm:prSet presAssocID="{55B8DFD8-6AA2-4171-A988-742F48D50AC3}" presName="parTrans" presStyleLbl="bgSibTrans2D1" presStyleIdx="0" presStyleCnt="3"/>
      <dgm:spPr/>
      <dgm:t>
        <a:bodyPr/>
        <a:lstStyle/>
        <a:p>
          <a:endParaRPr lang="en-US"/>
        </a:p>
      </dgm:t>
    </dgm:pt>
    <dgm:pt modelId="{9BC15E1A-2D5F-4B2D-90AB-D1FDE4C87385}" type="pres">
      <dgm:prSet presAssocID="{394E5A97-06AF-4454-B046-279388BD4803}" presName="node" presStyleLbl="node1" presStyleIdx="0" presStyleCnt="3">
        <dgm:presLayoutVars>
          <dgm:bulletEnabled val="1"/>
        </dgm:presLayoutVars>
      </dgm:prSet>
      <dgm:spPr/>
      <dgm:t>
        <a:bodyPr/>
        <a:lstStyle/>
        <a:p>
          <a:endParaRPr lang="en-US"/>
        </a:p>
      </dgm:t>
    </dgm:pt>
    <dgm:pt modelId="{51C0165D-4DF2-418F-A63A-8C2791F14B46}" type="pres">
      <dgm:prSet presAssocID="{BF6F49E6-9107-4B29-A12C-AAA5FCED2D45}" presName="parTrans" presStyleLbl="bgSibTrans2D1" presStyleIdx="1" presStyleCnt="3"/>
      <dgm:spPr/>
      <dgm:t>
        <a:bodyPr/>
        <a:lstStyle/>
        <a:p>
          <a:endParaRPr lang="en-US"/>
        </a:p>
      </dgm:t>
    </dgm:pt>
    <dgm:pt modelId="{2B51CF3C-AAC8-41FD-AA15-A21A97E1BBD4}" type="pres">
      <dgm:prSet presAssocID="{60F630C6-9F77-4B74-B2C8-4DCC2244207E}" presName="node" presStyleLbl="node1" presStyleIdx="1" presStyleCnt="3">
        <dgm:presLayoutVars>
          <dgm:bulletEnabled val="1"/>
        </dgm:presLayoutVars>
      </dgm:prSet>
      <dgm:spPr/>
      <dgm:t>
        <a:bodyPr/>
        <a:lstStyle/>
        <a:p>
          <a:endParaRPr lang="en-US"/>
        </a:p>
      </dgm:t>
    </dgm:pt>
    <dgm:pt modelId="{20041C32-EDCB-43F3-B134-0F4C13BFE466}" type="pres">
      <dgm:prSet presAssocID="{0A134E93-2E73-4B51-978A-2B71E247C632}" presName="parTrans" presStyleLbl="bgSibTrans2D1" presStyleIdx="2" presStyleCnt="3"/>
      <dgm:spPr/>
      <dgm:t>
        <a:bodyPr/>
        <a:lstStyle/>
        <a:p>
          <a:endParaRPr lang="en-US"/>
        </a:p>
      </dgm:t>
    </dgm:pt>
    <dgm:pt modelId="{48D5712F-D776-402A-BEF4-A912F89FCC5A}" type="pres">
      <dgm:prSet presAssocID="{8AB0ACF3-138F-4989-9B62-3D3A1ECB5D80}" presName="node" presStyleLbl="node1" presStyleIdx="2" presStyleCnt="3">
        <dgm:presLayoutVars>
          <dgm:bulletEnabled val="1"/>
        </dgm:presLayoutVars>
      </dgm:prSet>
      <dgm:spPr/>
      <dgm:t>
        <a:bodyPr/>
        <a:lstStyle/>
        <a:p>
          <a:endParaRPr lang="en-US"/>
        </a:p>
      </dgm:t>
    </dgm:pt>
  </dgm:ptLst>
  <dgm:cxnLst>
    <dgm:cxn modelId="{CFAA7C77-6261-4646-9592-D4E160EBD245}" type="presOf" srcId="{BF6F49E6-9107-4B29-A12C-AAA5FCED2D45}" destId="{51C0165D-4DF2-418F-A63A-8C2791F14B46}" srcOrd="0" destOrd="0" presId="urn:microsoft.com/office/officeart/2005/8/layout/radial4"/>
    <dgm:cxn modelId="{2944C05E-AF94-4EC7-83AE-3A62B77C9B1C}" srcId="{80C63FE8-0BB2-42E0-A5B5-B56F09D9EAB6}" destId="{60F630C6-9F77-4B74-B2C8-4DCC2244207E}" srcOrd="1" destOrd="0" parTransId="{BF6F49E6-9107-4B29-A12C-AAA5FCED2D45}" sibTransId="{362A312A-74B6-43A5-ADE9-E0E97E0A4C83}"/>
    <dgm:cxn modelId="{1B0D4642-CB14-4DBB-8D2D-C5CCECB230CC}" type="presOf" srcId="{60F630C6-9F77-4B74-B2C8-4DCC2244207E}" destId="{2B51CF3C-AAC8-41FD-AA15-A21A97E1BBD4}" srcOrd="0" destOrd="0" presId="urn:microsoft.com/office/officeart/2005/8/layout/radial4"/>
    <dgm:cxn modelId="{4C701070-8325-432F-A8AE-B34E6E8A0D83}" type="presOf" srcId="{55B8DFD8-6AA2-4171-A988-742F48D50AC3}" destId="{F282AC90-128F-4F10-80D4-3AECDAA60679}" srcOrd="0" destOrd="0" presId="urn:microsoft.com/office/officeart/2005/8/layout/radial4"/>
    <dgm:cxn modelId="{60B240D8-2391-43EA-AD02-8FB411838195}" type="presOf" srcId="{405AE63F-6F07-4D60-9189-89CC2113058C}" destId="{1C92A5CC-EECA-4B9B-85F0-600AD5BE0698}" srcOrd="0" destOrd="0" presId="urn:microsoft.com/office/officeart/2005/8/layout/radial4"/>
    <dgm:cxn modelId="{2269934C-0D47-4275-B767-EAB5FFB305CB}" srcId="{80C63FE8-0BB2-42E0-A5B5-B56F09D9EAB6}" destId="{8AB0ACF3-138F-4989-9B62-3D3A1ECB5D80}" srcOrd="2" destOrd="0" parTransId="{0A134E93-2E73-4B51-978A-2B71E247C632}" sibTransId="{87B1E301-5C1E-45E5-9926-CC9EE59F5BE0}"/>
    <dgm:cxn modelId="{48B91260-4FF9-41B2-BED7-29866C2989F1}" srcId="{405AE63F-6F07-4D60-9189-89CC2113058C}" destId="{80C63FE8-0BB2-42E0-A5B5-B56F09D9EAB6}" srcOrd="0" destOrd="0" parTransId="{168C2FB8-9F1B-44E6-B505-6494D47D1943}" sibTransId="{672EE65A-C8AD-435F-A1DC-A1385B0A6C73}"/>
    <dgm:cxn modelId="{C4A36164-9161-486A-97FE-CC5912CA4F05}" type="presOf" srcId="{8AB0ACF3-138F-4989-9B62-3D3A1ECB5D80}" destId="{48D5712F-D776-402A-BEF4-A912F89FCC5A}" srcOrd="0" destOrd="0" presId="urn:microsoft.com/office/officeart/2005/8/layout/radial4"/>
    <dgm:cxn modelId="{23672846-3A4F-4F44-AD8F-5DC8DE189B66}" type="presOf" srcId="{80C63FE8-0BB2-42E0-A5B5-B56F09D9EAB6}" destId="{EB24C9F6-D38A-417C-B1BE-7498CAE508AF}" srcOrd="0" destOrd="0" presId="urn:microsoft.com/office/officeart/2005/8/layout/radial4"/>
    <dgm:cxn modelId="{B87FF78F-2018-4FCB-933A-98D6122F4326}" srcId="{80C63FE8-0BB2-42E0-A5B5-B56F09D9EAB6}" destId="{394E5A97-06AF-4454-B046-279388BD4803}" srcOrd="0" destOrd="0" parTransId="{55B8DFD8-6AA2-4171-A988-742F48D50AC3}" sibTransId="{5278A03A-00AA-4500-B2D9-2ECCC7F01DCE}"/>
    <dgm:cxn modelId="{24E02EFE-3D21-41BE-9D23-1B83BC9DA65C}" type="presOf" srcId="{0A134E93-2E73-4B51-978A-2B71E247C632}" destId="{20041C32-EDCB-43F3-B134-0F4C13BFE466}" srcOrd="0" destOrd="0" presId="urn:microsoft.com/office/officeart/2005/8/layout/radial4"/>
    <dgm:cxn modelId="{925B06AA-0421-449B-A5FF-5215DB8C996C}" type="presOf" srcId="{394E5A97-06AF-4454-B046-279388BD4803}" destId="{9BC15E1A-2D5F-4B2D-90AB-D1FDE4C87385}" srcOrd="0" destOrd="0" presId="urn:microsoft.com/office/officeart/2005/8/layout/radial4"/>
    <dgm:cxn modelId="{2622D3AC-0FCF-4D88-87FC-51968B246106}" type="presParOf" srcId="{1C92A5CC-EECA-4B9B-85F0-600AD5BE0698}" destId="{EB24C9F6-D38A-417C-B1BE-7498CAE508AF}" srcOrd="0" destOrd="0" presId="urn:microsoft.com/office/officeart/2005/8/layout/radial4"/>
    <dgm:cxn modelId="{407B612A-9ED9-47B3-8641-466F7A097917}" type="presParOf" srcId="{1C92A5CC-EECA-4B9B-85F0-600AD5BE0698}" destId="{F282AC90-128F-4F10-80D4-3AECDAA60679}" srcOrd="1" destOrd="0" presId="urn:microsoft.com/office/officeart/2005/8/layout/radial4"/>
    <dgm:cxn modelId="{5FCE0DDC-3ECD-4D3D-A822-EAF854F1AB5F}" type="presParOf" srcId="{1C92A5CC-EECA-4B9B-85F0-600AD5BE0698}" destId="{9BC15E1A-2D5F-4B2D-90AB-D1FDE4C87385}" srcOrd="2" destOrd="0" presId="urn:microsoft.com/office/officeart/2005/8/layout/radial4"/>
    <dgm:cxn modelId="{7549BBE2-9F2C-474C-8751-839B5F084E75}" type="presParOf" srcId="{1C92A5CC-EECA-4B9B-85F0-600AD5BE0698}" destId="{51C0165D-4DF2-418F-A63A-8C2791F14B46}" srcOrd="3" destOrd="0" presId="urn:microsoft.com/office/officeart/2005/8/layout/radial4"/>
    <dgm:cxn modelId="{608639EC-B36B-4F13-9195-B46D2BFF2C2F}" type="presParOf" srcId="{1C92A5CC-EECA-4B9B-85F0-600AD5BE0698}" destId="{2B51CF3C-AAC8-41FD-AA15-A21A97E1BBD4}" srcOrd="4" destOrd="0" presId="urn:microsoft.com/office/officeart/2005/8/layout/radial4"/>
    <dgm:cxn modelId="{0B772EA8-5469-4189-8833-0997D6DC0174}" type="presParOf" srcId="{1C92A5CC-EECA-4B9B-85F0-600AD5BE0698}" destId="{20041C32-EDCB-43F3-B134-0F4C13BFE466}" srcOrd="5" destOrd="0" presId="urn:microsoft.com/office/officeart/2005/8/layout/radial4"/>
    <dgm:cxn modelId="{12351387-ABF6-42FC-A1EC-1BB2833AC299}" type="presParOf" srcId="{1C92A5CC-EECA-4B9B-85F0-600AD5BE0698}" destId="{48D5712F-D776-402A-BEF4-A912F89FCC5A}"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5AE63F-6F07-4D60-9189-89CC2113058C}"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US"/>
        </a:p>
      </dgm:t>
    </dgm:pt>
    <dgm:pt modelId="{80C63FE8-0BB2-42E0-A5B5-B56F09D9EAB6}">
      <dgm:prSet phldrT="[Text]" custT="1"/>
      <dgm:spPr/>
      <dgm:t>
        <a:bodyPr/>
        <a:lstStyle/>
        <a:p>
          <a:r>
            <a:rPr lang="en-US" sz="2800" b="1" dirty="0" smtClean="0"/>
            <a:t>Drink Significantly more</a:t>
          </a:r>
          <a:endParaRPr lang="en-US" sz="2800" b="1" dirty="0"/>
        </a:p>
      </dgm:t>
    </dgm:pt>
    <dgm:pt modelId="{168C2FB8-9F1B-44E6-B505-6494D47D1943}" type="parTrans" cxnId="{48B91260-4FF9-41B2-BED7-29866C2989F1}">
      <dgm:prSet/>
      <dgm:spPr/>
      <dgm:t>
        <a:bodyPr/>
        <a:lstStyle/>
        <a:p>
          <a:endParaRPr lang="en-US"/>
        </a:p>
      </dgm:t>
    </dgm:pt>
    <dgm:pt modelId="{672EE65A-C8AD-435F-A1DC-A1385B0A6C73}" type="sibTrans" cxnId="{48B91260-4FF9-41B2-BED7-29866C2989F1}">
      <dgm:prSet/>
      <dgm:spPr/>
      <dgm:t>
        <a:bodyPr/>
        <a:lstStyle/>
        <a:p>
          <a:endParaRPr lang="en-US"/>
        </a:p>
      </dgm:t>
    </dgm:pt>
    <dgm:pt modelId="{394E5A97-06AF-4454-B046-279388BD4803}">
      <dgm:prSet phldrT="[Text]"/>
      <dgm:spPr/>
      <dgm:t>
        <a:bodyPr/>
        <a:lstStyle/>
        <a:p>
          <a:r>
            <a:rPr lang="en-US" dirty="0" smtClean="0"/>
            <a:t>Believe alcohol facilitates male bonding</a:t>
          </a:r>
          <a:endParaRPr lang="en-US" dirty="0"/>
        </a:p>
      </dgm:t>
    </dgm:pt>
    <dgm:pt modelId="{55B8DFD8-6AA2-4171-A988-742F48D50AC3}" type="parTrans" cxnId="{B87FF78F-2018-4FCB-933A-98D6122F4326}">
      <dgm:prSet/>
      <dgm:spPr/>
      <dgm:t>
        <a:bodyPr/>
        <a:lstStyle/>
        <a:p>
          <a:endParaRPr lang="en-US"/>
        </a:p>
      </dgm:t>
    </dgm:pt>
    <dgm:pt modelId="{5278A03A-00AA-4500-B2D9-2ECCC7F01DCE}" type="sibTrans" cxnId="{B87FF78F-2018-4FCB-933A-98D6122F4326}">
      <dgm:prSet/>
      <dgm:spPr/>
      <dgm:t>
        <a:bodyPr/>
        <a:lstStyle/>
        <a:p>
          <a:endParaRPr lang="en-US"/>
        </a:p>
      </dgm:t>
    </dgm:pt>
    <dgm:pt modelId="{60F630C6-9F77-4B74-B2C8-4DCC2244207E}">
      <dgm:prSet phldrT="[Text]"/>
      <dgm:spPr/>
      <dgm:t>
        <a:bodyPr/>
        <a:lstStyle/>
        <a:p>
          <a:r>
            <a:rPr lang="en-US" dirty="0" smtClean="0"/>
            <a:t>*Believe alcohol makes women sexier </a:t>
          </a:r>
          <a:endParaRPr lang="en-US" dirty="0"/>
        </a:p>
      </dgm:t>
    </dgm:pt>
    <dgm:pt modelId="{BF6F49E6-9107-4B29-A12C-AAA5FCED2D45}" type="parTrans" cxnId="{2944C05E-AF94-4EC7-83AE-3A62B77C9B1C}">
      <dgm:prSet/>
      <dgm:spPr/>
      <dgm:t>
        <a:bodyPr/>
        <a:lstStyle/>
        <a:p>
          <a:endParaRPr lang="en-US"/>
        </a:p>
      </dgm:t>
    </dgm:pt>
    <dgm:pt modelId="{362A312A-74B6-43A5-ADE9-E0E97E0A4C83}" type="sibTrans" cxnId="{2944C05E-AF94-4EC7-83AE-3A62B77C9B1C}">
      <dgm:prSet/>
      <dgm:spPr/>
      <dgm:t>
        <a:bodyPr/>
        <a:lstStyle/>
        <a:p>
          <a:endParaRPr lang="en-US"/>
        </a:p>
      </dgm:t>
    </dgm:pt>
    <dgm:pt modelId="{8AB0ACF3-138F-4989-9B62-3D3A1ECB5D80}">
      <dgm:prSet phldrT="[Text]"/>
      <dgm:spPr/>
      <dgm:t>
        <a:bodyPr/>
        <a:lstStyle/>
        <a:p>
          <a:r>
            <a:rPr lang="en-US" dirty="0" smtClean="0"/>
            <a:t>Believe alcohol makes them sexier</a:t>
          </a:r>
          <a:endParaRPr lang="en-US" dirty="0"/>
        </a:p>
      </dgm:t>
    </dgm:pt>
    <dgm:pt modelId="{0A134E93-2E73-4B51-978A-2B71E247C632}" type="parTrans" cxnId="{2269934C-0D47-4275-B767-EAB5FFB305CB}">
      <dgm:prSet/>
      <dgm:spPr/>
      <dgm:t>
        <a:bodyPr/>
        <a:lstStyle/>
        <a:p>
          <a:endParaRPr lang="en-US"/>
        </a:p>
      </dgm:t>
    </dgm:pt>
    <dgm:pt modelId="{87B1E301-5C1E-45E5-9926-CC9EE59F5BE0}" type="sibTrans" cxnId="{2269934C-0D47-4275-B767-EAB5FFB305CB}">
      <dgm:prSet/>
      <dgm:spPr/>
      <dgm:t>
        <a:bodyPr/>
        <a:lstStyle/>
        <a:p>
          <a:endParaRPr lang="en-US"/>
        </a:p>
      </dgm:t>
    </dgm:pt>
    <dgm:pt modelId="{1C92A5CC-EECA-4B9B-85F0-600AD5BE0698}" type="pres">
      <dgm:prSet presAssocID="{405AE63F-6F07-4D60-9189-89CC2113058C}" presName="cycle" presStyleCnt="0">
        <dgm:presLayoutVars>
          <dgm:chMax val="1"/>
          <dgm:dir/>
          <dgm:animLvl val="ctr"/>
          <dgm:resizeHandles val="exact"/>
        </dgm:presLayoutVars>
      </dgm:prSet>
      <dgm:spPr/>
      <dgm:t>
        <a:bodyPr/>
        <a:lstStyle/>
        <a:p>
          <a:endParaRPr lang="en-US"/>
        </a:p>
      </dgm:t>
    </dgm:pt>
    <dgm:pt modelId="{EB24C9F6-D38A-417C-B1BE-7498CAE508AF}" type="pres">
      <dgm:prSet presAssocID="{80C63FE8-0BB2-42E0-A5B5-B56F09D9EAB6}" presName="centerShape" presStyleLbl="node0" presStyleIdx="0" presStyleCnt="1" custScaleX="106148"/>
      <dgm:spPr/>
      <dgm:t>
        <a:bodyPr/>
        <a:lstStyle/>
        <a:p>
          <a:endParaRPr lang="en-US"/>
        </a:p>
      </dgm:t>
    </dgm:pt>
    <dgm:pt modelId="{F282AC90-128F-4F10-80D4-3AECDAA60679}" type="pres">
      <dgm:prSet presAssocID="{55B8DFD8-6AA2-4171-A988-742F48D50AC3}" presName="parTrans" presStyleLbl="bgSibTrans2D1" presStyleIdx="0" presStyleCnt="3"/>
      <dgm:spPr/>
      <dgm:t>
        <a:bodyPr/>
        <a:lstStyle/>
        <a:p>
          <a:endParaRPr lang="en-US"/>
        </a:p>
      </dgm:t>
    </dgm:pt>
    <dgm:pt modelId="{9BC15E1A-2D5F-4B2D-90AB-D1FDE4C87385}" type="pres">
      <dgm:prSet presAssocID="{394E5A97-06AF-4454-B046-279388BD4803}" presName="node" presStyleLbl="node1" presStyleIdx="0" presStyleCnt="3">
        <dgm:presLayoutVars>
          <dgm:bulletEnabled val="1"/>
        </dgm:presLayoutVars>
      </dgm:prSet>
      <dgm:spPr/>
      <dgm:t>
        <a:bodyPr/>
        <a:lstStyle/>
        <a:p>
          <a:endParaRPr lang="en-US"/>
        </a:p>
      </dgm:t>
    </dgm:pt>
    <dgm:pt modelId="{51C0165D-4DF2-418F-A63A-8C2791F14B46}" type="pres">
      <dgm:prSet presAssocID="{BF6F49E6-9107-4B29-A12C-AAA5FCED2D45}" presName="parTrans" presStyleLbl="bgSibTrans2D1" presStyleIdx="1" presStyleCnt="3"/>
      <dgm:spPr/>
      <dgm:t>
        <a:bodyPr/>
        <a:lstStyle/>
        <a:p>
          <a:endParaRPr lang="en-US"/>
        </a:p>
      </dgm:t>
    </dgm:pt>
    <dgm:pt modelId="{2B51CF3C-AAC8-41FD-AA15-A21A97E1BBD4}" type="pres">
      <dgm:prSet presAssocID="{60F630C6-9F77-4B74-B2C8-4DCC2244207E}" presName="node" presStyleLbl="node1" presStyleIdx="1" presStyleCnt="3">
        <dgm:presLayoutVars>
          <dgm:bulletEnabled val="1"/>
        </dgm:presLayoutVars>
      </dgm:prSet>
      <dgm:spPr/>
      <dgm:t>
        <a:bodyPr/>
        <a:lstStyle/>
        <a:p>
          <a:endParaRPr lang="en-US"/>
        </a:p>
      </dgm:t>
    </dgm:pt>
    <dgm:pt modelId="{20041C32-EDCB-43F3-B134-0F4C13BFE466}" type="pres">
      <dgm:prSet presAssocID="{0A134E93-2E73-4B51-978A-2B71E247C632}" presName="parTrans" presStyleLbl="bgSibTrans2D1" presStyleIdx="2" presStyleCnt="3"/>
      <dgm:spPr/>
      <dgm:t>
        <a:bodyPr/>
        <a:lstStyle/>
        <a:p>
          <a:endParaRPr lang="en-US"/>
        </a:p>
      </dgm:t>
    </dgm:pt>
    <dgm:pt modelId="{48D5712F-D776-402A-BEF4-A912F89FCC5A}" type="pres">
      <dgm:prSet presAssocID="{8AB0ACF3-138F-4989-9B62-3D3A1ECB5D80}" presName="node" presStyleLbl="node1" presStyleIdx="2" presStyleCnt="3">
        <dgm:presLayoutVars>
          <dgm:bulletEnabled val="1"/>
        </dgm:presLayoutVars>
      </dgm:prSet>
      <dgm:spPr/>
      <dgm:t>
        <a:bodyPr/>
        <a:lstStyle/>
        <a:p>
          <a:endParaRPr lang="en-US"/>
        </a:p>
      </dgm:t>
    </dgm:pt>
  </dgm:ptLst>
  <dgm:cxnLst>
    <dgm:cxn modelId="{040BADA2-2149-4226-82FE-9A9E36AE86D5}" type="presOf" srcId="{394E5A97-06AF-4454-B046-279388BD4803}" destId="{9BC15E1A-2D5F-4B2D-90AB-D1FDE4C87385}" srcOrd="0" destOrd="0" presId="urn:microsoft.com/office/officeart/2005/8/layout/radial4"/>
    <dgm:cxn modelId="{9B7D9507-BB8E-4629-9AA0-34FF429E5BBD}" type="presOf" srcId="{60F630C6-9F77-4B74-B2C8-4DCC2244207E}" destId="{2B51CF3C-AAC8-41FD-AA15-A21A97E1BBD4}" srcOrd="0" destOrd="0" presId="urn:microsoft.com/office/officeart/2005/8/layout/radial4"/>
    <dgm:cxn modelId="{4E83EF41-0FB3-4C33-830B-4D93690DF053}" type="presOf" srcId="{80C63FE8-0BB2-42E0-A5B5-B56F09D9EAB6}" destId="{EB24C9F6-D38A-417C-B1BE-7498CAE508AF}" srcOrd="0" destOrd="0" presId="urn:microsoft.com/office/officeart/2005/8/layout/radial4"/>
    <dgm:cxn modelId="{E5EFC851-685D-4818-AF9C-B82F459AB930}" type="presOf" srcId="{55B8DFD8-6AA2-4171-A988-742F48D50AC3}" destId="{F282AC90-128F-4F10-80D4-3AECDAA60679}" srcOrd="0" destOrd="0" presId="urn:microsoft.com/office/officeart/2005/8/layout/radial4"/>
    <dgm:cxn modelId="{48B91260-4FF9-41B2-BED7-29866C2989F1}" srcId="{405AE63F-6F07-4D60-9189-89CC2113058C}" destId="{80C63FE8-0BB2-42E0-A5B5-B56F09D9EAB6}" srcOrd="0" destOrd="0" parTransId="{168C2FB8-9F1B-44E6-B505-6494D47D1943}" sibTransId="{672EE65A-C8AD-435F-A1DC-A1385B0A6C73}"/>
    <dgm:cxn modelId="{DBC28E6D-80D9-4A07-A783-8F9175B3CFD2}" type="presOf" srcId="{405AE63F-6F07-4D60-9189-89CC2113058C}" destId="{1C92A5CC-EECA-4B9B-85F0-600AD5BE0698}" srcOrd="0" destOrd="0" presId="urn:microsoft.com/office/officeart/2005/8/layout/radial4"/>
    <dgm:cxn modelId="{2269934C-0D47-4275-B767-EAB5FFB305CB}" srcId="{80C63FE8-0BB2-42E0-A5B5-B56F09D9EAB6}" destId="{8AB0ACF3-138F-4989-9B62-3D3A1ECB5D80}" srcOrd="2" destOrd="0" parTransId="{0A134E93-2E73-4B51-978A-2B71E247C632}" sibTransId="{87B1E301-5C1E-45E5-9926-CC9EE59F5BE0}"/>
    <dgm:cxn modelId="{B87FF78F-2018-4FCB-933A-98D6122F4326}" srcId="{80C63FE8-0BB2-42E0-A5B5-B56F09D9EAB6}" destId="{394E5A97-06AF-4454-B046-279388BD4803}" srcOrd="0" destOrd="0" parTransId="{55B8DFD8-6AA2-4171-A988-742F48D50AC3}" sibTransId="{5278A03A-00AA-4500-B2D9-2ECCC7F01DCE}"/>
    <dgm:cxn modelId="{ED4549F3-04E7-40EC-B692-01CCD933FF13}" type="presOf" srcId="{BF6F49E6-9107-4B29-A12C-AAA5FCED2D45}" destId="{51C0165D-4DF2-418F-A63A-8C2791F14B46}" srcOrd="0" destOrd="0" presId="urn:microsoft.com/office/officeart/2005/8/layout/radial4"/>
    <dgm:cxn modelId="{2957D3AC-9E38-41D7-9620-F8D6629D52FC}" type="presOf" srcId="{0A134E93-2E73-4B51-978A-2B71E247C632}" destId="{20041C32-EDCB-43F3-B134-0F4C13BFE466}" srcOrd="0" destOrd="0" presId="urn:microsoft.com/office/officeart/2005/8/layout/radial4"/>
    <dgm:cxn modelId="{1B971800-C58B-4942-97F4-F6C4CF1D89D7}" type="presOf" srcId="{8AB0ACF3-138F-4989-9B62-3D3A1ECB5D80}" destId="{48D5712F-D776-402A-BEF4-A912F89FCC5A}" srcOrd="0" destOrd="0" presId="urn:microsoft.com/office/officeart/2005/8/layout/radial4"/>
    <dgm:cxn modelId="{2944C05E-AF94-4EC7-83AE-3A62B77C9B1C}" srcId="{80C63FE8-0BB2-42E0-A5B5-B56F09D9EAB6}" destId="{60F630C6-9F77-4B74-B2C8-4DCC2244207E}" srcOrd="1" destOrd="0" parTransId="{BF6F49E6-9107-4B29-A12C-AAA5FCED2D45}" sibTransId="{362A312A-74B6-43A5-ADE9-E0E97E0A4C83}"/>
    <dgm:cxn modelId="{8748D3A9-3143-497E-B3E1-1E3F75FBB199}" type="presParOf" srcId="{1C92A5CC-EECA-4B9B-85F0-600AD5BE0698}" destId="{EB24C9F6-D38A-417C-B1BE-7498CAE508AF}" srcOrd="0" destOrd="0" presId="urn:microsoft.com/office/officeart/2005/8/layout/radial4"/>
    <dgm:cxn modelId="{D76FCE9C-B10D-4DA1-AA89-6228B73C422D}" type="presParOf" srcId="{1C92A5CC-EECA-4B9B-85F0-600AD5BE0698}" destId="{F282AC90-128F-4F10-80D4-3AECDAA60679}" srcOrd="1" destOrd="0" presId="urn:microsoft.com/office/officeart/2005/8/layout/radial4"/>
    <dgm:cxn modelId="{B6F9D260-F97D-4C8C-9EC1-444C8591C86A}" type="presParOf" srcId="{1C92A5CC-EECA-4B9B-85F0-600AD5BE0698}" destId="{9BC15E1A-2D5F-4B2D-90AB-D1FDE4C87385}" srcOrd="2" destOrd="0" presId="urn:microsoft.com/office/officeart/2005/8/layout/radial4"/>
    <dgm:cxn modelId="{237BCFDC-B0BE-4FB4-8457-25FACE3A7EDF}" type="presParOf" srcId="{1C92A5CC-EECA-4B9B-85F0-600AD5BE0698}" destId="{51C0165D-4DF2-418F-A63A-8C2791F14B46}" srcOrd="3" destOrd="0" presId="urn:microsoft.com/office/officeart/2005/8/layout/radial4"/>
    <dgm:cxn modelId="{8A1A5FC8-46C8-42D5-B4C0-1ADE6311B0E6}" type="presParOf" srcId="{1C92A5CC-EECA-4B9B-85F0-600AD5BE0698}" destId="{2B51CF3C-AAC8-41FD-AA15-A21A97E1BBD4}" srcOrd="4" destOrd="0" presId="urn:microsoft.com/office/officeart/2005/8/layout/radial4"/>
    <dgm:cxn modelId="{695A0CD8-C66D-41EE-AB92-18EBE05476AF}" type="presParOf" srcId="{1C92A5CC-EECA-4B9B-85F0-600AD5BE0698}" destId="{20041C32-EDCB-43F3-B134-0F4C13BFE466}" srcOrd="5" destOrd="0" presId="urn:microsoft.com/office/officeart/2005/8/layout/radial4"/>
    <dgm:cxn modelId="{A550B61C-29F3-40EA-934E-B0F3AF9A8569}" type="presParOf" srcId="{1C92A5CC-EECA-4B9B-85F0-600AD5BE0698}" destId="{48D5712F-D776-402A-BEF4-A912F89FCC5A}"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4C9F6-D38A-417C-B1BE-7498CAE508AF}">
      <dsp:nvSpPr>
        <dsp:cNvPr id="0" name=""/>
        <dsp:cNvSpPr/>
      </dsp:nvSpPr>
      <dsp:spPr>
        <a:xfrm>
          <a:off x="3456059" y="3116995"/>
          <a:ext cx="2773056" cy="26124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t>Drink Significantly more</a:t>
          </a:r>
          <a:endParaRPr lang="en-US" sz="2800" b="1" kern="1200" dirty="0"/>
        </a:p>
      </dsp:txBody>
      <dsp:txXfrm>
        <a:off x="3862164" y="3499578"/>
        <a:ext cx="1960846" cy="1847277"/>
      </dsp:txXfrm>
    </dsp:sp>
    <dsp:sp modelId="{F282AC90-128F-4F10-80D4-3AECDAA60679}">
      <dsp:nvSpPr>
        <dsp:cNvPr id="0" name=""/>
        <dsp:cNvSpPr/>
      </dsp:nvSpPr>
      <dsp:spPr>
        <a:xfrm rot="12900000">
          <a:off x="1856776" y="2645283"/>
          <a:ext cx="1956640" cy="744546"/>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C15E1A-2D5F-4B2D-90AB-D1FDE4C87385}">
      <dsp:nvSpPr>
        <dsp:cNvPr id="0" name=""/>
        <dsp:cNvSpPr/>
      </dsp:nvSpPr>
      <dsp:spPr>
        <a:xfrm>
          <a:off x="792793" y="1463686"/>
          <a:ext cx="2481821" cy="19854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3100" kern="1200" dirty="0" smtClean="0"/>
            <a:t>Feel that alcohol </a:t>
          </a:r>
          <a:r>
            <a:rPr lang="en-US" sz="3100" b="1" kern="1200" dirty="0" smtClean="0"/>
            <a:t>enhances social activity</a:t>
          </a:r>
          <a:endParaRPr lang="en-US" sz="3100" b="1" kern="1200" dirty="0"/>
        </a:p>
      </dsp:txBody>
      <dsp:txXfrm>
        <a:off x="850945" y="1521838"/>
        <a:ext cx="2365517" cy="1869153"/>
      </dsp:txXfrm>
    </dsp:sp>
    <dsp:sp modelId="{51C0165D-4DF2-418F-A63A-8C2791F14B46}">
      <dsp:nvSpPr>
        <dsp:cNvPr id="0" name=""/>
        <dsp:cNvSpPr/>
      </dsp:nvSpPr>
      <dsp:spPr>
        <a:xfrm rot="16200000">
          <a:off x="3839568" y="1624948"/>
          <a:ext cx="2006038" cy="744546"/>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51CF3C-AAC8-41FD-AA15-A21A97E1BBD4}">
      <dsp:nvSpPr>
        <dsp:cNvPr id="0" name=""/>
        <dsp:cNvSpPr/>
      </dsp:nvSpPr>
      <dsp:spPr>
        <a:xfrm>
          <a:off x="3601677" y="1474"/>
          <a:ext cx="2481821" cy="19854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3100" kern="1200" dirty="0" smtClean="0"/>
            <a:t>Believe alcohol helps with </a:t>
          </a:r>
          <a:r>
            <a:rPr lang="en-US" sz="3100" b="1" kern="1200" dirty="0" smtClean="0"/>
            <a:t>stress</a:t>
          </a:r>
          <a:endParaRPr lang="en-US" sz="3100" b="1" kern="1200" dirty="0"/>
        </a:p>
      </dsp:txBody>
      <dsp:txXfrm>
        <a:off x="3659829" y="59626"/>
        <a:ext cx="2365517" cy="1869153"/>
      </dsp:txXfrm>
    </dsp:sp>
    <dsp:sp modelId="{20041C32-EDCB-43F3-B134-0F4C13BFE466}">
      <dsp:nvSpPr>
        <dsp:cNvPr id="0" name=""/>
        <dsp:cNvSpPr/>
      </dsp:nvSpPr>
      <dsp:spPr>
        <a:xfrm rot="19500000">
          <a:off x="5871759" y="2645283"/>
          <a:ext cx="1956640" cy="744546"/>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8D5712F-D776-402A-BEF4-A912F89FCC5A}">
      <dsp:nvSpPr>
        <dsp:cNvPr id="0" name=""/>
        <dsp:cNvSpPr/>
      </dsp:nvSpPr>
      <dsp:spPr>
        <a:xfrm>
          <a:off x="6410561" y="1463686"/>
          <a:ext cx="2481821" cy="19854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3100" kern="1200" dirty="0" smtClean="0"/>
            <a:t>Believe alcohol </a:t>
          </a:r>
          <a:r>
            <a:rPr lang="en-US" sz="3100" b="1" kern="1200" dirty="0" smtClean="0"/>
            <a:t>facilitates connections</a:t>
          </a:r>
          <a:endParaRPr lang="en-US" sz="3100" b="1" kern="1200" dirty="0"/>
        </a:p>
      </dsp:txBody>
      <dsp:txXfrm>
        <a:off x="6468713" y="1521838"/>
        <a:ext cx="2365517" cy="18691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4C9F6-D38A-417C-B1BE-7498CAE508AF}">
      <dsp:nvSpPr>
        <dsp:cNvPr id="0" name=""/>
        <dsp:cNvSpPr/>
      </dsp:nvSpPr>
      <dsp:spPr>
        <a:xfrm>
          <a:off x="3456059" y="3116995"/>
          <a:ext cx="2773056" cy="26124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t>Drink Significantly more</a:t>
          </a:r>
          <a:endParaRPr lang="en-US" sz="2800" b="1" kern="1200" dirty="0"/>
        </a:p>
      </dsp:txBody>
      <dsp:txXfrm>
        <a:off x="3862164" y="3499578"/>
        <a:ext cx="1960846" cy="1847277"/>
      </dsp:txXfrm>
    </dsp:sp>
    <dsp:sp modelId="{F282AC90-128F-4F10-80D4-3AECDAA60679}">
      <dsp:nvSpPr>
        <dsp:cNvPr id="0" name=""/>
        <dsp:cNvSpPr/>
      </dsp:nvSpPr>
      <dsp:spPr>
        <a:xfrm rot="12900000">
          <a:off x="1856776" y="2645283"/>
          <a:ext cx="1956640" cy="744546"/>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C15E1A-2D5F-4B2D-90AB-D1FDE4C87385}">
      <dsp:nvSpPr>
        <dsp:cNvPr id="0" name=""/>
        <dsp:cNvSpPr/>
      </dsp:nvSpPr>
      <dsp:spPr>
        <a:xfrm>
          <a:off x="792793" y="1463686"/>
          <a:ext cx="2481821" cy="19854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3100" kern="1200" dirty="0" smtClean="0"/>
            <a:t>Believe alcohol facilitates male bonding</a:t>
          </a:r>
          <a:endParaRPr lang="en-US" sz="3100" kern="1200" dirty="0"/>
        </a:p>
      </dsp:txBody>
      <dsp:txXfrm>
        <a:off x="850945" y="1521838"/>
        <a:ext cx="2365517" cy="1869153"/>
      </dsp:txXfrm>
    </dsp:sp>
    <dsp:sp modelId="{51C0165D-4DF2-418F-A63A-8C2791F14B46}">
      <dsp:nvSpPr>
        <dsp:cNvPr id="0" name=""/>
        <dsp:cNvSpPr/>
      </dsp:nvSpPr>
      <dsp:spPr>
        <a:xfrm rot="16200000">
          <a:off x="3839568" y="1624948"/>
          <a:ext cx="2006038" cy="744546"/>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51CF3C-AAC8-41FD-AA15-A21A97E1BBD4}">
      <dsp:nvSpPr>
        <dsp:cNvPr id="0" name=""/>
        <dsp:cNvSpPr/>
      </dsp:nvSpPr>
      <dsp:spPr>
        <a:xfrm>
          <a:off x="3601677" y="1474"/>
          <a:ext cx="2481821" cy="19854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3100" kern="1200" dirty="0" smtClean="0"/>
            <a:t>*Believe alcohol makes women sexier </a:t>
          </a:r>
          <a:endParaRPr lang="en-US" sz="3100" kern="1200" dirty="0"/>
        </a:p>
      </dsp:txBody>
      <dsp:txXfrm>
        <a:off x="3659829" y="59626"/>
        <a:ext cx="2365517" cy="1869153"/>
      </dsp:txXfrm>
    </dsp:sp>
    <dsp:sp modelId="{20041C32-EDCB-43F3-B134-0F4C13BFE466}">
      <dsp:nvSpPr>
        <dsp:cNvPr id="0" name=""/>
        <dsp:cNvSpPr/>
      </dsp:nvSpPr>
      <dsp:spPr>
        <a:xfrm rot="19500000">
          <a:off x="5871759" y="2645283"/>
          <a:ext cx="1956640" cy="744546"/>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8D5712F-D776-402A-BEF4-A912F89FCC5A}">
      <dsp:nvSpPr>
        <dsp:cNvPr id="0" name=""/>
        <dsp:cNvSpPr/>
      </dsp:nvSpPr>
      <dsp:spPr>
        <a:xfrm>
          <a:off x="6410561" y="1463686"/>
          <a:ext cx="2481821" cy="19854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3100" kern="1200" dirty="0" smtClean="0"/>
            <a:t>Believe alcohol makes them sexier</a:t>
          </a:r>
          <a:endParaRPr lang="en-US" sz="3100" kern="1200" dirty="0"/>
        </a:p>
      </dsp:txBody>
      <dsp:txXfrm>
        <a:off x="6468713" y="1521838"/>
        <a:ext cx="2365517" cy="1869153"/>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0.10692</cdr:x>
      <cdr:y>0.16245</cdr:y>
    </cdr:from>
    <cdr:to>
      <cdr:x>0.20805</cdr:x>
      <cdr:y>0.27798</cdr:y>
    </cdr:to>
    <cdr:cxnSp macro="">
      <cdr:nvCxnSpPr>
        <cdr:cNvPr id="3" name="Straight Arrow Connector 2"/>
        <cdr:cNvCxnSpPr/>
      </cdr:nvCxnSpPr>
      <cdr:spPr>
        <a:xfrm xmlns:a="http://schemas.openxmlformats.org/drawingml/2006/main" flipV="1">
          <a:off x="1237785" y="1003608"/>
          <a:ext cx="1170878" cy="713678"/>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0.66653</cdr:x>
      <cdr:y>0.66967</cdr:y>
    </cdr:from>
    <cdr:to>
      <cdr:x>0.7171</cdr:x>
      <cdr:y>0.74188</cdr:y>
    </cdr:to>
    <cdr:cxnSp macro="">
      <cdr:nvCxnSpPr>
        <cdr:cNvPr id="5" name="Straight Arrow Connector 4"/>
        <cdr:cNvCxnSpPr/>
      </cdr:nvCxnSpPr>
      <cdr:spPr>
        <a:xfrm xmlns:a="http://schemas.openxmlformats.org/drawingml/2006/main">
          <a:off x="7716643" y="4137100"/>
          <a:ext cx="585439" cy="446049"/>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0.84087</cdr:x>
      <cdr:y>0.72924</cdr:y>
    </cdr:from>
    <cdr:to>
      <cdr:x>0.87459</cdr:x>
      <cdr:y>0.77076</cdr:y>
    </cdr:to>
    <cdr:cxnSp macro="">
      <cdr:nvCxnSpPr>
        <cdr:cNvPr id="7" name="Straight Arrow Connector 6"/>
        <cdr:cNvCxnSpPr/>
      </cdr:nvCxnSpPr>
      <cdr:spPr>
        <a:xfrm xmlns:a="http://schemas.openxmlformats.org/drawingml/2006/main">
          <a:off x="9735014" y="4505091"/>
          <a:ext cx="390293" cy="256478"/>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0.68901</cdr:x>
      <cdr:y>0.63158</cdr:y>
    </cdr:from>
    <cdr:to>
      <cdr:x>0.86066</cdr:x>
      <cdr:y>0.72727</cdr:y>
    </cdr:to>
    <cdr:sp macro="" textlink="">
      <cdr:nvSpPr>
        <cdr:cNvPr id="2" name="Curved Down Arrow 1"/>
        <cdr:cNvSpPr/>
      </cdr:nvSpPr>
      <cdr:spPr>
        <a:xfrm xmlns:a="http://schemas.openxmlformats.org/drawingml/2006/main">
          <a:off x="7609403" y="2943921"/>
          <a:ext cx="1895708" cy="446049"/>
        </a:xfrm>
        <a:prstGeom xmlns:a="http://schemas.openxmlformats.org/drawingml/2006/main" prst="curvedDown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0.65266</cdr:x>
      <cdr:y>0.46651</cdr:y>
    </cdr:from>
    <cdr:to>
      <cdr:x>0.82835</cdr:x>
      <cdr:y>0.56699</cdr:y>
    </cdr:to>
    <cdr:sp macro="" textlink="">
      <cdr:nvSpPr>
        <cdr:cNvPr id="3" name="Curved Down Arrow 2"/>
        <cdr:cNvSpPr/>
      </cdr:nvSpPr>
      <cdr:spPr>
        <a:xfrm xmlns:a="http://schemas.openxmlformats.org/drawingml/2006/main">
          <a:off x="7207959" y="2174487"/>
          <a:ext cx="1940313" cy="468351"/>
        </a:xfrm>
        <a:prstGeom xmlns:a="http://schemas.openxmlformats.org/drawingml/2006/main" prst="curvedDown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0.72233</cdr:x>
      <cdr:y>0.39713</cdr:y>
    </cdr:from>
    <cdr:to>
      <cdr:x>0.78291</cdr:x>
      <cdr:y>0.46651</cdr:y>
    </cdr:to>
    <cdr:sp macro="" textlink="">
      <cdr:nvSpPr>
        <cdr:cNvPr id="4" name="TextBox 3"/>
        <cdr:cNvSpPr txBox="1"/>
      </cdr:nvSpPr>
      <cdr:spPr>
        <a:xfrm xmlns:a="http://schemas.openxmlformats.org/drawingml/2006/main">
          <a:off x="7977393" y="1851101"/>
          <a:ext cx="669074" cy="3233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t>19%</a:t>
          </a:r>
          <a:endParaRPr lang="en-US" sz="1800" dirty="0"/>
        </a:p>
      </cdr:txBody>
    </cdr:sp>
  </cdr:relSizeAnchor>
  <cdr:relSizeAnchor xmlns:cdr="http://schemas.openxmlformats.org/drawingml/2006/chartDrawing">
    <cdr:from>
      <cdr:x>0.73748</cdr:x>
      <cdr:y>0.56699</cdr:y>
    </cdr:from>
    <cdr:to>
      <cdr:x>0.79301</cdr:x>
      <cdr:y>0.64354</cdr:y>
    </cdr:to>
    <cdr:sp macro="" textlink="">
      <cdr:nvSpPr>
        <cdr:cNvPr id="5" name="TextBox 4"/>
        <cdr:cNvSpPr txBox="1"/>
      </cdr:nvSpPr>
      <cdr:spPr>
        <a:xfrm xmlns:a="http://schemas.openxmlformats.org/drawingml/2006/main">
          <a:off x="8144661" y="2642838"/>
          <a:ext cx="613317" cy="3568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t>13%</a:t>
          </a:r>
          <a:endParaRPr lang="en-US" sz="1800" dirty="0"/>
        </a:p>
      </cdr:txBody>
    </cdr:sp>
  </cdr:relSizeAnchor>
  <cdr:relSizeAnchor xmlns:cdr="http://schemas.openxmlformats.org/drawingml/2006/chartDrawing">
    <cdr:from>
      <cdr:x>0.14276</cdr:x>
      <cdr:y>0.06699</cdr:y>
    </cdr:from>
    <cdr:to>
      <cdr:x>0.19425</cdr:x>
      <cdr:y>0.1555</cdr:y>
    </cdr:to>
    <cdr:cxnSp macro="">
      <cdr:nvCxnSpPr>
        <cdr:cNvPr id="7" name="Straight Arrow Connector 6"/>
        <cdr:cNvCxnSpPr/>
      </cdr:nvCxnSpPr>
      <cdr:spPr>
        <a:xfrm xmlns:a="http://schemas.openxmlformats.org/drawingml/2006/main" flipV="1">
          <a:off x="1576594" y="312233"/>
          <a:ext cx="568712" cy="412596"/>
        </a:xfrm>
        <a:prstGeom xmlns:a="http://schemas.openxmlformats.org/drawingml/2006/main" prst="straightConnector1">
          <a:avLst/>
        </a:prstGeom>
        <a:ln xmlns:a="http://schemas.openxmlformats.org/drawingml/2006/main" w="28575">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0.73517</cdr:x>
      <cdr:y>0.6112</cdr:y>
    </cdr:from>
    <cdr:to>
      <cdr:x>0.94286</cdr:x>
      <cdr:y>0.7312</cdr:y>
    </cdr:to>
    <cdr:sp macro="" textlink="">
      <cdr:nvSpPr>
        <cdr:cNvPr id="2" name="Curved Down Arrow 1"/>
        <cdr:cNvSpPr/>
      </cdr:nvSpPr>
      <cdr:spPr>
        <a:xfrm xmlns:a="http://schemas.openxmlformats.org/drawingml/2006/main">
          <a:off x="7785596" y="3524367"/>
          <a:ext cx="2199503" cy="691978"/>
        </a:xfrm>
        <a:prstGeom xmlns:a="http://schemas.openxmlformats.org/drawingml/2006/main" prst="curvedDown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26A96DC-4403-4A9A-9A19-C7DAEA5A4501}" type="datetimeFigureOut">
              <a:rPr lang="en-US" smtClean="0"/>
              <a:t>2/7/2019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12ED3B8-E45D-4CC1-A125-BF3512F54968}" type="slidenum">
              <a:rPr lang="en-US" smtClean="0"/>
              <a:t>‹#›</a:t>
            </a:fld>
            <a:endParaRPr lang="en-US"/>
          </a:p>
        </p:txBody>
      </p:sp>
    </p:spTree>
    <p:extLst>
      <p:ext uri="{BB962C8B-B14F-4D97-AF65-F5344CB8AC3E}">
        <p14:creationId xmlns:p14="http://schemas.microsoft.com/office/powerpoint/2010/main" val="804468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7F7B4-3B2F-43FA-A37D-40AF1D38A01F}" type="datetimeFigureOut">
              <a:rPr lang="en-US" smtClean="0"/>
              <a:t>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171730-5777-46D9-8335-782850F562A4}" type="slidenum">
              <a:rPr lang="en-US" smtClean="0"/>
              <a:t>‹#›</a:t>
            </a:fld>
            <a:endParaRPr lang="en-US"/>
          </a:p>
        </p:txBody>
      </p:sp>
    </p:spTree>
    <p:extLst>
      <p:ext uri="{BB962C8B-B14F-4D97-AF65-F5344CB8AC3E}">
        <p14:creationId xmlns:p14="http://schemas.microsoft.com/office/powerpoint/2010/main" val="2445641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npr.org/blogs/thetwo-way/2011/03/01/134164794/dea-bans-fake-pot-products-that-emulate-marijuana"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171730-5777-46D9-8335-782850F562A4}" type="slidenum">
              <a:rPr lang="en-US" smtClean="0"/>
              <a:t>1</a:t>
            </a:fld>
            <a:endParaRPr lang="en-US"/>
          </a:p>
        </p:txBody>
      </p:sp>
    </p:spTree>
    <p:extLst>
      <p:ext uri="{BB962C8B-B14F-4D97-AF65-F5344CB8AC3E}">
        <p14:creationId xmlns:p14="http://schemas.microsoft.com/office/powerpoint/2010/main" val="1834332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171730-5777-46D9-8335-782850F562A4}" type="slidenum">
              <a:rPr lang="en-US" smtClean="0"/>
              <a:t>12</a:t>
            </a:fld>
            <a:endParaRPr lang="en-US"/>
          </a:p>
        </p:txBody>
      </p:sp>
    </p:spTree>
    <p:extLst>
      <p:ext uri="{BB962C8B-B14F-4D97-AF65-F5344CB8AC3E}">
        <p14:creationId xmlns:p14="http://schemas.microsoft.com/office/powerpoint/2010/main" val="1605895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Pearsons</a:t>
            </a:r>
            <a:r>
              <a:rPr lang="en-US" dirty="0" smtClean="0"/>
              <a:t> Chi square shows if there is a sign. Relationship between variables (p,.05 = 5% chance of being wrong in rejecting the null hypothesis</a:t>
            </a:r>
          </a:p>
          <a:p>
            <a:r>
              <a:rPr lang="en-US" dirty="0" smtClean="0"/>
              <a:t>Phi &amp; Cramer’s V = tells us the strength of the association</a:t>
            </a:r>
          </a:p>
          <a:p>
            <a:r>
              <a:rPr lang="en-US" dirty="0" smtClean="0"/>
              <a:t> </a:t>
            </a:r>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13</a:t>
            </a:fld>
            <a:endParaRPr lang="en-US"/>
          </a:p>
        </p:txBody>
      </p:sp>
    </p:spTree>
    <p:extLst>
      <p:ext uri="{BB962C8B-B14F-4D97-AF65-F5344CB8AC3E}">
        <p14:creationId xmlns:p14="http://schemas.microsoft.com/office/powerpoint/2010/main" val="853569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8971" y="4335236"/>
            <a:ext cx="5486400" cy="3600450"/>
          </a:xfrm>
        </p:spPr>
        <p:txBody>
          <a:bodyPr/>
          <a:lstStyle/>
          <a:p>
            <a:r>
              <a:rPr lang="en-US" dirty="0" smtClean="0"/>
              <a:t>Increased M. smoking is associated with lowered GPA(0.28)</a:t>
            </a:r>
          </a:p>
          <a:p>
            <a:endParaRPr lang="en-US" sz="1200" b="1" kern="1200" dirty="0" smtClean="0">
              <a:solidFill>
                <a:schemeClr val="tx1"/>
              </a:solidFill>
              <a:latin typeface="+mn-lt"/>
              <a:ea typeface="+mn-ea"/>
              <a:cs typeface="+mn-cs"/>
            </a:endParaRPr>
          </a:p>
          <a:p>
            <a:pPr lvl="0"/>
            <a:r>
              <a:rPr lang="en-US" dirty="0"/>
              <a:t>No significant difference in past 30 day Marijuana use by residence type (commuter or resident)</a:t>
            </a:r>
          </a:p>
          <a:p>
            <a:pPr lvl="0"/>
            <a:r>
              <a:rPr lang="en-US" dirty="0"/>
              <a:t>Students who began smoking marijuana at a young age also reported more current use of marijuana in the past 30 days. So the younger you began smoking, the more you currently smoke.</a:t>
            </a:r>
          </a:p>
          <a:p>
            <a:endParaRPr lang="en-US" sz="1200" b="1" i="0" u="none" strike="noStrike" kern="1200" baseline="0" dirty="0" smtClean="0">
              <a:solidFill>
                <a:schemeClr val="tx1"/>
              </a:solidFill>
              <a:latin typeface="+mn-lt"/>
              <a:ea typeface="+mn-ea"/>
              <a:cs typeface="+mn-cs"/>
            </a:endParaRPr>
          </a:p>
          <a:p>
            <a:r>
              <a:rPr lang="en-US" dirty="0"/>
              <a:t>A one-way ANOVA indicated that the average number of drinks that students consume in a week varied by the amount of weed that students have consumed in the past prior 30 days to taking the survey, F (4,450) = 7.50, p &lt;.05.  Tukey’s B post hoc procedure indicated that those who have not smoked marijuana in the past 30 days prior to taking the survey (M = 2.36) drink significantly less on average in a week than those that have smoked marijuana 3 to 5 days (M = 7.05) in the past 30 days.  No other significant differences were found</a:t>
            </a:r>
            <a:r>
              <a:rPr lang="en-US" sz="1200" b="0" i="0" u="none" strike="noStrike" kern="1200" baseline="0" dirty="0" smtClean="0">
                <a:solidFill>
                  <a:schemeClr val="tx1"/>
                </a:solidFill>
                <a:latin typeface="+mn-lt"/>
                <a:ea typeface="+mn-ea"/>
                <a:cs typeface="+mn-cs"/>
              </a:rPr>
              <a:t>	</a:t>
            </a:r>
          </a:p>
          <a:p>
            <a:endParaRPr lang="en-US" sz="1200" b="0" i="0" u="none" strike="noStrike" kern="1200" baseline="0" dirty="0" smtClean="0">
              <a:solidFill>
                <a:schemeClr val="tx1"/>
              </a:solidFill>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14</a:t>
            </a:fld>
            <a:endParaRPr lang="en-US"/>
          </a:p>
        </p:txBody>
      </p:sp>
    </p:spTree>
    <p:extLst>
      <p:ext uri="{BB962C8B-B14F-4D97-AF65-F5344CB8AC3E}">
        <p14:creationId xmlns:p14="http://schemas.microsoft.com/office/powerpoint/2010/main" val="3786238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0063" y="338138"/>
            <a:ext cx="5486400" cy="3086100"/>
          </a:xfrm>
        </p:spPr>
      </p:sp>
      <p:sp>
        <p:nvSpPr>
          <p:cNvPr id="3" name="Notes Placeholder 2"/>
          <p:cNvSpPr>
            <a:spLocks noGrp="1"/>
          </p:cNvSpPr>
          <p:nvPr>
            <p:ph type="body" idx="1"/>
          </p:nvPr>
        </p:nvSpPr>
        <p:spPr>
          <a:xfrm>
            <a:off x="-1" y="4400549"/>
            <a:ext cx="6856413" cy="4503965"/>
          </a:xfrm>
        </p:spPr>
        <p:txBody>
          <a:bodyPr/>
          <a:lstStyle/>
          <a:p>
            <a:r>
              <a:rPr lang="en-US" dirty="0" smtClean="0"/>
              <a:t>The last two categories are worrisome – could be stoned</a:t>
            </a:r>
            <a:r>
              <a:rPr lang="en-US" baseline="0" dirty="0" smtClean="0"/>
              <a:t> every 3</a:t>
            </a:r>
            <a:r>
              <a:rPr lang="en-US" baseline="30000" dirty="0" smtClean="0"/>
              <a:t>rd</a:t>
            </a:r>
            <a:r>
              <a:rPr lang="en-US" baseline="0" dirty="0" smtClean="0"/>
              <a:t> day to daily.</a:t>
            </a:r>
          </a:p>
          <a:p>
            <a:r>
              <a:rPr lang="en-US" baseline="0" dirty="0" smtClean="0"/>
              <a:t>And we know marijuana use is negatively correlated w GPA – so implications for SAP, retention and dropping out of school</a:t>
            </a:r>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15</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683031389"/>
              </p:ext>
            </p:extLst>
          </p:nvPr>
        </p:nvGraphicFramePr>
        <p:xfrm>
          <a:off x="78106" y="5310187"/>
          <a:ext cx="6496865" cy="1828800"/>
        </p:xfrm>
        <a:graphic>
          <a:graphicData uri="http://schemas.openxmlformats.org/drawingml/2006/table">
            <a:tbl>
              <a:tblPr>
                <a:tableStyleId>{5C22544A-7EE6-4342-B048-85BDC9FD1C3A}</a:tableStyleId>
              </a:tblPr>
              <a:tblGrid>
                <a:gridCol w="945596">
                  <a:extLst>
                    <a:ext uri="{9D8B030D-6E8A-4147-A177-3AD203B41FA5}">
                      <a16:colId xmlns:a16="http://schemas.microsoft.com/office/drawing/2014/main" val="20000"/>
                    </a:ext>
                  </a:extLst>
                </a:gridCol>
                <a:gridCol w="886572">
                  <a:extLst>
                    <a:ext uri="{9D8B030D-6E8A-4147-A177-3AD203B41FA5}">
                      <a16:colId xmlns:a16="http://schemas.microsoft.com/office/drawing/2014/main" val="20001"/>
                    </a:ext>
                  </a:extLst>
                </a:gridCol>
                <a:gridCol w="886572">
                  <a:extLst>
                    <a:ext uri="{9D8B030D-6E8A-4147-A177-3AD203B41FA5}">
                      <a16:colId xmlns:a16="http://schemas.microsoft.com/office/drawing/2014/main" val="20002"/>
                    </a:ext>
                  </a:extLst>
                </a:gridCol>
                <a:gridCol w="657171">
                  <a:extLst>
                    <a:ext uri="{9D8B030D-6E8A-4147-A177-3AD203B41FA5}">
                      <a16:colId xmlns:a16="http://schemas.microsoft.com/office/drawing/2014/main" val="20003"/>
                    </a:ext>
                  </a:extLst>
                </a:gridCol>
                <a:gridCol w="657171">
                  <a:extLst>
                    <a:ext uri="{9D8B030D-6E8A-4147-A177-3AD203B41FA5}">
                      <a16:colId xmlns:a16="http://schemas.microsoft.com/office/drawing/2014/main" val="20004"/>
                    </a:ext>
                  </a:extLst>
                </a:gridCol>
                <a:gridCol w="657171">
                  <a:extLst>
                    <a:ext uri="{9D8B030D-6E8A-4147-A177-3AD203B41FA5}">
                      <a16:colId xmlns:a16="http://schemas.microsoft.com/office/drawing/2014/main" val="20005"/>
                    </a:ext>
                  </a:extLst>
                </a:gridCol>
                <a:gridCol w="657171">
                  <a:extLst>
                    <a:ext uri="{9D8B030D-6E8A-4147-A177-3AD203B41FA5}">
                      <a16:colId xmlns:a16="http://schemas.microsoft.com/office/drawing/2014/main" val="20006"/>
                    </a:ext>
                  </a:extLst>
                </a:gridCol>
                <a:gridCol w="583544">
                  <a:extLst>
                    <a:ext uri="{9D8B030D-6E8A-4147-A177-3AD203B41FA5}">
                      <a16:colId xmlns:a16="http://schemas.microsoft.com/office/drawing/2014/main" val="20007"/>
                    </a:ext>
                  </a:extLst>
                </a:gridCol>
                <a:gridCol w="565897">
                  <a:extLst>
                    <a:ext uri="{9D8B030D-6E8A-4147-A177-3AD203B41FA5}">
                      <a16:colId xmlns:a16="http://schemas.microsoft.com/office/drawing/2014/main" val="20008"/>
                    </a:ext>
                  </a:extLst>
                </a:gridCol>
              </a:tblGrid>
              <a:tr h="160593">
                <a:tc gridSpan="9">
                  <a:txBody>
                    <a:bodyPr/>
                    <a:lstStyle/>
                    <a:p>
                      <a:pPr marL="38100" marR="38100" algn="ctr">
                        <a:lnSpc>
                          <a:spcPts val="1600"/>
                        </a:lnSpc>
                        <a:spcBef>
                          <a:spcPts val="0"/>
                        </a:spcBef>
                        <a:spcAft>
                          <a:spcPts val="0"/>
                        </a:spcAft>
                      </a:pPr>
                      <a:r>
                        <a:rPr lang="en-US" sz="900" dirty="0" err="1">
                          <a:effectLst/>
                        </a:rPr>
                        <a:t>gendercollapsed</a:t>
                      </a:r>
                      <a:r>
                        <a:rPr lang="en-US" sz="900" dirty="0">
                          <a:effectLst/>
                        </a:rPr>
                        <a:t> * 30dayweedusecollapsed </a:t>
                      </a:r>
                      <a:r>
                        <a:rPr lang="en-US" sz="900" dirty="0" err="1">
                          <a:effectLst/>
                        </a:rPr>
                        <a:t>Crosstabulation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0593">
                <a:tc rowSpan="2" gridSpan="3">
                  <a:txBody>
                    <a:bodyPr/>
                    <a:lstStyle/>
                    <a:p>
                      <a:pPr marL="0" marR="0" algn="l">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rowSpan="2" hMerge="1">
                  <a:txBody>
                    <a:bodyPr/>
                    <a:lstStyle/>
                    <a:p>
                      <a:endParaRPr lang="en-US"/>
                    </a:p>
                  </a:txBody>
                  <a:tcPr/>
                </a:tc>
                <a:tc rowSpan="2" hMerge="1">
                  <a:txBody>
                    <a:bodyPr/>
                    <a:lstStyle/>
                    <a:p>
                      <a:endParaRPr lang="en-US"/>
                    </a:p>
                  </a:txBody>
                  <a:tcPr/>
                </a:tc>
                <a:tc gridSpan="5">
                  <a:txBody>
                    <a:bodyPr/>
                    <a:lstStyle/>
                    <a:p>
                      <a:pPr marL="38100" marR="38100" algn="ctr">
                        <a:lnSpc>
                          <a:spcPts val="1600"/>
                        </a:lnSpc>
                        <a:spcBef>
                          <a:spcPts val="0"/>
                        </a:spcBef>
                        <a:spcAft>
                          <a:spcPts val="0"/>
                        </a:spcAft>
                      </a:pPr>
                      <a:r>
                        <a:rPr lang="en-US" sz="900">
                          <a:effectLst/>
                        </a:rPr>
                        <a:t>30dayweedusecollapsed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38100" marR="38100" algn="ctr">
                        <a:lnSpc>
                          <a:spcPts val="1600"/>
                        </a:lnSpc>
                        <a:spcBef>
                          <a:spcPts val="0"/>
                        </a:spcBef>
                        <a:spcAft>
                          <a:spcPts val="0"/>
                        </a:spcAft>
                      </a:pPr>
                      <a:r>
                        <a:rPr lang="en-US" sz="90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0001"/>
                  </a:ext>
                </a:extLst>
              </a:tr>
              <a:tr h="175597">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38100" marR="38100" algn="ctr">
                        <a:lnSpc>
                          <a:spcPts val="1600"/>
                        </a:lnSpc>
                        <a:spcBef>
                          <a:spcPts val="0"/>
                        </a:spcBef>
                        <a:spcAft>
                          <a:spcPts val="0"/>
                        </a:spcAft>
                      </a:pPr>
                      <a:r>
                        <a:rPr lang="en-US" sz="900">
                          <a:effectLst/>
                        </a:rPr>
                        <a:t>0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ctr">
                        <a:lnSpc>
                          <a:spcPts val="1600"/>
                        </a:lnSpc>
                        <a:spcBef>
                          <a:spcPts val="0"/>
                        </a:spcBef>
                        <a:spcAft>
                          <a:spcPts val="0"/>
                        </a:spcAft>
                      </a:pPr>
                      <a:r>
                        <a:rPr lang="en-US" sz="900">
                          <a:effectLst/>
                        </a:rPr>
                        <a:t>1 to 2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ctr">
                        <a:lnSpc>
                          <a:spcPts val="1600"/>
                        </a:lnSpc>
                        <a:spcBef>
                          <a:spcPts val="0"/>
                        </a:spcBef>
                        <a:spcAft>
                          <a:spcPts val="0"/>
                        </a:spcAft>
                      </a:pPr>
                      <a:r>
                        <a:rPr lang="en-US" sz="900">
                          <a:effectLst/>
                        </a:rPr>
                        <a:t>3 to 5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ctr">
                        <a:lnSpc>
                          <a:spcPts val="1600"/>
                        </a:lnSpc>
                        <a:spcBef>
                          <a:spcPts val="0"/>
                        </a:spcBef>
                        <a:spcAft>
                          <a:spcPts val="0"/>
                        </a:spcAft>
                      </a:pPr>
                      <a:r>
                        <a:rPr lang="en-US" sz="900">
                          <a:effectLst/>
                        </a:rPr>
                        <a:t>6 to 9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ctr">
                        <a:lnSpc>
                          <a:spcPts val="1600"/>
                        </a:lnSpc>
                        <a:spcBef>
                          <a:spcPts val="0"/>
                        </a:spcBef>
                        <a:spcAft>
                          <a:spcPts val="0"/>
                        </a:spcAft>
                      </a:pPr>
                      <a:r>
                        <a:rPr lang="en-US" sz="900">
                          <a:effectLst/>
                        </a:rPr>
                        <a:t>10+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vMerge="1">
                  <a:txBody>
                    <a:bodyPr/>
                    <a:lstStyle/>
                    <a:p>
                      <a:endParaRPr lang="en-US"/>
                    </a:p>
                  </a:txBody>
                  <a:tcPr/>
                </a:tc>
                <a:extLst>
                  <a:ext uri="{0D108BD9-81ED-4DB2-BD59-A6C34878D82A}">
                    <a16:rowId xmlns:a16="http://schemas.microsoft.com/office/drawing/2014/main" val="10002"/>
                  </a:ext>
                </a:extLst>
              </a:tr>
              <a:tr h="160593">
                <a:tc rowSpan="4">
                  <a:txBody>
                    <a:bodyPr/>
                    <a:lstStyle/>
                    <a:p>
                      <a:pPr marL="38100" marR="38100" algn="l">
                        <a:lnSpc>
                          <a:spcPts val="1600"/>
                        </a:lnSpc>
                        <a:spcBef>
                          <a:spcPts val="0"/>
                        </a:spcBef>
                        <a:spcAft>
                          <a:spcPts val="0"/>
                        </a:spcAft>
                      </a:pPr>
                      <a:r>
                        <a:rPr lang="en-US" sz="900">
                          <a:effectLst/>
                        </a:rPr>
                        <a:t>gendercollapsed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rowSpan="2">
                  <a:txBody>
                    <a:bodyPr/>
                    <a:lstStyle/>
                    <a:p>
                      <a:pPr marL="38100" marR="38100" algn="l">
                        <a:lnSpc>
                          <a:spcPts val="1600"/>
                        </a:lnSpc>
                        <a:spcBef>
                          <a:spcPts val="0"/>
                        </a:spcBef>
                        <a:spcAft>
                          <a:spcPts val="0"/>
                        </a:spcAft>
                      </a:pPr>
                      <a:r>
                        <a:rPr lang="en-US" sz="900">
                          <a:effectLst/>
                        </a:rPr>
                        <a:t>Male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l">
                        <a:lnSpc>
                          <a:spcPts val="1600"/>
                        </a:lnSpc>
                        <a:spcBef>
                          <a:spcPts val="0"/>
                        </a:spcBef>
                        <a:spcAft>
                          <a:spcPts val="0"/>
                        </a:spcAft>
                      </a:pPr>
                      <a:r>
                        <a:rPr lang="en-US" sz="900">
                          <a:effectLst/>
                        </a:rPr>
                        <a:t>Count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900">
                          <a:effectLst/>
                        </a:rPr>
                        <a:t>132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62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227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183376">
                <a:tc vMerge="1">
                  <a:txBody>
                    <a:bodyPr/>
                    <a:lstStyle/>
                    <a:p>
                      <a:endParaRPr lang="en-US"/>
                    </a:p>
                  </a:txBody>
                  <a:tcPr/>
                </a:tc>
                <a:tc vMerge="1">
                  <a:txBody>
                    <a:bodyPr/>
                    <a:lstStyle/>
                    <a:p>
                      <a:endParaRPr lang="en-US"/>
                    </a:p>
                  </a:txBody>
                  <a:tcPr/>
                </a:tc>
                <a:tc>
                  <a:txBody>
                    <a:bodyPr/>
                    <a:lstStyle/>
                    <a:p>
                      <a:pPr marL="38100" marR="38100" algn="l">
                        <a:lnSpc>
                          <a:spcPts val="1600"/>
                        </a:lnSpc>
                        <a:spcBef>
                          <a:spcPts val="0"/>
                        </a:spcBef>
                        <a:spcAft>
                          <a:spcPts val="0"/>
                        </a:spcAft>
                      </a:pPr>
                      <a:r>
                        <a:rPr lang="en-US" sz="900">
                          <a:effectLst/>
                        </a:rPr>
                        <a:t>Expected Count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900">
                          <a:effectLst/>
                        </a:rPr>
                        <a:t>143.3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23.2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44.8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227.0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4"/>
                  </a:ext>
                </a:extLst>
              </a:tr>
              <a:tr h="183376">
                <a:tc vMerge="1">
                  <a:txBody>
                    <a:bodyPr/>
                    <a:lstStyle/>
                    <a:p>
                      <a:endParaRPr lang="en-US"/>
                    </a:p>
                  </a:txBody>
                  <a:tcPr/>
                </a:tc>
                <a:tc rowSpan="2">
                  <a:txBody>
                    <a:bodyPr/>
                    <a:lstStyle/>
                    <a:p>
                      <a:pPr marL="38100" marR="38100" algn="l">
                        <a:lnSpc>
                          <a:spcPts val="1600"/>
                        </a:lnSpc>
                        <a:spcBef>
                          <a:spcPts val="0"/>
                        </a:spcBef>
                        <a:spcAft>
                          <a:spcPts val="0"/>
                        </a:spcAft>
                      </a:pPr>
                      <a:r>
                        <a:rPr lang="en-US" sz="900">
                          <a:effectLst/>
                        </a:rPr>
                        <a:t>Female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l">
                        <a:lnSpc>
                          <a:spcPts val="1600"/>
                        </a:lnSpc>
                        <a:spcBef>
                          <a:spcPts val="0"/>
                        </a:spcBef>
                        <a:spcAft>
                          <a:spcPts val="0"/>
                        </a:spcAft>
                      </a:pPr>
                      <a:r>
                        <a:rPr lang="en-US" sz="900">
                          <a:effectLst/>
                        </a:rPr>
                        <a:t>Count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900">
                          <a:effectLst/>
                        </a:rPr>
                        <a:t>140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204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5"/>
                  </a:ext>
                </a:extLst>
              </a:tr>
              <a:tr h="183376">
                <a:tc vMerge="1">
                  <a:txBody>
                    <a:bodyPr/>
                    <a:lstStyle/>
                    <a:p>
                      <a:endParaRPr lang="en-US"/>
                    </a:p>
                  </a:txBody>
                  <a:tcPr/>
                </a:tc>
                <a:tc vMerge="1">
                  <a:txBody>
                    <a:bodyPr/>
                    <a:lstStyle/>
                    <a:p>
                      <a:endParaRPr lang="en-US"/>
                    </a:p>
                  </a:txBody>
                  <a:tcPr/>
                </a:tc>
                <a:tc>
                  <a:txBody>
                    <a:bodyPr/>
                    <a:lstStyle/>
                    <a:p>
                      <a:pPr marL="38100" marR="38100" algn="l">
                        <a:lnSpc>
                          <a:spcPts val="1600"/>
                        </a:lnSpc>
                        <a:spcBef>
                          <a:spcPts val="0"/>
                        </a:spcBef>
                        <a:spcAft>
                          <a:spcPts val="0"/>
                        </a:spcAft>
                      </a:pPr>
                      <a:r>
                        <a:rPr lang="en-US" sz="900">
                          <a:effectLst/>
                        </a:rPr>
                        <a:t>Expected Count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900">
                          <a:effectLst/>
                        </a:rPr>
                        <a:t>128.7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20.8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5.2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40.2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204.0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6"/>
                  </a:ext>
                </a:extLst>
              </a:tr>
              <a:tr h="167817">
                <a:tc rowSpan="2" gridSpan="2">
                  <a:txBody>
                    <a:bodyPr/>
                    <a:lstStyle/>
                    <a:p>
                      <a:pPr marL="38100" marR="38100" algn="l">
                        <a:lnSpc>
                          <a:spcPts val="1600"/>
                        </a:lnSpc>
                        <a:spcBef>
                          <a:spcPts val="0"/>
                        </a:spcBef>
                        <a:spcAft>
                          <a:spcPts val="0"/>
                        </a:spcAft>
                      </a:pPr>
                      <a:r>
                        <a:rPr lang="en-US" sz="9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rowSpan="2" hMerge="1">
                  <a:txBody>
                    <a:bodyPr/>
                    <a:lstStyle/>
                    <a:p>
                      <a:endParaRPr lang="en-US"/>
                    </a:p>
                  </a:txBody>
                  <a:tcPr/>
                </a:tc>
                <a:tc>
                  <a:txBody>
                    <a:bodyPr/>
                    <a:lstStyle/>
                    <a:p>
                      <a:pPr marL="38100" marR="38100" algn="l">
                        <a:lnSpc>
                          <a:spcPts val="1600"/>
                        </a:lnSpc>
                        <a:spcBef>
                          <a:spcPts val="0"/>
                        </a:spcBef>
                        <a:spcAft>
                          <a:spcPts val="0"/>
                        </a:spcAft>
                      </a:pPr>
                      <a:r>
                        <a:rPr lang="en-US" sz="900">
                          <a:effectLst/>
                        </a:rPr>
                        <a:t>Count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900">
                          <a:effectLst/>
                        </a:rPr>
                        <a:t>272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85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431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7"/>
                  </a:ext>
                </a:extLst>
              </a:tr>
              <a:tr h="183376">
                <a:tc gridSpan="2" vMerge="1">
                  <a:txBody>
                    <a:bodyPr/>
                    <a:lstStyle/>
                    <a:p>
                      <a:endParaRPr lang="en-US"/>
                    </a:p>
                  </a:txBody>
                  <a:tcPr/>
                </a:tc>
                <a:tc hMerge="1" vMerge="1">
                  <a:txBody>
                    <a:bodyPr/>
                    <a:lstStyle/>
                    <a:p>
                      <a:endParaRPr lang="en-US"/>
                    </a:p>
                  </a:txBody>
                  <a:tcPr/>
                </a:tc>
                <a:tc>
                  <a:txBody>
                    <a:bodyPr/>
                    <a:lstStyle/>
                    <a:p>
                      <a:pPr marL="38100" marR="38100" algn="l">
                        <a:lnSpc>
                          <a:spcPts val="1600"/>
                        </a:lnSpc>
                        <a:spcBef>
                          <a:spcPts val="0"/>
                        </a:spcBef>
                        <a:spcAft>
                          <a:spcPts val="0"/>
                        </a:spcAft>
                      </a:pPr>
                      <a:r>
                        <a:rPr lang="en-US" sz="900">
                          <a:effectLst/>
                        </a:rPr>
                        <a:t>Expected Count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900">
                          <a:effectLst/>
                        </a:rPr>
                        <a:t>272.0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44.0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19.0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11.0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a:effectLst/>
                        </a:rPr>
                        <a:t>85.0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r">
                        <a:lnSpc>
                          <a:spcPts val="1600"/>
                        </a:lnSpc>
                        <a:spcBef>
                          <a:spcPts val="0"/>
                        </a:spcBef>
                        <a:spcAft>
                          <a:spcPts val="0"/>
                        </a:spcAft>
                      </a:pPr>
                      <a:r>
                        <a:rPr lang="en-US" sz="900" dirty="0">
                          <a:effectLst/>
                        </a:rPr>
                        <a:t>431.0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680005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outstanding in this data is:</a:t>
            </a:r>
          </a:p>
          <a:p>
            <a:r>
              <a:rPr lang="en-US" dirty="0" smtClean="0"/>
              <a:t>We are in line with alcohol (a bit high on binge 3X or more/</a:t>
            </a:r>
            <a:r>
              <a:rPr lang="en-US" dirty="0" err="1" smtClean="0"/>
              <a:t>wk</a:t>
            </a:r>
            <a:endParaRPr lang="en-US" dirty="0" smtClean="0"/>
          </a:p>
          <a:p>
            <a:endParaRPr lang="en-US" dirty="0"/>
          </a:p>
          <a:p>
            <a:pPr marL="171450" indent="-171450">
              <a:buFont typeface="Arial" panose="020B0604020202020204" pitchFamily="34" charset="0"/>
              <a:buChar char="•"/>
            </a:pPr>
            <a:r>
              <a:rPr lang="en-US" dirty="0" smtClean="0"/>
              <a:t>Marijuana we are way above annual/30 day prevalence &amp; 3X or more/week </a:t>
            </a:r>
          </a:p>
          <a:p>
            <a:pPr marL="171450" indent="-171450">
              <a:buFont typeface="Arial" panose="020B0604020202020204" pitchFamily="34" charset="0"/>
              <a:buChar char="•"/>
            </a:pPr>
            <a:r>
              <a:rPr lang="en-US" dirty="0" smtClean="0"/>
              <a:t>Cocaine – we are above ref. group on lifetime, annual &amp; 30 day prevalence</a:t>
            </a:r>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16</a:t>
            </a:fld>
            <a:endParaRPr lang="en-US"/>
          </a:p>
        </p:txBody>
      </p:sp>
    </p:spTree>
    <p:extLst>
      <p:ext uri="{BB962C8B-B14F-4D97-AF65-F5344CB8AC3E}">
        <p14:creationId xmlns:p14="http://schemas.microsoft.com/office/powerpoint/2010/main" val="33802334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chi square test of independence was indicated that whether or not a student experienced ethnic or racial harassment depended on if the student was white or a student of color</a:t>
            </a:r>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17</a:t>
            </a:fld>
            <a:endParaRPr lang="en-US"/>
          </a:p>
        </p:txBody>
      </p:sp>
    </p:spTree>
    <p:extLst>
      <p:ext uri="{BB962C8B-B14F-4D97-AF65-F5344CB8AC3E}">
        <p14:creationId xmlns:p14="http://schemas.microsoft.com/office/powerpoint/2010/main" val="2081054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Past 5 years illustrate decrease in students perception of drinking on campus…more accurately reflects the true norm….</a:t>
            </a:r>
          </a:p>
          <a:p>
            <a:r>
              <a:rPr lang="en-US" dirty="0" smtClean="0"/>
              <a:t>Takes time to change norms but it is doable.</a:t>
            </a:r>
          </a:p>
          <a:p>
            <a:endParaRPr lang="en-US" dirty="0"/>
          </a:p>
          <a:p>
            <a:r>
              <a:rPr lang="en-US" dirty="0" smtClean="0"/>
              <a:t>Look at smoking cigarettes (30 years in the making)</a:t>
            </a:r>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18</a:t>
            </a:fld>
            <a:endParaRPr lang="en-US"/>
          </a:p>
        </p:txBody>
      </p:sp>
    </p:spTree>
    <p:extLst>
      <p:ext uri="{BB962C8B-B14F-4D97-AF65-F5344CB8AC3E}">
        <p14:creationId xmlns:p14="http://schemas.microsoft.com/office/powerpoint/2010/main" val="32436739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3AF5EE-95B8-4072-8AA5-73743794A8DE}" type="slidenum">
              <a:rPr lang="en-US">
                <a:latin typeface="Arial" pitchFamily="34" charset="0"/>
              </a:rPr>
              <a:pPr fontAlgn="base">
                <a:spcBef>
                  <a:spcPct val="0"/>
                </a:spcBef>
                <a:spcAft>
                  <a:spcPct val="0"/>
                </a:spcAft>
              </a:pPr>
              <a:t>19</a:t>
            </a:fld>
            <a:endParaRPr lang="en-US">
              <a:latin typeface="Arial" pitchFamily="34" charset="0"/>
            </a:endParaRPr>
          </a:p>
        </p:txBody>
      </p:sp>
      <p:sp>
        <p:nvSpPr>
          <p:cNvPr id="174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7411"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a:spcBef>
                <a:spcPct val="0"/>
              </a:spcBef>
            </a:pPr>
            <a:r>
              <a:rPr lang="en-US" b="1" smtClean="0">
                <a:latin typeface="Arial" pitchFamily="34" charset="0"/>
                <a:cs typeface="Times New Roman" pitchFamily="18" charset="0"/>
              </a:rPr>
              <a:t>Slide 11: A message to remember.</a:t>
            </a:r>
            <a:endParaRPr lang="en-US" smtClean="0">
              <a:latin typeface="Arial" pitchFamily="34" charset="0"/>
              <a:cs typeface="Times New Roman" pitchFamily="18" charset="0"/>
            </a:endParaRPr>
          </a:p>
          <a:p>
            <a:pPr>
              <a:spcBef>
                <a:spcPct val="0"/>
              </a:spcBef>
            </a:pPr>
            <a:r>
              <a:rPr lang="en-US" b="1" smtClean="0">
                <a:latin typeface="Arial" pitchFamily="34" charset="0"/>
                <a:cs typeface="Times New Roman" pitchFamily="18" charset="0"/>
              </a:rPr>
              <a:t> </a:t>
            </a:r>
            <a:endParaRPr lang="en-US" smtClean="0">
              <a:latin typeface="Arial" pitchFamily="34" charset="0"/>
              <a:cs typeface="Times New Roman" pitchFamily="18" charset="0"/>
            </a:endParaRPr>
          </a:p>
          <a:p>
            <a:pPr>
              <a:spcBef>
                <a:spcPct val="0"/>
              </a:spcBef>
            </a:pPr>
            <a:r>
              <a:rPr lang="en-US" b="1" smtClean="0">
                <a:latin typeface="Arial" pitchFamily="34" charset="0"/>
                <a:cs typeface="Times New Roman" pitchFamily="18" charset="0"/>
              </a:rPr>
              <a:t> </a:t>
            </a:r>
            <a:endParaRPr lang="en-US" smtClean="0">
              <a:latin typeface="Arial" pitchFamily="34" charset="0"/>
              <a:cs typeface="Times New Roman" pitchFamily="18" charset="0"/>
            </a:endParaRPr>
          </a:p>
          <a:p>
            <a:pPr>
              <a:spcBef>
                <a:spcPct val="0"/>
              </a:spcBef>
            </a:pPr>
            <a:r>
              <a:rPr lang="en-US" b="1" smtClean="0">
                <a:latin typeface="Arial" pitchFamily="34" charset="0"/>
                <a:cs typeface="Times New Roman" pitchFamily="18" charset="0"/>
              </a:rPr>
              <a:t>We discussed many important points today. </a:t>
            </a:r>
            <a:r>
              <a:rPr lang="en-US" smtClean="0">
                <a:latin typeface="Arial" pitchFamily="34" charset="0"/>
                <a:cs typeface="Times New Roman" pitchFamily="18" charset="0"/>
              </a:rPr>
              <a:t>Two points, in particular. I hope you remember. One is that drug abuse and addiction affect every segment of society. That’s all of us. Everyone. Not one person is immune from the disease of addiction.</a:t>
            </a:r>
          </a:p>
          <a:p>
            <a:pPr>
              <a:spcBef>
                <a:spcPct val="0"/>
              </a:spcBef>
            </a:pPr>
            <a:r>
              <a:rPr lang="en-US" smtClean="0">
                <a:latin typeface="Arial" pitchFamily="34" charset="0"/>
                <a:cs typeface="Times New Roman" pitchFamily="18" charset="0"/>
              </a:rPr>
              <a:t> </a:t>
            </a:r>
          </a:p>
          <a:p>
            <a:pPr>
              <a:spcBef>
                <a:spcPct val="0"/>
              </a:spcBef>
            </a:pPr>
            <a:r>
              <a:rPr lang="en-US" smtClean="0">
                <a:latin typeface="Arial" pitchFamily="34" charset="0"/>
                <a:cs typeface="Times New Roman" pitchFamily="18" charset="0"/>
              </a:rPr>
              <a:t>These slides today demonstrate that there are observable changes in brain function that take place when drugs are used. We saw that the brains of addicts are different from the brains of people who are not addicted. And it is difficult, in some cases impossible, to return the brain to normal. Scientists, like those who work at the National Institute on Drug Abuse, are working to develop treatments to help people who are addicted to drugs. But treatment, like addiction, is a complex issue.</a:t>
            </a:r>
          </a:p>
          <a:p>
            <a:pPr>
              <a:spcBef>
                <a:spcPct val="0"/>
              </a:spcBef>
            </a:pPr>
            <a:r>
              <a:rPr lang="en-US" smtClean="0">
                <a:latin typeface="Arial" pitchFamily="34" charset="0"/>
                <a:cs typeface="Times New Roman" pitchFamily="18" charset="0"/>
              </a:rPr>
              <a:t> </a:t>
            </a:r>
          </a:p>
          <a:p>
            <a:pPr>
              <a:spcBef>
                <a:spcPct val="0"/>
              </a:spcBef>
            </a:pPr>
            <a:r>
              <a:rPr lang="en-US" smtClean="0">
                <a:latin typeface="Arial" pitchFamily="34" charset="0"/>
                <a:cs typeface="Times New Roman" pitchFamily="18" charset="0"/>
              </a:rPr>
              <a:t>Courtesy of Partnership for a Drug Free America.</a:t>
            </a:r>
          </a:p>
          <a:p>
            <a:pPr>
              <a:spcBef>
                <a:spcPct val="0"/>
              </a:spcBef>
            </a:pPr>
            <a:endParaRPr lang="en-US" smtClean="0">
              <a:latin typeface="Arial" pitchFamily="34" charset="0"/>
            </a:endParaRPr>
          </a:p>
          <a:p>
            <a:pPr>
              <a:spcBef>
                <a:spcPct val="0"/>
              </a:spcBef>
            </a:pPr>
            <a:endParaRPr lang="en-US" smtClean="0">
              <a:latin typeface="Arial" pitchFamily="34" charset="0"/>
            </a:endParaRPr>
          </a:p>
        </p:txBody>
      </p:sp>
    </p:spTree>
    <p:extLst>
      <p:ext uri="{BB962C8B-B14F-4D97-AF65-F5344CB8AC3E}">
        <p14:creationId xmlns:p14="http://schemas.microsoft.com/office/powerpoint/2010/main" val="2797043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latin typeface="+mn-lt"/>
                <a:ea typeface="+mn-ea"/>
                <a:cs typeface="+mn-cs"/>
              </a:rPr>
              <a:t> Three years of collected data on our referred population reveal that freshmen are over-represented in the number of alcohol policy violations. While comprising roughly 25% of the student body, they account for 67.3% of total alcohol policy violations.  Further, freshmen comprise 89% of total alcohol transports. Of those students referred to the CHOICES Office for the BASICS (Brief Alcohol Screening Instrument for College Students), freshman, again, are over represented with 39% of referrals being freshman (e-Chug Administrative Reports, 2003-08)</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The “Age of First Use” remains well below freshman year of college (see table 1 in appendix).  Core data illustrates that 89% of our 2008 sample first used alcohol well below the legal age of 21 and certainly before entering college.  So students are coming to college requiring early intervention services as well as general prevention. Almost 16% first used alcohol between ages 10-13; 53% first used between ages 14-17; and 18% first used between ages 18-20 (Core Survey, 2008).  This underscores the need to reach students immediately (freshman year) and through multiple methods including prevention efforts, early identification and intervention.</a:t>
            </a:r>
          </a:p>
          <a:p>
            <a:r>
              <a:rPr lang="en-US" sz="1200" kern="1200" dirty="0" smtClean="0">
                <a:solidFill>
                  <a:schemeClr val="tx1"/>
                </a:solidFill>
                <a:latin typeface="+mn-lt"/>
                <a:ea typeface="+mn-ea"/>
                <a:cs typeface="+mn-cs"/>
              </a:rPr>
              <a:t> </a:t>
            </a:r>
            <a:endParaRPr lang="en-US" sz="1200" kern="1200" dirty="0">
              <a:solidFill>
                <a:schemeClr val="tx1"/>
              </a:solidFill>
              <a:latin typeface="+mn-lt"/>
              <a:ea typeface="+mn-ea"/>
              <a:cs typeface="+mn-cs"/>
            </a:endParaRP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987B1F-9D03-43E4-ABEE-0F8113CCA49B}"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8873598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federal Drug Enforcement Administration (DEA) has temporarily banned five chemicals whose effects mimic marijuana, following through on an announcement it made last November, </a:t>
            </a:r>
            <a:r>
              <a:rPr lang="en-US" dirty="0" smtClean="0">
                <a:hlinkClick r:id="rId3"/>
              </a:rPr>
              <a:t>NPR</a:t>
            </a:r>
            <a:r>
              <a:rPr lang="en-US" dirty="0" smtClean="0"/>
              <a:t> reported March 1.</a:t>
            </a:r>
          </a:p>
          <a:p>
            <a:r>
              <a:rPr lang="en-US" dirty="0" smtClean="0"/>
              <a:t>NPR said over 3,000 calls were made to poison control centers "since last year" related to "fake pot." Side effects of using the products, as reported by emergency rooms, include "anxiety attacks, elevated heart rates, vomiting, even convulsions." </a:t>
            </a:r>
          </a:p>
          <a:p>
            <a:r>
              <a:rPr lang="en-US" dirty="0" smtClean="0"/>
              <a:t>The DEA said it was outlawing the chemicals to protect public health and safety.</a:t>
            </a:r>
          </a:p>
          <a:p>
            <a:r>
              <a:rPr lang="en-US" sz="1200" b="1" i="1" dirty="0" smtClean="0"/>
              <a:t>UCLA's Higher Education Research Institute reports</a:t>
            </a:r>
            <a:endParaRPr lang="en-US" b="1" i="1" dirty="0"/>
          </a:p>
        </p:txBody>
      </p:sp>
      <p:sp>
        <p:nvSpPr>
          <p:cNvPr id="4" name="Slide Number Placeholder 3"/>
          <p:cNvSpPr>
            <a:spLocks noGrp="1"/>
          </p:cNvSpPr>
          <p:nvPr>
            <p:ph type="sldNum" sz="quarter" idx="10"/>
          </p:nvPr>
        </p:nvSpPr>
        <p:spPr/>
        <p:txBody>
          <a:bodyPr/>
          <a:lstStyle/>
          <a:p>
            <a:fld id="{1FD3E3BA-21AA-40BA-A534-D5FBA0328F1D}" type="slidenum">
              <a:rPr lang="en-US" smtClean="0"/>
              <a:pPr/>
              <a:t>22</a:t>
            </a:fld>
            <a:endParaRPr lang="en-US"/>
          </a:p>
        </p:txBody>
      </p:sp>
    </p:spTree>
    <p:extLst>
      <p:ext uri="{BB962C8B-B14F-4D97-AF65-F5344CB8AC3E}">
        <p14:creationId xmlns:p14="http://schemas.microsoft.com/office/powerpoint/2010/main" val="2884058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data reported here will by definition be different (and probably worse) than data obtained through more routine methods.</a:t>
            </a:r>
          </a:p>
          <a:p>
            <a:r>
              <a:rPr lang="en-US" sz="1200" dirty="0" smtClean="0"/>
              <a:t>People are more likely to say they’ve experienced a problem when asked to answer an anonymous survey than if they have to go to a police station or counseling center to give the same information in person.</a:t>
            </a:r>
          </a:p>
          <a:p>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3</a:t>
            </a:fld>
            <a:endParaRPr lang="en-US"/>
          </a:p>
        </p:txBody>
      </p:sp>
    </p:spTree>
    <p:extLst>
      <p:ext uri="{BB962C8B-B14F-4D97-AF65-F5344CB8AC3E}">
        <p14:creationId xmlns:p14="http://schemas.microsoft.com/office/powerpoint/2010/main" val="27894063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A81061-26F0-4306-B8CF-1BD08924ECCD}"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8749934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Students that believe that drinking makes women sexier drink significantly more than those that do not hold this belief; </a:t>
            </a:r>
            <a:r>
              <a:rPr lang="en-US" b="1" dirty="0" smtClean="0"/>
              <a:t>however, this is not significant in regards to the perception that drinking makes men sexier</a:t>
            </a:r>
          </a:p>
          <a:p>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28</a:t>
            </a:fld>
            <a:endParaRPr lang="en-US"/>
          </a:p>
        </p:txBody>
      </p:sp>
    </p:spTree>
    <p:extLst>
      <p:ext uri="{BB962C8B-B14F-4D97-AF65-F5344CB8AC3E}">
        <p14:creationId xmlns:p14="http://schemas.microsoft.com/office/powerpoint/2010/main" val="25468494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31</a:t>
            </a:fld>
            <a:endParaRPr lang="en-US"/>
          </a:p>
        </p:txBody>
      </p:sp>
    </p:spTree>
    <p:extLst>
      <p:ext uri="{BB962C8B-B14F-4D97-AF65-F5344CB8AC3E}">
        <p14:creationId xmlns:p14="http://schemas.microsoft.com/office/powerpoint/2010/main" val="38353781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171730-5777-46D9-8335-782850F562A4}" type="slidenum">
              <a:rPr lang="en-US" smtClean="0"/>
              <a:t>32</a:t>
            </a:fld>
            <a:endParaRPr lang="en-US"/>
          </a:p>
        </p:txBody>
      </p:sp>
    </p:spTree>
    <p:extLst>
      <p:ext uri="{BB962C8B-B14F-4D97-AF65-F5344CB8AC3E}">
        <p14:creationId xmlns:p14="http://schemas.microsoft.com/office/powerpoint/2010/main" val="9431310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171730-5777-46D9-8335-782850F562A4}" type="slidenum">
              <a:rPr lang="en-US" smtClean="0"/>
              <a:t>33</a:t>
            </a:fld>
            <a:endParaRPr lang="en-US"/>
          </a:p>
        </p:txBody>
      </p:sp>
      <p:graphicFrame>
        <p:nvGraphicFramePr>
          <p:cNvPr id="5" name="Chart 4"/>
          <p:cNvGraphicFramePr/>
          <p:nvPr>
            <p:extLst>
              <p:ext uri="{D42A27DB-BD31-4B8C-83A1-F6EECF244321}">
                <p14:modId xmlns:p14="http://schemas.microsoft.com/office/powerpoint/2010/main" val="3080607617"/>
              </p:ext>
            </p:extLst>
          </p:nvPr>
        </p:nvGraphicFramePr>
        <p:xfrm>
          <a:off x="685800" y="1143000"/>
          <a:ext cx="5886450" cy="31908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842248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 engagement is not correlated with any measure of drinking or marijuana use</a:t>
            </a:r>
          </a:p>
          <a:p>
            <a:endParaRPr lang="en-US" dirty="0"/>
          </a:p>
          <a:p>
            <a:r>
              <a:rPr lang="en-US" dirty="0" smtClean="0"/>
              <a:t>But is associated with other campus climate questions as noted above</a:t>
            </a:r>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34</a:t>
            </a:fld>
            <a:endParaRPr lang="en-US"/>
          </a:p>
        </p:txBody>
      </p:sp>
    </p:spTree>
    <p:extLst>
      <p:ext uri="{BB962C8B-B14F-4D97-AF65-F5344CB8AC3E}">
        <p14:creationId xmlns:p14="http://schemas.microsoft.com/office/powerpoint/2010/main" val="7296746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171730-5777-46D9-8335-782850F562A4}" type="slidenum">
              <a:rPr lang="en-US" smtClean="0"/>
              <a:t>38</a:t>
            </a:fld>
            <a:endParaRPr lang="en-US"/>
          </a:p>
        </p:txBody>
      </p:sp>
    </p:spTree>
    <p:extLst>
      <p:ext uri="{BB962C8B-B14F-4D97-AF65-F5344CB8AC3E}">
        <p14:creationId xmlns:p14="http://schemas.microsoft.com/office/powerpoint/2010/main" val="24599754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171730-5777-46D9-8335-782850F562A4}" type="slidenum">
              <a:rPr lang="en-US" smtClean="0"/>
              <a:t>39</a:t>
            </a:fld>
            <a:endParaRPr lang="en-US"/>
          </a:p>
        </p:txBody>
      </p:sp>
      <p:graphicFrame>
        <p:nvGraphicFramePr>
          <p:cNvPr id="5" name="Chart 4"/>
          <p:cNvGraphicFramePr/>
          <p:nvPr>
            <p:extLst/>
          </p:nvPr>
        </p:nvGraphicFramePr>
        <p:xfrm>
          <a:off x="685800" y="1143000"/>
          <a:ext cx="5886450" cy="31908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50476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171730-5777-46D9-8335-782850F562A4}" type="slidenum">
              <a:rPr lang="en-US" smtClean="0"/>
              <a:t>5</a:t>
            </a:fld>
            <a:endParaRPr lang="en-US"/>
          </a:p>
        </p:txBody>
      </p:sp>
    </p:spTree>
    <p:extLst>
      <p:ext uri="{BB962C8B-B14F-4D97-AF65-F5344CB8AC3E}">
        <p14:creationId xmlns:p14="http://schemas.microsoft.com/office/powerpoint/2010/main" val="829682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campus students do NOT drink more than commuter students.</a:t>
            </a:r>
          </a:p>
          <a:p>
            <a:endParaRPr lang="en-US" dirty="0"/>
          </a:p>
          <a:p>
            <a:r>
              <a:rPr lang="en-US" dirty="0" smtClean="0"/>
              <a:t>This was not true in past surveys (so housing has done a good job in this area.)</a:t>
            </a:r>
          </a:p>
          <a:p>
            <a:r>
              <a:rPr lang="en-US" dirty="0" smtClean="0"/>
              <a:t>In 2010 and 2012, resident students drank more than commuters.</a:t>
            </a:r>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6</a:t>
            </a:fld>
            <a:endParaRPr lang="en-US"/>
          </a:p>
        </p:txBody>
      </p:sp>
    </p:spTree>
    <p:extLst>
      <p:ext uri="{BB962C8B-B14F-4D97-AF65-F5344CB8AC3E}">
        <p14:creationId xmlns:p14="http://schemas.microsoft.com/office/powerpoint/2010/main" val="39220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13464"/>
            <a:ext cx="5486400" cy="360045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National reference group =125,</a:t>
            </a:r>
            <a:r>
              <a:rPr lang="en-US" baseline="0" dirty="0" smtClean="0"/>
              <a:t>371 students from 288 institutions between 2012-2014</a:t>
            </a:r>
            <a:endParaRPr lang="en-US" dirty="0" smtClean="0"/>
          </a:p>
          <a:p>
            <a:endParaRPr lang="en-US" dirty="0" smtClean="0"/>
          </a:p>
          <a:p>
            <a:r>
              <a:rPr lang="en-US" dirty="0" smtClean="0"/>
              <a:t>I want to know ___ who are these people in the 10-21 heavy </a:t>
            </a:r>
            <a:r>
              <a:rPr lang="en-US" dirty="0" err="1" smtClean="0"/>
              <a:t>dkg</a:t>
            </a:r>
            <a:r>
              <a:rPr lang="en-US" dirty="0" smtClean="0"/>
              <a:t> category?</a:t>
            </a:r>
          </a:p>
          <a:p>
            <a:r>
              <a:rPr lang="en-US" dirty="0" smtClean="0"/>
              <a:t>What part of the population are they from?</a:t>
            </a:r>
          </a:p>
          <a:p>
            <a:r>
              <a:rPr lang="en-US" dirty="0" smtClean="0"/>
              <a:t>Are they different in terms of gender, age, ethnicity, race, </a:t>
            </a:r>
          </a:p>
          <a:p>
            <a:endParaRPr lang="en-US" dirty="0"/>
          </a:p>
          <a:p>
            <a:r>
              <a:rPr lang="en-US" dirty="0" smtClean="0"/>
              <a:t>And what interventions are best for this target pop….</a:t>
            </a:r>
          </a:p>
          <a:p>
            <a:r>
              <a:rPr lang="en-US" dirty="0" smtClean="0"/>
              <a:t>And how do we continue to support those non or moderate users???</a:t>
            </a:r>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7</a:t>
            </a:fld>
            <a:endParaRPr lang="en-US"/>
          </a:p>
        </p:txBody>
      </p:sp>
    </p:spTree>
    <p:extLst>
      <p:ext uri="{BB962C8B-B14F-4D97-AF65-F5344CB8AC3E}">
        <p14:creationId xmlns:p14="http://schemas.microsoft.com/office/powerpoint/2010/main" val="529196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Anova</a:t>
            </a:r>
            <a:r>
              <a:rPr lang="en-US" dirty="0" smtClean="0"/>
              <a:t> used with a continuous DV (# of Drinks) and an independent variable (categorical or nominal)</a:t>
            </a:r>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8</a:t>
            </a:fld>
            <a:endParaRPr lang="en-US"/>
          </a:p>
        </p:txBody>
      </p:sp>
    </p:spTree>
    <p:extLst>
      <p:ext uri="{BB962C8B-B14F-4D97-AF65-F5344CB8AC3E}">
        <p14:creationId xmlns:p14="http://schemas.microsoft.com/office/powerpoint/2010/main" val="3206899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9</a:t>
            </a:fld>
            <a:endParaRPr lang="en-US"/>
          </a:p>
        </p:txBody>
      </p:sp>
    </p:spTree>
    <p:extLst>
      <p:ext uri="{BB962C8B-B14F-4D97-AF65-F5344CB8AC3E}">
        <p14:creationId xmlns:p14="http://schemas.microsoft.com/office/powerpoint/2010/main" val="3072033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White athletes drink more than athletes of color</a:t>
            </a:r>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10</a:t>
            </a:fld>
            <a:endParaRPr lang="en-US"/>
          </a:p>
        </p:txBody>
      </p:sp>
    </p:spTree>
    <p:extLst>
      <p:ext uri="{BB962C8B-B14F-4D97-AF65-F5344CB8AC3E}">
        <p14:creationId xmlns:p14="http://schemas.microsoft.com/office/powerpoint/2010/main" val="1207849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National reference group =125,</a:t>
            </a:r>
            <a:r>
              <a:rPr lang="en-US" baseline="0" dirty="0" smtClean="0"/>
              <a:t> 371 students from 288 institutions between 2012-2014</a:t>
            </a:r>
          </a:p>
          <a:p>
            <a:endParaRPr lang="en-US" dirty="0"/>
          </a:p>
          <a:p>
            <a:r>
              <a:rPr lang="en-US" dirty="0" smtClean="0"/>
              <a:t>WCSU </a:t>
            </a:r>
            <a:endParaRPr lang="en-US" dirty="0"/>
          </a:p>
        </p:txBody>
      </p:sp>
      <p:sp>
        <p:nvSpPr>
          <p:cNvPr id="4" name="Slide Number Placeholder 3"/>
          <p:cNvSpPr>
            <a:spLocks noGrp="1"/>
          </p:cNvSpPr>
          <p:nvPr>
            <p:ph type="sldNum" sz="quarter" idx="10"/>
          </p:nvPr>
        </p:nvSpPr>
        <p:spPr/>
        <p:txBody>
          <a:bodyPr/>
          <a:lstStyle/>
          <a:p>
            <a:fld id="{13171730-5777-46D9-8335-782850F562A4}" type="slidenum">
              <a:rPr lang="en-US" smtClean="0"/>
              <a:t>11</a:t>
            </a:fld>
            <a:endParaRPr lang="en-US"/>
          </a:p>
        </p:txBody>
      </p:sp>
    </p:spTree>
    <p:extLst>
      <p:ext uri="{BB962C8B-B14F-4D97-AF65-F5344CB8AC3E}">
        <p14:creationId xmlns:p14="http://schemas.microsoft.com/office/powerpoint/2010/main" val="2886693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4DCA15-0C13-42B4-ADE9-E3A04566EBFC}" type="datetimeFigureOut">
              <a:rPr lang="en-US" smtClean="0"/>
              <a:t>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2ED7E-56FA-4E2E-860F-5BC6711EBF43}" type="slidenum">
              <a:rPr lang="en-US" smtClean="0"/>
              <a:t>‹#›</a:t>
            </a:fld>
            <a:endParaRPr lang="en-US"/>
          </a:p>
        </p:txBody>
      </p:sp>
    </p:spTree>
    <p:extLst>
      <p:ext uri="{BB962C8B-B14F-4D97-AF65-F5344CB8AC3E}">
        <p14:creationId xmlns:p14="http://schemas.microsoft.com/office/powerpoint/2010/main" val="191322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DCA15-0C13-42B4-ADE9-E3A04566EBFC}" type="datetimeFigureOut">
              <a:rPr lang="en-US" smtClean="0"/>
              <a:t>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2ED7E-56FA-4E2E-860F-5BC6711EBF43}" type="slidenum">
              <a:rPr lang="en-US" smtClean="0"/>
              <a:t>‹#›</a:t>
            </a:fld>
            <a:endParaRPr lang="en-US"/>
          </a:p>
        </p:txBody>
      </p:sp>
    </p:spTree>
    <p:extLst>
      <p:ext uri="{BB962C8B-B14F-4D97-AF65-F5344CB8AC3E}">
        <p14:creationId xmlns:p14="http://schemas.microsoft.com/office/powerpoint/2010/main" val="3923613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DCA15-0C13-42B4-ADE9-E3A04566EBFC}" type="datetimeFigureOut">
              <a:rPr lang="en-US" smtClean="0"/>
              <a:t>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2ED7E-56FA-4E2E-860F-5BC6711EBF43}" type="slidenum">
              <a:rPr lang="en-US" smtClean="0"/>
              <a:t>‹#›</a:t>
            </a:fld>
            <a:endParaRPr lang="en-US"/>
          </a:p>
        </p:txBody>
      </p:sp>
    </p:spTree>
    <p:extLst>
      <p:ext uri="{BB962C8B-B14F-4D97-AF65-F5344CB8AC3E}">
        <p14:creationId xmlns:p14="http://schemas.microsoft.com/office/powerpoint/2010/main" val="169158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DCA15-0C13-42B4-ADE9-E3A04566EBFC}" type="datetimeFigureOut">
              <a:rPr lang="en-US" smtClean="0"/>
              <a:t>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2ED7E-56FA-4E2E-860F-5BC6711EBF43}" type="slidenum">
              <a:rPr lang="en-US" smtClean="0"/>
              <a:t>‹#›</a:t>
            </a:fld>
            <a:endParaRPr lang="en-US"/>
          </a:p>
        </p:txBody>
      </p:sp>
    </p:spTree>
    <p:extLst>
      <p:ext uri="{BB962C8B-B14F-4D97-AF65-F5344CB8AC3E}">
        <p14:creationId xmlns:p14="http://schemas.microsoft.com/office/powerpoint/2010/main" val="29994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4DCA15-0C13-42B4-ADE9-E3A04566EBFC}" type="datetimeFigureOut">
              <a:rPr lang="en-US" smtClean="0"/>
              <a:t>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2ED7E-56FA-4E2E-860F-5BC6711EBF43}" type="slidenum">
              <a:rPr lang="en-US" smtClean="0"/>
              <a:t>‹#›</a:t>
            </a:fld>
            <a:endParaRPr lang="en-US"/>
          </a:p>
        </p:txBody>
      </p:sp>
    </p:spTree>
    <p:extLst>
      <p:ext uri="{BB962C8B-B14F-4D97-AF65-F5344CB8AC3E}">
        <p14:creationId xmlns:p14="http://schemas.microsoft.com/office/powerpoint/2010/main" val="166567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4DCA15-0C13-42B4-ADE9-E3A04566EBFC}" type="datetimeFigureOut">
              <a:rPr lang="en-US" smtClean="0"/>
              <a:t>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E2ED7E-56FA-4E2E-860F-5BC6711EBF43}" type="slidenum">
              <a:rPr lang="en-US" smtClean="0"/>
              <a:t>‹#›</a:t>
            </a:fld>
            <a:endParaRPr lang="en-US"/>
          </a:p>
        </p:txBody>
      </p:sp>
    </p:spTree>
    <p:extLst>
      <p:ext uri="{BB962C8B-B14F-4D97-AF65-F5344CB8AC3E}">
        <p14:creationId xmlns:p14="http://schemas.microsoft.com/office/powerpoint/2010/main" val="1516571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4DCA15-0C13-42B4-ADE9-E3A04566EBFC}" type="datetimeFigureOut">
              <a:rPr lang="en-US" smtClean="0"/>
              <a:t>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E2ED7E-56FA-4E2E-860F-5BC6711EBF43}" type="slidenum">
              <a:rPr lang="en-US" smtClean="0"/>
              <a:t>‹#›</a:t>
            </a:fld>
            <a:endParaRPr lang="en-US"/>
          </a:p>
        </p:txBody>
      </p:sp>
    </p:spTree>
    <p:extLst>
      <p:ext uri="{BB962C8B-B14F-4D97-AF65-F5344CB8AC3E}">
        <p14:creationId xmlns:p14="http://schemas.microsoft.com/office/powerpoint/2010/main" val="3098168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4DCA15-0C13-42B4-ADE9-E3A04566EBFC}" type="datetimeFigureOut">
              <a:rPr lang="en-US" smtClean="0"/>
              <a:t>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E2ED7E-56FA-4E2E-860F-5BC6711EBF43}" type="slidenum">
              <a:rPr lang="en-US" smtClean="0"/>
              <a:t>‹#›</a:t>
            </a:fld>
            <a:endParaRPr lang="en-US"/>
          </a:p>
        </p:txBody>
      </p:sp>
    </p:spTree>
    <p:extLst>
      <p:ext uri="{BB962C8B-B14F-4D97-AF65-F5344CB8AC3E}">
        <p14:creationId xmlns:p14="http://schemas.microsoft.com/office/powerpoint/2010/main" val="3579509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4DCA15-0C13-42B4-ADE9-E3A04566EBFC}" type="datetimeFigureOut">
              <a:rPr lang="en-US" smtClean="0"/>
              <a:t>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E2ED7E-56FA-4E2E-860F-5BC6711EBF43}" type="slidenum">
              <a:rPr lang="en-US" smtClean="0"/>
              <a:t>‹#›</a:t>
            </a:fld>
            <a:endParaRPr lang="en-US"/>
          </a:p>
        </p:txBody>
      </p:sp>
    </p:spTree>
    <p:extLst>
      <p:ext uri="{BB962C8B-B14F-4D97-AF65-F5344CB8AC3E}">
        <p14:creationId xmlns:p14="http://schemas.microsoft.com/office/powerpoint/2010/main" val="3548227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DCA15-0C13-42B4-ADE9-E3A04566EBFC}" type="datetimeFigureOut">
              <a:rPr lang="en-US" smtClean="0"/>
              <a:t>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E2ED7E-56FA-4E2E-860F-5BC6711EBF43}" type="slidenum">
              <a:rPr lang="en-US" smtClean="0"/>
              <a:t>‹#›</a:t>
            </a:fld>
            <a:endParaRPr lang="en-US"/>
          </a:p>
        </p:txBody>
      </p:sp>
    </p:spTree>
    <p:extLst>
      <p:ext uri="{BB962C8B-B14F-4D97-AF65-F5344CB8AC3E}">
        <p14:creationId xmlns:p14="http://schemas.microsoft.com/office/powerpoint/2010/main" val="2135200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DCA15-0C13-42B4-ADE9-E3A04566EBFC}" type="datetimeFigureOut">
              <a:rPr lang="en-US" smtClean="0"/>
              <a:t>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E2ED7E-56FA-4E2E-860F-5BC6711EBF43}" type="slidenum">
              <a:rPr lang="en-US" smtClean="0"/>
              <a:t>‹#›</a:t>
            </a:fld>
            <a:endParaRPr lang="en-US"/>
          </a:p>
        </p:txBody>
      </p:sp>
    </p:spTree>
    <p:extLst>
      <p:ext uri="{BB962C8B-B14F-4D97-AF65-F5344CB8AC3E}">
        <p14:creationId xmlns:p14="http://schemas.microsoft.com/office/powerpoint/2010/main" val="1597044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DCA15-0C13-42B4-ADE9-E3A04566EBFC}" type="datetimeFigureOut">
              <a:rPr lang="en-US" smtClean="0"/>
              <a:t>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2ED7E-56FA-4E2E-860F-5BC6711EBF43}" type="slidenum">
              <a:rPr lang="en-US" smtClean="0"/>
              <a:t>‹#›</a:t>
            </a:fld>
            <a:endParaRPr lang="en-US"/>
          </a:p>
        </p:txBody>
      </p:sp>
    </p:spTree>
    <p:extLst>
      <p:ext uri="{BB962C8B-B14F-4D97-AF65-F5344CB8AC3E}">
        <p14:creationId xmlns:p14="http://schemas.microsoft.com/office/powerpoint/2010/main" val="3676792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6.emf"/></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10.gif"/><Relationship Id="rId4" Type="http://schemas.openxmlformats.org/officeDocument/2006/relationships/image" Target="../media/image9.gi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6.xml"/><Relationship Id="rId6" Type="http://schemas.openxmlformats.org/officeDocument/2006/relationships/image" Target="../media/image15.jpg"/><Relationship Id="rId5" Type="http://schemas.openxmlformats.org/officeDocument/2006/relationships/image" Target="../media/image14.png"/><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97895"/>
            <a:ext cx="9144000" cy="2387600"/>
          </a:xfrm>
          <a:solidFill>
            <a:schemeClr val="bg2">
              <a:lumMod val="75000"/>
            </a:schemeClr>
          </a:solidFill>
        </p:spPr>
        <p:txBody>
          <a:bodyPr/>
          <a:lstStyle/>
          <a:p>
            <a:r>
              <a:rPr lang="en-US" dirty="0" smtClean="0"/>
              <a:t>Western’s 6th Alcohol and Drug Survey 2017</a:t>
            </a:r>
            <a:endParaRPr lang="en-US" dirty="0"/>
          </a:p>
        </p:txBody>
      </p:sp>
      <p:sp>
        <p:nvSpPr>
          <p:cNvPr id="3" name="Subtitle 2"/>
          <p:cNvSpPr>
            <a:spLocks noGrp="1"/>
          </p:cNvSpPr>
          <p:nvPr>
            <p:ph type="subTitle" idx="1"/>
          </p:nvPr>
        </p:nvSpPr>
        <p:spPr>
          <a:xfrm>
            <a:off x="1469571" y="2885495"/>
            <a:ext cx="9144000" cy="1100591"/>
          </a:xfrm>
        </p:spPr>
        <p:txBody>
          <a:bodyPr/>
          <a:lstStyle/>
          <a:p>
            <a:endParaRPr lang="en-US" dirty="0" smtClean="0"/>
          </a:p>
          <a:p>
            <a:r>
              <a:rPr lang="en-US" dirty="0" smtClean="0"/>
              <a:t>Core survey administered spring 2017 </a:t>
            </a:r>
            <a:endParaRPr lang="en-US" dirty="0"/>
          </a:p>
        </p:txBody>
      </p:sp>
      <p:sp>
        <p:nvSpPr>
          <p:cNvPr id="4" name="TextBox 3"/>
          <p:cNvSpPr txBox="1"/>
          <p:nvPr/>
        </p:nvSpPr>
        <p:spPr>
          <a:xfrm>
            <a:off x="1901889" y="4935894"/>
            <a:ext cx="8388221" cy="923330"/>
          </a:xfrm>
          <a:prstGeom prst="rect">
            <a:avLst/>
          </a:prstGeom>
          <a:noFill/>
        </p:spPr>
        <p:txBody>
          <a:bodyPr wrap="square" rtlCol="0">
            <a:spAutoFit/>
          </a:bodyPr>
          <a:lstStyle/>
          <a:p>
            <a:r>
              <a:rPr lang="en-US" dirty="0" smtClean="0"/>
              <a:t>Prepared by: Sharon Guck , M.P.H.</a:t>
            </a:r>
          </a:p>
          <a:p>
            <a:r>
              <a:rPr lang="en-US" dirty="0" smtClean="0"/>
              <a:t>Coordinator, Substance Abuse Prevention Office</a:t>
            </a:r>
          </a:p>
          <a:p>
            <a:r>
              <a:rPr lang="en-US" dirty="0" smtClean="0"/>
              <a:t>August 2017</a:t>
            </a:r>
            <a:endParaRPr lang="en-US" dirty="0"/>
          </a:p>
        </p:txBody>
      </p:sp>
    </p:spTree>
    <p:extLst>
      <p:ext uri="{BB962C8B-B14F-4D97-AF65-F5344CB8AC3E}">
        <p14:creationId xmlns:p14="http://schemas.microsoft.com/office/powerpoint/2010/main" val="3397510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78060"/>
            <a:ext cx="11296184" cy="671584"/>
          </a:xfrm>
          <a:solidFill>
            <a:schemeClr val="bg2">
              <a:lumMod val="90000"/>
            </a:schemeClr>
          </a:solidFill>
          <a:ln w="12700">
            <a:solidFill>
              <a:schemeClr val="tx1"/>
            </a:solidFill>
          </a:ln>
        </p:spPr>
        <p:txBody>
          <a:bodyPr>
            <a:noAutofit/>
          </a:bodyPr>
          <a:lstStyle/>
          <a:p>
            <a:r>
              <a:rPr lang="en-US" sz="3600" b="1" dirty="0"/>
              <a:t>Average Number of Drinks per Week Was Associated </a:t>
            </a:r>
            <a:r>
              <a:rPr lang="en-US" sz="3600" b="1" dirty="0" smtClean="0"/>
              <a:t>With….</a:t>
            </a:r>
            <a:endParaRPr lang="en-US" sz="3600" b="1" dirty="0"/>
          </a:p>
        </p:txBody>
      </p:sp>
      <p:sp>
        <p:nvSpPr>
          <p:cNvPr id="3" name="Content Placeholder 2"/>
          <p:cNvSpPr>
            <a:spLocks noGrp="1"/>
          </p:cNvSpPr>
          <p:nvPr>
            <p:ph idx="1"/>
          </p:nvPr>
        </p:nvSpPr>
        <p:spPr>
          <a:xfrm>
            <a:off x="367990" y="1103971"/>
            <a:ext cx="11496907" cy="5408796"/>
          </a:xfrm>
        </p:spPr>
        <p:txBody>
          <a:bodyPr>
            <a:normAutofit fontScale="62500" lnSpcReduction="20000"/>
          </a:bodyPr>
          <a:lstStyle/>
          <a:p>
            <a:r>
              <a:rPr lang="en-US" sz="4300" u="sng" dirty="0"/>
              <a:t>Intercollegiate </a:t>
            </a:r>
            <a:r>
              <a:rPr lang="en-US" sz="4300" u="sng" dirty="0" smtClean="0"/>
              <a:t>Sports</a:t>
            </a:r>
            <a:r>
              <a:rPr lang="en-US" sz="4300" dirty="0" smtClean="0"/>
              <a:t> with Athletes drinking </a:t>
            </a:r>
            <a:r>
              <a:rPr lang="en-US" sz="4300" dirty="0"/>
              <a:t>more than  non-athletes</a:t>
            </a:r>
          </a:p>
          <a:p>
            <a:pPr marL="0" indent="0">
              <a:buNone/>
            </a:pPr>
            <a:endParaRPr lang="en-US" dirty="0"/>
          </a:p>
          <a:p>
            <a:pPr marL="0" indent="0">
              <a:buNone/>
            </a:pPr>
            <a:endParaRPr lang="en-US" dirty="0"/>
          </a:p>
          <a:p>
            <a:pPr marL="0" indent="0">
              <a:buNone/>
            </a:pPr>
            <a:endParaRPr lang="en-US" dirty="0"/>
          </a:p>
          <a:p>
            <a:pPr marL="0" marR="0" lvl="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a:t>
            </a:r>
          </a:p>
          <a:p>
            <a:pPr marL="0" marR="0" lvl="0" indent="0">
              <a:lnSpc>
                <a:spcPct val="107000"/>
              </a:lnSpc>
              <a:spcBef>
                <a:spcPts val="0"/>
              </a:spcBef>
              <a:spcAft>
                <a:spcPts val="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4400" dirty="0" smtClean="0">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4400" dirty="0">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4400" dirty="0" smtClean="0">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4400" dirty="0">
                <a:latin typeface="Arial" panose="020B0604020202020204" pitchFamily="34" charset="0"/>
                <a:ea typeface="Calibri" panose="020F0502020204030204" pitchFamily="34" charset="0"/>
                <a:cs typeface="Times New Roman" panose="02020603050405020304" pitchFamily="18" charset="0"/>
              </a:rPr>
              <a:t> </a:t>
            </a:r>
            <a:endParaRPr lang="en-US" sz="4400" dirty="0" smtClean="0">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4400" dirty="0">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100" dirty="0" smtClean="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buNone/>
            </a:pPr>
            <a:endParaRPr lang="en-US" sz="1100" b="1" u="sng" dirty="0">
              <a:latin typeface="Calibri" panose="020F0502020204030204" pitchFamily="34" charset="0"/>
              <a:cs typeface="Times New Roman" panose="02020603050405020304" pitchFamily="18" charset="0"/>
            </a:endParaRPr>
          </a:p>
          <a:p>
            <a:pPr marL="0" indent="0">
              <a:lnSpc>
                <a:spcPct val="107000"/>
              </a:lnSpc>
              <a:spcBef>
                <a:spcPts val="0"/>
              </a:spcBef>
              <a:buNone/>
            </a:pPr>
            <a:endParaRPr lang="en-US" sz="1100" b="1" u="sng" dirty="0" smtClean="0">
              <a:latin typeface="Calibri" panose="020F0502020204030204" pitchFamily="34" charset="0"/>
              <a:cs typeface="Times New Roman" panose="02020603050405020304" pitchFamily="18" charset="0"/>
            </a:endParaRPr>
          </a:p>
          <a:p>
            <a:pPr marL="0" indent="0">
              <a:lnSpc>
                <a:spcPct val="107000"/>
              </a:lnSpc>
              <a:spcBef>
                <a:spcPts val="0"/>
              </a:spcBef>
              <a:buNone/>
            </a:pPr>
            <a:endParaRPr lang="en-US" sz="1100" b="1" u="sng" dirty="0">
              <a:latin typeface="Calibri" panose="020F0502020204030204" pitchFamily="34" charset="0"/>
              <a:cs typeface="Times New Roman" panose="02020603050405020304" pitchFamily="18" charset="0"/>
            </a:endParaRPr>
          </a:p>
          <a:p>
            <a:pPr marL="0" indent="0">
              <a:lnSpc>
                <a:spcPct val="107000"/>
              </a:lnSpc>
              <a:spcBef>
                <a:spcPts val="0"/>
              </a:spcBef>
              <a:buNone/>
            </a:pPr>
            <a:endParaRPr lang="en-US" sz="1100" b="1" u="sng" dirty="0" smtClean="0">
              <a:latin typeface="Calibri" panose="020F0502020204030204" pitchFamily="34" charset="0"/>
              <a:cs typeface="Times New Roman" panose="02020603050405020304" pitchFamily="18" charset="0"/>
            </a:endParaRPr>
          </a:p>
          <a:p>
            <a:pPr marL="0" indent="0">
              <a:lnSpc>
                <a:spcPct val="107000"/>
              </a:lnSpc>
              <a:spcBef>
                <a:spcPts val="0"/>
              </a:spcBef>
              <a:buNone/>
            </a:pPr>
            <a:endParaRPr lang="en-US" sz="1600" b="1" u="sng" dirty="0" smtClean="0"/>
          </a:p>
          <a:p>
            <a:pPr marL="0" indent="0">
              <a:lnSpc>
                <a:spcPct val="107000"/>
              </a:lnSpc>
              <a:spcBef>
                <a:spcPts val="0"/>
              </a:spcBef>
              <a:buNone/>
            </a:pPr>
            <a:endParaRPr lang="en-US" sz="1600" b="1" u="sng" dirty="0"/>
          </a:p>
          <a:p>
            <a:pPr marL="0" indent="0">
              <a:lnSpc>
                <a:spcPct val="107000"/>
              </a:lnSpc>
              <a:spcBef>
                <a:spcPts val="0"/>
              </a:spcBef>
              <a:buNone/>
            </a:pPr>
            <a:endParaRPr lang="en-US" sz="1600" b="1" u="sng" dirty="0" smtClean="0"/>
          </a:p>
          <a:p>
            <a:pPr marL="0" indent="0">
              <a:lnSpc>
                <a:spcPct val="107000"/>
              </a:lnSpc>
              <a:spcBef>
                <a:spcPts val="0"/>
              </a:spcBef>
              <a:buNone/>
            </a:pPr>
            <a:endParaRPr lang="en-US" sz="2000" b="1" u="sng" dirty="0" smtClean="0"/>
          </a:p>
          <a:p>
            <a:pPr marL="0" indent="0">
              <a:lnSpc>
                <a:spcPct val="107000"/>
              </a:lnSpc>
              <a:spcBef>
                <a:spcPts val="0"/>
              </a:spcBef>
              <a:buNone/>
            </a:pPr>
            <a:endParaRPr lang="en-US" sz="2000" b="1" u="sng" dirty="0"/>
          </a:p>
          <a:p>
            <a:pPr marL="0" indent="0">
              <a:lnSpc>
                <a:spcPct val="107000"/>
              </a:lnSpc>
              <a:spcBef>
                <a:spcPts val="0"/>
              </a:spcBef>
              <a:buNone/>
            </a:pPr>
            <a:endParaRPr lang="en-US" sz="2000" b="1" u="sng" dirty="0" smtClean="0"/>
          </a:p>
          <a:p>
            <a:pPr marL="0" indent="0">
              <a:lnSpc>
                <a:spcPct val="107000"/>
              </a:lnSpc>
              <a:spcBef>
                <a:spcPts val="0"/>
              </a:spcBef>
              <a:buNone/>
            </a:pPr>
            <a:r>
              <a:rPr lang="en-US" sz="2000" b="1" u="sng" dirty="0" smtClean="0"/>
              <a:t>Analysis of Variance</a:t>
            </a:r>
            <a:r>
              <a:rPr lang="en-US" sz="2000" u="sng" dirty="0" smtClean="0"/>
              <a:t> (ANOVA)</a:t>
            </a:r>
            <a:r>
              <a:rPr lang="en-US" sz="2000" dirty="0" smtClean="0"/>
              <a:t> </a:t>
            </a:r>
          </a:p>
          <a:p>
            <a:pPr marL="0" marR="0" indent="0">
              <a:lnSpc>
                <a:spcPct val="107000"/>
              </a:lnSpc>
              <a:spcBef>
                <a:spcPts val="0"/>
              </a:spcBef>
              <a:spcAft>
                <a:spcPts val="0"/>
              </a:spcAft>
              <a:buNone/>
            </a:pPr>
            <a:r>
              <a:rPr lang="en-US" sz="2000" dirty="0" smtClean="0">
                <a:latin typeface="Calibri" panose="020F0502020204030204" pitchFamily="34" charset="0"/>
                <a:ea typeface="Calibri" panose="020F0502020204030204" pitchFamily="34" charset="0"/>
                <a:cs typeface="Times New Roman" panose="02020603050405020304" pitchFamily="18" charset="0"/>
              </a:rPr>
              <a:t> F(</a:t>
            </a:r>
            <a:r>
              <a:rPr lang="en-US" sz="2000" dirty="0" err="1" smtClean="0">
                <a:latin typeface="Calibri" panose="020F0502020204030204" pitchFamily="34" charset="0"/>
                <a:ea typeface="Calibri" panose="020F0502020204030204" pitchFamily="34" charset="0"/>
                <a:cs typeface="Times New Roman" panose="02020603050405020304" pitchFamily="18" charset="0"/>
              </a:rPr>
              <a:t>df</a:t>
            </a:r>
            <a:r>
              <a:rPr lang="en-US" sz="2000" dirty="0" smtClean="0">
                <a:latin typeface="Calibri" panose="020F0502020204030204" pitchFamily="34" charset="0"/>
                <a:ea typeface="Calibri" panose="020F0502020204030204" pitchFamily="34" charset="0"/>
                <a:cs typeface="Times New Roman" panose="02020603050405020304" pitchFamily="18" charset="0"/>
              </a:rPr>
              <a:t> 1,482)=17.483, p&lt;.05 [.000],</a:t>
            </a:r>
            <a:r>
              <a:rPr lang="en-US" sz="2000" dirty="0" smtClean="0">
                <a:latin typeface="Arial" panose="020B0604020202020204" pitchFamily="34" charset="0"/>
                <a:ea typeface="Calibri" panose="020F0502020204030204" pitchFamily="34" charset="0"/>
                <a:cs typeface="Times New Roman" panose="02020603050405020304" pitchFamily="18" charset="0"/>
              </a:rPr>
              <a:t> η</a:t>
            </a:r>
            <a:r>
              <a:rPr lang="en-US" sz="2000" baseline="30000" dirty="0" smtClean="0">
                <a:latin typeface="Arial" panose="020B0604020202020204" pitchFamily="34" charset="0"/>
                <a:ea typeface="Calibri" panose="020F0502020204030204" pitchFamily="34" charset="0"/>
                <a:cs typeface="Times New Roman" panose="02020603050405020304" pitchFamily="18" charset="0"/>
              </a:rPr>
              <a:t>2</a:t>
            </a:r>
            <a:r>
              <a:rPr lang="en-US" sz="2000" dirty="0" smtClean="0">
                <a:latin typeface="Arial" panose="020B0604020202020204" pitchFamily="34" charset="0"/>
                <a:ea typeface="Calibri" panose="020F0502020204030204" pitchFamily="34" charset="0"/>
                <a:cs typeface="Times New Roman" panose="02020603050405020304" pitchFamily="18" charset="0"/>
              </a:rPr>
              <a:t>=.035</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smtClean="0"/>
          </a:p>
          <a:p>
            <a:endParaRPr lang="en-US"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2720215" y="1670423"/>
            <a:ext cx="7593563" cy="4025801"/>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061757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86383" y="365126"/>
            <a:ext cx="10684125" cy="679230"/>
          </a:xfrm>
          <a:solidFill>
            <a:schemeClr val="accent1">
              <a:lumMod val="20000"/>
              <a:lumOff val="80000"/>
            </a:schemeClr>
          </a:solidFill>
          <a:ln w="12700">
            <a:solidFill>
              <a:schemeClr val="tx1"/>
            </a:solidFill>
          </a:ln>
        </p:spPr>
        <p:txBody>
          <a:bodyPr>
            <a:normAutofit/>
          </a:bodyPr>
          <a:lstStyle/>
          <a:p>
            <a:r>
              <a:rPr lang="en-US" sz="3200" b="1" dirty="0" smtClean="0">
                <a:ln w="12700">
                  <a:solidFill>
                    <a:schemeClr val="tx1"/>
                  </a:solidFill>
                </a:ln>
              </a:rPr>
              <a:t>Percentage of Students Reporting Heavy Episodic Drinking </a:t>
            </a:r>
            <a:r>
              <a:rPr lang="en-US" sz="2000" b="1" dirty="0" smtClean="0">
                <a:ln w="12700">
                  <a:solidFill>
                    <a:schemeClr val="tx1"/>
                  </a:solidFill>
                </a:ln>
              </a:rPr>
              <a:t>(q.14)</a:t>
            </a:r>
            <a:endParaRPr lang="en-US" sz="2000" b="1" dirty="0">
              <a:ln w="12700">
                <a:solidFill>
                  <a:schemeClr val="tx1"/>
                </a:solidFill>
              </a:ln>
            </a:endParaRPr>
          </a:p>
        </p:txBody>
      </p:sp>
      <p:graphicFrame>
        <p:nvGraphicFramePr>
          <p:cNvPr id="8" name="Chart 7"/>
          <p:cNvGraphicFramePr/>
          <p:nvPr>
            <p:extLst>
              <p:ext uri="{D42A27DB-BD31-4B8C-83A1-F6EECF244321}">
                <p14:modId xmlns:p14="http://schemas.microsoft.com/office/powerpoint/2010/main" val="3808047289"/>
              </p:ext>
            </p:extLst>
          </p:nvPr>
        </p:nvGraphicFramePr>
        <p:xfrm>
          <a:off x="486382" y="1282391"/>
          <a:ext cx="11043979" cy="466121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253519" y="6081275"/>
            <a:ext cx="3359021" cy="646331"/>
          </a:xfrm>
          <a:prstGeom prst="rect">
            <a:avLst/>
          </a:prstGeom>
          <a:noFill/>
        </p:spPr>
        <p:txBody>
          <a:bodyPr wrap="square" rtlCol="0">
            <a:spAutoFit/>
          </a:bodyPr>
          <a:lstStyle/>
          <a:p>
            <a:r>
              <a:rPr lang="en-US" dirty="0" smtClean="0"/>
              <a:t>WCSU </a:t>
            </a:r>
            <a:r>
              <a:rPr lang="en-US" dirty="0" smtClean="0">
                <a:solidFill>
                  <a:srgbClr val="FF0000"/>
                </a:solidFill>
              </a:rPr>
              <a:t>41.8%</a:t>
            </a:r>
            <a:r>
              <a:rPr lang="en-US" dirty="0" smtClean="0"/>
              <a:t> binged</a:t>
            </a:r>
          </a:p>
          <a:p>
            <a:r>
              <a:rPr lang="en-US" dirty="0" smtClean="0"/>
              <a:t>Nat’l ref. group = </a:t>
            </a:r>
            <a:r>
              <a:rPr lang="en-US" dirty="0" smtClean="0">
                <a:solidFill>
                  <a:srgbClr val="FF0000"/>
                </a:solidFill>
              </a:rPr>
              <a:t>43.6%</a:t>
            </a:r>
            <a:endParaRPr lang="en-US" dirty="0">
              <a:solidFill>
                <a:srgbClr val="FF0000"/>
              </a:solidFill>
            </a:endParaRPr>
          </a:p>
        </p:txBody>
      </p:sp>
    </p:spTree>
    <p:extLst>
      <p:ext uri="{BB962C8B-B14F-4D97-AF65-F5344CB8AC3E}">
        <p14:creationId xmlns:p14="http://schemas.microsoft.com/office/powerpoint/2010/main" val="3661697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969530226"/>
              </p:ext>
            </p:extLst>
          </p:nvPr>
        </p:nvGraphicFramePr>
        <p:xfrm>
          <a:off x="301557" y="1142324"/>
          <a:ext cx="11634281" cy="521402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01557" y="381001"/>
            <a:ext cx="11682920" cy="461665"/>
          </a:xfrm>
          <a:prstGeom prst="rect">
            <a:avLst/>
          </a:prstGeom>
          <a:solidFill>
            <a:schemeClr val="accent1">
              <a:lumMod val="40000"/>
              <a:lumOff val="60000"/>
            </a:schemeClr>
          </a:solidFill>
          <a:ln w="12700">
            <a:solidFill>
              <a:schemeClr val="tx1"/>
            </a:solidFill>
          </a:ln>
        </p:spPr>
        <p:txBody>
          <a:bodyPr wrap="square" rtlCol="0">
            <a:spAutoFit/>
          </a:bodyPr>
          <a:lstStyle/>
          <a:p>
            <a:pPr algn="ctr"/>
            <a:r>
              <a:rPr lang="en-US" sz="2400" b="1" dirty="0"/>
              <a:t>Percentage of </a:t>
            </a:r>
            <a:r>
              <a:rPr lang="en-US" sz="2400" b="1" dirty="0" smtClean="0"/>
              <a:t>Students </a:t>
            </a:r>
            <a:r>
              <a:rPr lang="en-US" sz="2400" b="1" dirty="0"/>
              <a:t>Claiming to Have Binged/Consumed 5+ Drinks in Last Two Weeks</a:t>
            </a:r>
          </a:p>
        </p:txBody>
      </p:sp>
      <p:sp>
        <p:nvSpPr>
          <p:cNvPr id="6" name="Date Placeholder 5"/>
          <p:cNvSpPr>
            <a:spLocks noGrp="1"/>
          </p:cNvSpPr>
          <p:nvPr>
            <p:ph type="dt" sz="half" idx="10"/>
          </p:nvPr>
        </p:nvSpPr>
        <p:spPr/>
        <p:txBody>
          <a:bodyPr/>
          <a:lstStyle/>
          <a:p>
            <a:fld id="{A45B1C09-B912-4BDC-89E8-4D6CAF7A7E14}" type="datetime1">
              <a:rPr lang="en-US" smtClean="0"/>
              <a:pPr/>
              <a:t>2/7/2019</a:t>
            </a:fld>
            <a:endParaRPr lang="en-US"/>
          </a:p>
        </p:txBody>
      </p:sp>
      <p:sp>
        <p:nvSpPr>
          <p:cNvPr id="7" name="Slide Number Placeholder 6"/>
          <p:cNvSpPr>
            <a:spLocks noGrp="1"/>
          </p:cNvSpPr>
          <p:nvPr>
            <p:ph type="sldNum" sz="quarter" idx="12"/>
          </p:nvPr>
        </p:nvSpPr>
        <p:spPr/>
        <p:txBody>
          <a:bodyPr/>
          <a:lstStyle/>
          <a:p>
            <a:fld id="{8A221495-D220-4AA9-A1A1-9062A219136E}" type="slidenum">
              <a:rPr lang="en-US" smtClean="0"/>
              <a:pPr/>
              <a:t>12</a:t>
            </a:fld>
            <a:endParaRPr lang="en-US"/>
          </a:p>
        </p:txBody>
      </p:sp>
    </p:spTree>
    <p:extLst>
      <p:ext uri="{BB962C8B-B14F-4D97-AF65-F5344CB8AC3E}">
        <p14:creationId xmlns:p14="http://schemas.microsoft.com/office/powerpoint/2010/main" val="1894037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7556"/>
          </a:xfrm>
          <a:solidFill>
            <a:schemeClr val="bg2">
              <a:lumMod val="75000"/>
            </a:schemeClr>
          </a:solidFill>
          <a:ln w="12700">
            <a:solidFill>
              <a:schemeClr val="tx1"/>
            </a:solidFill>
          </a:ln>
        </p:spPr>
        <p:txBody>
          <a:bodyPr/>
          <a:lstStyle/>
          <a:p>
            <a:r>
              <a:rPr lang="en-US" dirty="0" smtClean="0"/>
              <a:t>Heavy Episodic Drinking was associated with…</a:t>
            </a:r>
            <a:endParaRPr lang="en-US" dirty="0"/>
          </a:p>
        </p:txBody>
      </p:sp>
      <p:sp>
        <p:nvSpPr>
          <p:cNvPr id="3" name="Content Placeholder 2"/>
          <p:cNvSpPr>
            <a:spLocks noGrp="1"/>
          </p:cNvSpPr>
          <p:nvPr>
            <p:ph idx="1"/>
          </p:nvPr>
        </p:nvSpPr>
        <p:spPr>
          <a:xfrm>
            <a:off x="703683" y="1307715"/>
            <a:ext cx="10784633" cy="5406123"/>
          </a:xfr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a:normAutofit/>
          </a:bodyPr>
          <a:lstStyle/>
          <a:p>
            <a:pPr>
              <a:lnSpc>
                <a:spcPct val="100000"/>
              </a:lnSpc>
              <a:buFont typeface="Wingdings" panose="05000000000000000000" pitchFamily="2" charset="2"/>
              <a:buChar char="q"/>
            </a:pPr>
            <a:r>
              <a:rPr lang="en-US" sz="3200" dirty="0" smtClean="0"/>
              <a:t>Male students (p&lt;.05)</a:t>
            </a:r>
          </a:p>
          <a:p>
            <a:pPr>
              <a:lnSpc>
                <a:spcPct val="100000"/>
              </a:lnSpc>
              <a:buFont typeface="Wingdings" panose="05000000000000000000" pitchFamily="2" charset="2"/>
              <a:buChar char="q"/>
            </a:pPr>
            <a:r>
              <a:rPr lang="en-US" sz="3200" dirty="0" smtClean="0"/>
              <a:t>White students (p&lt;.05)</a:t>
            </a:r>
          </a:p>
          <a:p>
            <a:pPr>
              <a:lnSpc>
                <a:spcPct val="100000"/>
              </a:lnSpc>
              <a:buFont typeface="Wingdings" panose="05000000000000000000" pitchFamily="2" charset="2"/>
              <a:buChar char="q"/>
            </a:pPr>
            <a:r>
              <a:rPr lang="en-US" sz="3200" dirty="0" smtClean="0"/>
              <a:t>Athletes  (G=0.34)</a:t>
            </a:r>
          </a:p>
          <a:p>
            <a:pPr>
              <a:lnSpc>
                <a:spcPct val="100000"/>
              </a:lnSpc>
              <a:buFont typeface="Wingdings" panose="05000000000000000000" pitchFamily="2" charset="2"/>
              <a:buChar char="q"/>
            </a:pPr>
            <a:r>
              <a:rPr lang="en-US" sz="3200" dirty="0" smtClean="0"/>
              <a:t>Tobacco users </a:t>
            </a:r>
          </a:p>
          <a:p>
            <a:pPr>
              <a:lnSpc>
                <a:spcPct val="100000"/>
              </a:lnSpc>
              <a:buFont typeface="Wingdings" panose="05000000000000000000" pitchFamily="2" charset="2"/>
              <a:buChar char="q"/>
            </a:pPr>
            <a:r>
              <a:rPr lang="en-US" sz="3200" dirty="0" smtClean="0"/>
              <a:t>Driving under the influence (G=0.43)</a:t>
            </a:r>
          </a:p>
          <a:p>
            <a:pPr>
              <a:lnSpc>
                <a:spcPct val="100000"/>
              </a:lnSpc>
              <a:buFont typeface="Wingdings" panose="05000000000000000000" pitchFamily="2" charset="2"/>
              <a:buChar char="q"/>
            </a:pPr>
            <a:r>
              <a:rPr lang="en-US" sz="3200" dirty="0" smtClean="0"/>
              <a:t>Missing classes (G=0.42)</a:t>
            </a:r>
          </a:p>
          <a:p>
            <a:pPr>
              <a:lnSpc>
                <a:spcPct val="100000"/>
              </a:lnSpc>
              <a:buFont typeface="Wingdings" panose="05000000000000000000" pitchFamily="2" charset="2"/>
              <a:buChar char="q"/>
            </a:pPr>
            <a:r>
              <a:rPr lang="en-US" sz="3200" dirty="0" smtClean="0"/>
              <a:t>Being taken advantage of sexually (G=0.33)</a:t>
            </a:r>
          </a:p>
          <a:p>
            <a:pPr>
              <a:lnSpc>
                <a:spcPct val="100000"/>
              </a:lnSpc>
              <a:buFont typeface="Wingdings" panose="05000000000000000000" pitchFamily="2" charset="2"/>
              <a:buChar char="q"/>
            </a:pPr>
            <a:r>
              <a:rPr lang="en-US" sz="3200" dirty="0" smtClean="0"/>
              <a:t>Being hurt or injured (G=0.46)</a:t>
            </a:r>
            <a:endParaRPr lang="en-US" sz="3200" dirty="0"/>
          </a:p>
        </p:txBody>
      </p:sp>
    </p:spTree>
    <p:extLst>
      <p:ext uri="{BB962C8B-B14F-4D97-AF65-F5344CB8AC3E}">
        <p14:creationId xmlns:p14="http://schemas.microsoft.com/office/powerpoint/2010/main" val="200265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546291010"/>
              </p:ext>
            </p:extLst>
          </p:nvPr>
        </p:nvGraphicFramePr>
        <p:xfrm>
          <a:off x="646771" y="178419"/>
          <a:ext cx="11240429" cy="62669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02066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975060437"/>
              </p:ext>
            </p:extLst>
          </p:nvPr>
        </p:nvGraphicFramePr>
        <p:xfrm>
          <a:off x="485193" y="363894"/>
          <a:ext cx="10590244" cy="57663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7655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stretch>
            <a:fillRect/>
          </a:stretch>
        </p:blipFill>
        <p:spPr>
          <a:xfrm>
            <a:off x="494270" y="881449"/>
            <a:ext cx="11519679" cy="5721628"/>
          </a:xfrm>
          <a:prstGeom prst="rect">
            <a:avLst/>
          </a:prstGeom>
          <a:solidFill>
            <a:schemeClr val="accent1">
              <a:lumMod val="20000"/>
              <a:lumOff val="80000"/>
            </a:schemeClr>
          </a:solidFill>
          <a:ln>
            <a:solidFill>
              <a:srgbClr val="B4B4B4"/>
            </a:solidFill>
          </a:ln>
        </p:spPr>
      </p:pic>
      <p:sp>
        <p:nvSpPr>
          <p:cNvPr id="10" name="Explosion 1 9"/>
          <p:cNvSpPr/>
          <p:nvPr/>
        </p:nvSpPr>
        <p:spPr>
          <a:xfrm>
            <a:off x="7612698" y="2447561"/>
            <a:ext cx="262338" cy="299756"/>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Explosion 1 10"/>
          <p:cNvSpPr/>
          <p:nvPr/>
        </p:nvSpPr>
        <p:spPr>
          <a:xfrm>
            <a:off x="7612698" y="2813220"/>
            <a:ext cx="262338" cy="347830"/>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Explosion 1 11"/>
          <p:cNvSpPr/>
          <p:nvPr/>
        </p:nvSpPr>
        <p:spPr>
          <a:xfrm>
            <a:off x="9770075" y="2388974"/>
            <a:ext cx="189470" cy="387174"/>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3300"/>
              </a:solidFill>
            </a:endParaRPr>
          </a:p>
        </p:txBody>
      </p:sp>
      <p:sp>
        <p:nvSpPr>
          <p:cNvPr id="16" name="Explosion 1 15"/>
          <p:cNvSpPr/>
          <p:nvPr/>
        </p:nvSpPr>
        <p:spPr>
          <a:xfrm>
            <a:off x="5463558" y="2413685"/>
            <a:ext cx="189471" cy="296561"/>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1">
                    <a:lumMod val="75000"/>
                  </a:schemeClr>
                </a:solidFill>
              </a:ln>
              <a:solidFill>
                <a:srgbClr val="FF3300"/>
              </a:solidFill>
            </a:endParaRPr>
          </a:p>
        </p:txBody>
      </p:sp>
      <p:sp>
        <p:nvSpPr>
          <p:cNvPr id="17" name="Explosion 1 16"/>
          <p:cNvSpPr/>
          <p:nvPr/>
        </p:nvSpPr>
        <p:spPr>
          <a:xfrm>
            <a:off x="7772063" y="1109830"/>
            <a:ext cx="205946" cy="238897"/>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Explosion 1 17"/>
          <p:cNvSpPr/>
          <p:nvPr/>
        </p:nvSpPr>
        <p:spPr>
          <a:xfrm>
            <a:off x="5501625" y="2813219"/>
            <a:ext cx="189471" cy="296561"/>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1">
                    <a:lumMod val="75000"/>
                  </a:schemeClr>
                </a:solidFill>
              </a:ln>
              <a:solidFill>
                <a:srgbClr val="FF3300"/>
              </a:solidFill>
            </a:endParaRPr>
          </a:p>
        </p:txBody>
      </p:sp>
      <p:sp>
        <p:nvSpPr>
          <p:cNvPr id="3" name="Title 2"/>
          <p:cNvSpPr>
            <a:spLocks noGrp="1"/>
          </p:cNvSpPr>
          <p:nvPr>
            <p:ph type="title"/>
          </p:nvPr>
        </p:nvSpPr>
        <p:spPr>
          <a:xfrm>
            <a:off x="584886" y="10899"/>
            <a:ext cx="11377577" cy="804648"/>
          </a:xfrm>
          <a:solidFill>
            <a:schemeClr val="accent1">
              <a:lumMod val="40000"/>
              <a:lumOff val="60000"/>
            </a:schemeClr>
          </a:solidFill>
        </p:spPr>
        <p:txBody>
          <a:bodyPr/>
          <a:lstStyle/>
          <a:p>
            <a:r>
              <a:rPr lang="en-US" dirty="0" smtClean="0"/>
              <a:t>WCSU Compared to National Reference Group</a:t>
            </a:r>
            <a:endParaRPr lang="en-US" dirty="0"/>
          </a:p>
        </p:txBody>
      </p:sp>
      <p:sp>
        <p:nvSpPr>
          <p:cNvPr id="13" name="Explosion 1 12"/>
          <p:cNvSpPr/>
          <p:nvPr/>
        </p:nvSpPr>
        <p:spPr>
          <a:xfrm>
            <a:off x="9772428" y="2813219"/>
            <a:ext cx="189470" cy="387174"/>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3300"/>
              </a:solidFill>
            </a:endParaRPr>
          </a:p>
        </p:txBody>
      </p:sp>
      <p:sp>
        <p:nvSpPr>
          <p:cNvPr id="14" name="Explosion 1 13"/>
          <p:cNvSpPr/>
          <p:nvPr/>
        </p:nvSpPr>
        <p:spPr>
          <a:xfrm>
            <a:off x="5534996" y="3170046"/>
            <a:ext cx="189471" cy="296561"/>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1">
                    <a:lumMod val="75000"/>
                  </a:schemeClr>
                </a:solidFill>
              </a:ln>
              <a:solidFill>
                <a:srgbClr val="FF3300"/>
              </a:solidFill>
            </a:endParaRPr>
          </a:p>
        </p:txBody>
      </p:sp>
      <p:sp>
        <p:nvSpPr>
          <p:cNvPr id="15" name="Explosion 1 14"/>
          <p:cNvSpPr/>
          <p:nvPr/>
        </p:nvSpPr>
        <p:spPr>
          <a:xfrm>
            <a:off x="7709406" y="3161049"/>
            <a:ext cx="262338" cy="299756"/>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xplosion 1 18"/>
          <p:cNvSpPr/>
          <p:nvPr/>
        </p:nvSpPr>
        <p:spPr>
          <a:xfrm>
            <a:off x="9753599" y="1109830"/>
            <a:ext cx="205946" cy="238897"/>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2203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stretch>
            <a:fillRect/>
          </a:stretch>
        </p:blipFill>
        <p:spPr>
          <a:xfrm>
            <a:off x="568411" y="1466335"/>
            <a:ext cx="10181967" cy="3971918"/>
          </a:xfrm>
          <a:prstGeom prst="rect">
            <a:avLst/>
          </a:prstGeom>
        </p:spPr>
      </p:pic>
      <p:pic>
        <p:nvPicPr>
          <p:cNvPr id="3" name="Picture 2"/>
          <p:cNvPicPr>
            <a:picLocks noChangeAspect="1"/>
          </p:cNvPicPr>
          <p:nvPr/>
        </p:nvPicPr>
        <p:blipFill>
          <a:blip r:embed="rId4"/>
          <a:stretch>
            <a:fillRect/>
          </a:stretch>
        </p:blipFill>
        <p:spPr>
          <a:xfrm>
            <a:off x="806344" y="5606024"/>
            <a:ext cx="10525327" cy="1041912"/>
          </a:xfrm>
          <a:prstGeom prst="rect">
            <a:avLst/>
          </a:prstGeom>
        </p:spPr>
      </p:pic>
      <p:sp>
        <p:nvSpPr>
          <p:cNvPr id="5" name="Explosion 1 4"/>
          <p:cNvSpPr/>
          <p:nvPr/>
        </p:nvSpPr>
        <p:spPr>
          <a:xfrm>
            <a:off x="2829694" y="3283419"/>
            <a:ext cx="317162" cy="25061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Explosion 1 6"/>
          <p:cNvSpPr/>
          <p:nvPr/>
        </p:nvSpPr>
        <p:spPr>
          <a:xfrm>
            <a:off x="2821452" y="4259848"/>
            <a:ext cx="325404" cy="337751"/>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xplosion 1 7"/>
          <p:cNvSpPr/>
          <p:nvPr/>
        </p:nvSpPr>
        <p:spPr>
          <a:xfrm>
            <a:off x="2829693" y="4765370"/>
            <a:ext cx="317162" cy="350327"/>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xplosion 1 8"/>
          <p:cNvSpPr/>
          <p:nvPr/>
        </p:nvSpPr>
        <p:spPr>
          <a:xfrm>
            <a:off x="2821452" y="3771634"/>
            <a:ext cx="325403" cy="32044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9"/>
          <p:cNvSpPr>
            <a:spLocks noGrp="1"/>
          </p:cNvSpPr>
          <p:nvPr>
            <p:ph type="title"/>
          </p:nvPr>
        </p:nvSpPr>
        <p:spPr>
          <a:xfrm>
            <a:off x="838200" y="98855"/>
            <a:ext cx="10515600" cy="992660"/>
          </a:xfrm>
          <a:solidFill>
            <a:schemeClr val="accent1">
              <a:lumMod val="40000"/>
              <a:lumOff val="60000"/>
            </a:schemeClr>
          </a:solidFill>
        </p:spPr>
        <p:txBody>
          <a:bodyPr>
            <a:normAutofit fontScale="90000"/>
          </a:bodyPr>
          <a:lstStyle/>
          <a:p>
            <a:pPr algn="ctr"/>
            <a:r>
              <a:rPr lang="en-US" b="1" dirty="0" smtClean="0"/>
              <a:t>Experiences in Harassment or Violence and Alcohol’s Involvement </a:t>
            </a:r>
            <a:endParaRPr lang="en-US" b="1" dirty="0"/>
          </a:p>
        </p:txBody>
      </p:sp>
      <p:sp>
        <p:nvSpPr>
          <p:cNvPr id="11" name="Explosion 1 10"/>
          <p:cNvSpPr/>
          <p:nvPr/>
        </p:nvSpPr>
        <p:spPr>
          <a:xfrm>
            <a:off x="2829695" y="2795203"/>
            <a:ext cx="317160" cy="26103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416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AutoShape 2"/>
          <p:cNvSpPr>
            <a:spLocks noGrp="1" noChangeArrowheads="1"/>
          </p:cNvSpPr>
          <p:nvPr>
            <p:ph type="title"/>
          </p:nvPr>
        </p:nvSpPr>
        <p:spPr>
          <a:xfrm>
            <a:off x="838200" y="365126"/>
            <a:ext cx="10515600" cy="1101210"/>
          </a:xfrm>
          <a:solidFill>
            <a:schemeClr val="accent1">
              <a:lumMod val="40000"/>
              <a:lumOff val="60000"/>
            </a:schemeClr>
          </a:solidFill>
          <a:ln>
            <a:solidFill>
              <a:schemeClr val="tx1"/>
            </a:solidFill>
          </a:ln>
        </p:spPr>
        <p:txBody>
          <a:bodyPr/>
          <a:lstStyle/>
          <a:p>
            <a:r>
              <a:rPr lang="en-US" sz="3200" dirty="0"/>
              <a:t>Perception of Normal Alcohol Use vs. Actual Alcohol Use </a:t>
            </a:r>
            <a:r>
              <a:rPr lang="en-US" sz="2400" dirty="0"/>
              <a:t>(per year) from 2004-2017</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967922760"/>
              </p:ext>
            </p:extLst>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Date Placeholder 3"/>
          <p:cNvSpPr>
            <a:spLocks noGrp="1"/>
          </p:cNvSpPr>
          <p:nvPr>
            <p:ph type="dt" sz="half" idx="10"/>
          </p:nvPr>
        </p:nvSpPr>
        <p:spPr/>
        <p:txBody>
          <a:bodyPr/>
          <a:lstStyle/>
          <a:p>
            <a:r>
              <a:rPr lang="en-US" dirty="0" smtClean="0"/>
              <a:t>8/2017</a:t>
            </a:r>
            <a:endParaRPr lang="en-US" dirty="0"/>
          </a:p>
        </p:txBody>
      </p:sp>
      <p:sp>
        <p:nvSpPr>
          <p:cNvPr id="7" name="Slide Number Placeholder 5"/>
          <p:cNvSpPr>
            <a:spLocks noGrp="1"/>
          </p:cNvSpPr>
          <p:nvPr>
            <p:ph type="sldNum" sz="quarter" idx="12"/>
          </p:nvPr>
        </p:nvSpPr>
        <p:spPr/>
        <p:txBody>
          <a:bodyPr/>
          <a:lstStyle/>
          <a:p>
            <a:fld id="{447C5029-FB3C-42F6-B735-ECA19D599BA1}" type="slidenum">
              <a:rPr lang="en-US"/>
              <a:pPr/>
              <a:t>18</a:t>
            </a:fld>
            <a:endParaRPr lang="en-US"/>
          </a:p>
        </p:txBody>
      </p:sp>
    </p:spTree>
    <p:extLst>
      <p:ext uri="{BB962C8B-B14F-4D97-AF65-F5344CB8AC3E}">
        <p14:creationId xmlns:p14="http://schemas.microsoft.com/office/powerpoint/2010/main" val="3306331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438400" y="609601"/>
            <a:ext cx="7162800" cy="4524375"/>
          </a:xfrm>
          <a:prstGeom prst="rect">
            <a:avLst/>
          </a:prstGeom>
          <a:noFill/>
          <a:ln w="9525">
            <a:noFill/>
            <a:miter lim="800000"/>
            <a:headEnd/>
            <a:tailEnd/>
          </a:ln>
          <a:effectLst/>
        </p:spPr>
        <p:txBody>
          <a:bodyPr>
            <a:spAutoFit/>
          </a:bodyPr>
          <a:lstStyle/>
          <a:p>
            <a:pPr algn="ctr" eaLnBrk="0" hangingPunct="0">
              <a:defRPr/>
            </a:pPr>
            <a:r>
              <a:rPr lang="en-US" sz="3200" b="1" i="1" dirty="0">
                <a:solidFill>
                  <a:srgbClr val="002060"/>
                </a:solidFill>
                <a:effectLst>
                  <a:outerShdw blurRad="38100" dist="38100" dir="2700000" algn="tl">
                    <a:srgbClr val="C0C0C0"/>
                  </a:outerShdw>
                </a:effectLst>
                <a:latin typeface="Helvetica" charset="0"/>
              </a:rPr>
              <a:t>The good news is…</a:t>
            </a:r>
          </a:p>
          <a:p>
            <a:pPr algn="ctr" eaLnBrk="0" hangingPunct="0">
              <a:defRPr/>
            </a:pPr>
            <a:endParaRPr lang="en-US" sz="2400" b="1" dirty="0">
              <a:solidFill>
                <a:schemeClr val="accent2"/>
              </a:solidFill>
              <a:effectLst>
                <a:outerShdw blurRad="38100" dist="38100" dir="2700000" algn="tl">
                  <a:srgbClr val="C0C0C0"/>
                </a:outerShdw>
              </a:effectLst>
              <a:latin typeface="Helvetica" charset="0"/>
            </a:endParaRPr>
          </a:p>
          <a:p>
            <a:pPr algn="ctr" eaLnBrk="0" hangingPunct="0">
              <a:defRPr/>
            </a:pPr>
            <a:r>
              <a:rPr lang="en-US" sz="4000" b="1" dirty="0">
                <a:solidFill>
                  <a:srgbClr val="002060"/>
                </a:solidFill>
                <a:effectLst>
                  <a:outerShdw blurRad="38100" dist="38100" dir="2700000" algn="tl">
                    <a:srgbClr val="C0C0C0"/>
                  </a:outerShdw>
                </a:effectLst>
                <a:latin typeface="Helvetica" charset="0"/>
              </a:rPr>
              <a:t>Substance Abuse is a</a:t>
            </a:r>
            <a:r>
              <a:rPr lang="en-US" sz="4000" b="1" dirty="0">
                <a:solidFill>
                  <a:schemeClr val="accent2"/>
                </a:solidFill>
                <a:effectLst>
                  <a:outerShdw blurRad="38100" dist="38100" dir="2700000" algn="tl">
                    <a:srgbClr val="C0C0C0"/>
                  </a:outerShdw>
                </a:effectLst>
                <a:latin typeface="Helvetica" charset="0"/>
              </a:rPr>
              <a:t/>
            </a:r>
            <a:br>
              <a:rPr lang="en-US" sz="4000" b="1" dirty="0">
                <a:solidFill>
                  <a:schemeClr val="accent2"/>
                </a:solidFill>
                <a:effectLst>
                  <a:outerShdw blurRad="38100" dist="38100" dir="2700000" algn="tl">
                    <a:srgbClr val="C0C0C0"/>
                  </a:outerShdw>
                </a:effectLst>
                <a:latin typeface="Helvetica" charset="0"/>
              </a:rPr>
            </a:br>
            <a:r>
              <a:rPr lang="en-US" sz="4000" b="1" dirty="0">
                <a:solidFill>
                  <a:srgbClr val="00B0F0"/>
                </a:solidFill>
                <a:effectLst>
                  <a:outerShdw blurRad="38100" dist="38100" dir="2700000" algn="tl">
                    <a:srgbClr val="C0C0C0"/>
                  </a:outerShdw>
                </a:effectLst>
                <a:latin typeface="Helvetica" charset="0"/>
              </a:rPr>
              <a:t>preventable behavior</a:t>
            </a:r>
            <a:endParaRPr lang="en-US" sz="2400" b="1" dirty="0">
              <a:solidFill>
                <a:srgbClr val="00B0F0"/>
              </a:solidFill>
              <a:effectLst>
                <a:outerShdw blurRad="38100" dist="38100" dir="2700000" algn="tl">
                  <a:srgbClr val="C0C0C0"/>
                </a:outerShdw>
              </a:effectLst>
              <a:latin typeface="Helvetica" charset="0"/>
            </a:endParaRPr>
          </a:p>
          <a:p>
            <a:pPr algn="ctr" eaLnBrk="0" hangingPunct="0">
              <a:defRPr/>
            </a:pPr>
            <a:endParaRPr lang="en-US" sz="2400" b="1" dirty="0">
              <a:solidFill>
                <a:schemeClr val="accent2"/>
              </a:solidFill>
              <a:effectLst>
                <a:outerShdw blurRad="38100" dist="38100" dir="2700000" algn="tl">
                  <a:srgbClr val="C0C0C0"/>
                </a:outerShdw>
              </a:effectLst>
              <a:latin typeface="Helvetica" charset="0"/>
            </a:endParaRPr>
          </a:p>
          <a:p>
            <a:pPr algn="ctr" eaLnBrk="0" hangingPunct="0">
              <a:defRPr/>
            </a:pPr>
            <a:r>
              <a:rPr lang="en-US" sz="2400" b="1" dirty="0">
                <a:solidFill>
                  <a:srgbClr val="002060"/>
                </a:solidFill>
                <a:effectLst>
                  <a:outerShdw blurRad="38100" dist="38100" dir="2700000" algn="tl">
                    <a:srgbClr val="C0C0C0"/>
                  </a:outerShdw>
                </a:effectLst>
                <a:latin typeface="Helvetica" charset="0"/>
              </a:rPr>
              <a:t>and </a:t>
            </a:r>
          </a:p>
          <a:p>
            <a:pPr algn="ctr" eaLnBrk="0" hangingPunct="0">
              <a:defRPr/>
            </a:pPr>
            <a:endParaRPr lang="en-US" sz="2400" b="1" dirty="0">
              <a:solidFill>
                <a:srgbClr val="002060"/>
              </a:solidFill>
              <a:effectLst>
                <a:outerShdw blurRad="38100" dist="38100" dir="2700000" algn="tl">
                  <a:srgbClr val="C0C0C0"/>
                </a:outerShdw>
              </a:effectLst>
              <a:latin typeface="Helvetica" charset="0"/>
            </a:endParaRPr>
          </a:p>
          <a:p>
            <a:pPr algn="ctr" eaLnBrk="0" hangingPunct="0">
              <a:defRPr/>
            </a:pPr>
            <a:r>
              <a:rPr lang="en-US" sz="4000" b="1" dirty="0">
                <a:solidFill>
                  <a:srgbClr val="002060"/>
                </a:solidFill>
                <a:effectLst>
                  <a:outerShdw blurRad="38100" dist="38100" dir="2700000" algn="tl">
                    <a:srgbClr val="C0C0C0"/>
                  </a:outerShdw>
                </a:effectLst>
                <a:latin typeface="Helvetica" charset="0"/>
              </a:rPr>
              <a:t>Substance Addiction is</a:t>
            </a:r>
            <a:br>
              <a:rPr lang="en-US" sz="4000" b="1" dirty="0">
                <a:solidFill>
                  <a:srgbClr val="002060"/>
                </a:solidFill>
                <a:effectLst>
                  <a:outerShdw blurRad="38100" dist="38100" dir="2700000" algn="tl">
                    <a:srgbClr val="C0C0C0"/>
                  </a:outerShdw>
                </a:effectLst>
                <a:latin typeface="Helvetica" charset="0"/>
              </a:rPr>
            </a:br>
            <a:r>
              <a:rPr lang="en-US" sz="4000" b="1" dirty="0">
                <a:solidFill>
                  <a:srgbClr val="002060"/>
                </a:solidFill>
                <a:effectLst>
                  <a:outerShdw blurRad="38100" dist="38100" dir="2700000" algn="tl">
                    <a:srgbClr val="C0C0C0"/>
                  </a:outerShdw>
                </a:effectLst>
                <a:latin typeface="Helvetica" charset="0"/>
              </a:rPr>
              <a:t>a </a:t>
            </a:r>
            <a:r>
              <a:rPr lang="en-US" sz="4000" b="1" dirty="0">
                <a:solidFill>
                  <a:srgbClr val="00B0F0"/>
                </a:solidFill>
                <a:effectLst>
                  <a:outerShdw blurRad="38100" dist="38100" dir="2700000" algn="tl">
                    <a:srgbClr val="C0C0C0"/>
                  </a:outerShdw>
                </a:effectLst>
                <a:latin typeface="Helvetica" charset="0"/>
              </a:rPr>
              <a:t>treatable disease</a:t>
            </a:r>
            <a:endParaRPr lang="en-US" sz="2400" b="1" dirty="0">
              <a:solidFill>
                <a:srgbClr val="00B0F0"/>
              </a:solidFill>
              <a:effectLst>
                <a:outerShdw blurRad="38100" dist="38100" dir="2700000" algn="tl">
                  <a:srgbClr val="C0C0C0"/>
                </a:outerShdw>
              </a:effectLst>
              <a:latin typeface="Helvetica" charset="0"/>
            </a:endParaRPr>
          </a:p>
        </p:txBody>
      </p:sp>
    </p:spTree>
    <p:extLst>
      <p:ext uri="{BB962C8B-B14F-4D97-AF65-F5344CB8AC3E}">
        <p14:creationId xmlns:p14="http://schemas.microsoft.com/office/powerpoint/2010/main" val="41019957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26" name="AutoShape 2"/>
          <p:cNvSpPr>
            <a:spLocks noGrp="1" noChangeArrowheads="1"/>
          </p:cNvSpPr>
          <p:nvPr>
            <p:ph type="title"/>
          </p:nvPr>
        </p:nvSpPr>
        <p:spPr>
          <a:xfrm>
            <a:off x="838200" y="365125"/>
            <a:ext cx="10515600" cy="913169"/>
          </a:xfrm>
          <a:solidFill>
            <a:schemeClr val="bg2">
              <a:lumMod val="90000"/>
            </a:schemeClr>
          </a:solidFill>
          <a:ln w="12700">
            <a:solidFill>
              <a:schemeClr val="tx1"/>
            </a:solidFill>
          </a:ln>
        </p:spPr>
        <p:txBody>
          <a:bodyPr/>
          <a:lstStyle/>
          <a:p>
            <a:pPr algn="ctr"/>
            <a:r>
              <a:rPr lang="en-US" b="1" dirty="0"/>
              <a:t>Why </a:t>
            </a:r>
            <a:r>
              <a:rPr lang="en-US" sz="4000" b="1" dirty="0"/>
              <a:t>Collect</a:t>
            </a:r>
            <a:r>
              <a:rPr lang="en-US" b="1" dirty="0"/>
              <a:t> These Data?</a:t>
            </a:r>
          </a:p>
        </p:txBody>
      </p:sp>
      <p:sp>
        <p:nvSpPr>
          <p:cNvPr id="1027" name="Rectangle 3"/>
          <p:cNvSpPr>
            <a:spLocks noGrp="1" noChangeArrowheads="1"/>
          </p:cNvSpPr>
          <p:nvPr>
            <p:ph idx="1"/>
          </p:nvPr>
        </p:nvSpPr>
        <p:spPr>
          <a:xfrm>
            <a:off x="838201" y="1464906"/>
            <a:ext cx="10515600" cy="4859694"/>
          </a:xfrm>
          <a:ln w="3175">
            <a:solidFill>
              <a:schemeClr val="tx1"/>
            </a:solidFill>
          </a:ln>
        </p:spPr>
        <p:txBody>
          <a:bodyPr>
            <a:noAutofit/>
          </a:bodyPr>
          <a:lstStyle/>
          <a:p>
            <a:r>
              <a:rPr lang="en-US" sz="2400" dirty="0">
                <a:solidFill>
                  <a:schemeClr val="tx2"/>
                </a:solidFill>
              </a:rPr>
              <a:t>Look at the current population before leaping into action!</a:t>
            </a:r>
          </a:p>
          <a:p>
            <a:pPr lvl="1"/>
            <a:r>
              <a:rPr lang="en-US" dirty="0">
                <a:solidFill>
                  <a:schemeClr val="tx2"/>
                </a:solidFill>
              </a:rPr>
              <a:t>Any problems unique to WCSU?</a:t>
            </a:r>
          </a:p>
          <a:p>
            <a:pPr lvl="1"/>
            <a:r>
              <a:rPr lang="en-US" dirty="0">
                <a:solidFill>
                  <a:schemeClr val="tx2"/>
                </a:solidFill>
              </a:rPr>
              <a:t>Any problems especially urgent?</a:t>
            </a:r>
          </a:p>
          <a:p>
            <a:r>
              <a:rPr lang="en-US" sz="2400" dirty="0">
                <a:solidFill>
                  <a:schemeClr val="tx2"/>
                </a:solidFill>
              </a:rPr>
              <a:t>Measure progress in the future, and over time.</a:t>
            </a:r>
          </a:p>
          <a:p>
            <a:r>
              <a:rPr lang="en-US" sz="2400" dirty="0">
                <a:solidFill>
                  <a:schemeClr val="tx2"/>
                </a:solidFill>
              </a:rPr>
              <a:t>Check “reality.”</a:t>
            </a:r>
          </a:p>
          <a:p>
            <a:pPr lvl="1"/>
            <a:r>
              <a:rPr lang="en-US" dirty="0">
                <a:solidFill>
                  <a:schemeClr val="tx2"/>
                </a:solidFill>
              </a:rPr>
              <a:t>There is a common perception that drugs and alcohol are a normal part of campus life</a:t>
            </a:r>
          </a:p>
          <a:p>
            <a:pPr lvl="1"/>
            <a:r>
              <a:rPr lang="en-US" dirty="0">
                <a:solidFill>
                  <a:schemeClr val="tx2"/>
                </a:solidFill>
              </a:rPr>
              <a:t>And are a choice that only affects the user, but in reality may have a wide range of effects on the entire campus community.</a:t>
            </a:r>
          </a:p>
          <a:p>
            <a:r>
              <a:rPr lang="en-US" sz="2400" dirty="0">
                <a:solidFill>
                  <a:schemeClr val="tx2"/>
                </a:solidFill>
              </a:rPr>
              <a:t>Justification for and accountability of programming and intervention strategies.</a:t>
            </a:r>
          </a:p>
          <a:p>
            <a:r>
              <a:rPr lang="en-US" sz="2400" dirty="0" smtClean="0">
                <a:solidFill>
                  <a:schemeClr val="tx2"/>
                </a:solidFill>
              </a:rPr>
              <a:t>Grant/ Strategic </a:t>
            </a:r>
            <a:r>
              <a:rPr lang="en-US" sz="2400" dirty="0">
                <a:solidFill>
                  <a:schemeClr val="tx2"/>
                </a:solidFill>
              </a:rPr>
              <a:t>planning/visioning.</a:t>
            </a:r>
          </a:p>
          <a:p>
            <a:r>
              <a:rPr lang="en-US" sz="2400" dirty="0">
                <a:solidFill>
                  <a:schemeClr val="tx2"/>
                </a:solidFill>
              </a:rPr>
              <a:t>Annual reporting.</a:t>
            </a:r>
          </a:p>
        </p:txBody>
      </p:sp>
      <p:sp>
        <p:nvSpPr>
          <p:cNvPr id="4" name="Slide Number Placeholder 5"/>
          <p:cNvSpPr>
            <a:spLocks noGrp="1"/>
          </p:cNvSpPr>
          <p:nvPr>
            <p:ph type="sldNum" sz="quarter" idx="12"/>
          </p:nvPr>
        </p:nvSpPr>
        <p:spPr/>
        <p:txBody>
          <a:bodyPr/>
          <a:lstStyle/>
          <a:p>
            <a:fld id="{2E5524CC-8191-4AFD-8668-99FDCF8CF20B}" type="slidenum">
              <a:rPr lang="en-US"/>
              <a:pPr/>
              <a:t>2</a:t>
            </a:fld>
            <a:endParaRPr lang="en-US"/>
          </a:p>
        </p:txBody>
      </p:sp>
    </p:spTree>
    <p:extLst>
      <p:ext uri="{BB962C8B-B14F-4D97-AF65-F5344CB8AC3E}">
        <p14:creationId xmlns:p14="http://schemas.microsoft.com/office/powerpoint/2010/main" val="4089675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828800" y="609601"/>
            <a:ext cx="8534400" cy="4708981"/>
          </a:xfrm>
          <a:prstGeom prst="rect">
            <a:avLst/>
          </a:prstGeom>
          <a:noFill/>
          <a:ln w="9525">
            <a:noFill/>
            <a:miter lim="800000"/>
            <a:headEnd/>
            <a:tailEnd/>
          </a:ln>
        </p:spPr>
        <p:txBody>
          <a:bodyPr wrap="square">
            <a:spAutoFit/>
          </a:bodyPr>
          <a:lstStyle/>
          <a:p>
            <a:pPr algn="ctr"/>
            <a:r>
              <a:rPr lang="en-US" sz="5400" b="1" dirty="0">
                <a:latin typeface="Times New Roman" pitchFamily="18" charset="0"/>
              </a:rPr>
              <a:t>Prevention needs to address:</a:t>
            </a:r>
          </a:p>
          <a:p>
            <a:pPr algn="ctr"/>
            <a:endParaRPr lang="en-US" sz="4800" b="1" dirty="0">
              <a:latin typeface="Times New Roman" pitchFamily="18" charset="0"/>
            </a:endParaRPr>
          </a:p>
          <a:p>
            <a:pPr algn="ctr"/>
            <a:r>
              <a:rPr lang="en-US" sz="4800" b="1" dirty="0">
                <a:latin typeface="Times New Roman" pitchFamily="18" charset="0"/>
              </a:rPr>
              <a:t>  </a:t>
            </a:r>
            <a:r>
              <a:rPr lang="en-US" sz="4800" b="1" i="1" u="sng" dirty="0">
                <a:latin typeface="Times New Roman" pitchFamily="18" charset="0"/>
              </a:rPr>
              <a:t>INITIAL USE</a:t>
            </a:r>
            <a:r>
              <a:rPr lang="en-US" sz="4800" b="1" dirty="0">
                <a:latin typeface="Times New Roman" pitchFamily="18" charset="0"/>
              </a:rPr>
              <a:t> </a:t>
            </a:r>
          </a:p>
          <a:p>
            <a:pPr algn="ctr"/>
            <a:endParaRPr lang="en-US" sz="4800" b="1" dirty="0">
              <a:latin typeface="Times New Roman" pitchFamily="18" charset="0"/>
            </a:endParaRPr>
          </a:p>
          <a:p>
            <a:pPr algn="ctr"/>
            <a:r>
              <a:rPr lang="en-US" sz="4800" b="1" i="1" u="sng" dirty="0">
                <a:latin typeface="Times New Roman" pitchFamily="18" charset="0"/>
              </a:rPr>
              <a:t>ESCALATION OF USE</a:t>
            </a:r>
          </a:p>
        </p:txBody>
      </p:sp>
    </p:spTree>
    <p:extLst>
      <p:ext uri="{BB962C8B-B14F-4D97-AF65-F5344CB8AC3E}">
        <p14:creationId xmlns:p14="http://schemas.microsoft.com/office/powerpoint/2010/main" val="413469838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2" descr="C:\Desktop\Core data\Core descriptives\firstusebar0.JPG"/>
          <p:cNvPicPr>
            <a:picLocks noChangeAspect="1" noChangeArrowheads="1"/>
          </p:cNvPicPr>
          <p:nvPr/>
        </p:nvPicPr>
        <p:blipFill>
          <a:blip r:embed="rId3" cstate="print">
            <a:lum bright="-10000"/>
          </a:blip>
          <a:srcRect/>
          <a:stretch>
            <a:fillRect/>
          </a:stretch>
        </p:blipFill>
        <p:spPr bwMode="auto">
          <a:xfrm>
            <a:off x="1981200" y="609600"/>
            <a:ext cx="8382000" cy="6248400"/>
          </a:xfrm>
          <a:prstGeom prst="rect">
            <a:avLst/>
          </a:prstGeom>
          <a:noFill/>
          <a:ln w="9525">
            <a:noFill/>
            <a:miter lim="800000"/>
            <a:headEnd/>
            <a:tailEnd/>
          </a:ln>
        </p:spPr>
      </p:pic>
      <p:sp>
        <p:nvSpPr>
          <p:cNvPr id="34818" name="TextBox 4"/>
          <p:cNvSpPr txBox="1">
            <a:spLocks noChangeArrowheads="1"/>
          </p:cNvSpPr>
          <p:nvPr/>
        </p:nvSpPr>
        <p:spPr bwMode="auto">
          <a:xfrm>
            <a:off x="5105400" y="3505200"/>
            <a:ext cx="1143000" cy="1200150"/>
          </a:xfrm>
          <a:prstGeom prst="rect">
            <a:avLst/>
          </a:prstGeom>
          <a:noFill/>
          <a:ln w="9525">
            <a:noFill/>
            <a:miter lim="800000"/>
            <a:headEnd/>
            <a:tailEnd/>
          </a:ln>
        </p:spPr>
        <p:txBody>
          <a:bodyPr>
            <a:spAutoFit/>
          </a:bodyPr>
          <a:lstStyle/>
          <a:p>
            <a:r>
              <a:rPr lang="en-US" sz="2400" b="1">
                <a:solidFill>
                  <a:srgbClr val="002060"/>
                </a:solidFill>
                <a:latin typeface="Calibri" pitchFamily="34" charset="0"/>
              </a:rPr>
              <a:t>14 % Middle School</a:t>
            </a:r>
          </a:p>
        </p:txBody>
      </p:sp>
      <p:sp>
        <p:nvSpPr>
          <p:cNvPr id="34819" name="TextBox 5"/>
          <p:cNvSpPr txBox="1">
            <a:spLocks noChangeArrowheads="1"/>
          </p:cNvSpPr>
          <p:nvPr/>
        </p:nvSpPr>
        <p:spPr bwMode="auto">
          <a:xfrm>
            <a:off x="7696200" y="2133600"/>
            <a:ext cx="1371600" cy="954088"/>
          </a:xfrm>
          <a:prstGeom prst="rect">
            <a:avLst/>
          </a:prstGeom>
          <a:noFill/>
          <a:ln w="9525">
            <a:noFill/>
            <a:miter lim="800000"/>
            <a:headEnd/>
            <a:tailEnd/>
          </a:ln>
        </p:spPr>
        <p:txBody>
          <a:bodyPr>
            <a:spAutoFit/>
          </a:bodyPr>
          <a:lstStyle/>
          <a:p>
            <a:r>
              <a:rPr lang="en-US" sz="2800" b="1">
                <a:solidFill>
                  <a:srgbClr val="002060"/>
                </a:solidFill>
                <a:latin typeface="Calibri" pitchFamily="34" charset="0"/>
              </a:rPr>
              <a:t>18% College</a:t>
            </a:r>
          </a:p>
        </p:txBody>
      </p:sp>
      <p:sp>
        <p:nvSpPr>
          <p:cNvPr id="34820" name="TextBox 6"/>
          <p:cNvSpPr txBox="1">
            <a:spLocks noChangeArrowheads="1"/>
          </p:cNvSpPr>
          <p:nvPr/>
        </p:nvSpPr>
        <p:spPr bwMode="auto">
          <a:xfrm>
            <a:off x="4191000" y="1"/>
            <a:ext cx="3733800" cy="708025"/>
          </a:xfrm>
          <a:prstGeom prst="rect">
            <a:avLst/>
          </a:prstGeom>
          <a:noFill/>
          <a:ln w="9525">
            <a:noFill/>
            <a:miter lim="800000"/>
            <a:headEnd/>
            <a:tailEnd/>
          </a:ln>
        </p:spPr>
        <p:txBody>
          <a:bodyPr>
            <a:spAutoFit/>
          </a:bodyPr>
          <a:lstStyle/>
          <a:p>
            <a:r>
              <a:rPr lang="en-US" sz="4000">
                <a:latin typeface="Calibri" pitchFamily="34" charset="0"/>
              </a:rPr>
              <a:t>Age at First Use</a:t>
            </a:r>
          </a:p>
        </p:txBody>
      </p:sp>
      <p:sp>
        <p:nvSpPr>
          <p:cNvPr id="34821" name="TextBox 7"/>
          <p:cNvSpPr txBox="1">
            <a:spLocks noChangeArrowheads="1"/>
          </p:cNvSpPr>
          <p:nvPr/>
        </p:nvSpPr>
        <p:spPr bwMode="auto">
          <a:xfrm>
            <a:off x="6477000" y="2286000"/>
            <a:ext cx="1219200" cy="1384300"/>
          </a:xfrm>
          <a:prstGeom prst="rect">
            <a:avLst/>
          </a:prstGeom>
          <a:noFill/>
          <a:ln w="9525">
            <a:noFill/>
            <a:miter lim="800000"/>
            <a:headEnd/>
            <a:tailEnd/>
          </a:ln>
        </p:spPr>
        <p:txBody>
          <a:bodyPr>
            <a:spAutoFit/>
          </a:bodyPr>
          <a:lstStyle/>
          <a:p>
            <a:r>
              <a:rPr lang="en-US" sz="2800" b="1">
                <a:solidFill>
                  <a:srgbClr val="002060"/>
                </a:solidFill>
                <a:latin typeface="Calibri" pitchFamily="34" charset="0"/>
              </a:rPr>
              <a:t>53% in High School</a:t>
            </a:r>
          </a:p>
        </p:txBody>
      </p:sp>
      <p:sp>
        <p:nvSpPr>
          <p:cNvPr id="34822" name="TextBox 8"/>
          <p:cNvSpPr txBox="1">
            <a:spLocks noChangeArrowheads="1"/>
          </p:cNvSpPr>
          <p:nvPr/>
        </p:nvSpPr>
        <p:spPr bwMode="auto">
          <a:xfrm>
            <a:off x="8839200" y="5105400"/>
            <a:ext cx="1219200" cy="584200"/>
          </a:xfrm>
          <a:prstGeom prst="rect">
            <a:avLst/>
          </a:prstGeom>
          <a:noFill/>
          <a:ln w="9525">
            <a:noFill/>
            <a:miter lim="800000"/>
            <a:headEnd/>
            <a:tailEnd/>
          </a:ln>
        </p:spPr>
        <p:txBody>
          <a:bodyPr>
            <a:spAutoFit/>
          </a:bodyPr>
          <a:lstStyle/>
          <a:p>
            <a:r>
              <a:rPr lang="en-US" sz="3200" b="1">
                <a:solidFill>
                  <a:srgbClr val="002060"/>
                </a:solidFill>
                <a:latin typeface="Calibri" pitchFamily="34" charset="0"/>
              </a:rPr>
              <a:t>3%</a:t>
            </a:r>
          </a:p>
        </p:txBody>
      </p:sp>
      <p:sp>
        <p:nvSpPr>
          <p:cNvPr id="34823" name="TextBox 9"/>
          <p:cNvSpPr txBox="1">
            <a:spLocks noChangeArrowheads="1"/>
          </p:cNvSpPr>
          <p:nvPr/>
        </p:nvSpPr>
        <p:spPr bwMode="auto">
          <a:xfrm>
            <a:off x="3429000" y="3810001"/>
            <a:ext cx="990600" cy="830263"/>
          </a:xfrm>
          <a:prstGeom prst="rect">
            <a:avLst/>
          </a:prstGeom>
          <a:noFill/>
          <a:ln w="9525">
            <a:noFill/>
            <a:miter lim="800000"/>
            <a:headEnd/>
            <a:tailEnd/>
          </a:ln>
        </p:spPr>
        <p:txBody>
          <a:bodyPr>
            <a:spAutoFit/>
          </a:bodyPr>
          <a:lstStyle/>
          <a:p>
            <a:r>
              <a:rPr lang="en-US" sz="2400" b="1">
                <a:solidFill>
                  <a:srgbClr val="002060"/>
                </a:solidFill>
                <a:latin typeface="Calibri" pitchFamily="34" charset="0"/>
              </a:rPr>
              <a:t>9% never</a:t>
            </a:r>
          </a:p>
        </p:txBody>
      </p:sp>
      <p:sp>
        <p:nvSpPr>
          <p:cNvPr id="34824" name="TextBox 10"/>
          <p:cNvSpPr txBox="1">
            <a:spLocks noChangeArrowheads="1"/>
          </p:cNvSpPr>
          <p:nvPr/>
        </p:nvSpPr>
        <p:spPr bwMode="auto">
          <a:xfrm>
            <a:off x="4267200" y="5181601"/>
            <a:ext cx="609600" cy="461963"/>
          </a:xfrm>
          <a:prstGeom prst="rect">
            <a:avLst/>
          </a:prstGeom>
          <a:noFill/>
          <a:ln w="9525">
            <a:noFill/>
            <a:miter lim="800000"/>
            <a:headEnd/>
            <a:tailEnd/>
          </a:ln>
        </p:spPr>
        <p:txBody>
          <a:bodyPr>
            <a:spAutoFit/>
          </a:bodyPr>
          <a:lstStyle/>
          <a:p>
            <a:r>
              <a:rPr lang="en-US" sz="2400" b="1">
                <a:solidFill>
                  <a:srgbClr val="002060"/>
                </a:solidFill>
                <a:latin typeface="Calibri" pitchFamily="34" charset="0"/>
              </a:rPr>
              <a:t>3%</a:t>
            </a:r>
          </a:p>
        </p:txBody>
      </p:sp>
    </p:spTree>
    <p:extLst>
      <p:ext uri="{BB962C8B-B14F-4D97-AF65-F5344CB8AC3E}">
        <p14:creationId xmlns:p14="http://schemas.microsoft.com/office/powerpoint/2010/main" val="944482289"/>
      </p:ext>
    </p:extLst>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524000" y="348101"/>
            <a:ext cx="9144000" cy="1275976"/>
          </a:xfrm>
          <a:prstGeom prst="rect">
            <a:avLst/>
          </a:prstGeom>
          <a:solidFill>
            <a:schemeClr val="bg2"/>
          </a:solidFill>
          <a:ln w="9525">
            <a:noFill/>
            <a:miter lim="800000"/>
            <a:headEnd/>
            <a:tailEnd/>
          </a:ln>
          <a:effectLst/>
        </p:spPr>
        <p:txBody>
          <a:bodyPr vert="horz" wrap="square" lIns="0" tIns="0" rIns="53958" bIns="44436" numCol="1" anchor="ctr" anchorCtr="0" compatLnSpc="1">
            <a:prstTxWarp prst="textNoShape">
              <a:avLst/>
            </a:prstTxWarp>
            <a:spAutoFit/>
          </a:bodyPr>
          <a:lstStyle/>
          <a:p>
            <a:pPr algn="ctr" fontAlgn="base">
              <a:spcBef>
                <a:spcPct val="0"/>
              </a:spcBef>
              <a:spcAft>
                <a:spcPct val="0"/>
              </a:spcAft>
            </a:pPr>
            <a:r>
              <a:rPr lang="en-US" sz="3600" b="1" dirty="0">
                <a:latin typeface="Arial" pitchFamily="34" charset="0"/>
              </a:rPr>
              <a:t>Study Finds Increased Stress </a:t>
            </a:r>
          </a:p>
          <a:p>
            <a:pPr algn="ctr" fontAlgn="base">
              <a:spcBef>
                <a:spcPct val="0"/>
              </a:spcBef>
              <a:spcAft>
                <a:spcPct val="0"/>
              </a:spcAft>
            </a:pPr>
            <a:r>
              <a:rPr lang="en-US" sz="3600" b="1" dirty="0">
                <a:latin typeface="Arial" pitchFamily="34" charset="0"/>
              </a:rPr>
              <a:t>and Depression for College First-Years</a:t>
            </a:r>
          </a:p>
          <a:p>
            <a:pPr algn="ctr" eaLnBrk="0" fontAlgn="base" hangingPunct="0">
              <a:spcBef>
                <a:spcPct val="0"/>
              </a:spcBef>
              <a:spcAft>
                <a:spcPct val="0"/>
              </a:spcAft>
            </a:pPr>
            <a:r>
              <a:rPr lang="en-US" sz="800" b="1" dirty="0">
                <a:solidFill>
                  <a:srgbClr val="616161"/>
                </a:solidFill>
                <a:latin typeface="Arial" pitchFamily="34" charset="0"/>
                <a:cs typeface="Arial" pitchFamily="34" charset="0"/>
              </a:rPr>
              <a:t>  </a:t>
            </a:r>
            <a:r>
              <a:rPr lang="en-US" sz="700" b="1" dirty="0">
                <a:solidFill>
                  <a:srgbClr val="616161"/>
                </a:solidFill>
                <a:latin typeface="Arial" pitchFamily="34" charset="0"/>
                <a:cs typeface="Arial" pitchFamily="34" charset="0"/>
              </a:rPr>
              <a:t> </a:t>
            </a:r>
            <a:r>
              <a:rPr lang="en-US" sz="800" b="1" dirty="0">
                <a:solidFill>
                  <a:srgbClr val="616161"/>
                </a:solidFill>
                <a:latin typeface="Arial" pitchFamily="34" charset="0"/>
                <a:cs typeface="Arial" pitchFamily="34" charset="0"/>
              </a:rPr>
              <a:t>      </a:t>
            </a:r>
            <a:r>
              <a:rPr lang="en-US" sz="700" b="1" dirty="0">
                <a:solidFill>
                  <a:srgbClr val="616161"/>
                </a:solidFill>
                <a:latin typeface="Arial" pitchFamily="34" charset="0"/>
                <a:cs typeface="Arial" pitchFamily="34" charset="0"/>
              </a:rPr>
              <a:t> </a:t>
            </a:r>
            <a:r>
              <a:rPr lang="en-US" sz="800" b="1" dirty="0">
                <a:solidFill>
                  <a:srgbClr val="616161"/>
                </a:solidFill>
                <a:latin typeface="Arial" pitchFamily="34" charset="0"/>
                <a:cs typeface="Arial" pitchFamily="34" charset="0"/>
              </a:rPr>
              <a:t>      </a:t>
            </a:r>
            <a:r>
              <a:rPr lang="en-US" sz="700" b="1" dirty="0">
                <a:solidFill>
                  <a:srgbClr val="616161"/>
                </a:solidFill>
                <a:latin typeface="Arial" pitchFamily="34" charset="0"/>
                <a:cs typeface="Arial" pitchFamily="34" charset="0"/>
              </a:rPr>
              <a:t> </a:t>
            </a:r>
            <a:r>
              <a:rPr lang="en-US" sz="800" b="1" dirty="0">
                <a:solidFill>
                  <a:srgbClr val="616161"/>
                </a:solidFill>
                <a:latin typeface="Arial" pitchFamily="34" charset="0"/>
                <a:cs typeface="Arial" pitchFamily="34" charset="0"/>
              </a:rPr>
              <a:t>    </a:t>
            </a:r>
          </a:p>
        </p:txBody>
      </p:sp>
      <p:pic>
        <p:nvPicPr>
          <p:cNvPr id="3075" name="Picture 3" descr="small text"/>
          <p:cNvPicPr>
            <a:picLocks noChangeAspect="1" noChangeArrowheads="1"/>
          </p:cNvPicPr>
          <p:nvPr/>
        </p:nvPicPr>
        <p:blipFill>
          <a:blip r:embed="rId3" cstate="print"/>
          <a:srcRect/>
          <a:stretch>
            <a:fillRect/>
          </a:stretch>
        </p:blipFill>
        <p:spPr bwMode="auto">
          <a:xfrm>
            <a:off x="1552575" y="206375"/>
            <a:ext cx="114300" cy="114300"/>
          </a:xfrm>
          <a:prstGeom prst="rect">
            <a:avLst/>
          </a:prstGeom>
          <a:noFill/>
        </p:spPr>
      </p:pic>
      <p:pic>
        <p:nvPicPr>
          <p:cNvPr id="3076" name="Picture 4" descr="medium text"/>
          <p:cNvPicPr>
            <a:picLocks noChangeAspect="1" noChangeArrowheads="1"/>
          </p:cNvPicPr>
          <p:nvPr/>
        </p:nvPicPr>
        <p:blipFill>
          <a:blip r:embed="rId4" cstate="print"/>
          <a:srcRect/>
          <a:stretch>
            <a:fillRect/>
          </a:stretch>
        </p:blipFill>
        <p:spPr bwMode="auto">
          <a:xfrm>
            <a:off x="1749425" y="206375"/>
            <a:ext cx="114300" cy="114300"/>
          </a:xfrm>
          <a:prstGeom prst="rect">
            <a:avLst/>
          </a:prstGeom>
          <a:noFill/>
        </p:spPr>
      </p:pic>
      <p:pic>
        <p:nvPicPr>
          <p:cNvPr id="3077" name="Picture 5" descr="large text"/>
          <p:cNvPicPr>
            <a:picLocks noChangeAspect="1" noChangeArrowheads="1"/>
          </p:cNvPicPr>
          <p:nvPr/>
        </p:nvPicPr>
        <p:blipFill>
          <a:blip r:embed="rId5" cstate="print"/>
          <a:srcRect/>
          <a:stretch>
            <a:fillRect/>
          </a:stretch>
        </p:blipFill>
        <p:spPr bwMode="auto">
          <a:xfrm>
            <a:off x="1946275" y="206375"/>
            <a:ext cx="114300" cy="114300"/>
          </a:xfrm>
          <a:prstGeom prst="rect">
            <a:avLst/>
          </a:prstGeom>
          <a:noFill/>
        </p:spPr>
      </p:pic>
      <p:sp>
        <p:nvSpPr>
          <p:cNvPr id="7" name="Rectangle 6"/>
          <p:cNvSpPr/>
          <p:nvPr/>
        </p:nvSpPr>
        <p:spPr>
          <a:xfrm>
            <a:off x="1828800" y="1600202"/>
            <a:ext cx="8610600" cy="2246769"/>
          </a:xfrm>
          <a:prstGeom prst="rect">
            <a:avLst/>
          </a:prstGeom>
        </p:spPr>
        <p:txBody>
          <a:bodyPr wrap="square">
            <a:spAutoFit/>
          </a:bodyPr>
          <a:lstStyle/>
          <a:p>
            <a:pPr>
              <a:buFont typeface="Wingdings" pitchFamily="2" charset="2"/>
              <a:buChar char="§"/>
            </a:pPr>
            <a:endParaRPr lang="en-US" sz="2800" dirty="0"/>
          </a:p>
          <a:p>
            <a:pPr>
              <a:buFont typeface="Wingdings" pitchFamily="2" charset="2"/>
              <a:buChar char="§"/>
            </a:pPr>
            <a:r>
              <a:rPr lang="en-US" sz="2800" dirty="0"/>
              <a:t>The emotional health of first-year college students has hit an all-time low.</a:t>
            </a:r>
          </a:p>
          <a:p>
            <a:endParaRPr lang="en-US" sz="2800" dirty="0"/>
          </a:p>
          <a:p>
            <a:endParaRPr lang="en-US" sz="2800" dirty="0"/>
          </a:p>
        </p:txBody>
      </p:sp>
      <p:sp>
        <p:nvSpPr>
          <p:cNvPr id="8" name="Rectangle 7"/>
          <p:cNvSpPr/>
          <p:nvPr/>
        </p:nvSpPr>
        <p:spPr>
          <a:xfrm>
            <a:off x="1828800" y="3200402"/>
            <a:ext cx="8229600" cy="2246769"/>
          </a:xfrm>
          <a:prstGeom prst="rect">
            <a:avLst/>
          </a:prstGeom>
        </p:spPr>
        <p:txBody>
          <a:bodyPr wrap="square">
            <a:spAutoFit/>
          </a:bodyPr>
          <a:lstStyle/>
          <a:p>
            <a:pPr>
              <a:buFont typeface="Wingdings" pitchFamily="2" charset="2"/>
              <a:buChar char="§"/>
            </a:pPr>
            <a:r>
              <a:rPr lang="en-US" sz="2800" dirty="0"/>
              <a:t> In a survey of more than 200,000 freshmen at 279 colleges and universities only 52 percent of students rated their emotional health as high or above average</a:t>
            </a:r>
          </a:p>
          <a:p>
            <a:endParaRPr lang="en-US" sz="2800" dirty="0"/>
          </a:p>
          <a:p>
            <a:endParaRPr lang="en-US" sz="2800" dirty="0"/>
          </a:p>
        </p:txBody>
      </p:sp>
      <p:sp>
        <p:nvSpPr>
          <p:cNvPr id="9" name="Rectangle 8"/>
          <p:cNvSpPr/>
          <p:nvPr/>
        </p:nvSpPr>
        <p:spPr>
          <a:xfrm>
            <a:off x="1828800" y="4876801"/>
            <a:ext cx="8458200" cy="954107"/>
          </a:xfrm>
          <a:prstGeom prst="rect">
            <a:avLst/>
          </a:prstGeom>
        </p:spPr>
        <p:txBody>
          <a:bodyPr wrap="square">
            <a:spAutoFit/>
          </a:bodyPr>
          <a:lstStyle/>
          <a:p>
            <a:pPr>
              <a:buFont typeface="Wingdings" pitchFamily="2" charset="2"/>
              <a:buChar char="§"/>
            </a:pPr>
            <a:r>
              <a:rPr lang="en-US" sz="2800" dirty="0"/>
              <a:t> Fewer female students reported high levels of mental health than men (46 percent compared to 59 percent). </a:t>
            </a:r>
          </a:p>
        </p:txBody>
      </p:sp>
    </p:spTree>
    <p:extLst>
      <p:ext uri="{BB962C8B-B14F-4D97-AF65-F5344CB8AC3E}">
        <p14:creationId xmlns:p14="http://schemas.microsoft.com/office/powerpoint/2010/main" val="333627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solidFill>
                  <a:schemeClr val="folHlink"/>
                </a:solidFill>
              </a:rPr>
              <a:t>Alcohol Use Continuum</a:t>
            </a:r>
          </a:p>
        </p:txBody>
      </p:sp>
      <p:sp>
        <p:nvSpPr>
          <p:cNvPr id="30723" name="Rectangle 3"/>
          <p:cNvSpPr>
            <a:spLocks noGrp="1" noChangeArrowheads="1"/>
          </p:cNvSpPr>
          <p:nvPr>
            <p:ph idx="1"/>
          </p:nvPr>
        </p:nvSpPr>
        <p:spPr>
          <a:xfrm>
            <a:off x="1981200" y="1635125"/>
            <a:ext cx="8229600" cy="4491038"/>
          </a:xfrm>
        </p:spPr>
        <p:txBody>
          <a:bodyPr/>
          <a:lstStyle/>
          <a:p>
            <a:pPr algn="ctr" eaLnBrk="1" hangingPunct="1">
              <a:buFontTx/>
              <a:buNone/>
            </a:pPr>
            <a:r>
              <a:rPr lang="en-US" dirty="0" smtClean="0"/>
              <a:t>Alcohol Use Continuum</a:t>
            </a:r>
          </a:p>
          <a:p>
            <a:pPr algn="ctr" eaLnBrk="1" hangingPunct="1">
              <a:buFontTx/>
              <a:buNone/>
            </a:pPr>
            <a:endParaRPr lang="en-US" dirty="0" smtClean="0"/>
          </a:p>
        </p:txBody>
      </p:sp>
      <p:sp>
        <p:nvSpPr>
          <p:cNvPr id="30724" name="Line 4"/>
          <p:cNvSpPr>
            <a:spLocks noChangeShapeType="1"/>
          </p:cNvSpPr>
          <p:nvPr/>
        </p:nvSpPr>
        <p:spPr bwMode="auto">
          <a:xfrm>
            <a:off x="2286000" y="3962400"/>
            <a:ext cx="6324600" cy="0"/>
          </a:xfrm>
          <a:prstGeom prst="line">
            <a:avLst/>
          </a:prstGeom>
          <a:noFill/>
          <a:ln w="12700" cap="sq">
            <a:solidFill>
              <a:schemeClr val="tx1"/>
            </a:solidFill>
            <a:round/>
            <a:headEnd type="none" w="sm" len="sm"/>
            <a:tailEnd type="none" w="sm" len="sm"/>
          </a:ln>
        </p:spPr>
        <p:txBody>
          <a:bodyPr wrap="none"/>
          <a:lstStyle/>
          <a:p>
            <a:endParaRPr lang="en-US">
              <a:solidFill>
                <a:prstClr val="black"/>
              </a:solidFill>
            </a:endParaRPr>
          </a:p>
        </p:txBody>
      </p:sp>
      <p:sp>
        <p:nvSpPr>
          <p:cNvPr id="30725" name="Line 5"/>
          <p:cNvSpPr>
            <a:spLocks noChangeShapeType="1"/>
          </p:cNvSpPr>
          <p:nvPr/>
        </p:nvSpPr>
        <p:spPr bwMode="auto">
          <a:xfrm flipV="1">
            <a:off x="2286000" y="3048000"/>
            <a:ext cx="0" cy="914400"/>
          </a:xfrm>
          <a:prstGeom prst="line">
            <a:avLst/>
          </a:prstGeom>
          <a:noFill/>
          <a:ln w="12700" cap="sq">
            <a:solidFill>
              <a:schemeClr val="tx1"/>
            </a:solidFill>
            <a:round/>
            <a:headEnd type="none" w="sm" len="sm"/>
            <a:tailEnd type="none" w="sm" len="sm"/>
          </a:ln>
        </p:spPr>
        <p:txBody>
          <a:bodyPr wrap="none"/>
          <a:lstStyle/>
          <a:p>
            <a:endParaRPr lang="en-US">
              <a:solidFill>
                <a:prstClr val="black"/>
              </a:solidFill>
            </a:endParaRPr>
          </a:p>
        </p:txBody>
      </p:sp>
      <p:sp>
        <p:nvSpPr>
          <p:cNvPr id="30726" name="Line 6"/>
          <p:cNvSpPr>
            <a:spLocks noChangeShapeType="1"/>
          </p:cNvSpPr>
          <p:nvPr/>
        </p:nvSpPr>
        <p:spPr bwMode="auto">
          <a:xfrm flipV="1">
            <a:off x="8305800" y="3124200"/>
            <a:ext cx="0" cy="838200"/>
          </a:xfrm>
          <a:prstGeom prst="line">
            <a:avLst/>
          </a:prstGeom>
          <a:noFill/>
          <a:ln w="12700" cap="sq">
            <a:solidFill>
              <a:schemeClr val="tx1"/>
            </a:solidFill>
            <a:round/>
            <a:headEnd type="none" w="sm" len="sm"/>
            <a:tailEnd type="none" w="sm" len="sm"/>
          </a:ln>
        </p:spPr>
        <p:txBody>
          <a:bodyPr wrap="none"/>
          <a:lstStyle/>
          <a:p>
            <a:endParaRPr lang="en-US">
              <a:solidFill>
                <a:prstClr val="black"/>
              </a:solidFill>
            </a:endParaRPr>
          </a:p>
        </p:txBody>
      </p:sp>
      <p:sp>
        <p:nvSpPr>
          <p:cNvPr id="30727" name="Line 7"/>
          <p:cNvSpPr>
            <a:spLocks noChangeShapeType="1"/>
          </p:cNvSpPr>
          <p:nvPr/>
        </p:nvSpPr>
        <p:spPr bwMode="auto">
          <a:xfrm>
            <a:off x="3429000" y="3124200"/>
            <a:ext cx="0" cy="838200"/>
          </a:xfrm>
          <a:prstGeom prst="line">
            <a:avLst/>
          </a:prstGeom>
          <a:noFill/>
          <a:ln w="12700" cap="sq">
            <a:solidFill>
              <a:schemeClr val="tx1"/>
            </a:solidFill>
            <a:round/>
            <a:headEnd type="none" w="sm" len="sm"/>
            <a:tailEnd type="none" w="sm" len="sm"/>
          </a:ln>
        </p:spPr>
        <p:txBody>
          <a:bodyPr wrap="none"/>
          <a:lstStyle/>
          <a:p>
            <a:endParaRPr lang="en-US">
              <a:solidFill>
                <a:prstClr val="black"/>
              </a:solidFill>
            </a:endParaRPr>
          </a:p>
        </p:txBody>
      </p:sp>
      <p:sp>
        <p:nvSpPr>
          <p:cNvPr id="30728" name="Line 8"/>
          <p:cNvSpPr>
            <a:spLocks noChangeShapeType="1"/>
          </p:cNvSpPr>
          <p:nvPr/>
        </p:nvSpPr>
        <p:spPr bwMode="auto">
          <a:xfrm>
            <a:off x="4724400" y="3124200"/>
            <a:ext cx="0" cy="838200"/>
          </a:xfrm>
          <a:prstGeom prst="line">
            <a:avLst/>
          </a:prstGeom>
          <a:noFill/>
          <a:ln w="12700" cap="sq">
            <a:solidFill>
              <a:schemeClr val="tx1"/>
            </a:solidFill>
            <a:round/>
            <a:headEnd type="none" w="sm" len="sm"/>
            <a:tailEnd type="none" w="sm" len="sm"/>
          </a:ln>
        </p:spPr>
        <p:txBody>
          <a:bodyPr wrap="none"/>
          <a:lstStyle/>
          <a:p>
            <a:endParaRPr lang="en-US">
              <a:solidFill>
                <a:prstClr val="black"/>
              </a:solidFill>
            </a:endParaRPr>
          </a:p>
        </p:txBody>
      </p:sp>
      <p:sp>
        <p:nvSpPr>
          <p:cNvPr id="30729" name="Line 9"/>
          <p:cNvSpPr>
            <a:spLocks noChangeShapeType="1"/>
          </p:cNvSpPr>
          <p:nvPr/>
        </p:nvSpPr>
        <p:spPr bwMode="auto">
          <a:xfrm>
            <a:off x="5791200" y="3124200"/>
            <a:ext cx="0" cy="838200"/>
          </a:xfrm>
          <a:prstGeom prst="line">
            <a:avLst/>
          </a:prstGeom>
          <a:noFill/>
          <a:ln w="12700" cap="sq">
            <a:solidFill>
              <a:schemeClr val="tx1"/>
            </a:solidFill>
            <a:round/>
            <a:headEnd type="none" w="sm" len="sm"/>
            <a:tailEnd type="none" w="sm" len="sm"/>
          </a:ln>
        </p:spPr>
        <p:txBody>
          <a:bodyPr wrap="none"/>
          <a:lstStyle/>
          <a:p>
            <a:endParaRPr lang="en-US">
              <a:solidFill>
                <a:prstClr val="black"/>
              </a:solidFill>
            </a:endParaRPr>
          </a:p>
        </p:txBody>
      </p:sp>
      <p:sp>
        <p:nvSpPr>
          <p:cNvPr id="30730" name="Line 10"/>
          <p:cNvSpPr>
            <a:spLocks noChangeShapeType="1"/>
          </p:cNvSpPr>
          <p:nvPr/>
        </p:nvSpPr>
        <p:spPr bwMode="auto">
          <a:xfrm>
            <a:off x="6934200" y="3124200"/>
            <a:ext cx="0" cy="838200"/>
          </a:xfrm>
          <a:prstGeom prst="line">
            <a:avLst/>
          </a:prstGeom>
          <a:noFill/>
          <a:ln w="12700" cap="sq">
            <a:solidFill>
              <a:schemeClr val="tx1"/>
            </a:solidFill>
            <a:round/>
            <a:headEnd type="none" w="sm" len="sm"/>
            <a:tailEnd type="none" w="sm" len="sm"/>
          </a:ln>
        </p:spPr>
        <p:txBody>
          <a:bodyPr wrap="none"/>
          <a:lstStyle/>
          <a:p>
            <a:endParaRPr lang="en-US">
              <a:solidFill>
                <a:prstClr val="black"/>
              </a:solidFill>
            </a:endParaRPr>
          </a:p>
        </p:txBody>
      </p:sp>
      <p:sp>
        <p:nvSpPr>
          <p:cNvPr id="30731" name="Text Box 11"/>
          <p:cNvSpPr txBox="1">
            <a:spLocks noChangeArrowheads="1"/>
          </p:cNvSpPr>
          <p:nvPr/>
        </p:nvSpPr>
        <p:spPr bwMode="auto">
          <a:xfrm>
            <a:off x="3429000" y="3352800"/>
            <a:ext cx="1371600" cy="553998"/>
          </a:xfrm>
          <a:prstGeom prst="rect">
            <a:avLst/>
          </a:prstGeom>
          <a:noFill/>
          <a:ln w="12700" cap="sq">
            <a:noFill/>
            <a:miter lim="800000"/>
            <a:headEnd type="none" w="sm" len="sm"/>
            <a:tailEnd type="none" w="sm" len="sm"/>
          </a:ln>
        </p:spPr>
        <p:txBody>
          <a:bodyPr wrap="square">
            <a:spAutoFit/>
          </a:bodyPr>
          <a:lstStyle/>
          <a:p>
            <a:pPr algn="ctr"/>
            <a:r>
              <a:rPr lang="en-US" sz="1600" dirty="0">
                <a:solidFill>
                  <a:srgbClr val="C0504D"/>
                </a:solidFill>
                <a:latin typeface="Times New Roman" pitchFamily="18" charset="0"/>
              </a:rPr>
              <a:t>Experimental</a:t>
            </a:r>
          </a:p>
          <a:p>
            <a:pPr algn="ctr"/>
            <a:r>
              <a:rPr lang="en-US" sz="1400" dirty="0">
                <a:solidFill>
                  <a:srgbClr val="C0504D"/>
                </a:solidFill>
                <a:latin typeface="Times New Roman" pitchFamily="18" charset="0"/>
              </a:rPr>
              <a:t>Drinker</a:t>
            </a:r>
          </a:p>
        </p:txBody>
      </p:sp>
      <p:sp>
        <p:nvSpPr>
          <p:cNvPr id="30732" name="Line 12"/>
          <p:cNvSpPr>
            <a:spLocks noChangeShapeType="1"/>
          </p:cNvSpPr>
          <p:nvPr/>
        </p:nvSpPr>
        <p:spPr bwMode="auto">
          <a:xfrm>
            <a:off x="8610600" y="3962400"/>
            <a:ext cx="990600" cy="0"/>
          </a:xfrm>
          <a:prstGeom prst="line">
            <a:avLst/>
          </a:prstGeom>
          <a:noFill/>
          <a:ln w="12700" cap="sq">
            <a:solidFill>
              <a:schemeClr val="tx1"/>
            </a:solidFill>
            <a:round/>
            <a:headEnd type="none" w="sm" len="sm"/>
            <a:tailEnd type="none" w="sm" len="sm"/>
          </a:ln>
        </p:spPr>
        <p:txBody>
          <a:bodyPr wrap="none"/>
          <a:lstStyle/>
          <a:p>
            <a:endParaRPr lang="en-US">
              <a:solidFill>
                <a:prstClr val="black"/>
              </a:solidFill>
            </a:endParaRPr>
          </a:p>
        </p:txBody>
      </p:sp>
      <p:sp>
        <p:nvSpPr>
          <p:cNvPr id="30733" name="Line 13"/>
          <p:cNvSpPr>
            <a:spLocks noChangeShapeType="1"/>
          </p:cNvSpPr>
          <p:nvPr/>
        </p:nvSpPr>
        <p:spPr bwMode="auto">
          <a:xfrm>
            <a:off x="9601199" y="3048000"/>
            <a:ext cx="23383" cy="957482"/>
          </a:xfrm>
          <a:prstGeom prst="line">
            <a:avLst/>
          </a:prstGeom>
          <a:noFill/>
          <a:ln w="12700" cap="sq">
            <a:solidFill>
              <a:schemeClr val="tx1"/>
            </a:solidFill>
            <a:round/>
            <a:headEnd type="none" w="sm" len="sm"/>
            <a:tailEnd type="none" w="sm" len="sm"/>
          </a:ln>
        </p:spPr>
        <p:txBody>
          <a:bodyPr wrap="none"/>
          <a:lstStyle/>
          <a:p>
            <a:endParaRPr lang="en-US">
              <a:solidFill>
                <a:prstClr val="black"/>
              </a:solidFill>
            </a:endParaRPr>
          </a:p>
        </p:txBody>
      </p:sp>
      <p:sp>
        <p:nvSpPr>
          <p:cNvPr id="30734" name="Text Box 14"/>
          <p:cNvSpPr txBox="1">
            <a:spLocks noChangeArrowheads="1"/>
          </p:cNvSpPr>
          <p:nvPr/>
        </p:nvSpPr>
        <p:spPr bwMode="auto">
          <a:xfrm>
            <a:off x="2362200" y="3352801"/>
            <a:ext cx="914400" cy="954107"/>
          </a:xfrm>
          <a:prstGeom prst="rect">
            <a:avLst/>
          </a:prstGeom>
          <a:noFill/>
          <a:ln w="12700" cap="sq">
            <a:noFill/>
            <a:miter lim="800000"/>
            <a:headEnd type="none" w="sm" len="sm"/>
            <a:tailEnd type="none" w="sm" len="sm"/>
          </a:ln>
        </p:spPr>
        <p:txBody>
          <a:bodyPr>
            <a:spAutoFit/>
          </a:bodyPr>
          <a:lstStyle/>
          <a:p>
            <a:pPr algn="ctr"/>
            <a:r>
              <a:rPr lang="en-US" sz="1600" dirty="0">
                <a:solidFill>
                  <a:srgbClr val="C0504D"/>
                </a:solidFill>
                <a:latin typeface="Times New Roman" pitchFamily="18" charset="0"/>
              </a:rPr>
              <a:t>Non Drinker</a:t>
            </a:r>
            <a:r>
              <a:rPr lang="en-US" sz="2400" dirty="0">
                <a:solidFill>
                  <a:prstClr val="black"/>
                </a:solidFill>
                <a:latin typeface="Times New Roman" pitchFamily="18" charset="0"/>
              </a:rPr>
              <a:t>	</a:t>
            </a:r>
          </a:p>
        </p:txBody>
      </p:sp>
      <p:sp>
        <p:nvSpPr>
          <p:cNvPr id="30735" name="Text Box 15"/>
          <p:cNvSpPr txBox="1">
            <a:spLocks noChangeArrowheads="1"/>
          </p:cNvSpPr>
          <p:nvPr/>
        </p:nvSpPr>
        <p:spPr bwMode="auto">
          <a:xfrm>
            <a:off x="4724401" y="3352800"/>
            <a:ext cx="777875" cy="457200"/>
          </a:xfrm>
          <a:prstGeom prst="rect">
            <a:avLst/>
          </a:prstGeom>
          <a:noFill/>
          <a:ln w="12700" cap="sq">
            <a:noFill/>
            <a:miter lim="800000"/>
            <a:headEnd type="none" w="sm" len="sm"/>
            <a:tailEnd type="none" w="sm" len="sm"/>
          </a:ln>
        </p:spPr>
        <p:txBody>
          <a:bodyPr>
            <a:spAutoFit/>
          </a:bodyPr>
          <a:lstStyle/>
          <a:p>
            <a:endParaRPr lang="en-US" sz="2400">
              <a:solidFill>
                <a:prstClr val="black"/>
              </a:solidFill>
              <a:latin typeface="Times New Roman" pitchFamily="18" charset="0"/>
            </a:endParaRPr>
          </a:p>
        </p:txBody>
      </p:sp>
      <p:sp>
        <p:nvSpPr>
          <p:cNvPr id="30736" name="Text Box 16"/>
          <p:cNvSpPr txBox="1">
            <a:spLocks noChangeArrowheads="1"/>
          </p:cNvSpPr>
          <p:nvPr/>
        </p:nvSpPr>
        <p:spPr bwMode="auto">
          <a:xfrm>
            <a:off x="4724400" y="3352800"/>
            <a:ext cx="990600" cy="553998"/>
          </a:xfrm>
          <a:prstGeom prst="rect">
            <a:avLst/>
          </a:prstGeom>
          <a:noFill/>
          <a:ln w="12700" cap="sq">
            <a:noFill/>
            <a:miter lim="800000"/>
            <a:headEnd type="none" w="sm" len="sm"/>
            <a:tailEnd type="none" w="sm" len="sm"/>
          </a:ln>
        </p:spPr>
        <p:txBody>
          <a:bodyPr>
            <a:spAutoFit/>
          </a:bodyPr>
          <a:lstStyle/>
          <a:p>
            <a:pPr algn="ctr"/>
            <a:r>
              <a:rPr lang="en-US" sz="1600" dirty="0">
                <a:solidFill>
                  <a:prstClr val="black"/>
                </a:solidFill>
                <a:latin typeface="Times New Roman" pitchFamily="18" charset="0"/>
              </a:rPr>
              <a:t> </a:t>
            </a:r>
            <a:r>
              <a:rPr lang="en-US" sz="1600" dirty="0">
                <a:solidFill>
                  <a:srgbClr val="C0504D"/>
                </a:solidFill>
                <a:latin typeface="Times New Roman" pitchFamily="18" charset="0"/>
              </a:rPr>
              <a:t>Socia</a:t>
            </a:r>
            <a:r>
              <a:rPr lang="en-US" sz="1400" dirty="0">
                <a:solidFill>
                  <a:srgbClr val="C0504D"/>
                </a:solidFill>
                <a:latin typeface="Times New Roman" pitchFamily="18" charset="0"/>
              </a:rPr>
              <a:t>l</a:t>
            </a:r>
          </a:p>
          <a:p>
            <a:pPr algn="ctr"/>
            <a:r>
              <a:rPr lang="en-US" sz="1400" dirty="0">
                <a:solidFill>
                  <a:srgbClr val="C0504D"/>
                </a:solidFill>
                <a:latin typeface="Times New Roman" pitchFamily="18" charset="0"/>
              </a:rPr>
              <a:t>Drinker</a:t>
            </a:r>
          </a:p>
        </p:txBody>
      </p:sp>
      <p:sp>
        <p:nvSpPr>
          <p:cNvPr id="30737" name="Text Box 17"/>
          <p:cNvSpPr txBox="1">
            <a:spLocks noChangeArrowheads="1"/>
          </p:cNvSpPr>
          <p:nvPr/>
        </p:nvSpPr>
        <p:spPr bwMode="auto">
          <a:xfrm>
            <a:off x="5791200" y="3352801"/>
            <a:ext cx="1219200" cy="584775"/>
          </a:xfrm>
          <a:prstGeom prst="rect">
            <a:avLst/>
          </a:prstGeom>
          <a:noFill/>
          <a:ln w="12700" cap="sq">
            <a:noFill/>
            <a:miter lim="800000"/>
            <a:headEnd type="none" w="sm" len="sm"/>
            <a:tailEnd type="none" w="sm" len="sm"/>
          </a:ln>
        </p:spPr>
        <p:txBody>
          <a:bodyPr wrap="square">
            <a:spAutoFit/>
          </a:bodyPr>
          <a:lstStyle/>
          <a:p>
            <a:pPr algn="ctr">
              <a:spcBef>
                <a:spcPct val="50000"/>
              </a:spcBef>
            </a:pPr>
            <a:r>
              <a:rPr lang="en-US" sz="1600" dirty="0">
                <a:solidFill>
                  <a:srgbClr val="C0504D"/>
                </a:solidFill>
                <a:latin typeface="Times New Roman" pitchFamily="18" charset="0"/>
              </a:rPr>
              <a:t>Situational Drinker</a:t>
            </a:r>
          </a:p>
        </p:txBody>
      </p:sp>
      <p:sp>
        <p:nvSpPr>
          <p:cNvPr id="30738" name="Text Box 18"/>
          <p:cNvSpPr txBox="1">
            <a:spLocks noChangeArrowheads="1"/>
          </p:cNvSpPr>
          <p:nvPr/>
        </p:nvSpPr>
        <p:spPr bwMode="auto">
          <a:xfrm>
            <a:off x="7010400" y="3352800"/>
            <a:ext cx="1143000" cy="457200"/>
          </a:xfrm>
          <a:prstGeom prst="rect">
            <a:avLst/>
          </a:prstGeom>
          <a:noFill/>
          <a:ln w="12700" cap="sq">
            <a:noFill/>
            <a:miter lim="800000"/>
            <a:headEnd type="none" w="sm" len="sm"/>
            <a:tailEnd type="none" w="sm" len="sm"/>
          </a:ln>
        </p:spPr>
        <p:txBody>
          <a:bodyPr>
            <a:spAutoFit/>
          </a:bodyPr>
          <a:lstStyle/>
          <a:p>
            <a:endParaRPr lang="en-US" sz="2400">
              <a:solidFill>
                <a:prstClr val="black"/>
              </a:solidFill>
              <a:latin typeface="Times New Roman" pitchFamily="18" charset="0"/>
            </a:endParaRPr>
          </a:p>
        </p:txBody>
      </p:sp>
      <p:sp>
        <p:nvSpPr>
          <p:cNvPr id="30739" name="Text Box 19"/>
          <p:cNvSpPr txBox="1">
            <a:spLocks noChangeArrowheads="1"/>
          </p:cNvSpPr>
          <p:nvPr/>
        </p:nvSpPr>
        <p:spPr bwMode="auto">
          <a:xfrm>
            <a:off x="7352142" y="3200400"/>
            <a:ext cx="1082675" cy="584775"/>
          </a:xfrm>
          <a:prstGeom prst="rect">
            <a:avLst/>
          </a:prstGeom>
          <a:noFill/>
          <a:ln w="12700" cap="sq">
            <a:noFill/>
            <a:miter lim="800000"/>
            <a:headEnd type="none" w="sm" len="sm"/>
            <a:tailEnd type="none" w="sm" len="sm"/>
          </a:ln>
        </p:spPr>
        <p:txBody>
          <a:bodyPr wrap="square">
            <a:spAutoFit/>
          </a:bodyPr>
          <a:lstStyle/>
          <a:p>
            <a:pPr algn="ctr"/>
            <a:r>
              <a:rPr lang="en-US" sz="1600" dirty="0">
                <a:solidFill>
                  <a:srgbClr val="C0504D"/>
                </a:solidFill>
                <a:latin typeface="Times New Roman" pitchFamily="18" charset="0"/>
              </a:rPr>
              <a:t>Chronic</a:t>
            </a:r>
          </a:p>
          <a:p>
            <a:pPr algn="ctr"/>
            <a:r>
              <a:rPr lang="en-US" sz="1600" dirty="0">
                <a:solidFill>
                  <a:srgbClr val="C0504D"/>
                </a:solidFill>
                <a:latin typeface="Times New Roman" pitchFamily="18" charset="0"/>
              </a:rPr>
              <a:t>Abuser</a:t>
            </a:r>
          </a:p>
        </p:txBody>
      </p:sp>
      <p:sp>
        <p:nvSpPr>
          <p:cNvPr id="30740" name="Text Box 20"/>
          <p:cNvSpPr txBox="1">
            <a:spLocks noChangeArrowheads="1"/>
          </p:cNvSpPr>
          <p:nvPr/>
        </p:nvSpPr>
        <p:spPr bwMode="auto">
          <a:xfrm>
            <a:off x="8458200" y="3352800"/>
            <a:ext cx="1295400" cy="338554"/>
          </a:xfrm>
          <a:prstGeom prst="rect">
            <a:avLst/>
          </a:prstGeom>
          <a:noFill/>
          <a:ln w="12700" cap="sq">
            <a:noFill/>
            <a:miter lim="800000"/>
            <a:headEnd type="none" w="sm" len="sm"/>
            <a:tailEnd type="none" w="sm" len="sm"/>
          </a:ln>
        </p:spPr>
        <p:txBody>
          <a:bodyPr wrap="square">
            <a:spAutoFit/>
          </a:bodyPr>
          <a:lstStyle/>
          <a:p>
            <a:r>
              <a:rPr lang="en-US" sz="1600" dirty="0">
                <a:solidFill>
                  <a:prstClr val="black"/>
                </a:solidFill>
                <a:latin typeface="Times New Roman" pitchFamily="18" charset="0"/>
              </a:rPr>
              <a:t>Dependent</a:t>
            </a:r>
          </a:p>
        </p:txBody>
      </p:sp>
      <p:sp>
        <p:nvSpPr>
          <p:cNvPr id="30741" name="Line 21"/>
          <p:cNvSpPr>
            <a:spLocks noChangeShapeType="1"/>
          </p:cNvSpPr>
          <p:nvPr/>
        </p:nvSpPr>
        <p:spPr bwMode="auto">
          <a:xfrm>
            <a:off x="5791200" y="3962400"/>
            <a:ext cx="0" cy="1981200"/>
          </a:xfrm>
          <a:prstGeom prst="line">
            <a:avLst/>
          </a:prstGeom>
          <a:noFill/>
          <a:ln w="12700">
            <a:solidFill>
              <a:schemeClr val="tx1"/>
            </a:solidFill>
            <a:prstDash val="dash"/>
            <a:round/>
            <a:headEnd type="none" w="sm" len="sm"/>
            <a:tailEnd type="none" w="sm" len="sm"/>
          </a:ln>
        </p:spPr>
        <p:txBody>
          <a:bodyPr wrap="none"/>
          <a:lstStyle/>
          <a:p>
            <a:endParaRPr lang="en-US">
              <a:solidFill>
                <a:prstClr val="black"/>
              </a:solidFill>
            </a:endParaRPr>
          </a:p>
        </p:txBody>
      </p:sp>
      <p:sp>
        <p:nvSpPr>
          <p:cNvPr id="30742" name="Line 22"/>
          <p:cNvSpPr>
            <a:spLocks noChangeShapeType="1"/>
          </p:cNvSpPr>
          <p:nvPr/>
        </p:nvSpPr>
        <p:spPr bwMode="auto">
          <a:xfrm>
            <a:off x="8305800" y="3962400"/>
            <a:ext cx="0" cy="1981200"/>
          </a:xfrm>
          <a:prstGeom prst="line">
            <a:avLst/>
          </a:prstGeom>
          <a:noFill/>
          <a:ln w="12700">
            <a:solidFill>
              <a:schemeClr val="tx1"/>
            </a:solidFill>
            <a:prstDash val="dash"/>
            <a:round/>
            <a:headEnd type="none" w="sm" len="sm"/>
            <a:tailEnd type="none" w="sm" len="sm"/>
          </a:ln>
        </p:spPr>
        <p:txBody>
          <a:bodyPr wrap="none"/>
          <a:lstStyle/>
          <a:p>
            <a:endParaRPr lang="en-US">
              <a:solidFill>
                <a:prstClr val="black"/>
              </a:solidFill>
            </a:endParaRPr>
          </a:p>
        </p:txBody>
      </p:sp>
      <p:sp>
        <p:nvSpPr>
          <p:cNvPr id="30743" name="Text Box 23"/>
          <p:cNvSpPr txBox="1">
            <a:spLocks noChangeArrowheads="1"/>
          </p:cNvSpPr>
          <p:nvPr/>
        </p:nvSpPr>
        <p:spPr bwMode="auto">
          <a:xfrm>
            <a:off x="8458200" y="4038601"/>
            <a:ext cx="1295400" cy="1769715"/>
          </a:xfrm>
          <a:prstGeom prst="rect">
            <a:avLst/>
          </a:prstGeom>
          <a:noFill/>
          <a:ln w="12700" cap="sq">
            <a:noFill/>
            <a:miter lim="800000"/>
            <a:headEnd type="none" w="sm" len="sm"/>
            <a:tailEnd type="none" w="sm" len="sm"/>
          </a:ln>
        </p:spPr>
        <p:txBody>
          <a:bodyPr>
            <a:spAutoFit/>
          </a:bodyPr>
          <a:lstStyle/>
          <a:p>
            <a:pPr>
              <a:spcBef>
                <a:spcPct val="50000"/>
              </a:spcBef>
              <a:buFontTx/>
              <a:buChar char="•"/>
            </a:pPr>
            <a:r>
              <a:rPr lang="en-US" sz="1600" i="1" dirty="0">
                <a:solidFill>
                  <a:prstClr val="black"/>
                </a:solidFill>
                <a:latin typeface="Times New Roman" pitchFamily="18" charset="0"/>
              </a:rPr>
              <a:t>Primary</a:t>
            </a:r>
          </a:p>
          <a:p>
            <a:pPr>
              <a:spcBef>
                <a:spcPct val="50000"/>
              </a:spcBef>
              <a:buFontTx/>
              <a:buChar char="•"/>
            </a:pPr>
            <a:r>
              <a:rPr lang="en-US" sz="1600" i="1" dirty="0">
                <a:solidFill>
                  <a:prstClr val="black"/>
                </a:solidFill>
                <a:latin typeface="Times New Roman" pitchFamily="18" charset="0"/>
              </a:rPr>
              <a:t>Progressive</a:t>
            </a:r>
          </a:p>
          <a:p>
            <a:pPr>
              <a:spcBef>
                <a:spcPct val="50000"/>
              </a:spcBef>
              <a:buFontTx/>
              <a:buChar char="•"/>
            </a:pPr>
            <a:r>
              <a:rPr lang="en-US" sz="1600" i="1" dirty="0">
                <a:solidFill>
                  <a:prstClr val="black"/>
                </a:solidFill>
                <a:latin typeface="Times New Roman" pitchFamily="18" charset="0"/>
              </a:rPr>
              <a:t>Chronic</a:t>
            </a:r>
          </a:p>
          <a:p>
            <a:pPr>
              <a:spcBef>
                <a:spcPct val="50000"/>
              </a:spcBef>
              <a:buFontTx/>
              <a:buChar char="•"/>
            </a:pPr>
            <a:r>
              <a:rPr lang="en-US" sz="1600" i="1" dirty="0">
                <a:solidFill>
                  <a:prstClr val="black"/>
                </a:solidFill>
                <a:latin typeface="Times New Roman" pitchFamily="18" charset="0"/>
              </a:rPr>
              <a:t>Fatal</a:t>
            </a:r>
          </a:p>
          <a:p>
            <a:pPr>
              <a:spcBef>
                <a:spcPct val="50000"/>
              </a:spcBef>
              <a:buFontTx/>
              <a:buChar char="•"/>
            </a:pPr>
            <a:endParaRPr lang="en-US" sz="1400" i="1" dirty="0">
              <a:solidFill>
                <a:prstClr val="black"/>
              </a:solidFill>
              <a:latin typeface="Times New Roman" pitchFamily="18" charset="0"/>
            </a:endParaRPr>
          </a:p>
        </p:txBody>
      </p:sp>
      <p:sp>
        <p:nvSpPr>
          <p:cNvPr id="30744" name="Text Box 24"/>
          <p:cNvSpPr txBox="1">
            <a:spLocks noChangeArrowheads="1"/>
          </p:cNvSpPr>
          <p:nvPr/>
        </p:nvSpPr>
        <p:spPr bwMode="auto">
          <a:xfrm>
            <a:off x="3810000" y="2209801"/>
            <a:ext cx="4648200" cy="519113"/>
          </a:xfrm>
          <a:prstGeom prst="rect">
            <a:avLst/>
          </a:prstGeom>
          <a:noFill/>
          <a:ln w="12700" cap="sq">
            <a:noFill/>
            <a:miter lim="800000"/>
            <a:headEnd type="none" w="sm" len="sm"/>
            <a:tailEnd type="none" w="sm" len="sm"/>
          </a:ln>
        </p:spPr>
        <p:txBody>
          <a:bodyPr>
            <a:spAutoFit/>
          </a:bodyPr>
          <a:lstStyle/>
          <a:p>
            <a:pPr algn="ctr">
              <a:spcBef>
                <a:spcPct val="50000"/>
              </a:spcBef>
            </a:pPr>
            <a:r>
              <a:rPr lang="en-US" sz="2800" dirty="0">
                <a:solidFill>
                  <a:prstClr val="black"/>
                </a:solidFill>
                <a:latin typeface="Times New Roman" pitchFamily="18" charset="0"/>
              </a:rPr>
              <a:t>behaviors</a:t>
            </a:r>
          </a:p>
        </p:txBody>
      </p:sp>
      <p:sp>
        <p:nvSpPr>
          <p:cNvPr id="30745" name="Line 25"/>
          <p:cNvSpPr>
            <a:spLocks noChangeShapeType="1"/>
          </p:cNvSpPr>
          <p:nvPr/>
        </p:nvSpPr>
        <p:spPr bwMode="auto">
          <a:xfrm>
            <a:off x="6934200" y="2514600"/>
            <a:ext cx="1371600" cy="0"/>
          </a:xfrm>
          <a:prstGeom prst="line">
            <a:avLst/>
          </a:prstGeom>
          <a:noFill/>
          <a:ln w="12700" cap="sq">
            <a:solidFill>
              <a:schemeClr val="tx1"/>
            </a:solidFill>
            <a:round/>
            <a:headEnd type="none" w="sm" len="sm"/>
            <a:tailEnd type="triangle" w="med" len="med"/>
          </a:ln>
        </p:spPr>
        <p:txBody>
          <a:bodyPr wrap="none"/>
          <a:lstStyle/>
          <a:p>
            <a:endParaRPr lang="en-US">
              <a:solidFill>
                <a:prstClr val="black"/>
              </a:solidFill>
            </a:endParaRPr>
          </a:p>
        </p:txBody>
      </p:sp>
      <p:sp>
        <p:nvSpPr>
          <p:cNvPr id="30746" name="Line 26"/>
          <p:cNvSpPr>
            <a:spLocks noChangeShapeType="1"/>
          </p:cNvSpPr>
          <p:nvPr/>
        </p:nvSpPr>
        <p:spPr bwMode="auto">
          <a:xfrm flipH="1">
            <a:off x="4114800" y="2514600"/>
            <a:ext cx="1219200" cy="0"/>
          </a:xfrm>
          <a:prstGeom prst="line">
            <a:avLst/>
          </a:prstGeom>
          <a:noFill/>
          <a:ln w="12700" cap="sq">
            <a:solidFill>
              <a:schemeClr val="tx1"/>
            </a:solidFill>
            <a:round/>
            <a:headEnd type="none" w="sm" len="sm"/>
            <a:tailEnd type="triangle" w="med" len="med"/>
          </a:ln>
        </p:spPr>
        <p:txBody>
          <a:bodyPr wrap="none"/>
          <a:lstStyle/>
          <a:p>
            <a:endParaRPr lang="en-US">
              <a:solidFill>
                <a:prstClr val="black"/>
              </a:solidFill>
            </a:endParaRPr>
          </a:p>
        </p:txBody>
      </p:sp>
      <p:sp>
        <p:nvSpPr>
          <p:cNvPr id="30747" name="Text Box 27"/>
          <p:cNvSpPr txBox="1">
            <a:spLocks noChangeArrowheads="1"/>
          </p:cNvSpPr>
          <p:nvPr/>
        </p:nvSpPr>
        <p:spPr bwMode="auto">
          <a:xfrm>
            <a:off x="3505200" y="4038600"/>
            <a:ext cx="990600" cy="661720"/>
          </a:xfrm>
          <a:prstGeom prst="rect">
            <a:avLst/>
          </a:prstGeom>
          <a:noFill/>
          <a:ln w="12700" cap="sq">
            <a:noFill/>
            <a:miter lim="800000"/>
            <a:headEnd type="none" w="sm" len="sm"/>
            <a:tailEnd type="none" w="sm" len="sm"/>
          </a:ln>
        </p:spPr>
        <p:txBody>
          <a:bodyPr>
            <a:spAutoFit/>
          </a:bodyPr>
          <a:lstStyle/>
          <a:p>
            <a:pPr>
              <a:spcBef>
                <a:spcPct val="50000"/>
              </a:spcBef>
            </a:pPr>
            <a:r>
              <a:rPr lang="en-US" sz="1600" i="1" dirty="0">
                <a:solidFill>
                  <a:prstClr val="black"/>
                </a:solidFill>
                <a:latin typeface="Times New Roman" pitchFamily="18" charset="0"/>
              </a:rPr>
              <a:t>1 time</a:t>
            </a:r>
          </a:p>
          <a:p>
            <a:pPr>
              <a:spcBef>
                <a:spcPct val="50000"/>
              </a:spcBef>
            </a:pPr>
            <a:endParaRPr lang="en-US" sz="1400" dirty="0">
              <a:solidFill>
                <a:prstClr val="black"/>
              </a:solidFill>
              <a:latin typeface="Times New Roman" pitchFamily="18" charset="0"/>
            </a:endParaRPr>
          </a:p>
        </p:txBody>
      </p:sp>
      <p:sp>
        <p:nvSpPr>
          <p:cNvPr id="30748" name="Text Box 28"/>
          <p:cNvSpPr txBox="1">
            <a:spLocks noChangeArrowheads="1"/>
          </p:cNvSpPr>
          <p:nvPr/>
        </p:nvSpPr>
        <p:spPr bwMode="auto">
          <a:xfrm>
            <a:off x="4800600" y="2971800"/>
            <a:ext cx="838200" cy="338554"/>
          </a:xfrm>
          <a:prstGeom prst="rect">
            <a:avLst/>
          </a:prstGeom>
          <a:noFill/>
          <a:ln w="12700" cap="sq">
            <a:noFill/>
            <a:miter lim="800000"/>
            <a:headEnd type="none" w="sm" len="sm"/>
            <a:tailEnd type="none" w="sm" len="sm"/>
          </a:ln>
        </p:spPr>
        <p:txBody>
          <a:bodyPr>
            <a:spAutoFit/>
          </a:bodyPr>
          <a:lstStyle/>
          <a:p>
            <a:pPr algn="ctr">
              <a:spcBef>
                <a:spcPct val="50000"/>
              </a:spcBef>
            </a:pPr>
            <a:r>
              <a:rPr lang="en-US" sz="1600" i="1" dirty="0">
                <a:solidFill>
                  <a:prstClr val="black"/>
                </a:solidFill>
                <a:latin typeface="Times New Roman" pitchFamily="18" charset="0"/>
              </a:rPr>
              <a:t>Event</a:t>
            </a:r>
          </a:p>
        </p:txBody>
      </p:sp>
      <p:sp>
        <p:nvSpPr>
          <p:cNvPr id="30749" name="Text Box 29"/>
          <p:cNvSpPr txBox="1">
            <a:spLocks noChangeArrowheads="1"/>
          </p:cNvSpPr>
          <p:nvPr/>
        </p:nvSpPr>
        <p:spPr bwMode="auto">
          <a:xfrm>
            <a:off x="4800600" y="4038600"/>
            <a:ext cx="838200" cy="338554"/>
          </a:xfrm>
          <a:prstGeom prst="rect">
            <a:avLst/>
          </a:prstGeom>
          <a:noFill/>
          <a:ln w="12700" cap="sq">
            <a:noFill/>
            <a:miter lim="800000"/>
            <a:headEnd type="none" w="sm" len="sm"/>
            <a:tailEnd type="none" w="sm" len="sm"/>
          </a:ln>
        </p:spPr>
        <p:txBody>
          <a:bodyPr>
            <a:spAutoFit/>
          </a:bodyPr>
          <a:lstStyle/>
          <a:p>
            <a:r>
              <a:rPr lang="en-US" sz="1600" i="1" dirty="0">
                <a:solidFill>
                  <a:prstClr val="black"/>
                </a:solidFill>
                <a:latin typeface="Times New Roman" pitchFamily="18" charset="0"/>
              </a:rPr>
              <a:t>Alcohol</a:t>
            </a:r>
          </a:p>
        </p:txBody>
      </p:sp>
      <p:sp>
        <p:nvSpPr>
          <p:cNvPr id="30750" name="Text Box 30"/>
          <p:cNvSpPr txBox="1">
            <a:spLocks noChangeArrowheads="1"/>
          </p:cNvSpPr>
          <p:nvPr/>
        </p:nvSpPr>
        <p:spPr bwMode="auto">
          <a:xfrm>
            <a:off x="5943600" y="2971800"/>
            <a:ext cx="990600" cy="338554"/>
          </a:xfrm>
          <a:prstGeom prst="rect">
            <a:avLst/>
          </a:prstGeom>
          <a:noFill/>
          <a:ln w="12700" cap="sq">
            <a:noFill/>
            <a:miter lim="800000"/>
            <a:headEnd type="none" w="sm" len="sm"/>
            <a:tailEnd type="none" w="sm" len="sm"/>
          </a:ln>
        </p:spPr>
        <p:txBody>
          <a:bodyPr wrap="square">
            <a:spAutoFit/>
          </a:bodyPr>
          <a:lstStyle/>
          <a:p>
            <a:pPr>
              <a:spcBef>
                <a:spcPct val="50000"/>
              </a:spcBef>
            </a:pPr>
            <a:r>
              <a:rPr lang="en-US" sz="1600" i="1" dirty="0">
                <a:solidFill>
                  <a:prstClr val="black"/>
                </a:solidFill>
                <a:latin typeface="Times New Roman" pitchFamily="18" charset="0"/>
              </a:rPr>
              <a:t>Alcohol</a:t>
            </a:r>
          </a:p>
        </p:txBody>
      </p:sp>
      <p:sp>
        <p:nvSpPr>
          <p:cNvPr id="30751" name="Text Box 31"/>
          <p:cNvSpPr txBox="1">
            <a:spLocks noChangeArrowheads="1"/>
          </p:cNvSpPr>
          <p:nvPr/>
        </p:nvSpPr>
        <p:spPr bwMode="auto">
          <a:xfrm>
            <a:off x="5867400" y="4038600"/>
            <a:ext cx="914400" cy="304800"/>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i="1">
                <a:solidFill>
                  <a:prstClr val="black"/>
                </a:solidFill>
                <a:latin typeface="Times New Roman" pitchFamily="18" charset="0"/>
              </a:rPr>
              <a:t>Event</a:t>
            </a:r>
          </a:p>
        </p:txBody>
      </p:sp>
      <p:sp>
        <p:nvSpPr>
          <p:cNvPr id="30752" name="Line 32"/>
          <p:cNvSpPr>
            <a:spLocks noChangeShapeType="1"/>
          </p:cNvSpPr>
          <p:nvPr/>
        </p:nvSpPr>
        <p:spPr bwMode="auto">
          <a:xfrm flipV="1">
            <a:off x="5562600" y="3048000"/>
            <a:ext cx="533400" cy="990600"/>
          </a:xfrm>
          <a:prstGeom prst="line">
            <a:avLst/>
          </a:prstGeom>
          <a:noFill/>
          <a:ln w="12700" cap="sq">
            <a:solidFill>
              <a:schemeClr val="tx1"/>
            </a:solidFill>
            <a:round/>
            <a:headEnd type="triangle" w="med" len="med"/>
            <a:tailEnd type="triangle" w="med" len="med"/>
          </a:ln>
        </p:spPr>
        <p:txBody>
          <a:bodyPr wrap="none"/>
          <a:lstStyle/>
          <a:p>
            <a:endParaRPr lang="en-US">
              <a:solidFill>
                <a:prstClr val="black"/>
              </a:solidFill>
            </a:endParaRPr>
          </a:p>
        </p:txBody>
      </p:sp>
      <p:sp>
        <p:nvSpPr>
          <p:cNvPr id="30753" name="Line 33"/>
          <p:cNvSpPr>
            <a:spLocks noChangeShapeType="1"/>
          </p:cNvSpPr>
          <p:nvPr/>
        </p:nvSpPr>
        <p:spPr bwMode="auto">
          <a:xfrm flipH="1" flipV="1">
            <a:off x="5486400" y="3276600"/>
            <a:ext cx="533400" cy="914400"/>
          </a:xfrm>
          <a:prstGeom prst="line">
            <a:avLst/>
          </a:prstGeom>
          <a:noFill/>
          <a:ln w="12700" cap="sq">
            <a:solidFill>
              <a:schemeClr val="tx1"/>
            </a:solidFill>
            <a:round/>
            <a:headEnd type="triangle" w="med" len="med"/>
            <a:tailEnd type="triangle" w="med" len="med"/>
          </a:ln>
        </p:spPr>
        <p:txBody>
          <a:bodyPr wrap="none"/>
          <a:lstStyle/>
          <a:p>
            <a:endParaRPr lang="en-US">
              <a:solidFill>
                <a:prstClr val="black"/>
              </a:solidFill>
            </a:endParaRPr>
          </a:p>
        </p:txBody>
      </p:sp>
      <p:sp>
        <p:nvSpPr>
          <p:cNvPr id="30754" name="Text Box 34"/>
          <p:cNvSpPr txBox="1">
            <a:spLocks noChangeArrowheads="1"/>
          </p:cNvSpPr>
          <p:nvPr/>
        </p:nvSpPr>
        <p:spPr bwMode="auto">
          <a:xfrm>
            <a:off x="7162800" y="2971800"/>
            <a:ext cx="914400" cy="304800"/>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i="1">
                <a:solidFill>
                  <a:prstClr val="black"/>
                </a:solidFill>
                <a:latin typeface="Times New Roman" pitchFamily="18" charset="0"/>
              </a:rPr>
              <a:t>3X</a:t>
            </a:r>
          </a:p>
        </p:txBody>
      </p:sp>
      <p:sp>
        <p:nvSpPr>
          <p:cNvPr id="30755" name="Text Box 35"/>
          <p:cNvSpPr txBox="1">
            <a:spLocks noChangeArrowheads="1"/>
          </p:cNvSpPr>
          <p:nvPr/>
        </p:nvSpPr>
        <p:spPr bwMode="auto">
          <a:xfrm>
            <a:off x="8534400" y="2590801"/>
            <a:ext cx="1066800" cy="907941"/>
          </a:xfrm>
          <a:prstGeom prst="rect">
            <a:avLst/>
          </a:prstGeom>
          <a:noFill/>
          <a:ln w="12700" cap="sq">
            <a:noFill/>
            <a:miter lim="800000"/>
            <a:headEnd type="none" w="sm" len="sm"/>
            <a:tailEnd type="none" w="sm" len="sm"/>
          </a:ln>
        </p:spPr>
        <p:txBody>
          <a:bodyPr wrap="square">
            <a:spAutoFit/>
          </a:bodyPr>
          <a:lstStyle/>
          <a:p>
            <a:pPr>
              <a:spcBef>
                <a:spcPct val="50000"/>
              </a:spcBef>
            </a:pPr>
            <a:r>
              <a:rPr lang="en-US" sz="1600" i="1" dirty="0">
                <a:solidFill>
                  <a:srgbClr val="C0504D"/>
                </a:solidFill>
                <a:latin typeface="Times New Roman" pitchFamily="18" charset="0"/>
              </a:rPr>
              <a:t>Physical Addiction</a:t>
            </a:r>
          </a:p>
          <a:p>
            <a:pPr>
              <a:spcBef>
                <a:spcPct val="50000"/>
              </a:spcBef>
            </a:pPr>
            <a:endParaRPr lang="en-US" sz="1400" i="1" dirty="0">
              <a:solidFill>
                <a:srgbClr val="C0504D"/>
              </a:solidFill>
              <a:latin typeface="Times New Roman" pitchFamily="18" charset="0"/>
            </a:endParaRPr>
          </a:p>
        </p:txBody>
      </p:sp>
      <p:sp>
        <p:nvSpPr>
          <p:cNvPr id="30756" name="Text Box 36"/>
          <p:cNvSpPr txBox="1">
            <a:spLocks noChangeArrowheads="1"/>
          </p:cNvSpPr>
          <p:nvPr/>
        </p:nvSpPr>
        <p:spPr bwMode="auto">
          <a:xfrm>
            <a:off x="6400800" y="4343400"/>
            <a:ext cx="1447800" cy="1815882"/>
          </a:xfrm>
          <a:prstGeom prst="rect">
            <a:avLst/>
          </a:prstGeom>
          <a:noFill/>
          <a:ln w="12700" cap="sq">
            <a:noFill/>
            <a:miter lim="800000"/>
            <a:headEnd type="none" w="sm" len="sm"/>
            <a:tailEnd type="none" w="sm" len="sm"/>
          </a:ln>
        </p:spPr>
        <p:txBody>
          <a:bodyPr>
            <a:spAutoFit/>
          </a:bodyPr>
          <a:lstStyle/>
          <a:p>
            <a:pPr>
              <a:spcBef>
                <a:spcPct val="50000"/>
              </a:spcBef>
            </a:pPr>
            <a:r>
              <a:rPr lang="en-US" sz="1600" i="1" dirty="0">
                <a:solidFill>
                  <a:prstClr val="black"/>
                </a:solidFill>
                <a:latin typeface="Times New Roman" pitchFamily="18" charset="0"/>
              </a:rPr>
              <a:t>Consequences</a:t>
            </a:r>
          </a:p>
          <a:p>
            <a:pPr>
              <a:spcBef>
                <a:spcPct val="50000"/>
              </a:spcBef>
              <a:buFontTx/>
              <a:buChar char="•"/>
            </a:pPr>
            <a:r>
              <a:rPr lang="en-US" sz="1600" i="1" dirty="0">
                <a:solidFill>
                  <a:prstClr val="black"/>
                </a:solidFill>
                <a:latin typeface="Times New Roman" pitchFamily="18" charset="0"/>
              </a:rPr>
              <a:t>Behavior</a:t>
            </a:r>
          </a:p>
          <a:p>
            <a:pPr>
              <a:spcBef>
                <a:spcPct val="50000"/>
              </a:spcBef>
              <a:buFontTx/>
              <a:buChar char="•"/>
            </a:pPr>
            <a:r>
              <a:rPr lang="en-US" sz="1600" i="1" dirty="0">
                <a:solidFill>
                  <a:prstClr val="black"/>
                </a:solidFill>
                <a:latin typeface="Times New Roman" pitchFamily="18" charset="0"/>
              </a:rPr>
              <a:t>Judgment</a:t>
            </a:r>
          </a:p>
          <a:p>
            <a:pPr>
              <a:spcBef>
                <a:spcPct val="50000"/>
              </a:spcBef>
              <a:buFontTx/>
              <a:buChar char="•"/>
            </a:pPr>
            <a:r>
              <a:rPr lang="en-US" sz="1600" i="1" dirty="0">
                <a:solidFill>
                  <a:prstClr val="black"/>
                </a:solidFill>
                <a:latin typeface="Times New Roman" pitchFamily="18" charset="0"/>
              </a:rPr>
              <a:t>Physical &amp;</a:t>
            </a:r>
          </a:p>
          <a:p>
            <a:pPr>
              <a:spcBef>
                <a:spcPct val="50000"/>
              </a:spcBef>
              <a:buFontTx/>
              <a:buChar char="•"/>
            </a:pPr>
            <a:r>
              <a:rPr lang="en-US" sz="1600" i="1" dirty="0">
                <a:solidFill>
                  <a:prstClr val="black"/>
                </a:solidFill>
                <a:latin typeface="Times New Roman" pitchFamily="18" charset="0"/>
              </a:rPr>
              <a:t>Emotional</a:t>
            </a:r>
          </a:p>
        </p:txBody>
      </p:sp>
    </p:spTree>
    <p:extLst>
      <p:ext uri="{BB962C8B-B14F-4D97-AF65-F5344CB8AC3E}">
        <p14:creationId xmlns:p14="http://schemas.microsoft.com/office/powerpoint/2010/main" val="240947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094857" y="153571"/>
            <a:ext cx="7973593" cy="636782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4" name="Straight Connector 3"/>
          <p:cNvCxnSpPr>
            <a:stCxn id="2" idx="0"/>
            <a:endCxn id="2" idx="4"/>
          </p:cNvCxnSpPr>
          <p:nvPr/>
        </p:nvCxnSpPr>
        <p:spPr>
          <a:xfrm>
            <a:off x="5081654" y="153571"/>
            <a:ext cx="0" cy="636782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112111" y="3396828"/>
            <a:ext cx="7973593"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84273" y="775002"/>
            <a:ext cx="2838090" cy="2123658"/>
          </a:xfrm>
          <a:prstGeom prst="rect">
            <a:avLst/>
          </a:prstGeom>
          <a:noFill/>
        </p:spPr>
        <p:txBody>
          <a:bodyPr wrap="square" rtlCol="0">
            <a:spAutoFit/>
          </a:bodyPr>
          <a:lstStyle/>
          <a:p>
            <a:r>
              <a:rPr lang="en-US" sz="2000" b="1" i="1" dirty="0"/>
              <a:t>Safety </a:t>
            </a:r>
            <a:r>
              <a:rPr lang="en-US" sz="2000" b="1" i="1" dirty="0" smtClean="0"/>
              <a:t>Zone</a:t>
            </a:r>
          </a:p>
          <a:p>
            <a:endParaRPr lang="en-US" sz="2000" b="1" i="1" dirty="0" smtClean="0"/>
          </a:p>
          <a:p>
            <a:r>
              <a:rPr lang="en-US" sz="2000" b="1" i="1" dirty="0" smtClean="0"/>
              <a:t>-</a:t>
            </a:r>
            <a:r>
              <a:rPr lang="en-US" sz="2000" b="1" dirty="0" smtClean="0"/>
              <a:t> </a:t>
            </a:r>
            <a:r>
              <a:rPr lang="en-US" sz="2000" b="1" u="sng" dirty="0" smtClean="0"/>
              <a:t>Mild Euphoria </a:t>
            </a:r>
            <a:r>
              <a:rPr lang="en-US" sz="2000" b="1" dirty="0"/>
              <a:t/>
            </a:r>
            <a:br>
              <a:rPr lang="en-US" sz="2000" b="1" dirty="0"/>
            </a:br>
            <a:r>
              <a:rPr lang="en-US" b="1" dirty="0"/>
              <a:t>-Experience safe effects</a:t>
            </a:r>
            <a:endParaRPr lang="en-US" dirty="0"/>
          </a:p>
          <a:p>
            <a:r>
              <a:rPr lang="en-US" b="1" dirty="0" smtClean="0"/>
              <a:t>-</a:t>
            </a:r>
            <a:r>
              <a:rPr lang="en-US" b="1" dirty="0"/>
              <a:t>Feelings of Well-being</a:t>
            </a:r>
            <a:br>
              <a:rPr lang="en-US" b="1" dirty="0"/>
            </a:br>
            <a:r>
              <a:rPr lang="en-US" b="1" dirty="0"/>
              <a:t>-Rarely any negative effects</a:t>
            </a:r>
            <a:br>
              <a:rPr lang="en-US" b="1" dirty="0"/>
            </a:br>
            <a:r>
              <a:rPr lang="en-US" b="1" dirty="0"/>
              <a:t>-No impaired brain function</a:t>
            </a:r>
            <a:r>
              <a:rPr lang="en-US" dirty="0"/>
              <a:t> </a:t>
            </a:r>
          </a:p>
        </p:txBody>
      </p:sp>
      <p:sp>
        <p:nvSpPr>
          <p:cNvPr id="8" name="TextBox 7"/>
          <p:cNvSpPr txBox="1"/>
          <p:nvPr/>
        </p:nvSpPr>
        <p:spPr>
          <a:xfrm>
            <a:off x="5253948" y="3408532"/>
            <a:ext cx="3895310" cy="2862322"/>
          </a:xfrm>
          <a:prstGeom prst="rect">
            <a:avLst/>
          </a:prstGeom>
          <a:noFill/>
        </p:spPr>
        <p:txBody>
          <a:bodyPr wrap="square" rtlCol="0">
            <a:spAutoFit/>
          </a:bodyPr>
          <a:lstStyle/>
          <a:p>
            <a:r>
              <a:rPr lang="en-US" sz="2000" b="1" i="1" u="sng" dirty="0" smtClean="0"/>
              <a:t>Dysphoria /Disinhibition</a:t>
            </a:r>
          </a:p>
          <a:p>
            <a:r>
              <a:rPr lang="en-US" sz="2000" b="1" i="1" dirty="0" smtClean="0"/>
              <a:t>- Depressant effects begin</a:t>
            </a:r>
            <a:r>
              <a:rPr lang="en-US" b="1" dirty="0"/>
              <a:t/>
            </a:r>
            <a:br>
              <a:rPr lang="en-US" b="1" dirty="0"/>
            </a:br>
            <a:r>
              <a:rPr lang="en-US" b="1" dirty="0" smtClean="0"/>
              <a:t>- </a:t>
            </a:r>
            <a:r>
              <a:rPr lang="en-US" sz="2000" b="1" dirty="0" smtClean="0"/>
              <a:t>Stronger </a:t>
            </a:r>
            <a:r>
              <a:rPr lang="en-US" sz="2000" b="1" dirty="0"/>
              <a:t>emotions </a:t>
            </a:r>
            <a:r>
              <a:rPr lang="en-US" sz="2000" b="1" dirty="0" smtClean="0"/>
              <a:t>- </a:t>
            </a:r>
            <a:r>
              <a:rPr lang="en-US" sz="2000" b="1" dirty="0"/>
              <a:t>mood swings</a:t>
            </a:r>
            <a:br>
              <a:rPr lang="en-US" sz="2000" b="1" dirty="0"/>
            </a:br>
            <a:r>
              <a:rPr lang="en-US" sz="2000" b="1" dirty="0"/>
              <a:t>- </a:t>
            </a:r>
            <a:r>
              <a:rPr lang="en-US" sz="2000" b="1" dirty="0" smtClean="0"/>
              <a:t>Decreased </a:t>
            </a:r>
            <a:r>
              <a:rPr lang="en-US" sz="2000" b="1" dirty="0"/>
              <a:t>driving abilities</a:t>
            </a:r>
            <a:br>
              <a:rPr lang="en-US" sz="2000" b="1" dirty="0"/>
            </a:br>
            <a:r>
              <a:rPr lang="en-US" sz="2000" b="1" dirty="0" smtClean="0"/>
              <a:t>- Desire </a:t>
            </a:r>
            <a:r>
              <a:rPr lang="en-US" sz="2000" b="1" dirty="0"/>
              <a:t>to drink more </a:t>
            </a:r>
            <a:br>
              <a:rPr lang="en-US" sz="2000" b="1" dirty="0"/>
            </a:br>
            <a:r>
              <a:rPr lang="en-US" sz="2000" b="1" dirty="0"/>
              <a:t>- Slower reaction time</a:t>
            </a:r>
            <a:endParaRPr lang="en-US" sz="2000" dirty="0"/>
          </a:p>
          <a:p>
            <a:r>
              <a:rPr lang="en-US" sz="2000" b="1" dirty="0" smtClean="0"/>
              <a:t>- Judgment  impair</a:t>
            </a:r>
          </a:p>
          <a:p>
            <a:r>
              <a:rPr lang="en-US" sz="2000" b="1" dirty="0" smtClean="0"/>
              <a:t>- Inflated </a:t>
            </a:r>
            <a:r>
              <a:rPr lang="en-US" sz="2000" b="1" dirty="0"/>
              <a:t>sense of self </a:t>
            </a:r>
            <a:endParaRPr lang="en-US" sz="2000" b="1" dirty="0" smtClean="0"/>
          </a:p>
          <a:p>
            <a:r>
              <a:rPr lang="en-US" sz="2000" b="1" dirty="0" smtClean="0"/>
              <a:t>- inhibitions </a:t>
            </a:r>
            <a:r>
              <a:rPr lang="en-US" sz="2000" b="1" dirty="0"/>
              <a:t>decrease </a:t>
            </a:r>
            <a:r>
              <a:rPr lang="en-US" b="1" dirty="0" smtClean="0"/>
              <a:t>  </a:t>
            </a:r>
            <a:endParaRPr lang="en-US" dirty="0"/>
          </a:p>
        </p:txBody>
      </p:sp>
      <p:sp>
        <p:nvSpPr>
          <p:cNvPr id="9" name="TextBox 8"/>
          <p:cNvSpPr txBox="1"/>
          <p:nvPr/>
        </p:nvSpPr>
        <p:spPr>
          <a:xfrm>
            <a:off x="3861374" y="4263968"/>
            <a:ext cx="1213141" cy="2062103"/>
          </a:xfrm>
          <a:prstGeom prst="rect">
            <a:avLst/>
          </a:prstGeom>
          <a:noFill/>
        </p:spPr>
        <p:txBody>
          <a:bodyPr wrap="square" rtlCol="0">
            <a:spAutoFit/>
          </a:bodyPr>
          <a:lstStyle/>
          <a:p>
            <a:r>
              <a:rPr lang="en-US" sz="1600" b="1" dirty="0"/>
              <a:t>Intoxicated</a:t>
            </a:r>
            <a:endParaRPr lang="en-US" sz="1600" dirty="0"/>
          </a:p>
          <a:p>
            <a:r>
              <a:rPr lang="en-US" sz="1600" b="1" dirty="0"/>
              <a:t>-Unsteady</a:t>
            </a:r>
            <a:br>
              <a:rPr lang="en-US" sz="1600" b="1" dirty="0"/>
            </a:br>
            <a:r>
              <a:rPr lang="en-US" sz="1600" b="1" dirty="0"/>
              <a:t>-Boisterous </a:t>
            </a:r>
            <a:br>
              <a:rPr lang="en-US" sz="1600" b="1" dirty="0"/>
            </a:br>
            <a:r>
              <a:rPr lang="en-US" sz="1600" b="1" dirty="0"/>
              <a:t>Impairment of all functions </a:t>
            </a:r>
            <a:endParaRPr lang="en-US" sz="1600" dirty="0"/>
          </a:p>
          <a:p>
            <a:r>
              <a:rPr lang="en-US" sz="1600" b="1" dirty="0"/>
              <a:t>-Poor Judgment</a:t>
            </a:r>
            <a:endParaRPr lang="en-US" sz="1600" dirty="0"/>
          </a:p>
        </p:txBody>
      </p:sp>
      <p:sp>
        <p:nvSpPr>
          <p:cNvPr id="10" name="TextBox 9"/>
          <p:cNvSpPr txBox="1"/>
          <p:nvPr/>
        </p:nvSpPr>
        <p:spPr>
          <a:xfrm rot="20039629">
            <a:off x="1608511" y="3570515"/>
            <a:ext cx="3368309" cy="1015663"/>
          </a:xfrm>
          <a:prstGeom prst="rect">
            <a:avLst/>
          </a:prstGeom>
          <a:noFill/>
        </p:spPr>
        <p:txBody>
          <a:bodyPr wrap="square" rtlCol="0">
            <a:spAutoFit/>
          </a:bodyPr>
          <a:lstStyle/>
          <a:p>
            <a:r>
              <a:rPr lang="en-US" sz="1600" b="1" dirty="0" smtClean="0"/>
              <a:t>- </a:t>
            </a:r>
            <a:r>
              <a:rPr lang="en-US" sz="2000" b="1" dirty="0" smtClean="0"/>
              <a:t>Confusion</a:t>
            </a:r>
            <a:r>
              <a:rPr lang="en-US" sz="2000" b="1" dirty="0"/>
              <a:t>, dazed</a:t>
            </a:r>
            <a:r>
              <a:rPr lang="en-US" sz="2000" dirty="0"/>
              <a:t/>
            </a:r>
            <a:br>
              <a:rPr lang="en-US" sz="2000" dirty="0"/>
            </a:br>
            <a:r>
              <a:rPr lang="en-US" sz="2000" b="1" dirty="0" smtClean="0"/>
              <a:t>- Needs </a:t>
            </a:r>
            <a:r>
              <a:rPr lang="en-US" sz="2000" b="1" dirty="0"/>
              <a:t>assistance w/ walking</a:t>
            </a:r>
            <a:br>
              <a:rPr lang="en-US" sz="2000" b="1" dirty="0"/>
            </a:br>
            <a:r>
              <a:rPr lang="en-US" sz="2000" b="1" dirty="0" smtClean="0"/>
              <a:t>- Severe </a:t>
            </a:r>
            <a:r>
              <a:rPr lang="en-US" sz="2000" b="1" dirty="0"/>
              <a:t>intoxication</a:t>
            </a:r>
            <a:endParaRPr lang="en-US" sz="2000" dirty="0"/>
          </a:p>
        </p:txBody>
      </p:sp>
      <p:sp>
        <p:nvSpPr>
          <p:cNvPr id="11" name="TextBox 10"/>
          <p:cNvSpPr txBox="1"/>
          <p:nvPr/>
        </p:nvSpPr>
        <p:spPr>
          <a:xfrm>
            <a:off x="5211746" y="224287"/>
            <a:ext cx="291907" cy="369332"/>
          </a:xfrm>
          <a:prstGeom prst="rect">
            <a:avLst/>
          </a:prstGeom>
          <a:noFill/>
        </p:spPr>
        <p:txBody>
          <a:bodyPr wrap="square" rtlCol="0">
            <a:spAutoFit/>
          </a:bodyPr>
          <a:lstStyle/>
          <a:p>
            <a:r>
              <a:rPr lang="en-US" dirty="0" smtClean="0"/>
              <a:t>0</a:t>
            </a:r>
            <a:endParaRPr lang="en-US" dirty="0"/>
          </a:p>
        </p:txBody>
      </p:sp>
      <p:sp>
        <p:nvSpPr>
          <p:cNvPr id="12" name="TextBox 11"/>
          <p:cNvSpPr txBox="1"/>
          <p:nvPr/>
        </p:nvSpPr>
        <p:spPr>
          <a:xfrm>
            <a:off x="9181003" y="3165668"/>
            <a:ext cx="679686" cy="369332"/>
          </a:xfrm>
          <a:prstGeom prst="rect">
            <a:avLst/>
          </a:prstGeom>
          <a:noFill/>
        </p:spPr>
        <p:txBody>
          <a:bodyPr wrap="square" rtlCol="0">
            <a:spAutoFit/>
          </a:bodyPr>
          <a:lstStyle/>
          <a:p>
            <a:r>
              <a:rPr lang="en-US" dirty="0" smtClean="0"/>
              <a:t>.05</a:t>
            </a:r>
            <a:endParaRPr lang="en-US" dirty="0"/>
          </a:p>
        </p:txBody>
      </p:sp>
      <p:sp>
        <p:nvSpPr>
          <p:cNvPr id="13" name="TextBox 12"/>
          <p:cNvSpPr txBox="1"/>
          <p:nvPr/>
        </p:nvSpPr>
        <p:spPr>
          <a:xfrm>
            <a:off x="5081654" y="6533097"/>
            <a:ext cx="552090" cy="369332"/>
          </a:xfrm>
          <a:prstGeom prst="rect">
            <a:avLst/>
          </a:prstGeom>
          <a:noFill/>
        </p:spPr>
        <p:txBody>
          <a:bodyPr wrap="square" rtlCol="0">
            <a:spAutoFit/>
          </a:bodyPr>
          <a:lstStyle/>
          <a:p>
            <a:r>
              <a:rPr lang="en-US" dirty="0" smtClean="0"/>
              <a:t>.10</a:t>
            </a:r>
            <a:endParaRPr lang="en-US" dirty="0"/>
          </a:p>
        </p:txBody>
      </p:sp>
      <p:sp>
        <p:nvSpPr>
          <p:cNvPr id="23" name="TextBox 22"/>
          <p:cNvSpPr txBox="1"/>
          <p:nvPr/>
        </p:nvSpPr>
        <p:spPr>
          <a:xfrm>
            <a:off x="2012266" y="5661424"/>
            <a:ext cx="552090" cy="369332"/>
          </a:xfrm>
          <a:prstGeom prst="rect">
            <a:avLst/>
          </a:prstGeom>
          <a:noFill/>
        </p:spPr>
        <p:txBody>
          <a:bodyPr wrap="square" rtlCol="0">
            <a:spAutoFit/>
          </a:bodyPr>
          <a:lstStyle/>
          <a:p>
            <a:r>
              <a:rPr lang="en-US" dirty="0" smtClean="0"/>
              <a:t>.15</a:t>
            </a:r>
            <a:endParaRPr lang="en-US" dirty="0"/>
          </a:p>
        </p:txBody>
      </p:sp>
      <p:sp>
        <p:nvSpPr>
          <p:cNvPr id="26" name="TextBox 25"/>
          <p:cNvSpPr txBox="1"/>
          <p:nvPr/>
        </p:nvSpPr>
        <p:spPr>
          <a:xfrm>
            <a:off x="1588261" y="5295021"/>
            <a:ext cx="474170" cy="369332"/>
          </a:xfrm>
          <a:prstGeom prst="rect">
            <a:avLst/>
          </a:prstGeom>
          <a:noFill/>
        </p:spPr>
        <p:txBody>
          <a:bodyPr wrap="square" rtlCol="0">
            <a:spAutoFit/>
          </a:bodyPr>
          <a:lstStyle/>
          <a:p>
            <a:r>
              <a:rPr lang="en-US" dirty="0" smtClean="0"/>
              <a:t>.16</a:t>
            </a:r>
            <a:endParaRPr lang="en-US" dirty="0"/>
          </a:p>
        </p:txBody>
      </p:sp>
      <p:sp>
        <p:nvSpPr>
          <p:cNvPr id="29" name="TextBox 28"/>
          <p:cNvSpPr txBox="1"/>
          <p:nvPr/>
        </p:nvSpPr>
        <p:spPr>
          <a:xfrm>
            <a:off x="1193004" y="4819467"/>
            <a:ext cx="604132" cy="369332"/>
          </a:xfrm>
          <a:prstGeom prst="rect">
            <a:avLst/>
          </a:prstGeom>
          <a:noFill/>
        </p:spPr>
        <p:txBody>
          <a:bodyPr wrap="square" rtlCol="0">
            <a:spAutoFit/>
          </a:bodyPr>
          <a:lstStyle/>
          <a:p>
            <a:r>
              <a:rPr lang="en-US" dirty="0" smtClean="0"/>
              <a:t>.17</a:t>
            </a:r>
            <a:endParaRPr lang="en-US" dirty="0"/>
          </a:p>
        </p:txBody>
      </p:sp>
      <p:sp>
        <p:nvSpPr>
          <p:cNvPr id="30" name="TextBox 29"/>
          <p:cNvSpPr txBox="1"/>
          <p:nvPr/>
        </p:nvSpPr>
        <p:spPr>
          <a:xfrm>
            <a:off x="897136" y="4343180"/>
            <a:ext cx="503277" cy="369332"/>
          </a:xfrm>
          <a:prstGeom prst="rect">
            <a:avLst/>
          </a:prstGeom>
          <a:noFill/>
        </p:spPr>
        <p:txBody>
          <a:bodyPr wrap="square" rtlCol="0">
            <a:spAutoFit/>
          </a:bodyPr>
          <a:lstStyle/>
          <a:p>
            <a:r>
              <a:rPr lang="en-US" dirty="0" smtClean="0"/>
              <a:t>.18</a:t>
            </a:r>
            <a:endParaRPr lang="en-US" dirty="0"/>
          </a:p>
        </p:txBody>
      </p:sp>
      <p:sp>
        <p:nvSpPr>
          <p:cNvPr id="31" name="TextBox 30"/>
          <p:cNvSpPr txBox="1"/>
          <p:nvPr/>
        </p:nvSpPr>
        <p:spPr>
          <a:xfrm>
            <a:off x="749057" y="3866893"/>
            <a:ext cx="517874" cy="369332"/>
          </a:xfrm>
          <a:prstGeom prst="rect">
            <a:avLst/>
          </a:prstGeom>
          <a:noFill/>
        </p:spPr>
        <p:txBody>
          <a:bodyPr wrap="square" rtlCol="0">
            <a:spAutoFit/>
          </a:bodyPr>
          <a:lstStyle/>
          <a:p>
            <a:r>
              <a:rPr lang="en-US" dirty="0" smtClean="0"/>
              <a:t>.19</a:t>
            </a:r>
            <a:endParaRPr lang="en-US" dirty="0"/>
          </a:p>
        </p:txBody>
      </p:sp>
      <p:sp>
        <p:nvSpPr>
          <p:cNvPr id="32" name="TextBox 31"/>
          <p:cNvSpPr txBox="1"/>
          <p:nvPr/>
        </p:nvSpPr>
        <p:spPr>
          <a:xfrm>
            <a:off x="692987" y="3212162"/>
            <a:ext cx="474453" cy="369332"/>
          </a:xfrm>
          <a:prstGeom prst="rect">
            <a:avLst/>
          </a:prstGeom>
          <a:noFill/>
        </p:spPr>
        <p:txBody>
          <a:bodyPr wrap="square" rtlCol="0">
            <a:spAutoFit/>
          </a:bodyPr>
          <a:lstStyle/>
          <a:p>
            <a:r>
              <a:rPr lang="en-US" dirty="0" smtClean="0"/>
              <a:t>.20</a:t>
            </a:r>
            <a:endParaRPr lang="en-US" dirty="0"/>
          </a:p>
        </p:txBody>
      </p:sp>
      <p:sp>
        <p:nvSpPr>
          <p:cNvPr id="37" name="TextBox 36"/>
          <p:cNvSpPr txBox="1"/>
          <p:nvPr/>
        </p:nvSpPr>
        <p:spPr>
          <a:xfrm>
            <a:off x="1444489" y="2133915"/>
            <a:ext cx="3554957" cy="1477328"/>
          </a:xfrm>
          <a:prstGeom prst="rect">
            <a:avLst/>
          </a:prstGeom>
          <a:noFill/>
        </p:spPr>
        <p:txBody>
          <a:bodyPr wrap="square" rtlCol="0">
            <a:spAutoFit/>
          </a:bodyPr>
          <a:lstStyle/>
          <a:p>
            <a:r>
              <a:rPr lang="en-US" b="1" dirty="0"/>
              <a:t>Vitals affected</a:t>
            </a:r>
            <a:br>
              <a:rPr lang="en-US" b="1" dirty="0"/>
            </a:br>
            <a:r>
              <a:rPr lang="en-US" b="1" dirty="0"/>
              <a:t>-</a:t>
            </a:r>
            <a:r>
              <a:rPr lang="en-US" b="1" dirty="0" smtClean="0"/>
              <a:t>Involuntary </a:t>
            </a:r>
            <a:r>
              <a:rPr lang="en-US" b="1" dirty="0"/>
              <a:t>functions impaired</a:t>
            </a:r>
            <a:br>
              <a:rPr lang="en-US" b="1" dirty="0"/>
            </a:br>
            <a:r>
              <a:rPr lang="en-US" b="1" dirty="0"/>
              <a:t>- comprehension</a:t>
            </a:r>
            <a:br>
              <a:rPr lang="en-US" b="1" dirty="0"/>
            </a:br>
            <a:r>
              <a:rPr lang="en-US" b="1" dirty="0"/>
              <a:t>-semi-conscious</a:t>
            </a:r>
            <a:endParaRPr lang="en-US" dirty="0"/>
          </a:p>
          <a:p>
            <a:r>
              <a:rPr lang="en-US" b="1" dirty="0"/>
              <a:t>- coma</a:t>
            </a:r>
            <a:endParaRPr lang="en-US" dirty="0"/>
          </a:p>
        </p:txBody>
      </p:sp>
      <p:cxnSp>
        <p:nvCxnSpPr>
          <p:cNvPr id="44" name="Straight Connector 43"/>
          <p:cNvCxnSpPr/>
          <p:nvPr/>
        </p:nvCxnSpPr>
        <p:spPr>
          <a:xfrm flipH="1">
            <a:off x="2391875" y="3412290"/>
            <a:ext cx="2652219" cy="2296675"/>
          </a:xfrm>
          <a:prstGeom prst="line">
            <a:avLst/>
          </a:prstGeom>
        </p:spPr>
        <p:style>
          <a:lnRef idx="1">
            <a:schemeClr val="dk1"/>
          </a:lnRef>
          <a:fillRef idx="0">
            <a:schemeClr val="dk1"/>
          </a:fillRef>
          <a:effectRef idx="0">
            <a:schemeClr val="dk1"/>
          </a:effectRef>
          <a:fontRef idx="minor">
            <a:schemeClr val="tx1"/>
          </a:fontRef>
        </p:style>
      </p:cxnSp>
      <p:sp>
        <p:nvSpPr>
          <p:cNvPr id="48" name="TextBox 47"/>
          <p:cNvSpPr txBox="1"/>
          <p:nvPr/>
        </p:nvSpPr>
        <p:spPr>
          <a:xfrm>
            <a:off x="2919522" y="711277"/>
            <a:ext cx="1961197" cy="1200329"/>
          </a:xfrm>
          <a:prstGeom prst="rect">
            <a:avLst/>
          </a:prstGeom>
          <a:noFill/>
        </p:spPr>
        <p:txBody>
          <a:bodyPr wrap="square" rtlCol="0">
            <a:spAutoFit/>
          </a:bodyPr>
          <a:lstStyle/>
          <a:p>
            <a:r>
              <a:rPr lang="en-US" b="1" dirty="0"/>
              <a:t>Death possible</a:t>
            </a:r>
            <a:br>
              <a:rPr lang="en-US" b="1" dirty="0"/>
            </a:br>
            <a:r>
              <a:rPr lang="en-US" b="1" dirty="0"/>
              <a:t>-No perception</a:t>
            </a:r>
            <a:br>
              <a:rPr lang="en-US" b="1" dirty="0"/>
            </a:br>
            <a:r>
              <a:rPr lang="en-US" b="1" dirty="0"/>
              <a:t>-Anesthetized</a:t>
            </a:r>
            <a:br>
              <a:rPr lang="en-US" b="1" dirty="0"/>
            </a:br>
            <a:r>
              <a:rPr lang="en-US" b="1" dirty="0"/>
              <a:t>-Depressed CNS</a:t>
            </a:r>
            <a:endParaRPr lang="en-US" dirty="0"/>
          </a:p>
        </p:txBody>
      </p:sp>
      <p:sp>
        <p:nvSpPr>
          <p:cNvPr id="50" name="TextBox 49"/>
          <p:cNvSpPr txBox="1"/>
          <p:nvPr/>
        </p:nvSpPr>
        <p:spPr>
          <a:xfrm>
            <a:off x="4528868" y="224287"/>
            <a:ext cx="500094" cy="369332"/>
          </a:xfrm>
          <a:prstGeom prst="rect">
            <a:avLst/>
          </a:prstGeom>
          <a:noFill/>
        </p:spPr>
        <p:txBody>
          <a:bodyPr wrap="square" rtlCol="0">
            <a:spAutoFit/>
          </a:bodyPr>
          <a:lstStyle/>
          <a:p>
            <a:r>
              <a:rPr lang="en-US" dirty="0" smtClean="0"/>
              <a:t>.40</a:t>
            </a:r>
            <a:endParaRPr lang="en-US" dirty="0"/>
          </a:p>
        </p:txBody>
      </p:sp>
      <p:cxnSp>
        <p:nvCxnSpPr>
          <p:cNvPr id="52" name="Straight Connector 51"/>
          <p:cNvCxnSpPr>
            <a:endCxn id="2" idx="1"/>
          </p:cNvCxnSpPr>
          <p:nvPr/>
        </p:nvCxnSpPr>
        <p:spPr>
          <a:xfrm flipH="1" flipV="1">
            <a:off x="2262563" y="1086117"/>
            <a:ext cx="2819091" cy="2264217"/>
          </a:xfrm>
          <a:prstGeom prst="line">
            <a:avLst/>
          </a:prstGeom>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1799346" y="878204"/>
            <a:ext cx="566529" cy="369332"/>
          </a:xfrm>
          <a:prstGeom prst="rect">
            <a:avLst/>
          </a:prstGeom>
          <a:noFill/>
        </p:spPr>
        <p:txBody>
          <a:bodyPr wrap="square" rtlCol="0">
            <a:spAutoFit/>
          </a:bodyPr>
          <a:lstStyle/>
          <a:p>
            <a:r>
              <a:rPr lang="en-US" dirty="0" smtClean="0"/>
              <a:t>.30</a:t>
            </a:r>
            <a:endParaRPr lang="en-US" dirty="0"/>
          </a:p>
        </p:txBody>
      </p:sp>
      <p:sp>
        <p:nvSpPr>
          <p:cNvPr id="54" name="Left Brace 53"/>
          <p:cNvSpPr/>
          <p:nvPr/>
        </p:nvSpPr>
        <p:spPr>
          <a:xfrm rot="20473398">
            <a:off x="647900" y="2831877"/>
            <a:ext cx="626991" cy="3476305"/>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79084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Drivers of Excessive Drinking: Underlying Assumptions</a:t>
            </a:r>
            <a:endParaRPr lang="en-US" dirty="0"/>
          </a:p>
        </p:txBody>
      </p:sp>
      <p:sp>
        <p:nvSpPr>
          <p:cNvPr id="3" name="Content Placeholder 2"/>
          <p:cNvSpPr>
            <a:spLocks noGrp="1"/>
          </p:cNvSpPr>
          <p:nvPr>
            <p:ph idx="1"/>
          </p:nvPr>
        </p:nvSpPr>
        <p:spPr/>
        <p:txBody>
          <a:bodyPr>
            <a:normAutofit/>
          </a:bodyPr>
          <a:lstStyle/>
          <a:p>
            <a:r>
              <a:rPr lang="en-US" b="1" dirty="0" smtClean="0"/>
              <a:t>Environmental factors </a:t>
            </a:r>
            <a:r>
              <a:rPr lang="en-US" dirty="0" smtClean="0"/>
              <a:t>may influence why and when students start AODA use,</a:t>
            </a:r>
          </a:p>
          <a:p>
            <a:r>
              <a:rPr lang="en-US" b="1" dirty="0" smtClean="0"/>
              <a:t>genetic factors and family history</a:t>
            </a:r>
            <a:r>
              <a:rPr lang="en-US" dirty="0" smtClean="0"/>
              <a:t> plays a role in determining who will develop abuse or addiction problems.</a:t>
            </a:r>
          </a:p>
          <a:p>
            <a:r>
              <a:rPr lang="en-US" b="1" dirty="0" smtClean="0"/>
              <a:t>Parental, campus and community expectations </a:t>
            </a:r>
            <a:r>
              <a:rPr lang="en-US" dirty="0" smtClean="0"/>
              <a:t>also influence individuals’ attitudes and use patterns. </a:t>
            </a:r>
          </a:p>
          <a:p>
            <a:r>
              <a:rPr lang="en-US" b="1" dirty="0" smtClean="0"/>
              <a:t>Drug use expectations</a:t>
            </a:r>
            <a:r>
              <a:rPr lang="en-US" dirty="0" smtClean="0"/>
              <a:t>, whether used to relax, reduce stress, or forget problems can reinforce adolescents and young adults AODA patterns.  </a:t>
            </a:r>
            <a:endParaRPr lang="en-US" dirty="0"/>
          </a:p>
        </p:txBody>
      </p:sp>
    </p:spTree>
    <p:extLst>
      <p:ext uri="{BB962C8B-B14F-4D97-AF65-F5344CB8AC3E}">
        <p14:creationId xmlns:p14="http://schemas.microsoft.com/office/powerpoint/2010/main" val="1102678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Drivers of Excessive Drinking: Underlying Assumption</a:t>
            </a:r>
            <a:endParaRPr lang="en-US" dirty="0"/>
          </a:p>
        </p:txBody>
      </p:sp>
      <p:sp>
        <p:nvSpPr>
          <p:cNvPr id="3" name="Content Placeholder 2"/>
          <p:cNvSpPr>
            <a:spLocks noGrp="1"/>
          </p:cNvSpPr>
          <p:nvPr>
            <p:ph idx="1"/>
          </p:nvPr>
        </p:nvSpPr>
        <p:spPr/>
        <p:txBody>
          <a:bodyPr>
            <a:normAutofit/>
          </a:bodyPr>
          <a:lstStyle/>
          <a:p>
            <a:r>
              <a:rPr lang="en-US" b="1" dirty="0" smtClean="0"/>
              <a:t>Availability and easy access</a:t>
            </a:r>
            <a:r>
              <a:rPr lang="en-US" dirty="0" smtClean="0"/>
              <a:t>,</a:t>
            </a:r>
          </a:p>
          <a:p>
            <a:r>
              <a:rPr lang="en-US" dirty="0" smtClean="0"/>
              <a:t> </a:t>
            </a:r>
            <a:r>
              <a:rPr lang="en-US" b="1" dirty="0" smtClean="0"/>
              <a:t>Cultures</a:t>
            </a:r>
            <a:r>
              <a:rPr lang="en-US" dirty="0" smtClean="0"/>
              <a:t> accepting of drunkenness, </a:t>
            </a:r>
          </a:p>
          <a:p>
            <a:r>
              <a:rPr lang="en-US" b="1" dirty="0" smtClean="0"/>
              <a:t>Target marketing</a:t>
            </a:r>
            <a:r>
              <a:rPr lang="en-US" dirty="0" smtClean="0"/>
              <a:t>, and </a:t>
            </a:r>
            <a:r>
              <a:rPr lang="en-US" b="1" dirty="0" smtClean="0"/>
              <a:t>lack of consequences</a:t>
            </a:r>
            <a:r>
              <a:rPr lang="en-US" dirty="0" smtClean="0"/>
              <a:t> also drive excessive drinking on college campuses. </a:t>
            </a:r>
          </a:p>
          <a:p>
            <a:r>
              <a:rPr lang="en-US" b="1" dirty="0" smtClean="0"/>
              <a:t>Brain development</a:t>
            </a:r>
            <a:r>
              <a:rPr lang="en-US" dirty="0" smtClean="0"/>
              <a:t> greatly affects young adults’ decision making and risk taking behaviors and is negatively impacted by alcohol. (NIAAA)</a:t>
            </a:r>
            <a:endParaRPr lang="en-US" dirty="0"/>
          </a:p>
        </p:txBody>
      </p:sp>
    </p:spTree>
    <p:extLst>
      <p:ext uri="{BB962C8B-B14F-4D97-AF65-F5344CB8AC3E}">
        <p14:creationId xmlns:p14="http://schemas.microsoft.com/office/powerpoint/2010/main" val="2360524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789" y="365126"/>
            <a:ext cx="10703011" cy="1257728"/>
          </a:xfrm>
          <a:solidFill>
            <a:schemeClr val="accent1">
              <a:lumMod val="40000"/>
              <a:lumOff val="60000"/>
            </a:schemeClr>
          </a:solidFill>
          <a:ln>
            <a:solidFill>
              <a:schemeClr val="tx1"/>
            </a:solidFill>
          </a:ln>
        </p:spPr>
        <p:txBody>
          <a:bodyPr>
            <a:normAutofit/>
          </a:bodyPr>
          <a:lstStyle/>
          <a:p>
            <a:pPr algn="ctr"/>
            <a:r>
              <a:rPr lang="en-US" sz="3600" dirty="0" smtClean="0"/>
              <a:t>Beliefs and Social Perceptions on Consumption of Alcohol</a:t>
            </a:r>
            <a:endParaRPr lang="en-US" sz="3600" dirty="0"/>
          </a:p>
        </p:txBody>
      </p:sp>
      <p:sp>
        <p:nvSpPr>
          <p:cNvPr id="3" name="Content Placeholder 2"/>
          <p:cNvSpPr>
            <a:spLocks noGrp="1"/>
          </p:cNvSpPr>
          <p:nvPr>
            <p:ph idx="1"/>
          </p:nvPr>
        </p:nvSpPr>
        <p:spPr/>
        <p:txBody>
          <a:bodyPr/>
          <a:lstStyle/>
          <a:p>
            <a:r>
              <a:rPr lang="en-US" dirty="0" smtClean="0"/>
              <a:t>Students who feel that </a:t>
            </a:r>
            <a:r>
              <a:rPr lang="en-US" b="1" dirty="0" smtClean="0"/>
              <a:t>alcohol enhances social activity </a:t>
            </a:r>
            <a:r>
              <a:rPr lang="en-US" dirty="0" smtClean="0"/>
              <a:t>drink significantly more on average than those who believe that alcohol does not enhance social activity</a:t>
            </a:r>
          </a:p>
          <a:p>
            <a:r>
              <a:rPr lang="en-US" dirty="0" smtClean="0"/>
              <a:t>Students who feel that consuming </a:t>
            </a:r>
            <a:r>
              <a:rPr lang="en-US" b="1" dirty="0" smtClean="0"/>
              <a:t>alcohol makes its easier to deal with stress</a:t>
            </a:r>
            <a:r>
              <a:rPr lang="en-US" dirty="0" smtClean="0"/>
              <a:t> drink significantly more than students that disagree with this belief</a:t>
            </a:r>
          </a:p>
          <a:p>
            <a:r>
              <a:rPr lang="en-US" dirty="0" smtClean="0"/>
              <a:t>Students who believe that </a:t>
            </a:r>
            <a:r>
              <a:rPr lang="en-US" b="1" dirty="0" smtClean="0"/>
              <a:t>alcohol facilitates a connection with peers </a:t>
            </a:r>
            <a:r>
              <a:rPr lang="en-US" dirty="0" smtClean="0"/>
              <a:t>drink significantly more than those that don’t hold this belief</a:t>
            </a:r>
          </a:p>
          <a:p>
            <a:r>
              <a:rPr lang="en-US" dirty="0" smtClean="0"/>
              <a:t>Students who believe that alcohol </a:t>
            </a:r>
            <a:r>
              <a:rPr lang="en-US" b="1" dirty="0" smtClean="0"/>
              <a:t>facilitates male bonding </a:t>
            </a:r>
            <a:r>
              <a:rPr lang="en-US" dirty="0" smtClean="0"/>
              <a:t>drink significantly more than those that that disagree with this belief</a:t>
            </a:r>
            <a:endParaRPr lang="en-US" dirty="0"/>
          </a:p>
        </p:txBody>
      </p:sp>
    </p:spTree>
    <p:extLst>
      <p:ext uri="{BB962C8B-B14F-4D97-AF65-F5344CB8AC3E}">
        <p14:creationId xmlns:p14="http://schemas.microsoft.com/office/powerpoint/2010/main" val="495436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a:ln>
            <a:solidFill>
              <a:schemeClr val="tx1"/>
            </a:solidFill>
          </a:ln>
        </p:spPr>
        <p:txBody>
          <a:bodyPr/>
          <a:lstStyle/>
          <a:p>
            <a:r>
              <a:rPr lang="en-US" dirty="0"/>
              <a:t>Beliefs and Social Perceptions on Consumption of Alcohol</a:t>
            </a:r>
          </a:p>
        </p:txBody>
      </p:sp>
      <p:sp>
        <p:nvSpPr>
          <p:cNvPr id="3" name="Content Placeholder 2"/>
          <p:cNvSpPr>
            <a:spLocks noGrp="1"/>
          </p:cNvSpPr>
          <p:nvPr>
            <p:ph idx="1"/>
          </p:nvPr>
        </p:nvSpPr>
        <p:spPr/>
        <p:txBody>
          <a:bodyPr/>
          <a:lstStyle/>
          <a:p>
            <a:r>
              <a:rPr lang="en-US" dirty="0" smtClean="0"/>
              <a:t>Students that believe that drinking </a:t>
            </a:r>
            <a:r>
              <a:rPr lang="en-US" b="1" dirty="0" smtClean="0"/>
              <a:t>makes women sexier </a:t>
            </a:r>
            <a:r>
              <a:rPr lang="en-US" dirty="0" smtClean="0"/>
              <a:t>drink significantly more than those that do not hold this belief; </a:t>
            </a:r>
            <a:r>
              <a:rPr lang="en-US" b="1" dirty="0" smtClean="0"/>
              <a:t>however, this is not significant in regards to the perception that drinking makes men sexier</a:t>
            </a:r>
          </a:p>
          <a:p>
            <a:r>
              <a:rPr lang="en-US" dirty="0" smtClean="0"/>
              <a:t>Students that believe that </a:t>
            </a:r>
            <a:r>
              <a:rPr lang="en-US" b="1" dirty="0" smtClean="0"/>
              <a:t>drinking makes themselves sexier </a:t>
            </a:r>
            <a:r>
              <a:rPr lang="en-US" dirty="0" smtClean="0"/>
              <a:t>drink significantly more than those that believe that it does not make themselves sexier</a:t>
            </a:r>
            <a:endParaRPr lang="en-US" dirty="0"/>
          </a:p>
        </p:txBody>
      </p:sp>
    </p:spTree>
    <p:extLst>
      <p:ext uri="{BB962C8B-B14F-4D97-AF65-F5344CB8AC3E}">
        <p14:creationId xmlns:p14="http://schemas.microsoft.com/office/powerpoint/2010/main" val="2346079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410" y="203202"/>
            <a:ext cx="5389606" cy="598701"/>
          </a:xfrm>
          <a:solidFill>
            <a:schemeClr val="accent1">
              <a:lumMod val="40000"/>
              <a:lumOff val="60000"/>
            </a:schemeClr>
          </a:solidFill>
        </p:spPr>
        <p:txBody>
          <a:bodyPr>
            <a:normAutofit fontScale="90000"/>
          </a:bodyPr>
          <a:lstStyle/>
          <a:p>
            <a:r>
              <a:rPr lang="en-US" b="1" dirty="0" smtClean="0"/>
              <a:t>Students who Believe</a:t>
            </a:r>
            <a:r>
              <a:rPr lang="en-US" dirty="0" smtClean="0"/>
              <a:t>…….</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87730" y="2415035"/>
            <a:ext cx="1674584" cy="1239193"/>
          </a:xfrm>
          <a:prstGeom prst="rect">
            <a:avLst/>
          </a:prstGeom>
        </p:spPr>
      </p:pic>
      <p:sp>
        <p:nvSpPr>
          <p:cNvPr id="8" name="Oval Callout 7"/>
          <p:cNvSpPr/>
          <p:nvPr/>
        </p:nvSpPr>
        <p:spPr>
          <a:xfrm>
            <a:off x="238153" y="859072"/>
            <a:ext cx="2230395" cy="1093890"/>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2602" y="1082852"/>
            <a:ext cx="1869989" cy="646331"/>
          </a:xfrm>
          <a:prstGeom prst="rect">
            <a:avLst/>
          </a:prstGeom>
          <a:noFill/>
        </p:spPr>
        <p:txBody>
          <a:bodyPr wrap="square" rtlCol="0">
            <a:spAutoFit/>
          </a:bodyPr>
          <a:lstStyle/>
          <a:p>
            <a:r>
              <a:rPr lang="en-US" b="1" dirty="0" smtClean="0"/>
              <a:t>Alcohol enhances social activity </a:t>
            </a:r>
            <a:endParaRPr lang="en-US" b="1" dirty="0"/>
          </a:p>
        </p:txBody>
      </p:sp>
      <p:sp>
        <p:nvSpPr>
          <p:cNvPr id="10" name="Oval Callout 9"/>
          <p:cNvSpPr/>
          <p:nvPr/>
        </p:nvSpPr>
        <p:spPr>
          <a:xfrm>
            <a:off x="212221" y="3719644"/>
            <a:ext cx="2364518" cy="1105089"/>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89915" y="3955513"/>
            <a:ext cx="1871068" cy="707886"/>
          </a:xfrm>
          <a:prstGeom prst="rect">
            <a:avLst/>
          </a:prstGeom>
          <a:noFill/>
        </p:spPr>
        <p:txBody>
          <a:bodyPr wrap="square" rtlCol="0">
            <a:spAutoFit/>
          </a:bodyPr>
          <a:lstStyle/>
          <a:p>
            <a:r>
              <a:rPr lang="en-US" sz="2000" b="1" dirty="0" smtClean="0"/>
              <a:t>Alcohol helps with stress</a:t>
            </a:r>
            <a:endParaRPr lang="en-US" sz="2000" b="1" dirty="0"/>
          </a:p>
        </p:txBody>
      </p:sp>
      <p:sp>
        <p:nvSpPr>
          <p:cNvPr id="12" name="Oval Callout 11"/>
          <p:cNvSpPr/>
          <p:nvPr/>
        </p:nvSpPr>
        <p:spPr>
          <a:xfrm>
            <a:off x="2972048" y="1244307"/>
            <a:ext cx="2366994" cy="1052500"/>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287803" y="1447391"/>
            <a:ext cx="1951717" cy="646331"/>
          </a:xfrm>
          <a:prstGeom prst="rect">
            <a:avLst/>
          </a:prstGeom>
          <a:noFill/>
        </p:spPr>
        <p:txBody>
          <a:bodyPr wrap="square" rtlCol="0">
            <a:spAutoFit/>
          </a:bodyPr>
          <a:lstStyle/>
          <a:p>
            <a:r>
              <a:rPr lang="en-US" b="1" dirty="0" smtClean="0"/>
              <a:t>Alcohol facilitates connections</a:t>
            </a:r>
            <a:endParaRPr lang="en-US" b="1" dirty="0"/>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9785" y="2166551"/>
            <a:ext cx="4253717" cy="2769232"/>
          </a:xfrm>
          <a:prstGeom prst="rect">
            <a:avLst/>
          </a:prstGeom>
        </p:spPr>
      </p:pic>
      <p:sp>
        <p:nvSpPr>
          <p:cNvPr id="15" name="TextBox 14"/>
          <p:cNvSpPr txBox="1"/>
          <p:nvPr/>
        </p:nvSpPr>
        <p:spPr>
          <a:xfrm>
            <a:off x="6936258" y="5126611"/>
            <a:ext cx="4646141" cy="646331"/>
          </a:xfrm>
          <a:prstGeom prst="rect">
            <a:avLst/>
          </a:prstGeom>
          <a:solidFill>
            <a:schemeClr val="accent1">
              <a:lumMod val="40000"/>
              <a:lumOff val="60000"/>
            </a:schemeClr>
          </a:solidFill>
        </p:spPr>
        <p:txBody>
          <a:bodyPr wrap="square" rtlCol="0">
            <a:spAutoFit/>
          </a:bodyPr>
          <a:lstStyle/>
          <a:p>
            <a:pPr algn="ctr"/>
            <a:r>
              <a:rPr lang="en-US" sz="3600" b="1" dirty="0" smtClean="0">
                <a:latin typeface="+mj-lt"/>
              </a:rPr>
              <a:t>Drink More Alcohol </a:t>
            </a:r>
            <a:endParaRPr lang="en-US" sz="3600" b="1" dirty="0">
              <a:latin typeface="+mj-lt"/>
            </a:endParaRPr>
          </a:p>
        </p:txBody>
      </p:sp>
      <p:sp>
        <p:nvSpPr>
          <p:cNvPr id="16" name="Equal 15"/>
          <p:cNvSpPr/>
          <p:nvPr/>
        </p:nvSpPr>
        <p:spPr>
          <a:xfrm>
            <a:off x="5339042" y="3072714"/>
            <a:ext cx="1597216" cy="85946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3927519" y="4901660"/>
            <a:ext cx="1124208" cy="1911180"/>
          </a:xfrm>
          <a:prstGeom prst="rect">
            <a:avLst/>
          </a:prstGeom>
        </p:spPr>
      </p:pic>
      <p:sp>
        <p:nvSpPr>
          <p:cNvPr id="18" name="Oval Callout 17"/>
          <p:cNvSpPr/>
          <p:nvPr/>
        </p:nvSpPr>
        <p:spPr>
          <a:xfrm>
            <a:off x="3287803" y="4071045"/>
            <a:ext cx="2126392" cy="792151"/>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584525" y="4178402"/>
            <a:ext cx="1810195" cy="646331"/>
          </a:xfrm>
          <a:prstGeom prst="rect">
            <a:avLst/>
          </a:prstGeom>
          <a:noFill/>
        </p:spPr>
        <p:txBody>
          <a:bodyPr wrap="square" rtlCol="0">
            <a:spAutoFit/>
          </a:bodyPr>
          <a:lstStyle/>
          <a:p>
            <a:r>
              <a:rPr lang="en-US" b="1" dirty="0" smtClean="0"/>
              <a:t>Alcohol makes me sexy</a:t>
            </a:r>
            <a:endParaRPr lang="en-US" b="1" dirty="0"/>
          </a:p>
        </p:txBody>
      </p:sp>
      <p:pic>
        <p:nvPicPr>
          <p:cNvPr id="20" name="Pictur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2863" y="2060865"/>
            <a:ext cx="1534065" cy="1526395"/>
          </a:xfrm>
          <a:prstGeom prst="rect">
            <a:avLst/>
          </a:prstGeom>
        </p:spPr>
      </p:pic>
      <p:pic>
        <p:nvPicPr>
          <p:cNvPr id="21" name="Picture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7544" y="4940973"/>
            <a:ext cx="2044910" cy="1832555"/>
          </a:xfrm>
          <a:prstGeom prst="rect">
            <a:avLst/>
          </a:prstGeom>
        </p:spPr>
      </p:pic>
    </p:spTree>
    <p:extLst>
      <p:ext uri="{BB962C8B-B14F-4D97-AF65-F5344CB8AC3E}">
        <p14:creationId xmlns:p14="http://schemas.microsoft.com/office/powerpoint/2010/main" val="2560920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a:solidFill>
            <a:schemeClr val="accent1">
              <a:lumMod val="20000"/>
              <a:lumOff val="80000"/>
            </a:schemeClr>
          </a:solidFill>
          <a:ln w="19050">
            <a:solidFill>
              <a:schemeClr val="accent1">
                <a:lumMod val="40000"/>
                <a:lumOff val="60000"/>
              </a:schemeClr>
            </a:solidFill>
          </a:ln>
        </p:spPr>
        <p:txBody>
          <a:bodyPr/>
          <a:lstStyle/>
          <a:p>
            <a:r>
              <a:rPr lang="en-US" dirty="0"/>
              <a:t>Core Alcohol and Drug Survey</a:t>
            </a:r>
          </a:p>
        </p:txBody>
      </p:sp>
      <p:sp>
        <p:nvSpPr>
          <p:cNvPr id="4" name="Slide Number Placeholder 5"/>
          <p:cNvSpPr>
            <a:spLocks noGrp="1"/>
          </p:cNvSpPr>
          <p:nvPr>
            <p:ph type="sldNum" sz="quarter" idx="12"/>
          </p:nvPr>
        </p:nvSpPr>
        <p:spPr/>
        <p:txBody>
          <a:bodyPr/>
          <a:lstStyle/>
          <a:p>
            <a:fld id="{08B7D605-F2E3-489B-B5A6-366AAEDDD2A7}" type="slidenum">
              <a:rPr lang="en-US"/>
              <a:pPr/>
              <a:t>3</a:t>
            </a:fld>
            <a:endParaRPr lang="en-US"/>
          </a:p>
        </p:txBody>
      </p:sp>
      <p:sp>
        <p:nvSpPr>
          <p:cNvPr id="6147" name="Rectangle 3"/>
          <p:cNvSpPr>
            <a:spLocks noGrp="1" noChangeArrowheads="1"/>
          </p:cNvSpPr>
          <p:nvPr>
            <p:ph sz="quarter" idx="1"/>
          </p:nvPr>
        </p:nvSpPr>
        <p:spPr/>
        <p:txBody>
          <a:bodyPr/>
          <a:lstStyle/>
          <a:p>
            <a:pPr>
              <a:lnSpc>
                <a:spcPct val="90000"/>
              </a:lnSpc>
            </a:pPr>
            <a:r>
              <a:rPr lang="en-US" sz="2400" dirty="0"/>
              <a:t>Developed in response to Congressional Anti-Drug Abuse Act of 1986.</a:t>
            </a:r>
          </a:p>
          <a:p>
            <a:pPr>
              <a:lnSpc>
                <a:spcPct val="90000"/>
              </a:lnSpc>
            </a:pPr>
            <a:r>
              <a:rPr lang="en-US" sz="2400" dirty="0"/>
              <a:t>Designed to </a:t>
            </a:r>
            <a:r>
              <a:rPr lang="en-US" sz="2400" dirty="0" smtClean="0"/>
              <a:t>be</a:t>
            </a:r>
          </a:p>
          <a:p>
            <a:pPr marL="0" indent="0">
              <a:lnSpc>
                <a:spcPct val="90000"/>
              </a:lnSpc>
              <a:buNone/>
            </a:pPr>
            <a:endParaRPr lang="en-US" sz="2400" dirty="0"/>
          </a:p>
          <a:p>
            <a:pPr lvl="1">
              <a:lnSpc>
                <a:spcPct val="90000"/>
              </a:lnSpc>
            </a:pPr>
            <a:r>
              <a:rPr lang="en-US" sz="2000" dirty="0"/>
              <a:t>inexpensive</a:t>
            </a:r>
          </a:p>
          <a:p>
            <a:pPr lvl="1">
              <a:lnSpc>
                <a:spcPct val="90000"/>
              </a:lnSpc>
            </a:pPr>
            <a:r>
              <a:rPr lang="en-US" sz="2000" dirty="0"/>
              <a:t>easy to administer</a:t>
            </a:r>
          </a:p>
          <a:p>
            <a:pPr lvl="1">
              <a:lnSpc>
                <a:spcPct val="90000"/>
              </a:lnSpc>
            </a:pPr>
            <a:r>
              <a:rPr lang="en-US" sz="2000" dirty="0"/>
              <a:t>reliable and valid</a:t>
            </a:r>
          </a:p>
          <a:p>
            <a:pPr lvl="1">
              <a:lnSpc>
                <a:spcPct val="90000"/>
              </a:lnSpc>
            </a:pPr>
            <a:r>
              <a:rPr lang="en-US" sz="2000" dirty="0"/>
              <a:t>allows campuses to compare their problems to a national sample</a:t>
            </a:r>
            <a:r>
              <a:rPr lang="en-US" sz="2000" dirty="0" smtClean="0"/>
              <a:t>.</a:t>
            </a:r>
          </a:p>
          <a:p>
            <a:pPr lvl="1">
              <a:lnSpc>
                <a:spcPct val="90000"/>
              </a:lnSpc>
            </a:pPr>
            <a:endParaRPr lang="en-US" sz="2000" dirty="0"/>
          </a:p>
          <a:p>
            <a:pPr lvl="1">
              <a:lnSpc>
                <a:spcPct val="90000"/>
              </a:lnSpc>
            </a:pPr>
            <a:endParaRPr lang="en-US" sz="2000" dirty="0"/>
          </a:p>
          <a:p>
            <a:pPr>
              <a:lnSpc>
                <a:spcPct val="90000"/>
              </a:lnSpc>
            </a:pPr>
            <a:r>
              <a:rPr lang="en-US" sz="2400" dirty="0"/>
              <a:t>Addresses drug and alcohol use as well as campus culture </a:t>
            </a:r>
            <a:r>
              <a:rPr lang="en-US" sz="2400" dirty="0" smtClean="0"/>
              <a:t>issues, perception, </a:t>
            </a:r>
            <a:endParaRPr lang="en-US" sz="2400" dirty="0"/>
          </a:p>
        </p:txBody>
      </p:sp>
    </p:spTree>
    <p:extLst>
      <p:ext uri="{BB962C8B-B14F-4D97-AF65-F5344CB8AC3E}">
        <p14:creationId xmlns:p14="http://schemas.microsoft.com/office/powerpoint/2010/main" val="1627574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9852"/>
            <a:ext cx="10515600" cy="483961"/>
          </a:xfrm>
          <a:solidFill>
            <a:schemeClr val="accent1">
              <a:lumMod val="20000"/>
              <a:lumOff val="80000"/>
            </a:schemeClr>
          </a:solidFill>
        </p:spPr>
        <p:txBody>
          <a:bodyPr>
            <a:noAutofit/>
          </a:bodyPr>
          <a:lstStyle/>
          <a:p>
            <a:r>
              <a:rPr lang="en-US" sz="3200" b="1" dirty="0"/>
              <a:t>Beliefs and Social Perceptions on Consumption of Alcohol</a:t>
            </a:r>
          </a:p>
        </p:txBody>
      </p:sp>
      <p:sp>
        <p:nvSpPr>
          <p:cNvPr id="3" name="Content Placeholder 2"/>
          <p:cNvSpPr>
            <a:spLocks noGrp="1"/>
          </p:cNvSpPr>
          <p:nvPr>
            <p:ph idx="1"/>
          </p:nvPr>
        </p:nvSpPr>
        <p:spPr>
          <a:xfrm>
            <a:off x="838200" y="1091682"/>
            <a:ext cx="10515600" cy="5085281"/>
          </a:xfrm>
        </p:spPr>
        <p:txBody>
          <a:bodyPr/>
          <a:lstStyle/>
          <a:p>
            <a:r>
              <a:rPr lang="en-US" dirty="0" smtClean="0"/>
              <a:t>Students who………</a:t>
            </a:r>
            <a:endParaRPr lang="en-US" dirty="0"/>
          </a:p>
        </p:txBody>
      </p:sp>
      <p:graphicFrame>
        <p:nvGraphicFramePr>
          <p:cNvPr id="4" name="Diagram 3"/>
          <p:cNvGraphicFramePr/>
          <p:nvPr>
            <p:extLst>
              <p:ext uri="{D42A27DB-BD31-4B8C-83A1-F6EECF244321}">
                <p14:modId xmlns:p14="http://schemas.microsoft.com/office/powerpoint/2010/main" val="3132052438"/>
              </p:ext>
            </p:extLst>
          </p:nvPr>
        </p:nvGraphicFramePr>
        <p:xfrm>
          <a:off x="597159" y="979714"/>
          <a:ext cx="9685176" cy="5730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02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9852"/>
            <a:ext cx="10515600" cy="483961"/>
          </a:xfrm>
          <a:solidFill>
            <a:schemeClr val="accent1">
              <a:lumMod val="20000"/>
              <a:lumOff val="80000"/>
            </a:schemeClr>
          </a:solidFill>
        </p:spPr>
        <p:txBody>
          <a:bodyPr>
            <a:noAutofit/>
          </a:bodyPr>
          <a:lstStyle/>
          <a:p>
            <a:r>
              <a:rPr lang="en-US" sz="3200" b="1" dirty="0"/>
              <a:t>Beliefs and Social Perceptions on Consumption of Alcohol</a:t>
            </a:r>
          </a:p>
        </p:txBody>
      </p:sp>
      <p:sp>
        <p:nvSpPr>
          <p:cNvPr id="3" name="Content Placeholder 2"/>
          <p:cNvSpPr>
            <a:spLocks noGrp="1"/>
          </p:cNvSpPr>
          <p:nvPr>
            <p:ph idx="1"/>
          </p:nvPr>
        </p:nvSpPr>
        <p:spPr>
          <a:xfrm>
            <a:off x="838200" y="1091682"/>
            <a:ext cx="10515600" cy="5085281"/>
          </a:xfrm>
        </p:spPr>
        <p:txBody>
          <a:bodyPr/>
          <a:lstStyle/>
          <a:p>
            <a:r>
              <a:rPr lang="en-US" dirty="0" smtClean="0"/>
              <a:t>Students who………</a:t>
            </a:r>
            <a:endParaRPr lang="en-US" dirty="0"/>
          </a:p>
        </p:txBody>
      </p:sp>
      <p:graphicFrame>
        <p:nvGraphicFramePr>
          <p:cNvPr id="4" name="Diagram 3"/>
          <p:cNvGraphicFramePr/>
          <p:nvPr>
            <p:extLst>
              <p:ext uri="{D42A27DB-BD31-4B8C-83A1-F6EECF244321}">
                <p14:modId xmlns:p14="http://schemas.microsoft.com/office/powerpoint/2010/main" val="373030212"/>
              </p:ext>
            </p:extLst>
          </p:nvPr>
        </p:nvGraphicFramePr>
        <p:xfrm>
          <a:off x="597159" y="979714"/>
          <a:ext cx="9685176" cy="57309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12866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540442011"/>
              </p:ext>
            </p:extLst>
          </p:nvPr>
        </p:nvGraphicFramePr>
        <p:xfrm>
          <a:off x="307910" y="251927"/>
          <a:ext cx="11551298" cy="63261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6576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163673805"/>
              </p:ext>
            </p:extLst>
          </p:nvPr>
        </p:nvGraphicFramePr>
        <p:xfrm>
          <a:off x="214604" y="214604"/>
          <a:ext cx="11616612" cy="62141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93457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9570" y="133816"/>
            <a:ext cx="12002429" cy="5980548"/>
          </a:xfrm>
          <a:prstGeom prst="rect">
            <a:avLst/>
          </a:prstGeom>
          <a:ln w="19050">
            <a:solidFill>
              <a:schemeClr val="tx1"/>
            </a:solidFill>
          </a:ln>
        </p:spPr>
        <p:txBody>
          <a:bodyPr wrap="square">
            <a:spAutoFit/>
          </a:bodyPr>
          <a:lstStyle/>
          <a:p>
            <a:pPr marR="0" lvl="0">
              <a:lnSpc>
                <a:spcPct val="107000"/>
              </a:lnSpc>
              <a:spcBef>
                <a:spcPts val="0"/>
              </a:spcBef>
              <a:spcAft>
                <a:spcPts val="800"/>
              </a:spcAft>
            </a:pPr>
            <a:r>
              <a:rPr lang="en-US" sz="2800" b="1" i="1" dirty="0" smtClean="0">
                <a:solidFill>
                  <a:srgbClr val="333333"/>
                </a:solidFill>
                <a:latin typeface="Verdana" panose="020B0604030504040204" pitchFamily="34" charset="0"/>
                <a:ea typeface="Calibri" panose="020F0502020204030204" pitchFamily="34" charset="0"/>
                <a:cs typeface="Arial" panose="020B0604020202020204" pitchFamily="34" charset="0"/>
              </a:rPr>
              <a:t>Students’ engagement is significantly correlated with several measures of student satisfaction and align positively with the mission of Student Affairs. </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800" b="1" dirty="0" smtClean="0">
                <a:latin typeface="Calibri" panose="020F0502020204030204" pitchFamily="34" charset="0"/>
                <a:ea typeface="Calibri" panose="020F0502020204030204" pitchFamily="34" charset="0"/>
                <a:cs typeface="Times New Roman" panose="02020603050405020304" pitchFamily="18" charset="0"/>
              </a:rPr>
              <a:t>Students </a:t>
            </a:r>
            <a:r>
              <a:rPr lang="en-US" sz="2800" b="1" dirty="0">
                <a:latin typeface="Calibri" panose="020F0502020204030204" pitchFamily="34" charset="0"/>
                <a:ea typeface="Calibri" panose="020F0502020204030204" pitchFamily="34" charset="0"/>
                <a:cs typeface="Times New Roman" panose="02020603050405020304" pitchFamily="18" charset="0"/>
              </a:rPr>
              <a:t>who are engaged in Student Affairs programs on campus </a:t>
            </a:r>
            <a:r>
              <a:rPr lang="en-US" sz="2800" b="1" dirty="0" smtClean="0">
                <a:latin typeface="Calibri" panose="020F0502020204030204" pitchFamily="34" charset="0"/>
                <a:ea typeface="Calibri" panose="020F0502020204030204" pitchFamily="34" charset="0"/>
                <a:cs typeface="Times New Roman" panose="02020603050405020304" pitchFamily="18" charset="0"/>
              </a:rPr>
              <a:t>felt </a:t>
            </a:r>
            <a:r>
              <a:rPr lang="en-US" sz="2800" b="1" dirty="0">
                <a:latin typeface="Calibri" panose="020F0502020204030204" pitchFamily="34" charset="0"/>
                <a:ea typeface="Calibri" panose="020F0502020204030204" pitchFamily="34" charset="0"/>
                <a:cs typeface="Times New Roman" panose="02020603050405020304" pitchFamily="18" charset="0"/>
              </a:rPr>
              <a:t>significantly more;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400" b="1" i="1" dirty="0">
                <a:latin typeface="Calibri" panose="020F0502020204030204" pitchFamily="34" charset="0"/>
                <a:ea typeface="Calibri" panose="020F0502020204030204" pitchFamily="34" charset="0"/>
                <a:cs typeface="Times New Roman" panose="02020603050405020304" pitchFamily="18" charset="0"/>
              </a:rPr>
              <a:t>Valued</a:t>
            </a:r>
            <a:r>
              <a:rPr lang="en-US" sz="2400" b="1" dirty="0">
                <a:latin typeface="Calibri" panose="020F0502020204030204" pitchFamily="34" charset="0"/>
                <a:ea typeface="Calibri" panose="020F0502020204030204" pitchFamily="34" charset="0"/>
                <a:cs typeface="Times New Roman" panose="02020603050405020304" pitchFamily="18" charset="0"/>
              </a:rPr>
              <a:t> as a person on this campus (p&lt;.05)</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400" b="1" dirty="0">
                <a:latin typeface="Calibri" panose="020F0502020204030204" pitchFamily="34" charset="0"/>
                <a:ea typeface="Calibri" panose="020F0502020204030204" pitchFamily="34" charset="0"/>
                <a:cs typeface="Times New Roman" panose="02020603050405020304" pitchFamily="18" charset="0"/>
              </a:rPr>
              <a:t>Felt a responsibility to </a:t>
            </a:r>
            <a:r>
              <a:rPr lang="en-US" sz="2400" b="1" i="1" dirty="0">
                <a:latin typeface="Calibri" panose="020F0502020204030204" pitchFamily="34" charset="0"/>
                <a:ea typeface="Calibri" panose="020F0502020204030204" pitchFamily="34" charset="0"/>
                <a:cs typeface="Times New Roman" panose="02020603050405020304" pitchFamily="18" charset="0"/>
              </a:rPr>
              <a:t>contribute to the wellbeing of other students </a:t>
            </a:r>
            <a:r>
              <a:rPr lang="en-US" sz="2400" b="1" dirty="0">
                <a:latin typeface="Calibri" panose="020F0502020204030204" pitchFamily="34" charset="0"/>
                <a:ea typeface="Calibri" panose="020F0502020204030204" pitchFamily="34" charset="0"/>
                <a:cs typeface="Times New Roman" panose="02020603050405020304" pitchFamily="18" charset="0"/>
              </a:rPr>
              <a:t>(p&lt;05)</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2400" b="1" dirty="0">
                <a:latin typeface="Calibri" panose="020F0502020204030204" pitchFamily="34" charset="0"/>
                <a:ea typeface="Calibri" panose="020F0502020204030204" pitchFamily="34" charset="0"/>
                <a:cs typeface="Times New Roman" panose="02020603050405020304" pitchFamily="18" charset="0"/>
              </a:rPr>
              <a:t>Felt their </a:t>
            </a:r>
            <a:r>
              <a:rPr lang="en-US" sz="2400" b="1" i="1" dirty="0">
                <a:latin typeface="Calibri" panose="020F0502020204030204" pitchFamily="34" charset="0"/>
                <a:ea typeface="Calibri" panose="020F0502020204030204" pitchFamily="34" charset="0"/>
                <a:cs typeface="Times New Roman" panose="02020603050405020304" pitchFamily="18" charset="0"/>
              </a:rPr>
              <a:t>campus encourages them </a:t>
            </a:r>
            <a:r>
              <a:rPr lang="en-US" sz="2400" b="1" dirty="0">
                <a:latin typeface="Calibri" panose="020F0502020204030204" pitchFamily="34" charset="0"/>
                <a:ea typeface="Calibri" panose="020F0502020204030204" pitchFamily="34" charset="0"/>
                <a:cs typeface="Times New Roman" panose="02020603050405020304" pitchFamily="18" charset="0"/>
              </a:rPr>
              <a:t>to help others in need. (</a:t>
            </a:r>
            <a:r>
              <a:rPr lang="en-US" sz="2400" b="1" dirty="0" smtClean="0">
                <a:latin typeface="Calibri" panose="020F0502020204030204" pitchFamily="34" charset="0"/>
                <a:ea typeface="Calibri" panose="020F0502020204030204" pitchFamily="34" charset="0"/>
                <a:cs typeface="Times New Roman" panose="02020603050405020304" pitchFamily="18" charset="0"/>
              </a:rPr>
              <a:t>p&lt;.05)</a:t>
            </a:r>
          </a:p>
          <a:p>
            <a:pPr marL="342900" marR="0" lvl="0" indent="-342900">
              <a:lnSpc>
                <a:spcPct val="107000"/>
              </a:lnSpc>
              <a:spcBef>
                <a:spcPts val="0"/>
              </a:spcBef>
              <a:spcAft>
                <a:spcPts val="800"/>
              </a:spcAft>
              <a:buFont typeface="+mj-lt"/>
              <a:buAutoNum type="arabicPeriod"/>
            </a:pPr>
            <a:r>
              <a:rPr lang="en-US" sz="2400" b="1" dirty="0" smtClean="0">
                <a:latin typeface="Calibri" panose="020F0502020204030204" pitchFamily="34" charset="0"/>
                <a:ea typeface="Calibri" panose="020F0502020204030204" pitchFamily="34" charset="0"/>
                <a:cs typeface="Times New Roman" panose="02020603050405020304" pitchFamily="18" charset="0"/>
              </a:rPr>
              <a:t>Does Your campus have AODA Prevention programs (&lt;.05)</a:t>
            </a:r>
          </a:p>
          <a:p>
            <a:pPr>
              <a:lnSpc>
                <a:spcPct val="107000"/>
              </a:lnSpc>
              <a:spcAft>
                <a:spcPts val="800"/>
              </a:spcAft>
            </a:pPr>
            <a:r>
              <a:rPr lang="en-US" sz="2400" b="1" dirty="0" smtClean="0">
                <a:latin typeface="Calibri" panose="020F0502020204030204" pitchFamily="34" charset="0"/>
                <a:ea typeface="Calibri" panose="020F0502020204030204" pitchFamily="34" charset="0"/>
                <a:cs typeface="Times New Roman" panose="02020603050405020304" pitchFamily="18" charset="0"/>
              </a:rPr>
              <a:t>Than </a:t>
            </a:r>
            <a:r>
              <a:rPr lang="en-US" sz="2400" b="1" dirty="0">
                <a:latin typeface="Calibri" panose="020F0502020204030204" pitchFamily="34" charset="0"/>
                <a:ea typeface="Calibri" panose="020F0502020204030204" pitchFamily="34" charset="0"/>
                <a:cs typeface="Times New Roman" panose="02020603050405020304" pitchFamily="18" charset="0"/>
              </a:rPr>
              <a:t>their counterparts who were not involved in any activity on </a:t>
            </a:r>
            <a:r>
              <a:rPr lang="en-US" sz="2400" b="1" dirty="0" smtClean="0">
                <a:latin typeface="Calibri" panose="020F0502020204030204" pitchFamily="34" charset="0"/>
                <a:ea typeface="Calibri" panose="020F0502020204030204" pitchFamily="34" charset="0"/>
                <a:cs typeface="Times New Roman" panose="02020603050405020304" pitchFamily="18" charset="0"/>
              </a:rPr>
              <a:t>campus</a:t>
            </a:r>
          </a:p>
          <a:p>
            <a:pPr>
              <a:lnSpc>
                <a:spcPct val="107000"/>
              </a:lnSpc>
              <a:spcAft>
                <a:spcPts val="800"/>
              </a:spcAft>
            </a:pPr>
            <a:endParaRPr lang="en-US"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smtClean="0">
                <a:latin typeface="Calibri" panose="020F0502020204030204" pitchFamily="34" charset="0"/>
                <a:ea typeface="Calibri" panose="020F0502020204030204" pitchFamily="34" charset="0"/>
                <a:cs typeface="Times New Roman" panose="02020603050405020304" pitchFamily="18" charset="0"/>
              </a:rPr>
              <a:t>* </a:t>
            </a:r>
            <a:r>
              <a:rPr lang="en-US" sz="1200" b="1" dirty="0">
                <a:latin typeface="Calibri" panose="020F0502020204030204" pitchFamily="34" charset="0"/>
                <a:ea typeface="Calibri" panose="020F0502020204030204" pitchFamily="34" charset="0"/>
                <a:cs typeface="Times New Roman" panose="02020603050405020304" pitchFamily="18" charset="0"/>
              </a:rPr>
              <a:t>including: a club, intercollegiate sports, cultural or religious activities, music and performing arts, intramural sports and Greek life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8488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790961841"/>
              </p:ext>
            </p:extLst>
          </p:nvPr>
        </p:nvGraphicFramePr>
        <p:xfrm>
          <a:off x="606489" y="298580"/>
          <a:ext cx="10954139" cy="61675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8641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381790152"/>
              </p:ext>
            </p:extLst>
          </p:nvPr>
        </p:nvGraphicFramePr>
        <p:xfrm>
          <a:off x="1017037" y="373224"/>
          <a:ext cx="9815804" cy="56263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43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7599"/>
          </a:xfrm>
          <a:solidFill>
            <a:schemeClr val="accent1">
              <a:lumMod val="40000"/>
              <a:lumOff val="60000"/>
            </a:schemeClr>
          </a:solidFill>
          <a:ln>
            <a:solidFill>
              <a:schemeClr val="tx1"/>
            </a:solidFill>
          </a:ln>
        </p:spPr>
        <p:txBody>
          <a:bodyPr/>
          <a:lstStyle/>
          <a:p>
            <a:pPr algn="ctr"/>
            <a:r>
              <a:rPr lang="en-US" dirty="0" smtClean="0"/>
              <a:t>Campus Climate Questions</a:t>
            </a:r>
            <a:endParaRPr lang="en-US" dirty="0"/>
          </a:p>
        </p:txBody>
      </p:sp>
      <p:graphicFrame>
        <p:nvGraphicFramePr>
          <p:cNvPr id="3" name="Chart 2"/>
          <p:cNvGraphicFramePr/>
          <p:nvPr>
            <p:extLst>
              <p:ext uri="{D42A27DB-BD31-4B8C-83A1-F6EECF244321}">
                <p14:modId xmlns:p14="http://schemas.microsoft.com/office/powerpoint/2010/main" val="2201427781"/>
              </p:ext>
            </p:extLst>
          </p:nvPr>
        </p:nvGraphicFramePr>
        <p:xfrm>
          <a:off x="989045" y="1690688"/>
          <a:ext cx="9041363" cy="42902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0955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7599"/>
          </a:xfrm>
          <a:solidFill>
            <a:schemeClr val="accent1">
              <a:lumMod val="40000"/>
              <a:lumOff val="60000"/>
            </a:schemeClr>
          </a:solidFill>
          <a:ln>
            <a:solidFill>
              <a:schemeClr val="tx1"/>
            </a:solidFill>
          </a:ln>
        </p:spPr>
        <p:txBody>
          <a:bodyPr/>
          <a:lstStyle/>
          <a:p>
            <a:pPr algn="ctr"/>
            <a:r>
              <a:rPr lang="en-US" dirty="0" smtClean="0"/>
              <a:t>Opiate Use from 2004-2016</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04932409"/>
              </p:ext>
            </p:extLst>
          </p:nvPr>
        </p:nvGraphicFramePr>
        <p:xfrm>
          <a:off x="1313936" y="1583726"/>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p:txBody>
          <a:bodyPr/>
          <a:lstStyle/>
          <a:p>
            <a:r>
              <a:rPr lang="en-US" dirty="0" smtClean="0"/>
              <a:t>8/2017</a:t>
            </a:r>
            <a:endParaRPr lang="en-US" dirty="0"/>
          </a:p>
        </p:txBody>
      </p:sp>
      <p:sp>
        <p:nvSpPr>
          <p:cNvPr id="5" name="Slide Number Placeholder 4"/>
          <p:cNvSpPr>
            <a:spLocks noGrp="1"/>
          </p:cNvSpPr>
          <p:nvPr>
            <p:ph type="sldNum" sz="quarter" idx="12"/>
          </p:nvPr>
        </p:nvSpPr>
        <p:spPr/>
        <p:txBody>
          <a:bodyPr/>
          <a:lstStyle/>
          <a:p>
            <a:fld id="{B38C0691-A285-4014-BC48-D0F83EA5B4D2}" type="slidenum">
              <a:rPr lang="en-US" smtClean="0"/>
              <a:pPr/>
              <a:t>38</a:t>
            </a:fld>
            <a:endParaRPr lang="en-US"/>
          </a:p>
        </p:txBody>
      </p:sp>
    </p:spTree>
    <p:extLst>
      <p:ext uri="{BB962C8B-B14F-4D97-AF65-F5344CB8AC3E}">
        <p14:creationId xmlns:p14="http://schemas.microsoft.com/office/powerpoint/2010/main" val="40663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724859854"/>
              </p:ext>
            </p:extLst>
          </p:nvPr>
        </p:nvGraphicFramePr>
        <p:xfrm>
          <a:off x="214604" y="214604"/>
          <a:ext cx="11616612" cy="62141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49152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0491"/>
          </a:xfrm>
          <a:ln w="12700">
            <a:solidFill>
              <a:schemeClr val="tx1"/>
            </a:solidFill>
          </a:ln>
        </p:spPr>
        <p:txBody>
          <a:bodyPr/>
          <a:lstStyle/>
          <a:p>
            <a:pPr algn="ctr"/>
            <a:r>
              <a:rPr lang="en-US" dirty="0" smtClean="0"/>
              <a:t>Method</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IRB approval December 2016 protocol no. 1617-91</a:t>
            </a:r>
          </a:p>
          <a:p>
            <a:pPr lvl="1">
              <a:buFont typeface="Wingdings" panose="05000000000000000000" pitchFamily="2" charset="2"/>
              <a:buChar char="ü"/>
            </a:pPr>
            <a:r>
              <a:rPr lang="en-US" sz="3200" dirty="0" smtClean="0"/>
              <a:t>Representative sample obtained by Institutional Research – collectively these 80 classes will yield the most representative sample of our student population. </a:t>
            </a:r>
          </a:p>
          <a:p>
            <a:r>
              <a:rPr lang="en-US" sz="3200" dirty="0"/>
              <a:t>Administered </a:t>
            </a:r>
            <a:r>
              <a:rPr lang="en-US" sz="3200" dirty="0" smtClean="0"/>
              <a:t>March </a:t>
            </a:r>
            <a:r>
              <a:rPr lang="en-US" sz="3200" dirty="0"/>
              <a:t>– May </a:t>
            </a:r>
            <a:r>
              <a:rPr lang="en-US" sz="3200" dirty="0" smtClean="0"/>
              <a:t>2017</a:t>
            </a:r>
          </a:p>
          <a:p>
            <a:pPr lvl="1">
              <a:buFont typeface="Wingdings" panose="05000000000000000000" pitchFamily="2" charset="2"/>
              <a:buChar char="ü"/>
            </a:pPr>
            <a:r>
              <a:rPr lang="en-US" sz="3200" dirty="0" smtClean="0"/>
              <a:t>1250 surveys mailed out/530 returned 42% RR</a:t>
            </a:r>
          </a:p>
          <a:p>
            <a:pPr lvl="1">
              <a:buFont typeface="Wingdings" panose="05000000000000000000" pitchFamily="2" charset="2"/>
              <a:buChar char="ü"/>
            </a:pPr>
            <a:r>
              <a:rPr lang="en-US" sz="3200" dirty="0" smtClean="0"/>
              <a:t>31 surveys discarded because of  high “lie index’ score</a:t>
            </a:r>
          </a:p>
          <a:p>
            <a:pPr lvl="1">
              <a:buFont typeface="Wingdings" panose="05000000000000000000" pitchFamily="2" charset="2"/>
              <a:buChar char="ü"/>
            </a:pPr>
            <a:endParaRPr lang="en-US" sz="3200" dirty="0"/>
          </a:p>
          <a:p>
            <a:pPr lvl="1">
              <a:buFont typeface="Wingdings" panose="05000000000000000000" pitchFamily="2" charset="2"/>
              <a:buChar char="ü"/>
            </a:pPr>
            <a:r>
              <a:rPr lang="en-US" sz="3200" dirty="0"/>
              <a:t>2</a:t>
            </a:r>
            <a:r>
              <a:rPr lang="en-US" sz="3200" dirty="0" smtClean="0"/>
              <a:t>017 sample size 499 </a:t>
            </a:r>
            <a:endParaRPr lang="en-US" sz="3200" dirty="0"/>
          </a:p>
          <a:p>
            <a:endParaRPr lang="en-US" dirty="0"/>
          </a:p>
        </p:txBody>
      </p:sp>
    </p:spTree>
    <p:extLst>
      <p:ext uri="{BB962C8B-B14F-4D97-AF65-F5344CB8AC3E}">
        <p14:creationId xmlns:p14="http://schemas.microsoft.com/office/powerpoint/2010/main" val="3734595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1524000" y="446441"/>
            <a:ext cx="9144000" cy="755864"/>
          </a:xfrm>
          <a:ln w="19050">
            <a:solidFill>
              <a:schemeClr val="tx1"/>
            </a:solidFill>
          </a:ln>
        </p:spPr>
        <p:txBody>
          <a:bodyPr>
            <a:normAutofit/>
          </a:bodyPr>
          <a:lstStyle/>
          <a:p>
            <a:r>
              <a:rPr lang="en-US" sz="3200" b="1" dirty="0" smtClean="0"/>
              <a:t>2017 Sample</a:t>
            </a:r>
            <a:endParaRPr lang="en-US" sz="3200" b="1" dirty="0"/>
          </a:p>
        </p:txBody>
      </p:sp>
      <p:sp>
        <p:nvSpPr>
          <p:cNvPr id="4" name="Subtitle 3"/>
          <p:cNvSpPr>
            <a:spLocks noGrp="1"/>
          </p:cNvSpPr>
          <p:nvPr>
            <p:ph type="subTitle" idx="1"/>
          </p:nvPr>
        </p:nvSpPr>
        <p:spPr>
          <a:xfrm>
            <a:off x="559837" y="1315616"/>
            <a:ext cx="10422294" cy="5355772"/>
          </a:xfrm>
        </p:spPr>
        <p:txBody>
          <a:bodyPr>
            <a:normAutofit fontScale="92500" lnSpcReduction="20000"/>
          </a:bodyPr>
          <a:lstStyle/>
          <a:p>
            <a:pPr marL="342900" indent="-342900" algn="l">
              <a:buFont typeface="Wingdings" panose="05000000000000000000" pitchFamily="2" charset="2"/>
              <a:buChar char="q"/>
            </a:pPr>
            <a:r>
              <a:rPr lang="en-US" sz="3000" dirty="0" smtClean="0"/>
              <a:t>Number of surveys=499 is a nice large sample</a:t>
            </a:r>
          </a:p>
          <a:p>
            <a:pPr marL="342900" indent="-342900" algn="l">
              <a:buFont typeface="Wingdings" panose="05000000000000000000" pitchFamily="2" charset="2"/>
              <a:buChar char="q"/>
            </a:pPr>
            <a:r>
              <a:rPr lang="en-US" sz="3000" dirty="0" smtClean="0"/>
              <a:t>Freshman = 19%</a:t>
            </a:r>
          </a:p>
          <a:p>
            <a:pPr marL="342900" indent="-342900" algn="l">
              <a:buFont typeface="Wingdings" panose="05000000000000000000" pitchFamily="2" charset="2"/>
              <a:buChar char="q"/>
            </a:pPr>
            <a:r>
              <a:rPr lang="en-US" sz="3000" dirty="0" smtClean="0"/>
              <a:t>Sophomores = 20.4%</a:t>
            </a:r>
          </a:p>
          <a:p>
            <a:pPr marL="342900" indent="-342900" algn="l">
              <a:buFont typeface="Wingdings" panose="05000000000000000000" pitchFamily="2" charset="2"/>
              <a:buChar char="q"/>
            </a:pPr>
            <a:r>
              <a:rPr lang="en-US" sz="3000" dirty="0" smtClean="0"/>
              <a:t>Juniors = 32.5%</a:t>
            </a:r>
          </a:p>
          <a:p>
            <a:pPr marL="342900" indent="-342900" algn="l">
              <a:buFont typeface="Wingdings" panose="05000000000000000000" pitchFamily="2" charset="2"/>
              <a:buChar char="q"/>
            </a:pPr>
            <a:r>
              <a:rPr lang="en-US" sz="3000" dirty="0" smtClean="0"/>
              <a:t>Seniors = 26.4 %</a:t>
            </a:r>
          </a:p>
          <a:p>
            <a:pPr marL="342900" indent="-342900" algn="l">
              <a:buFont typeface="Wingdings" panose="05000000000000000000" pitchFamily="2" charset="2"/>
              <a:buChar char="q"/>
            </a:pPr>
            <a:r>
              <a:rPr lang="en-US" sz="3000" dirty="0" smtClean="0"/>
              <a:t>1.6% = graduates or other</a:t>
            </a:r>
          </a:p>
          <a:p>
            <a:pPr marL="342900" indent="-342900" algn="l">
              <a:buFont typeface="Wingdings" panose="05000000000000000000" pitchFamily="2" charset="2"/>
              <a:buChar char="q"/>
            </a:pPr>
            <a:r>
              <a:rPr lang="en-US" sz="3000" dirty="0" smtClean="0"/>
              <a:t>46.3% females (compared to 56% in 2012)</a:t>
            </a:r>
          </a:p>
          <a:p>
            <a:pPr marL="342900" indent="-342900" algn="l">
              <a:buFont typeface="Wingdings" panose="05000000000000000000" pitchFamily="2" charset="2"/>
              <a:buChar char="q"/>
            </a:pPr>
            <a:r>
              <a:rPr lang="en-US" sz="3000" dirty="0" smtClean="0"/>
              <a:t>53.7 % males (compared to 43 % in 2012)</a:t>
            </a:r>
          </a:p>
          <a:p>
            <a:pPr marL="342900" indent="-342900" algn="l">
              <a:buFont typeface="Wingdings" panose="05000000000000000000" pitchFamily="2" charset="2"/>
              <a:buChar char="q"/>
            </a:pPr>
            <a:r>
              <a:rPr lang="en-US" sz="3000" dirty="0" smtClean="0"/>
              <a:t>30 % live on campus</a:t>
            </a:r>
          </a:p>
          <a:p>
            <a:pPr marL="342900" indent="-342900" algn="l">
              <a:buFont typeface="Wingdings" panose="05000000000000000000" pitchFamily="2" charset="2"/>
              <a:buChar char="q"/>
            </a:pPr>
            <a:r>
              <a:rPr lang="en-US" sz="3000" dirty="0" smtClean="0"/>
              <a:t>70% live off campus</a:t>
            </a:r>
          </a:p>
          <a:p>
            <a:pPr marL="342900" indent="-342900" algn="l">
              <a:buFont typeface="Wingdings" panose="05000000000000000000" pitchFamily="2" charset="2"/>
              <a:buChar char="q"/>
            </a:pPr>
            <a:r>
              <a:rPr lang="en-US" sz="3000" dirty="0" smtClean="0"/>
              <a:t>90% are full time students</a:t>
            </a:r>
          </a:p>
          <a:p>
            <a:pPr marL="342900" indent="-342900" algn="l">
              <a:buFont typeface="Wingdings" panose="05000000000000000000" pitchFamily="2" charset="2"/>
              <a:buChar char="q"/>
            </a:pPr>
            <a:r>
              <a:rPr lang="en-US" sz="3000" dirty="0" smtClean="0"/>
              <a:t>80% work part-time or full time</a:t>
            </a:r>
          </a:p>
          <a:p>
            <a:endParaRPr lang="en-US" dirty="0"/>
          </a:p>
        </p:txBody>
      </p:sp>
    </p:spTree>
    <p:extLst>
      <p:ext uri="{BB962C8B-B14F-4D97-AF65-F5344CB8AC3E}">
        <p14:creationId xmlns:p14="http://schemas.microsoft.com/office/powerpoint/2010/main" val="2546128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3617664828"/>
              </p:ext>
            </p:extLst>
          </p:nvPr>
        </p:nvGraphicFramePr>
        <p:xfrm>
          <a:off x="5677893" y="1304289"/>
          <a:ext cx="5856051" cy="49866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extLst>
              <p:ext uri="{D42A27DB-BD31-4B8C-83A1-F6EECF244321}">
                <p14:modId xmlns:p14="http://schemas.microsoft.com/office/powerpoint/2010/main" val="724669799"/>
              </p:ext>
            </p:extLst>
          </p:nvPr>
        </p:nvGraphicFramePr>
        <p:xfrm>
          <a:off x="140908" y="1304290"/>
          <a:ext cx="5314479" cy="4986643"/>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842973" y="255975"/>
            <a:ext cx="10950497" cy="584775"/>
          </a:xfrm>
          <a:prstGeom prst="rect">
            <a:avLst/>
          </a:prstGeom>
          <a:solidFill>
            <a:schemeClr val="accent1">
              <a:lumMod val="20000"/>
              <a:lumOff val="80000"/>
            </a:schemeClr>
          </a:solidFill>
          <a:ln w="28575">
            <a:solidFill>
              <a:schemeClr val="tx1"/>
            </a:solidFill>
          </a:ln>
        </p:spPr>
        <p:txBody>
          <a:bodyPr wrap="square" rtlCol="0">
            <a:spAutoFit/>
          </a:bodyPr>
          <a:lstStyle/>
          <a:p>
            <a:pPr algn="ctr"/>
            <a:r>
              <a:rPr lang="en-US" sz="3200" dirty="0" smtClean="0"/>
              <a:t>Average Number of Drinks Consumed a Week  </a:t>
            </a:r>
            <a:r>
              <a:rPr lang="en-US" sz="2000" dirty="0" smtClean="0"/>
              <a:t>(q.15)</a:t>
            </a:r>
            <a:endParaRPr lang="en-US" sz="2000" dirty="0"/>
          </a:p>
        </p:txBody>
      </p:sp>
    </p:spTree>
    <p:extLst>
      <p:ext uri="{BB962C8B-B14F-4D97-AF65-F5344CB8AC3E}">
        <p14:creationId xmlns:p14="http://schemas.microsoft.com/office/powerpoint/2010/main" val="2163820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644084191"/>
              </p:ext>
            </p:extLst>
          </p:nvPr>
        </p:nvGraphicFramePr>
        <p:xfrm>
          <a:off x="624469" y="2"/>
          <a:ext cx="11577260" cy="617777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216197" y="5924028"/>
            <a:ext cx="3704253" cy="738664"/>
          </a:xfrm>
          <a:prstGeom prst="rect">
            <a:avLst/>
          </a:prstGeom>
          <a:noFill/>
        </p:spPr>
        <p:txBody>
          <a:bodyPr wrap="square" rtlCol="0">
            <a:spAutoFit/>
          </a:bodyPr>
          <a:lstStyle/>
          <a:p>
            <a:r>
              <a:rPr lang="en-US" sz="1400" dirty="0" smtClean="0"/>
              <a:t>WCSU avg. = 3.5 drinks</a:t>
            </a:r>
          </a:p>
          <a:p>
            <a:r>
              <a:rPr lang="en-US" sz="1400" dirty="0" smtClean="0"/>
              <a:t>Nat’l. Reference Group = 4.3 (based on 123,430 reference group)</a:t>
            </a:r>
            <a:endParaRPr lang="en-US" sz="1400" dirty="0"/>
          </a:p>
        </p:txBody>
      </p:sp>
      <p:sp>
        <p:nvSpPr>
          <p:cNvPr id="4" name="Curved Down Arrow 3"/>
          <p:cNvSpPr/>
          <p:nvPr/>
        </p:nvSpPr>
        <p:spPr>
          <a:xfrm>
            <a:off x="7014117" y="3412273"/>
            <a:ext cx="3824868" cy="72482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37108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34898" y="169183"/>
            <a:ext cx="10918902" cy="602462"/>
          </a:xfrm>
          <a:solidFill>
            <a:schemeClr val="bg2">
              <a:lumMod val="90000"/>
            </a:schemeClr>
          </a:solidFill>
          <a:ln w="12700">
            <a:solidFill>
              <a:schemeClr val="tx1"/>
            </a:solidFill>
          </a:ln>
        </p:spPr>
        <p:txBody>
          <a:bodyPr>
            <a:noAutofit/>
          </a:bodyPr>
          <a:lstStyle/>
          <a:p>
            <a:r>
              <a:rPr lang="en-US" sz="3200" b="1" dirty="0"/>
              <a:t>Average </a:t>
            </a:r>
            <a:r>
              <a:rPr lang="en-US" sz="3200" b="1" dirty="0">
                <a:ln w="12700">
                  <a:solidFill>
                    <a:schemeClr val="tx1"/>
                  </a:solidFill>
                </a:ln>
              </a:rPr>
              <a:t>Number</a:t>
            </a:r>
            <a:r>
              <a:rPr lang="en-US" sz="3200" b="1" dirty="0"/>
              <a:t> of Drinks per Week Was Associated </a:t>
            </a:r>
            <a:r>
              <a:rPr lang="en-US" sz="3200" b="1" dirty="0" smtClean="0"/>
              <a:t>With</a:t>
            </a:r>
            <a:endParaRPr lang="en-US" sz="3200" b="1" dirty="0"/>
          </a:p>
        </p:txBody>
      </p:sp>
      <p:sp>
        <p:nvSpPr>
          <p:cNvPr id="4" name="Content Placeholder 3"/>
          <p:cNvSpPr>
            <a:spLocks noGrp="1"/>
          </p:cNvSpPr>
          <p:nvPr>
            <p:ph idx="1"/>
          </p:nvPr>
        </p:nvSpPr>
        <p:spPr>
          <a:xfrm>
            <a:off x="434898" y="936702"/>
            <a:ext cx="10984215" cy="5837323"/>
          </a:xfrm>
        </p:spPr>
        <p:txBody>
          <a:bodyPr>
            <a:normAutofit fontScale="92500" lnSpcReduction="20000"/>
          </a:bodyPr>
          <a:lstStyle/>
          <a:p>
            <a:r>
              <a:rPr lang="en-US" sz="3000" b="1" u="sng" dirty="0" smtClean="0"/>
              <a:t>Ethnic Origin</a:t>
            </a:r>
            <a:r>
              <a:rPr lang="en-US" sz="3000" b="1" dirty="0" smtClean="0"/>
              <a:t> </a:t>
            </a:r>
            <a:r>
              <a:rPr lang="en-US" sz="3000" dirty="0" smtClean="0"/>
              <a:t>with white students drinking more than students of color   </a:t>
            </a:r>
          </a:p>
          <a:p>
            <a:endParaRPr lang="en-US" sz="3000" dirty="0" smtClean="0"/>
          </a:p>
          <a:p>
            <a:endParaRPr lang="en-US" dirty="0"/>
          </a:p>
          <a:p>
            <a:endParaRPr lang="en-US" dirty="0" smtClean="0"/>
          </a:p>
          <a:p>
            <a:endParaRPr lang="en-US" dirty="0"/>
          </a:p>
          <a:p>
            <a:endParaRPr lang="en-US" dirty="0" smtClean="0"/>
          </a:p>
          <a:p>
            <a:pPr lvl="0"/>
            <a:endParaRPr lang="en-US" sz="1100" b="1" u="sng" dirty="0" smtClean="0"/>
          </a:p>
          <a:p>
            <a:pPr marL="0" lvl="0" indent="0">
              <a:buNone/>
            </a:pPr>
            <a:endParaRPr lang="en-US" sz="1100" b="1" u="sng" dirty="0" smtClean="0"/>
          </a:p>
          <a:p>
            <a:pPr marL="0" lvl="0" indent="0">
              <a:buNone/>
            </a:pPr>
            <a:endParaRPr lang="en-US" sz="1100" b="1" u="sng" dirty="0"/>
          </a:p>
          <a:p>
            <a:pPr marL="0" lvl="0" indent="0">
              <a:buNone/>
            </a:pPr>
            <a:endParaRPr lang="en-US" sz="1100" b="1" u="sng" dirty="0" smtClean="0"/>
          </a:p>
          <a:p>
            <a:pPr marL="0" lvl="0" indent="0">
              <a:buNone/>
            </a:pPr>
            <a:endParaRPr lang="en-US" sz="1100" b="1" u="sng" dirty="0"/>
          </a:p>
          <a:p>
            <a:pPr marL="0" lvl="0" indent="0">
              <a:buNone/>
            </a:pPr>
            <a:endParaRPr lang="en-US" sz="1100" b="1" u="sng" dirty="0" smtClean="0"/>
          </a:p>
          <a:p>
            <a:pPr marL="0" lvl="0" indent="0">
              <a:buNone/>
            </a:pPr>
            <a:endParaRPr lang="en-US" sz="1100" b="1" u="sng" dirty="0" smtClean="0"/>
          </a:p>
          <a:p>
            <a:pPr marL="0" lvl="0" indent="0">
              <a:buNone/>
            </a:pPr>
            <a:endParaRPr lang="en-US" sz="1100" b="1" u="sng" dirty="0"/>
          </a:p>
          <a:p>
            <a:pPr marL="0" lvl="0" indent="0">
              <a:buNone/>
            </a:pPr>
            <a:endParaRPr lang="en-US" sz="1100" b="1" u="sng" dirty="0" smtClean="0"/>
          </a:p>
          <a:p>
            <a:pPr marL="0" lvl="0" indent="0">
              <a:buNone/>
            </a:pPr>
            <a:endParaRPr lang="en-US" sz="1800" b="1" u="sng" dirty="0" smtClean="0"/>
          </a:p>
          <a:p>
            <a:pPr marL="0" lvl="0" indent="0">
              <a:buNone/>
            </a:pPr>
            <a:endParaRPr lang="en-US" sz="1800" b="1" u="sng" dirty="0"/>
          </a:p>
          <a:p>
            <a:pPr marL="0" lvl="0" indent="0">
              <a:buNone/>
            </a:pPr>
            <a:r>
              <a:rPr lang="en-US" sz="1800" b="1" u="sng" dirty="0" smtClean="0"/>
              <a:t>Independent </a:t>
            </a:r>
            <a:r>
              <a:rPr lang="en-US" sz="1800" b="1" u="sng" dirty="0"/>
              <a:t>t-test </a:t>
            </a:r>
            <a:endParaRPr lang="en-US" sz="1800" dirty="0"/>
          </a:p>
          <a:p>
            <a:pPr marL="0" indent="0">
              <a:buNone/>
            </a:pPr>
            <a:r>
              <a:rPr lang="en-US" sz="1800" dirty="0"/>
              <a:t>White students (M=4.10, SD=5.959) drink significantly more than students of color (M=2.47, SD= 7.089) p&lt;.05</a:t>
            </a:r>
          </a:p>
          <a:p>
            <a:endParaRPr lang="en-US" dirty="0"/>
          </a:p>
          <a:p>
            <a:endParaRPr lang="en-US" sz="2000" dirty="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2018270" y="1536961"/>
            <a:ext cx="7649838" cy="4138910"/>
          </a:xfrm>
          <a:prstGeom prst="rect">
            <a:avLst/>
          </a:prstGeom>
          <a:ln w="88900" cap="sq" cmpd="thickThin">
            <a:solidFill>
              <a:srgbClr val="000000"/>
            </a:solidFill>
            <a:prstDash val="solid"/>
            <a:miter lim="800000"/>
          </a:ln>
          <a:effectLst>
            <a:innerShdw blurRad="76200">
              <a:srgbClr val="000000"/>
            </a:innerShdw>
          </a:effectLst>
        </p:spPr>
      </p:pic>
      <p:sp>
        <p:nvSpPr>
          <p:cNvPr id="2" name="TextBox 1"/>
          <p:cNvSpPr txBox="1"/>
          <p:nvPr/>
        </p:nvSpPr>
        <p:spPr>
          <a:xfrm>
            <a:off x="7825946" y="4572000"/>
            <a:ext cx="642551" cy="338554"/>
          </a:xfrm>
          <a:prstGeom prst="rect">
            <a:avLst/>
          </a:prstGeom>
          <a:noFill/>
        </p:spPr>
        <p:txBody>
          <a:bodyPr wrap="square" rtlCol="0">
            <a:spAutoFit/>
          </a:bodyPr>
          <a:lstStyle/>
          <a:p>
            <a:r>
              <a:rPr lang="en-US" sz="1600" dirty="0" smtClean="0"/>
              <a:t>2.47</a:t>
            </a:r>
            <a:endParaRPr lang="en-US" sz="1600" dirty="0"/>
          </a:p>
        </p:txBody>
      </p:sp>
      <p:sp>
        <p:nvSpPr>
          <p:cNvPr id="6" name="TextBox 5"/>
          <p:cNvSpPr txBox="1"/>
          <p:nvPr/>
        </p:nvSpPr>
        <p:spPr>
          <a:xfrm>
            <a:off x="4110681" y="1828800"/>
            <a:ext cx="626076" cy="338554"/>
          </a:xfrm>
          <a:prstGeom prst="rect">
            <a:avLst/>
          </a:prstGeom>
          <a:noFill/>
        </p:spPr>
        <p:txBody>
          <a:bodyPr wrap="square" rtlCol="0">
            <a:spAutoFit/>
          </a:bodyPr>
          <a:lstStyle/>
          <a:p>
            <a:r>
              <a:rPr lang="en-US" sz="1600" dirty="0" smtClean="0"/>
              <a:t>4.10</a:t>
            </a:r>
            <a:endParaRPr lang="en-US" sz="1600" dirty="0"/>
          </a:p>
        </p:txBody>
      </p:sp>
    </p:spTree>
    <p:extLst>
      <p:ext uri="{BB962C8B-B14F-4D97-AF65-F5344CB8AC3E}">
        <p14:creationId xmlns:p14="http://schemas.microsoft.com/office/powerpoint/2010/main" val="204263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1669" y="130630"/>
            <a:ext cx="11593590" cy="979712"/>
          </a:xfrm>
          <a:solidFill>
            <a:schemeClr val="bg2">
              <a:lumMod val="90000"/>
            </a:schemeClr>
          </a:solidFill>
          <a:ln w="12700">
            <a:solidFill>
              <a:schemeClr val="tx1"/>
            </a:solidFill>
          </a:ln>
        </p:spPr>
        <p:txBody>
          <a:bodyPr>
            <a:normAutofit/>
          </a:bodyPr>
          <a:lstStyle/>
          <a:p>
            <a:r>
              <a:rPr lang="en-US" sz="3600" b="1" dirty="0"/>
              <a:t>Average Number of Drinks per Week Was Associated </a:t>
            </a:r>
            <a:r>
              <a:rPr lang="en-US" sz="3600" b="1" dirty="0" smtClean="0"/>
              <a:t>With……</a:t>
            </a:r>
            <a:endParaRPr lang="en-US" sz="3600" b="1" dirty="0"/>
          </a:p>
        </p:txBody>
      </p:sp>
      <p:sp>
        <p:nvSpPr>
          <p:cNvPr id="3" name="Content Placeholder 2"/>
          <p:cNvSpPr>
            <a:spLocks noGrp="1"/>
          </p:cNvSpPr>
          <p:nvPr>
            <p:ph idx="1"/>
          </p:nvPr>
        </p:nvSpPr>
        <p:spPr>
          <a:xfrm>
            <a:off x="256478" y="847493"/>
            <a:ext cx="10872439" cy="5620214"/>
          </a:xfrm>
        </p:spPr>
        <p:txBody>
          <a:bodyPr>
            <a:normAutofit/>
          </a:bodyPr>
          <a:lstStyle/>
          <a:p>
            <a:pPr marL="0" indent="0">
              <a:buNone/>
            </a:pPr>
            <a:endParaRPr lang="en-US" sz="3600" dirty="0" smtClean="0"/>
          </a:p>
          <a:p>
            <a:r>
              <a:rPr lang="en-US" sz="3600" u="sng" dirty="0" smtClean="0"/>
              <a:t>Gender</a:t>
            </a:r>
            <a:r>
              <a:rPr lang="en-US" sz="3600" dirty="0" smtClean="0"/>
              <a:t> </a:t>
            </a:r>
            <a:r>
              <a:rPr lang="en-US" sz="3600" dirty="0"/>
              <a:t>with males </a:t>
            </a:r>
            <a:r>
              <a:rPr lang="en-US" sz="3600" dirty="0" smtClean="0"/>
              <a:t>drinking more that females</a:t>
            </a:r>
            <a:endParaRPr lang="en-US" sz="3600"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927655" y="2260181"/>
            <a:ext cx="6954974" cy="4343285"/>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63212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1509</TotalTime>
  <Words>2299</Words>
  <Application>Microsoft Office PowerPoint</Application>
  <PresentationFormat>Widescreen</PresentationFormat>
  <Paragraphs>434</Paragraphs>
  <Slides>39</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Calibri Light</vt:lpstr>
      <vt:lpstr>Helvetica</vt:lpstr>
      <vt:lpstr>Times New Roman</vt:lpstr>
      <vt:lpstr>Verdana</vt:lpstr>
      <vt:lpstr>Wingdings</vt:lpstr>
      <vt:lpstr>Office Theme</vt:lpstr>
      <vt:lpstr>Western’s 6th Alcohol and Drug Survey 2017</vt:lpstr>
      <vt:lpstr>Why Collect These Data?</vt:lpstr>
      <vt:lpstr>Core Alcohol and Drug Survey</vt:lpstr>
      <vt:lpstr>Method</vt:lpstr>
      <vt:lpstr>2017 Sample</vt:lpstr>
      <vt:lpstr>PowerPoint Presentation</vt:lpstr>
      <vt:lpstr>PowerPoint Presentation</vt:lpstr>
      <vt:lpstr>Average Number of Drinks per Week Was Associated With</vt:lpstr>
      <vt:lpstr>Average Number of Drinks per Week Was Associated With……</vt:lpstr>
      <vt:lpstr>Average Number of Drinks per Week Was Associated With….</vt:lpstr>
      <vt:lpstr>Percentage of Students Reporting Heavy Episodic Drinking (q.14)</vt:lpstr>
      <vt:lpstr>PowerPoint Presentation</vt:lpstr>
      <vt:lpstr>Heavy Episodic Drinking was associated with…</vt:lpstr>
      <vt:lpstr>PowerPoint Presentation</vt:lpstr>
      <vt:lpstr>PowerPoint Presentation</vt:lpstr>
      <vt:lpstr>WCSU Compared to National Reference Group</vt:lpstr>
      <vt:lpstr>Experiences in Harassment or Violence and Alcohol’s Involvement </vt:lpstr>
      <vt:lpstr>Perception of Normal Alcohol Use vs. Actual Alcohol Use (per year) from 2004-2017</vt:lpstr>
      <vt:lpstr>PowerPoint Presentation</vt:lpstr>
      <vt:lpstr>PowerPoint Presentation</vt:lpstr>
      <vt:lpstr>PowerPoint Presentation</vt:lpstr>
      <vt:lpstr>PowerPoint Presentation</vt:lpstr>
      <vt:lpstr>Alcohol Use Continuum</vt:lpstr>
      <vt:lpstr>PowerPoint Presentation</vt:lpstr>
      <vt:lpstr>Drivers of Excessive Drinking: Underlying Assumptions</vt:lpstr>
      <vt:lpstr>Drivers of Excessive Drinking: Underlying Assumption</vt:lpstr>
      <vt:lpstr>Beliefs and Social Perceptions on Consumption of Alcohol</vt:lpstr>
      <vt:lpstr>Beliefs and Social Perceptions on Consumption of Alcohol</vt:lpstr>
      <vt:lpstr>Students who Believe…….</vt:lpstr>
      <vt:lpstr>Beliefs and Social Perceptions on Consumption of Alcohol</vt:lpstr>
      <vt:lpstr>Beliefs and Social Perceptions on Consumption of Alcohol</vt:lpstr>
      <vt:lpstr>PowerPoint Presentation</vt:lpstr>
      <vt:lpstr>PowerPoint Presentation</vt:lpstr>
      <vt:lpstr>PowerPoint Presentation</vt:lpstr>
      <vt:lpstr>PowerPoint Presentation</vt:lpstr>
      <vt:lpstr>PowerPoint Presentation</vt:lpstr>
      <vt:lpstr>Campus Climate Questions</vt:lpstr>
      <vt:lpstr>Opiate Use from 2004-2016</vt:lpstr>
      <vt:lpstr>PowerPoint Presentation</vt:lpstr>
    </vt:vector>
  </TitlesOfParts>
  <Company>Western Connecticut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Western’s 6th Alcohol and Drug Survey 2017</dc:title>
  <dc:creator>Sharon Guck</dc:creator>
  <cp:lastModifiedBy>Sharon Guck</cp:lastModifiedBy>
  <cp:revision>111</cp:revision>
  <cp:lastPrinted>2017-08-18T20:23:35Z</cp:lastPrinted>
  <dcterms:created xsi:type="dcterms:W3CDTF">2017-08-17T18:30:30Z</dcterms:created>
  <dcterms:modified xsi:type="dcterms:W3CDTF">2019-02-07T16:54:50Z</dcterms:modified>
</cp:coreProperties>
</file>