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2"/>
  </p:sldMasterIdLst>
  <p:notesMasterIdLst>
    <p:notesMasterId r:id="rId12"/>
  </p:notesMasterIdLst>
  <p:sldIdLst>
    <p:sldId id="256" r:id="rId3"/>
    <p:sldId id="257" r:id="rId4"/>
    <p:sldId id="259" r:id="rId5"/>
    <p:sldId id="258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660"/>
  </p:normalViewPr>
  <p:slideViewPr>
    <p:cSldViewPr>
      <p:cViewPr varScale="1">
        <p:scale>
          <a:sx n="74" d="100"/>
          <a:sy n="74" d="100"/>
        </p:scale>
        <p:origin x="12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3/24/2019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96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1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38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88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01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56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39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8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Sunday, March 24, 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Sunday, March 24,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Sunday, March 24, 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Sunday, March 24, 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.gov/news/press-releases/us-department-education-releases-national-student-loan-fy-2014-cohort-default-ra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972762"/>
          </a:xfrm>
        </p:spPr>
        <p:txBody>
          <a:bodyPr/>
          <a:lstStyle/>
          <a:p>
            <a:r>
              <a:rPr lang="en-US" dirty="0" smtClean="0"/>
              <a:t>CAEP Performance Data</a:t>
            </a:r>
            <a:br>
              <a:rPr lang="en-US" dirty="0" smtClean="0"/>
            </a:br>
            <a:r>
              <a:rPr lang="en-US" dirty="0" smtClean="0"/>
              <a:t>2019 Annual Report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Catherine O’Callaghan, Ph.D.</a:t>
            </a:r>
          </a:p>
          <a:p>
            <a:r>
              <a:rPr lang="en-US" dirty="0" smtClean="0"/>
              <a:t>Chair of E &amp; EPY Department</a:t>
            </a:r>
          </a:p>
          <a:p>
            <a:r>
              <a:rPr lang="en-US" dirty="0" smtClean="0"/>
              <a:t>ocallaghanc@wcsu.edu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862" y="381000"/>
            <a:ext cx="1438275" cy="1162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2013-2018 Impact on P-12 Learning (4.1) (</a:t>
            </a:r>
            <a:r>
              <a:rPr lang="en-US" dirty="0" err="1" smtClean="0"/>
              <a:t>edTPA</a:t>
            </a:r>
            <a:r>
              <a:rPr lang="en-US" dirty="0" smtClean="0"/>
              <a:t>)</a:t>
            </a:r>
          </a:p>
          <a:p>
            <a:r>
              <a:rPr lang="en-US" dirty="0" smtClean="0"/>
              <a:t>2017-2018 Indicators of Teaching Effectiveness (4.2)</a:t>
            </a:r>
          </a:p>
          <a:p>
            <a:r>
              <a:rPr lang="en-US" dirty="0" smtClean="0"/>
              <a:t>2017-2018 Satisfaction of Employers (4.3)</a:t>
            </a:r>
          </a:p>
          <a:p>
            <a:r>
              <a:rPr lang="en-US" dirty="0" smtClean="0"/>
              <a:t>2017-2018 Satisfaction of Completers (4.4)</a:t>
            </a:r>
          </a:p>
          <a:p>
            <a:r>
              <a:rPr lang="en-US" dirty="0" smtClean="0"/>
              <a:t>Outcome Measures: Graduation Rates</a:t>
            </a:r>
          </a:p>
          <a:p>
            <a:r>
              <a:rPr lang="en-US" dirty="0" smtClean="0"/>
              <a:t>Ability of 2018 Completers to Meet Licensing Requirements</a:t>
            </a:r>
          </a:p>
          <a:p>
            <a:r>
              <a:rPr lang="en-US" dirty="0" smtClean="0"/>
              <a:t>Ability of Completers to be hired in Positions</a:t>
            </a:r>
          </a:p>
          <a:p>
            <a:r>
              <a:rPr lang="en-US" dirty="0" smtClean="0"/>
              <a:t>Student Loan Default Rates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862" y="274638"/>
            <a:ext cx="1438275" cy="1020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Connecticut State Department of Education does not provide EPPs with completers performance data reports.</a:t>
            </a:r>
          </a:p>
          <a:p>
            <a:r>
              <a:rPr lang="en-US" dirty="0" smtClean="0"/>
              <a:t>WCSU conducted a case study in spring 2018 to supplement this data which is attached. There were three alumni participants.</a:t>
            </a:r>
          </a:p>
          <a:p>
            <a:r>
              <a:rPr lang="en-US" dirty="0" smtClean="0"/>
              <a:t>Therefore, for the 2019 annual report, the </a:t>
            </a:r>
            <a:r>
              <a:rPr lang="en-US" dirty="0" err="1" smtClean="0"/>
              <a:t>edTPA</a:t>
            </a:r>
            <a:r>
              <a:rPr lang="en-US" dirty="0" smtClean="0"/>
              <a:t> and Student Teaching Evaluation Instrument (STEI) data will be provided.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on Standard Four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569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2013-2018 </a:t>
            </a:r>
            <a:r>
              <a:rPr lang="en-US" sz="2200" dirty="0" err="1" smtClean="0"/>
              <a:t>edTPA</a:t>
            </a:r>
            <a:r>
              <a:rPr lang="en-US" sz="2200" dirty="0" smtClean="0"/>
              <a:t> Pass Rates</a:t>
            </a:r>
            <a:br>
              <a:rPr lang="en-US" sz="2200" dirty="0" smtClean="0"/>
            </a:br>
            <a:r>
              <a:rPr lang="en-US" sz="1600" dirty="0" smtClean="0"/>
              <a:t>Passing Scores Yet to be Determined in Connecticut</a:t>
            </a:r>
            <a:endParaRPr lang="en-US" sz="2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488695"/>
              </p:ext>
            </p:extLst>
          </p:nvPr>
        </p:nvGraphicFramePr>
        <p:xfrm>
          <a:off x="457200" y="1447220"/>
          <a:ext cx="7848600" cy="4835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1962150"/>
                <a:gridCol w="1962150"/>
                <a:gridCol w="1962150"/>
              </a:tblGrid>
              <a:tr h="805596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Taking Tests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edTPA</a:t>
                      </a:r>
                      <a:r>
                        <a:rPr lang="en-US" dirty="0" smtClean="0"/>
                        <a:t> Mean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National Mean </a:t>
                      </a:r>
                      <a:r>
                        <a:rPr lang="en-US" dirty="0" err="1" smtClean="0"/>
                        <a:t>edTPA</a:t>
                      </a:r>
                      <a:r>
                        <a:rPr lang="en-US" dirty="0" smtClean="0"/>
                        <a:t> score</a:t>
                      </a:r>
                      <a:endParaRPr lang="en-US" dirty="0"/>
                    </a:p>
                  </a:txBody>
                  <a:tcPr/>
                </a:tc>
              </a:tr>
              <a:tr h="146971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Elementary Education program 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47.56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</a:t>
                      </a:r>
                    </a:p>
                    <a:p>
                      <a:pPr algn="ctr"/>
                      <a:r>
                        <a:rPr lang="en-US" dirty="0" smtClean="0"/>
                        <a:t>18 rubrics:</a:t>
                      </a:r>
                      <a:r>
                        <a:rPr lang="en-US" baseline="0" dirty="0" smtClean="0"/>
                        <a:t> Multistate pass rate 45/90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97757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Secondary Education</a:t>
                      </a:r>
                    </a:p>
                    <a:p>
                      <a:pPr algn="ctr"/>
                      <a:r>
                        <a:rPr lang="en-US" dirty="0" smtClean="0"/>
                        <a:t>program completers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 (1)</a:t>
                      </a:r>
                    </a:p>
                    <a:p>
                      <a:pPr algn="ctr"/>
                      <a:r>
                        <a:rPr lang="en-US" dirty="0" smtClean="0"/>
                        <a:t>Math (9)</a:t>
                      </a:r>
                    </a:p>
                    <a:p>
                      <a:pPr algn="ctr"/>
                      <a:r>
                        <a:rPr lang="en-US" dirty="0" smtClean="0"/>
                        <a:t>History</a:t>
                      </a:r>
                      <a:r>
                        <a:rPr lang="en-US" baseline="0" dirty="0" smtClean="0"/>
                        <a:t> (2)</a:t>
                      </a:r>
                    </a:p>
                    <a:p>
                      <a:pPr algn="ctr"/>
                      <a:r>
                        <a:rPr lang="en-US" baseline="0" dirty="0" smtClean="0"/>
                        <a:t>Spanish(2)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English=45</a:t>
                      </a:r>
                    </a:p>
                    <a:p>
                      <a:pPr algn="ctr"/>
                      <a:r>
                        <a:rPr lang="en-US" dirty="0" smtClean="0"/>
                        <a:t>Math=39</a:t>
                      </a:r>
                    </a:p>
                    <a:p>
                      <a:pPr algn="ctr"/>
                      <a:r>
                        <a:rPr lang="en-US" dirty="0" smtClean="0"/>
                        <a:t>History=44</a:t>
                      </a:r>
                    </a:p>
                    <a:p>
                      <a:pPr algn="ctr"/>
                      <a:r>
                        <a:rPr lang="en-US" dirty="0" smtClean="0"/>
                        <a:t>Spanish=32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English=47</a:t>
                      </a:r>
                    </a:p>
                    <a:p>
                      <a:pPr algn="ctr"/>
                      <a:r>
                        <a:rPr lang="en-US" dirty="0" smtClean="0"/>
                        <a:t>Math=41</a:t>
                      </a:r>
                    </a:p>
                    <a:p>
                      <a:pPr algn="ctr"/>
                      <a:r>
                        <a:rPr lang="en-US" dirty="0" smtClean="0"/>
                        <a:t>History=44</a:t>
                      </a:r>
                    </a:p>
                    <a:p>
                      <a:pPr algn="ctr"/>
                      <a:r>
                        <a:rPr lang="en-US" dirty="0" smtClean="0"/>
                        <a:t>Spanish=36</a:t>
                      </a:r>
                    </a:p>
                    <a:p>
                      <a:pPr algn="ctr"/>
                      <a:r>
                        <a:rPr lang="en-US" dirty="0" smtClean="0"/>
                        <a:t>15 rubrics:</a:t>
                      </a:r>
                      <a:r>
                        <a:rPr lang="en-US" baseline="0" dirty="0" smtClean="0"/>
                        <a:t> Multistate pass rate 38/75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2017-2018 STEI Scores (Spring 2018 Completers)</a:t>
            </a:r>
            <a:br>
              <a:rPr lang="en-US" sz="2700" dirty="0" smtClean="0"/>
            </a:br>
            <a:r>
              <a:rPr lang="en-US" sz="1600" dirty="0" smtClean="0"/>
              <a:t>Scale: 1=Below Standard; 2=Developing; 3=Proficient;4=Exemplary</a:t>
            </a:r>
            <a:r>
              <a:rPr lang="en-US" sz="2700" dirty="0" smtClean="0"/>
              <a:t/>
            </a:r>
            <a:br>
              <a:rPr lang="en-US" sz="2700" dirty="0" smtClean="0"/>
            </a:br>
            <a:endParaRPr lang="en-US" sz="27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856732"/>
              </p:ext>
            </p:extLst>
          </p:nvPr>
        </p:nvGraphicFramePr>
        <p:xfrm>
          <a:off x="457200" y="1407978"/>
          <a:ext cx="8229600" cy="4326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1962150"/>
                <a:gridCol w="1962150"/>
                <a:gridCol w="2343150"/>
              </a:tblGrid>
              <a:tr h="819490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STEI Mean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EPP Mean</a:t>
                      </a:r>
                      <a:endParaRPr lang="en-US" dirty="0"/>
                    </a:p>
                  </a:txBody>
                  <a:tcPr/>
                </a:tc>
              </a:tr>
              <a:tr h="14950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Elementary Education program 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3.17/4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3.01</a:t>
                      </a:r>
                      <a:endParaRPr lang="en-US" dirty="0"/>
                    </a:p>
                  </a:txBody>
                  <a:tcPr/>
                </a:tc>
              </a:tr>
              <a:tr h="18400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Secondary Education</a:t>
                      </a:r>
                    </a:p>
                    <a:p>
                      <a:pPr algn="ctr"/>
                      <a:r>
                        <a:rPr lang="en-US" dirty="0" smtClean="0"/>
                        <a:t>program completers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 (1)</a:t>
                      </a:r>
                    </a:p>
                    <a:p>
                      <a:pPr algn="ctr"/>
                      <a:r>
                        <a:rPr lang="en-US" dirty="0" smtClean="0"/>
                        <a:t>Math (1)</a:t>
                      </a:r>
                    </a:p>
                    <a:p>
                      <a:pPr algn="ctr"/>
                      <a:r>
                        <a:rPr lang="en-US" dirty="0" smtClean="0"/>
                        <a:t>History</a:t>
                      </a:r>
                      <a:r>
                        <a:rPr lang="en-US" baseline="0" dirty="0" smtClean="0"/>
                        <a:t> (1)</a:t>
                      </a:r>
                    </a:p>
                    <a:p>
                      <a:pPr algn="ctr"/>
                      <a:r>
                        <a:rPr lang="en-US" baseline="0" dirty="0" smtClean="0"/>
                        <a:t>Spanish(0)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English=3.14/4</a:t>
                      </a:r>
                    </a:p>
                    <a:p>
                      <a:pPr algn="ctr"/>
                      <a:r>
                        <a:rPr lang="en-US" dirty="0" smtClean="0"/>
                        <a:t>Math=2.69/4</a:t>
                      </a:r>
                    </a:p>
                    <a:p>
                      <a:pPr algn="ctr"/>
                      <a:r>
                        <a:rPr lang="en-US" dirty="0" smtClean="0"/>
                        <a:t>History=3.01/4</a:t>
                      </a:r>
                    </a:p>
                    <a:p>
                      <a:pPr algn="ctr"/>
                      <a:r>
                        <a:rPr lang="en-US" dirty="0" smtClean="0"/>
                        <a:t>Spanish=0/4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3.01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73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Satisfaction Surveys(Spring 2017-2018 Initial Program Completers)</a:t>
            </a:r>
            <a:endParaRPr lang="en-US" sz="27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128028"/>
              </p:ext>
            </p:extLst>
          </p:nvPr>
        </p:nvGraphicFramePr>
        <p:xfrm>
          <a:off x="457200" y="1407978"/>
          <a:ext cx="7848600" cy="4154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1962150"/>
                <a:gridCol w="1962150"/>
                <a:gridCol w="1962150"/>
              </a:tblGrid>
              <a:tr h="819490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 of Responders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Survey mean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CAEP</a:t>
                      </a:r>
                      <a:r>
                        <a:rPr lang="en-US" baseline="0" dirty="0" smtClean="0"/>
                        <a:t> Required Response Rate</a:t>
                      </a:r>
                      <a:endParaRPr lang="en-US" dirty="0"/>
                    </a:p>
                  </a:txBody>
                  <a:tcPr/>
                </a:tc>
              </a:tr>
              <a:tr h="14950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Employers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2.5/4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8400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44%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83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Satisfaction Surveys(Spring 2018 092 Advanced Program Completers)</a:t>
            </a:r>
            <a:endParaRPr lang="en-US" sz="27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480132"/>
              </p:ext>
            </p:extLst>
          </p:nvPr>
        </p:nvGraphicFramePr>
        <p:xfrm>
          <a:off x="457200" y="1407978"/>
          <a:ext cx="7848600" cy="4154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150"/>
                <a:gridCol w="1962150"/>
                <a:gridCol w="1962150"/>
                <a:gridCol w="1962150"/>
              </a:tblGrid>
              <a:tr h="819490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 of Responders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Survey mean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CAEP</a:t>
                      </a:r>
                      <a:r>
                        <a:rPr lang="en-US" baseline="0" dirty="0" smtClean="0"/>
                        <a:t> Required Response Rate</a:t>
                      </a:r>
                      <a:endParaRPr lang="en-US" dirty="0"/>
                    </a:p>
                  </a:txBody>
                  <a:tcPr/>
                </a:tc>
              </a:tr>
              <a:tr h="14950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Employers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.03%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3.75/4</a:t>
                      </a: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8400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82%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3.66/4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46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597796"/>
              </p:ext>
            </p:extLst>
          </p:nvPr>
        </p:nvGraphicFramePr>
        <p:xfrm>
          <a:off x="457200" y="1481138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CAEP</a:t>
                      </a:r>
                      <a:r>
                        <a:rPr lang="en-US" baseline="0" dirty="0" smtClean="0"/>
                        <a:t> Annual Performance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Results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V. Graduation Rates Initial</a:t>
                      </a:r>
                      <a:r>
                        <a:rPr lang="en-US" baseline="0" dirty="0" smtClean="0"/>
                        <a:t> Completers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Graduation rate=70%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Retention rate=71%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VI.</a:t>
                      </a:r>
                      <a:r>
                        <a:rPr lang="en-US" baseline="0" dirty="0" smtClean="0"/>
                        <a:t> Ability of Completers to Meet Licensing Requirements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Elementary Education: 64%</a:t>
                      </a:r>
                    </a:p>
                    <a:p>
                      <a:pPr algn="ctr"/>
                      <a:r>
                        <a:rPr lang="en-US" dirty="0" smtClean="0"/>
                        <a:t>Secondary Education: 100%</a:t>
                      </a:r>
                    </a:p>
                    <a:p>
                      <a:pPr algn="ctr"/>
                      <a:r>
                        <a:rPr lang="en-US" dirty="0" smtClean="0"/>
                        <a:t>092 Program: </a:t>
                      </a:r>
                      <a:r>
                        <a:rPr lang="en-US" smtClean="0"/>
                        <a:t>82%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VII. Ability of Completers to be Hired in</a:t>
                      </a:r>
                      <a:r>
                        <a:rPr lang="en-US" baseline="0" dirty="0" smtClean="0"/>
                        <a:t> Education Positions for which they were Prepared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Elementary Education: 64%</a:t>
                      </a:r>
                      <a:r>
                        <a:rPr lang="en-US" baseline="0" dirty="0" smtClean="0"/>
                        <a:t> working in CT public schools; Secondary Education: 100% working in CT public schools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VIII. University Student Loan Default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5.8 % WCSU rate</a:t>
                      </a:r>
                    </a:p>
                    <a:p>
                      <a:pPr algn="ctr"/>
                      <a:r>
                        <a:rPr lang="en-US" dirty="0" smtClean="0"/>
                        <a:t>National average 11.5% </a:t>
                      </a:r>
                    </a:p>
                    <a:p>
                      <a:pPr algn="ctr"/>
                      <a:r>
                        <a:rPr lang="en-US" dirty="0" smtClean="0"/>
                        <a:t>(United States</a:t>
                      </a:r>
                      <a:r>
                        <a:rPr lang="en-US" baseline="0" dirty="0" smtClean="0"/>
                        <a:t> Dep37%artment of Education, 2017)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CAEP 8 Annual Performance Measures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63181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United States Department of Education (2017). </a:t>
            </a:r>
            <a:r>
              <a:rPr lang="en-US" sz="1600" i="1" dirty="0" smtClean="0"/>
              <a:t>National student loan 2014 cohort default rate</a:t>
            </a:r>
            <a:r>
              <a:rPr lang="en-US" sz="1600" dirty="0" smtClean="0"/>
              <a:t>. </a:t>
            </a:r>
            <a:r>
              <a:rPr lang="en-US" sz="1600" dirty="0"/>
              <a:t>Retrieved from: </a:t>
            </a:r>
            <a:r>
              <a:rPr lang="en-US" sz="1600" dirty="0">
                <a:hlinkClick r:id="rId2"/>
              </a:rPr>
              <a:t>https://</a:t>
            </a:r>
            <a:r>
              <a:rPr lang="en-US" sz="1600" dirty="0" smtClean="0">
                <a:hlinkClick r:id="rId2"/>
              </a:rPr>
              <a:t>www.ed.gov/news/press-releases/us-department-education-releases-national-student-loan-fy-2014-cohort-default-rate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26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64B2C8F-C7CE-4FA1-B28D-E59C84E153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415</Words>
  <Application>Microsoft Office PowerPoint</Application>
  <PresentationFormat>On-screen Show (4:3)</PresentationFormat>
  <Paragraphs>120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Lucida Sans Unicode</vt:lpstr>
      <vt:lpstr>Verdana</vt:lpstr>
      <vt:lpstr>Wingdings 2</vt:lpstr>
      <vt:lpstr>Wingdings 3</vt:lpstr>
      <vt:lpstr>Concourse</vt:lpstr>
      <vt:lpstr>CAEP Performance Data 2019 Annual Report</vt:lpstr>
      <vt:lpstr>  Categories</vt:lpstr>
      <vt:lpstr>Note on Standard Four Data</vt:lpstr>
      <vt:lpstr> 2013-2018 edTPA Pass Rates Passing Scores Yet to be Determined in Connecticut</vt:lpstr>
      <vt:lpstr> 2017-2018 STEI Scores (Spring 2018 Completers) Scale: 1=Below Standard; 2=Developing; 3=Proficient;4=Exemplary </vt:lpstr>
      <vt:lpstr> Satisfaction Surveys(Spring 2017-2018 Initial Program Completers)</vt:lpstr>
      <vt:lpstr> Satisfaction Surveys(Spring 2018 092 Advanced Program Completers)</vt:lpstr>
      <vt:lpstr> CAEP 8 Annual Performance Measures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2015-02-02T16:10:40Z</dcterms:created>
  <dcterms:modified xsi:type="dcterms:W3CDTF">2019-03-24T22:59:15Z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TC101671239990</vt:lpwstr>
  </property>
</Properties>
</file>