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77" r:id="rId4"/>
    <p:sldId id="274" r:id="rId5"/>
    <p:sldId id="282" r:id="rId6"/>
    <p:sldId id="263" r:id="rId7"/>
    <p:sldId id="262" r:id="rId8"/>
    <p:sldId id="285" r:id="rId9"/>
    <p:sldId id="284" r:id="rId10"/>
    <p:sldId id="278" r:id="rId11"/>
    <p:sldId id="257" r:id="rId12"/>
    <p:sldId id="269" r:id="rId13"/>
    <p:sldId id="279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/>
    <p:restoredTop sz="94490"/>
  </p:normalViewPr>
  <p:slideViewPr>
    <p:cSldViewPr snapToGrid="0">
      <p:cViewPr varScale="1">
        <p:scale>
          <a:sx n="121" d="100"/>
          <a:sy n="121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0B5668-6F84-4D2C-95C7-810980B2931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21FECB-145E-491E-AA63-21F0F0915142}">
      <dgm:prSet/>
      <dgm:spPr/>
      <dgm:t>
        <a:bodyPr/>
        <a:lstStyle/>
        <a:p>
          <a:pPr algn="ctr"/>
          <a:r>
            <a:rPr lang="en-US" b="0" dirty="0">
              <a:latin typeface="Bradley Hand ITC" panose="03070402050302030203" pitchFamily="66" charset="77"/>
            </a:rPr>
            <a:t>Truth #1 Every child deserves to own their learning. Teachers can empower student ownership of lifelong learning.</a:t>
          </a:r>
        </a:p>
      </dgm:t>
    </dgm:pt>
    <dgm:pt modelId="{3D7C792E-0E2F-4EE2-9DFE-F8B4C2641B4B}" type="parTrans" cxnId="{5FB04D70-24BB-4141-9986-6018012E32B1}">
      <dgm:prSet/>
      <dgm:spPr/>
      <dgm:t>
        <a:bodyPr/>
        <a:lstStyle/>
        <a:p>
          <a:endParaRPr lang="en-US"/>
        </a:p>
      </dgm:t>
    </dgm:pt>
    <dgm:pt modelId="{9E018676-4CE1-4BE1-9A94-C6A4273B53CD}" type="sibTrans" cxnId="{5FB04D70-24BB-4141-9986-6018012E32B1}">
      <dgm:prSet/>
      <dgm:spPr/>
      <dgm:t>
        <a:bodyPr/>
        <a:lstStyle/>
        <a:p>
          <a:endParaRPr lang="en-US"/>
        </a:p>
      </dgm:t>
    </dgm:pt>
    <dgm:pt modelId="{8C869FB5-AB04-4A49-97D8-595B328C367D}">
      <dgm:prSet/>
      <dgm:spPr/>
      <dgm:t>
        <a:bodyPr/>
        <a:lstStyle/>
        <a:p>
          <a:r>
            <a:rPr lang="en-US" b="0" dirty="0">
              <a:latin typeface="Bradley Hand ITC" panose="03070402050302030203" pitchFamily="66" charset="77"/>
            </a:rPr>
            <a:t>Truth #2 Every child in your class is someone else’s whole world. Empowering students transforms our social/human connections. </a:t>
          </a:r>
        </a:p>
      </dgm:t>
    </dgm:pt>
    <dgm:pt modelId="{84CF6251-6BA6-4B2B-BBB6-18FDEE761D85}" type="parTrans" cxnId="{6ADC4647-846D-4E3F-BBB0-308EE8D121AA}">
      <dgm:prSet/>
      <dgm:spPr/>
      <dgm:t>
        <a:bodyPr/>
        <a:lstStyle/>
        <a:p>
          <a:endParaRPr lang="en-US"/>
        </a:p>
      </dgm:t>
    </dgm:pt>
    <dgm:pt modelId="{BD1AAA39-21B6-4D3F-8E2F-89D3889E2163}" type="sibTrans" cxnId="{6ADC4647-846D-4E3F-BBB0-308EE8D121AA}">
      <dgm:prSet/>
      <dgm:spPr/>
      <dgm:t>
        <a:bodyPr/>
        <a:lstStyle/>
        <a:p>
          <a:endParaRPr lang="en-US"/>
        </a:p>
      </dgm:t>
    </dgm:pt>
    <dgm:pt modelId="{60B20DF6-6965-46A1-B0E2-9216CEE87F8C}">
      <dgm:prSet/>
      <dgm:spPr/>
      <dgm:t>
        <a:bodyPr/>
        <a:lstStyle/>
        <a:p>
          <a:r>
            <a:rPr lang="en-US" b="0" dirty="0">
              <a:latin typeface="Bradley Hand ITC" panose="03070402050302030203" pitchFamily="66" charset="77"/>
            </a:rPr>
            <a:t>Truth # 3 Stories will always shape us. They will always help us learn. Empower students to create and share their learning stories.</a:t>
          </a:r>
        </a:p>
      </dgm:t>
    </dgm:pt>
    <dgm:pt modelId="{43917661-8C65-4C98-888C-87F528036936}" type="parTrans" cxnId="{D48A3DAA-7BFC-40AC-A74B-45ACFDD1C998}">
      <dgm:prSet/>
      <dgm:spPr/>
      <dgm:t>
        <a:bodyPr/>
        <a:lstStyle/>
        <a:p>
          <a:endParaRPr lang="en-US"/>
        </a:p>
      </dgm:t>
    </dgm:pt>
    <dgm:pt modelId="{094C485F-F725-4BEE-870E-6F8DD8B8D94B}" type="sibTrans" cxnId="{D48A3DAA-7BFC-40AC-A74B-45ACFDD1C998}">
      <dgm:prSet/>
      <dgm:spPr/>
      <dgm:t>
        <a:bodyPr/>
        <a:lstStyle/>
        <a:p>
          <a:endParaRPr lang="en-US"/>
        </a:p>
      </dgm:t>
    </dgm:pt>
    <dgm:pt modelId="{B634CA57-755C-4259-A604-6BF5254B87BF}">
      <dgm:prSet/>
      <dgm:spPr/>
      <dgm:t>
        <a:bodyPr/>
        <a:lstStyle/>
        <a:p>
          <a:r>
            <a:rPr lang="en-US" b="0" dirty="0">
              <a:latin typeface="Bradley Hand ITC" panose="03070402050302030203" pitchFamily="66" charset="77"/>
            </a:rPr>
            <a:t>Truth #4 The only thing you can prepare students for is an unpredictable world.</a:t>
          </a:r>
        </a:p>
      </dgm:t>
    </dgm:pt>
    <dgm:pt modelId="{0292DD86-54D5-4997-A7B5-79C1E6F0C7DF}" type="parTrans" cxnId="{2FEC2982-6983-4380-8764-E3404683CF06}">
      <dgm:prSet/>
      <dgm:spPr/>
      <dgm:t>
        <a:bodyPr/>
        <a:lstStyle/>
        <a:p>
          <a:endParaRPr lang="en-US"/>
        </a:p>
      </dgm:t>
    </dgm:pt>
    <dgm:pt modelId="{201338BC-6BAA-43DC-9874-8D9B102FA3FC}" type="sibTrans" cxnId="{2FEC2982-6983-4380-8764-E3404683CF06}">
      <dgm:prSet/>
      <dgm:spPr/>
      <dgm:t>
        <a:bodyPr/>
        <a:lstStyle/>
        <a:p>
          <a:endParaRPr lang="en-US"/>
        </a:p>
      </dgm:t>
    </dgm:pt>
    <dgm:pt modelId="{4421163C-859F-4DF1-B805-74CFB5191956}">
      <dgm:prSet/>
      <dgm:spPr/>
      <dgm:t>
        <a:bodyPr/>
        <a:lstStyle/>
        <a:p>
          <a:r>
            <a:rPr lang="en-US" b="0" dirty="0">
              <a:latin typeface="Bradley Hand ITC" panose="03070402050302030203" pitchFamily="66" charset="77"/>
            </a:rPr>
            <a:t>Truth #5 Literacy is about learning, and learning is about unlearning and relearning.</a:t>
          </a:r>
        </a:p>
      </dgm:t>
    </dgm:pt>
    <dgm:pt modelId="{60FEC1F1-79F2-48E8-AD53-14A3D94FA686}" type="parTrans" cxnId="{B285AEC1-66C0-4419-AB20-39D814DB06C2}">
      <dgm:prSet/>
      <dgm:spPr/>
      <dgm:t>
        <a:bodyPr/>
        <a:lstStyle/>
        <a:p>
          <a:endParaRPr lang="en-US"/>
        </a:p>
      </dgm:t>
    </dgm:pt>
    <dgm:pt modelId="{1DB1AD97-B0EF-4CB4-A813-3942E3C67303}" type="sibTrans" cxnId="{B285AEC1-66C0-4419-AB20-39D814DB06C2}">
      <dgm:prSet/>
      <dgm:spPr/>
      <dgm:t>
        <a:bodyPr/>
        <a:lstStyle/>
        <a:p>
          <a:endParaRPr lang="en-US"/>
        </a:p>
      </dgm:t>
    </dgm:pt>
    <dgm:pt modelId="{9EE6D72B-9771-40EA-A6F3-585A428DB370}">
      <dgm:prSet/>
      <dgm:spPr/>
      <dgm:t>
        <a:bodyPr/>
        <a:lstStyle/>
        <a:p>
          <a:r>
            <a:rPr lang="en-US" b="0" dirty="0">
              <a:latin typeface="Bradley Hand ITC" panose="03070402050302030203" pitchFamily="66" charset="77"/>
            </a:rPr>
            <a:t>Truth #6 As teachers, we have a huge impact on our students’ lives. Empowering our students amplifies that impact.</a:t>
          </a:r>
        </a:p>
      </dgm:t>
    </dgm:pt>
    <dgm:pt modelId="{3B854D3B-00DB-40E9-869B-6270E43C9F20}" type="parTrans" cxnId="{43978DB6-406C-4AE1-B42F-37B831CCE014}">
      <dgm:prSet/>
      <dgm:spPr/>
      <dgm:t>
        <a:bodyPr/>
        <a:lstStyle/>
        <a:p>
          <a:endParaRPr lang="en-US"/>
        </a:p>
      </dgm:t>
    </dgm:pt>
    <dgm:pt modelId="{CF2A2204-E69C-4D48-9078-1FB854A7DD3A}" type="sibTrans" cxnId="{43978DB6-406C-4AE1-B42F-37B831CCE014}">
      <dgm:prSet/>
      <dgm:spPr/>
      <dgm:t>
        <a:bodyPr/>
        <a:lstStyle/>
        <a:p>
          <a:endParaRPr lang="en-US"/>
        </a:p>
      </dgm:t>
    </dgm:pt>
    <dgm:pt modelId="{31EFF527-CC90-1341-BA7A-071E8DAF451D}" type="pres">
      <dgm:prSet presAssocID="{360B5668-6F84-4D2C-95C7-810980B29312}" presName="Name0" presStyleCnt="0">
        <dgm:presLayoutVars>
          <dgm:dir/>
          <dgm:resizeHandles val="exact"/>
        </dgm:presLayoutVars>
      </dgm:prSet>
      <dgm:spPr/>
    </dgm:pt>
    <dgm:pt modelId="{10AAAF9D-7818-3C44-86DF-2838917B9894}" type="pres">
      <dgm:prSet presAssocID="{9221FECB-145E-491E-AA63-21F0F0915142}" presName="node" presStyleLbl="node1" presStyleIdx="0" presStyleCnt="6">
        <dgm:presLayoutVars>
          <dgm:bulletEnabled val="1"/>
        </dgm:presLayoutVars>
      </dgm:prSet>
      <dgm:spPr/>
    </dgm:pt>
    <dgm:pt modelId="{FFCFEB9A-DCF2-2F48-BB1B-9306C83D8509}" type="pres">
      <dgm:prSet presAssocID="{9E018676-4CE1-4BE1-9A94-C6A4273B53CD}" presName="sibTrans" presStyleLbl="sibTrans1D1" presStyleIdx="0" presStyleCnt="5"/>
      <dgm:spPr/>
    </dgm:pt>
    <dgm:pt modelId="{7A2B5590-4C61-1441-BF77-54FD7BC3FC4B}" type="pres">
      <dgm:prSet presAssocID="{9E018676-4CE1-4BE1-9A94-C6A4273B53CD}" presName="connectorText" presStyleLbl="sibTrans1D1" presStyleIdx="0" presStyleCnt="5"/>
      <dgm:spPr/>
    </dgm:pt>
    <dgm:pt modelId="{43B9EC2F-2089-854E-B5E9-94020FEDC432}" type="pres">
      <dgm:prSet presAssocID="{8C869FB5-AB04-4A49-97D8-595B328C367D}" presName="node" presStyleLbl="node1" presStyleIdx="1" presStyleCnt="6">
        <dgm:presLayoutVars>
          <dgm:bulletEnabled val="1"/>
        </dgm:presLayoutVars>
      </dgm:prSet>
      <dgm:spPr/>
    </dgm:pt>
    <dgm:pt modelId="{F7E55E01-8D1E-AA42-A535-185887F915BD}" type="pres">
      <dgm:prSet presAssocID="{BD1AAA39-21B6-4D3F-8E2F-89D3889E2163}" presName="sibTrans" presStyleLbl="sibTrans1D1" presStyleIdx="1" presStyleCnt="5"/>
      <dgm:spPr/>
    </dgm:pt>
    <dgm:pt modelId="{9561B631-682B-0045-84C4-96B1CD2763D8}" type="pres">
      <dgm:prSet presAssocID="{BD1AAA39-21B6-4D3F-8E2F-89D3889E2163}" presName="connectorText" presStyleLbl="sibTrans1D1" presStyleIdx="1" presStyleCnt="5"/>
      <dgm:spPr/>
    </dgm:pt>
    <dgm:pt modelId="{E0F65776-DD45-FD41-978F-CD2B2FBCE6EC}" type="pres">
      <dgm:prSet presAssocID="{60B20DF6-6965-46A1-B0E2-9216CEE87F8C}" presName="node" presStyleLbl="node1" presStyleIdx="2" presStyleCnt="6">
        <dgm:presLayoutVars>
          <dgm:bulletEnabled val="1"/>
        </dgm:presLayoutVars>
      </dgm:prSet>
      <dgm:spPr/>
    </dgm:pt>
    <dgm:pt modelId="{A621F684-C108-674E-B759-96EF3CA21A32}" type="pres">
      <dgm:prSet presAssocID="{094C485F-F725-4BEE-870E-6F8DD8B8D94B}" presName="sibTrans" presStyleLbl="sibTrans1D1" presStyleIdx="2" presStyleCnt="5"/>
      <dgm:spPr/>
    </dgm:pt>
    <dgm:pt modelId="{7915D4C0-A2BC-4E45-98D4-211EE774CB94}" type="pres">
      <dgm:prSet presAssocID="{094C485F-F725-4BEE-870E-6F8DD8B8D94B}" presName="connectorText" presStyleLbl="sibTrans1D1" presStyleIdx="2" presStyleCnt="5"/>
      <dgm:spPr/>
    </dgm:pt>
    <dgm:pt modelId="{AC36E4A8-97D4-F44C-85CC-139A437DF4DD}" type="pres">
      <dgm:prSet presAssocID="{B634CA57-755C-4259-A604-6BF5254B87BF}" presName="node" presStyleLbl="node1" presStyleIdx="3" presStyleCnt="6">
        <dgm:presLayoutVars>
          <dgm:bulletEnabled val="1"/>
        </dgm:presLayoutVars>
      </dgm:prSet>
      <dgm:spPr/>
    </dgm:pt>
    <dgm:pt modelId="{B8246B9D-5BBC-434C-9995-05DD9EB570F1}" type="pres">
      <dgm:prSet presAssocID="{201338BC-6BAA-43DC-9874-8D9B102FA3FC}" presName="sibTrans" presStyleLbl="sibTrans1D1" presStyleIdx="3" presStyleCnt="5"/>
      <dgm:spPr/>
    </dgm:pt>
    <dgm:pt modelId="{E471C36D-98F8-6048-A1B5-54A284C33AF7}" type="pres">
      <dgm:prSet presAssocID="{201338BC-6BAA-43DC-9874-8D9B102FA3FC}" presName="connectorText" presStyleLbl="sibTrans1D1" presStyleIdx="3" presStyleCnt="5"/>
      <dgm:spPr/>
    </dgm:pt>
    <dgm:pt modelId="{1A77E97C-68D0-D241-83E8-54916FC15726}" type="pres">
      <dgm:prSet presAssocID="{4421163C-859F-4DF1-B805-74CFB5191956}" presName="node" presStyleLbl="node1" presStyleIdx="4" presStyleCnt="6">
        <dgm:presLayoutVars>
          <dgm:bulletEnabled val="1"/>
        </dgm:presLayoutVars>
      </dgm:prSet>
      <dgm:spPr/>
    </dgm:pt>
    <dgm:pt modelId="{6C88ABFA-A0AB-904A-820F-A6F8DA22EF23}" type="pres">
      <dgm:prSet presAssocID="{1DB1AD97-B0EF-4CB4-A813-3942E3C67303}" presName="sibTrans" presStyleLbl="sibTrans1D1" presStyleIdx="4" presStyleCnt="5"/>
      <dgm:spPr/>
    </dgm:pt>
    <dgm:pt modelId="{F7C8863A-8C71-DC4B-A376-70D2DA54A63B}" type="pres">
      <dgm:prSet presAssocID="{1DB1AD97-B0EF-4CB4-A813-3942E3C67303}" presName="connectorText" presStyleLbl="sibTrans1D1" presStyleIdx="4" presStyleCnt="5"/>
      <dgm:spPr/>
    </dgm:pt>
    <dgm:pt modelId="{67FF18D5-D0F8-C34D-873C-8CAC435A2BB8}" type="pres">
      <dgm:prSet presAssocID="{9EE6D72B-9771-40EA-A6F3-585A428DB370}" presName="node" presStyleLbl="node1" presStyleIdx="5" presStyleCnt="6">
        <dgm:presLayoutVars>
          <dgm:bulletEnabled val="1"/>
        </dgm:presLayoutVars>
      </dgm:prSet>
      <dgm:spPr/>
    </dgm:pt>
  </dgm:ptLst>
  <dgm:cxnLst>
    <dgm:cxn modelId="{17C81213-8DB8-3C4B-88BB-7F329BD8C281}" type="presOf" srcId="{9E018676-4CE1-4BE1-9A94-C6A4273B53CD}" destId="{FFCFEB9A-DCF2-2F48-BB1B-9306C83D8509}" srcOrd="0" destOrd="0" presId="urn:microsoft.com/office/officeart/2016/7/layout/RepeatingBendingProcessNew"/>
    <dgm:cxn modelId="{1DE51118-86AC-444A-8CB9-08556AD46F36}" type="presOf" srcId="{201338BC-6BAA-43DC-9874-8D9B102FA3FC}" destId="{E471C36D-98F8-6048-A1B5-54A284C33AF7}" srcOrd="1" destOrd="0" presId="urn:microsoft.com/office/officeart/2016/7/layout/RepeatingBendingProcessNew"/>
    <dgm:cxn modelId="{A948EB1E-1938-6A41-A285-E72CB5DE9167}" type="presOf" srcId="{201338BC-6BAA-43DC-9874-8D9B102FA3FC}" destId="{B8246B9D-5BBC-434C-9995-05DD9EB570F1}" srcOrd="0" destOrd="0" presId="urn:microsoft.com/office/officeart/2016/7/layout/RepeatingBendingProcessNew"/>
    <dgm:cxn modelId="{598B5039-C965-6340-91B1-FF4658A5BA6F}" type="presOf" srcId="{4421163C-859F-4DF1-B805-74CFB5191956}" destId="{1A77E97C-68D0-D241-83E8-54916FC15726}" srcOrd="0" destOrd="0" presId="urn:microsoft.com/office/officeart/2016/7/layout/RepeatingBendingProcessNew"/>
    <dgm:cxn modelId="{5E5F6C3A-F935-B44B-817D-2F281D384F82}" type="presOf" srcId="{60B20DF6-6965-46A1-B0E2-9216CEE87F8C}" destId="{E0F65776-DD45-FD41-978F-CD2B2FBCE6EC}" srcOrd="0" destOrd="0" presId="urn:microsoft.com/office/officeart/2016/7/layout/RepeatingBendingProcessNew"/>
    <dgm:cxn modelId="{6ADC4647-846D-4E3F-BBB0-308EE8D121AA}" srcId="{360B5668-6F84-4D2C-95C7-810980B29312}" destId="{8C869FB5-AB04-4A49-97D8-595B328C367D}" srcOrd="1" destOrd="0" parTransId="{84CF6251-6BA6-4B2B-BBB6-18FDEE761D85}" sibTransId="{BD1AAA39-21B6-4D3F-8E2F-89D3889E2163}"/>
    <dgm:cxn modelId="{D936FF50-DD07-8A4E-8CC4-F0AC525D833F}" type="presOf" srcId="{360B5668-6F84-4D2C-95C7-810980B29312}" destId="{31EFF527-CC90-1341-BA7A-071E8DAF451D}" srcOrd="0" destOrd="0" presId="urn:microsoft.com/office/officeart/2016/7/layout/RepeatingBendingProcessNew"/>
    <dgm:cxn modelId="{5FB04D70-24BB-4141-9986-6018012E32B1}" srcId="{360B5668-6F84-4D2C-95C7-810980B29312}" destId="{9221FECB-145E-491E-AA63-21F0F0915142}" srcOrd="0" destOrd="0" parTransId="{3D7C792E-0E2F-4EE2-9DFE-F8B4C2641B4B}" sibTransId="{9E018676-4CE1-4BE1-9A94-C6A4273B53CD}"/>
    <dgm:cxn modelId="{889A3D72-873B-B04F-8B86-02378F03F5D1}" type="presOf" srcId="{9221FECB-145E-491E-AA63-21F0F0915142}" destId="{10AAAF9D-7818-3C44-86DF-2838917B9894}" srcOrd="0" destOrd="0" presId="urn:microsoft.com/office/officeart/2016/7/layout/RepeatingBendingProcessNew"/>
    <dgm:cxn modelId="{2FEC2982-6983-4380-8764-E3404683CF06}" srcId="{360B5668-6F84-4D2C-95C7-810980B29312}" destId="{B634CA57-755C-4259-A604-6BF5254B87BF}" srcOrd="3" destOrd="0" parTransId="{0292DD86-54D5-4997-A7B5-79C1E6F0C7DF}" sibTransId="{201338BC-6BAA-43DC-9874-8D9B102FA3FC}"/>
    <dgm:cxn modelId="{A9C0538B-CA28-9B49-8DE8-53619DFAC365}" type="presOf" srcId="{9E018676-4CE1-4BE1-9A94-C6A4273B53CD}" destId="{7A2B5590-4C61-1441-BF77-54FD7BC3FC4B}" srcOrd="1" destOrd="0" presId="urn:microsoft.com/office/officeart/2016/7/layout/RepeatingBendingProcessNew"/>
    <dgm:cxn modelId="{EC9F1A8F-A31C-8240-ABEF-D2911F215D55}" type="presOf" srcId="{1DB1AD97-B0EF-4CB4-A813-3942E3C67303}" destId="{F7C8863A-8C71-DC4B-A376-70D2DA54A63B}" srcOrd="1" destOrd="0" presId="urn:microsoft.com/office/officeart/2016/7/layout/RepeatingBendingProcessNew"/>
    <dgm:cxn modelId="{8CAEFF91-E120-BB46-9470-04ADD8F129F5}" type="presOf" srcId="{BD1AAA39-21B6-4D3F-8E2F-89D3889E2163}" destId="{9561B631-682B-0045-84C4-96B1CD2763D8}" srcOrd="1" destOrd="0" presId="urn:microsoft.com/office/officeart/2016/7/layout/RepeatingBendingProcessNew"/>
    <dgm:cxn modelId="{AD02619A-D63B-454B-8C61-D23F3D7FA409}" type="presOf" srcId="{1DB1AD97-B0EF-4CB4-A813-3942E3C67303}" destId="{6C88ABFA-A0AB-904A-820F-A6F8DA22EF23}" srcOrd="0" destOrd="0" presId="urn:microsoft.com/office/officeart/2016/7/layout/RepeatingBendingProcessNew"/>
    <dgm:cxn modelId="{A3C4B79E-2E0B-1043-AE34-884E9194E801}" type="presOf" srcId="{9EE6D72B-9771-40EA-A6F3-585A428DB370}" destId="{67FF18D5-D0F8-C34D-873C-8CAC435A2BB8}" srcOrd="0" destOrd="0" presId="urn:microsoft.com/office/officeart/2016/7/layout/RepeatingBendingProcessNew"/>
    <dgm:cxn modelId="{B5712EA3-5057-EA4D-8923-197CABF1544A}" type="presOf" srcId="{8C869FB5-AB04-4A49-97D8-595B328C367D}" destId="{43B9EC2F-2089-854E-B5E9-94020FEDC432}" srcOrd="0" destOrd="0" presId="urn:microsoft.com/office/officeart/2016/7/layout/RepeatingBendingProcessNew"/>
    <dgm:cxn modelId="{CFAF25A9-0340-0640-86F4-90FFADCC29A1}" type="presOf" srcId="{B634CA57-755C-4259-A604-6BF5254B87BF}" destId="{AC36E4A8-97D4-F44C-85CC-139A437DF4DD}" srcOrd="0" destOrd="0" presId="urn:microsoft.com/office/officeart/2016/7/layout/RepeatingBendingProcessNew"/>
    <dgm:cxn modelId="{D48A3DAA-7BFC-40AC-A74B-45ACFDD1C998}" srcId="{360B5668-6F84-4D2C-95C7-810980B29312}" destId="{60B20DF6-6965-46A1-B0E2-9216CEE87F8C}" srcOrd="2" destOrd="0" parTransId="{43917661-8C65-4C98-888C-87F528036936}" sibTransId="{094C485F-F725-4BEE-870E-6F8DD8B8D94B}"/>
    <dgm:cxn modelId="{43978DB6-406C-4AE1-B42F-37B831CCE014}" srcId="{360B5668-6F84-4D2C-95C7-810980B29312}" destId="{9EE6D72B-9771-40EA-A6F3-585A428DB370}" srcOrd="5" destOrd="0" parTransId="{3B854D3B-00DB-40E9-869B-6270E43C9F20}" sibTransId="{CF2A2204-E69C-4D48-9078-1FB854A7DD3A}"/>
    <dgm:cxn modelId="{12160CC0-4BBC-CF4D-BD2C-CF87834D0273}" type="presOf" srcId="{BD1AAA39-21B6-4D3F-8E2F-89D3889E2163}" destId="{F7E55E01-8D1E-AA42-A535-185887F915BD}" srcOrd="0" destOrd="0" presId="urn:microsoft.com/office/officeart/2016/7/layout/RepeatingBendingProcessNew"/>
    <dgm:cxn modelId="{B285AEC1-66C0-4419-AB20-39D814DB06C2}" srcId="{360B5668-6F84-4D2C-95C7-810980B29312}" destId="{4421163C-859F-4DF1-B805-74CFB5191956}" srcOrd="4" destOrd="0" parTransId="{60FEC1F1-79F2-48E8-AD53-14A3D94FA686}" sibTransId="{1DB1AD97-B0EF-4CB4-A813-3942E3C67303}"/>
    <dgm:cxn modelId="{3A647CCF-9752-F043-84C7-1382F8B27965}" type="presOf" srcId="{094C485F-F725-4BEE-870E-6F8DD8B8D94B}" destId="{7915D4C0-A2BC-4E45-98D4-211EE774CB94}" srcOrd="1" destOrd="0" presId="urn:microsoft.com/office/officeart/2016/7/layout/RepeatingBendingProcessNew"/>
    <dgm:cxn modelId="{27D2D4CF-51F6-F44E-BF98-813D52C6B7D9}" type="presOf" srcId="{094C485F-F725-4BEE-870E-6F8DD8B8D94B}" destId="{A621F684-C108-674E-B759-96EF3CA21A32}" srcOrd="0" destOrd="0" presId="urn:microsoft.com/office/officeart/2016/7/layout/RepeatingBendingProcessNew"/>
    <dgm:cxn modelId="{F79D5AD7-8355-0B4A-9BA0-CEFFBB54E15E}" type="presParOf" srcId="{31EFF527-CC90-1341-BA7A-071E8DAF451D}" destId="{10AAAF9D-7818-3C44-86DF-2838917B9894}" srcOrd="0" destOrd="0" presId="urn:microsoft.com/office/officeart/2016/7/layout/RepeatingBendingProcessNew"/>
    <dgm:cxn modelId="{00D77F10-CF2B-D54F-906D-5F2B9A42C9C0}" type="presParOf" srcId="{31EFF527-CC90-1341-BA7A-071E8DAF451D}" destId="{FFCFEB9A-DCF2-2F48-BB1B-9306C83D8509}" srcOrd="1" destOrd="0" presId="urn:microsoft.com/office/officeart/2016/7/layout/RepeatingBendingProcessNew"/>
    <dgm:cxn modelId="{78764DFA-2568-A740-BF08-72A5C99C895B}" type="presParOf" srcId="{FFCFEB9A-DCF2-2F48-BB1B-9306C83D8509}" destId="{7A2B5590-4C61-1441-BF77-54FD7BC3FC4B}" srcOrd="0" destOrd="0" presId="urn:microsoft.com/office/officeart/2016/7/layout/RepeatingBendingProcessNew"/>
    <dgm:cxn modelId="{4C3C280E-6D44-4247-BA54-C9F0E6D00DB1}" type="presParOf" srcId="{31EFF527-CC90-1341-BA7A-071E8DAF451D}" destId="{43B9EC2F-2089-854E-B5E9-94020FEDC432}" srcOrd="2" destOrd="0" presId="urn:microsoft.com/office/officeart/2016/7/layout/RepeatingBendingProcessNew"/>
    <dgm:cxn modelId="{892278E1-1FFC-1F4A-BE71-B345D19E2130}" type="presParOf" srcId="{31EFF527-CC90-1341-BA7A-071E8DAF451D}" destId="{F7E55E01-8D1E-AA42-A535-185887F915BD}" srcOrd="3" destOrd="0" presId="urn:microsoft.com/office/officeart/2016/7/layout/RepeatingBendingProcessNew"/>
    <dgm:cxn modelId="{169289E7-06AE-6748-B5A4-174231E20F3B}" type="presParOf" srcId="{F7E55E01-8D1E-AA42-A535-185887F915BD}" destId="{9561B631-682B-0045-84C4-96B1CD2763D8}" srcOrd="0" destOrd="0" presId="urn:microsoft.com/office/officeart/2016/7/layout/RepeatingBendingProcessNew"/>
    <dgm:cxn modelId="{FC73829F-738B-0342-B941-E4911173585B}" type="presParOf" srcId="{31EFF527-CC90-1341-BA7A-071E8DAF451D}" destId="{E0F65776-DD45-FD41-978F-CD2B2FBCE6EC}" srcOrd="4" destOrd="0" presId="urn:microsoft.com/office/officeart/2016/7/layout/RepeatingBendingProcessNew"/>
    <dgm:cxn modelId="{93A8275B-79FF-9A47-AF61-5C1A9BA12EA4}" type="presParOf" srcId="{31EFF527-CC90-1341-BA7A-071E8DAF451D}" destId="{A621F684-C108-674E-B759-96EF3CA21A32}" srcOrd="5" destOrd="0" presId="urn:microsoft.com/office/officeart/2016/7/layout/RepeatingBendingProcessNew"/>
    <dgm:cxn modelId="{FED818B9-EA9A-C24E-ACE4-548273D4F0BE}" type="presParOf" srcId="{A621F684-C108-674E-B759-96EF3CA21A32}" destId="{7915D4C0-A2BC-4E45-98D4-211EE774CB94}" srcOrd="0" destOrd="0" presId="urn:microsoft.com/office/officeart/2016/7/layout/RepeatingBendingProcessNew"/>
    <dgm:cxn modelId="{9B95CF33-F497-1346-A232-47B46C32576F}" type="presParOf" srcId="{31EFF527-CC90-1341-BA7A-071E8DAF451D}" destId="{AC36E4A8-97D4-F44C-85CC-139A437DF4DD}" srcOrd="6" destOrd="0" presId="urn:microsoft.com/office/officeart/2016/7/layout/RepeatingBendingProcessNew"/>
    <dgm:cxn modelId="{95083458-2F35-8348-8425-6883F860E36F}" type="presParOf" srcId="{31EFF527-CC90-1341-BA7A-071E8DAF451D}" destId="{B8246B9D-5BBC-434C-9995-05DD9EB570F1}" srcOrd="7" destOrd="0" presId="urn:microsoft.com/office/officeart/2016/7/layout/RepeatingBendingProcessNew"/>
    <dgm:cxn modelId="{8981CF0E-0E15-F145-A0E1-A4F452CA148C}" type="presParOf" srcId="{B8246B9D-5BBC-434C-9995-05DD9EB570F1}" destId="{E471C36D-98F8-6048-A1B5-54A284C33AF7}" srcOrd="0" destOrd="0" presId="urn:microsoft.com/office/officeart/2016/7/layout/RepeatingBendingProcessNew"/>
    <dgm:cxn modelId="{68B66CC1-8043-BE4C-9100-DFE86BE499FD}" type="presParOf" srcId="{31EFF527-CC90-1341-BA7A-071E8DAF451D}" destId="{1A77E97C-68D0-D241-83E8-54916FC15726}" srcOrd="8" destOrd="0" presId="urn:microsoft.com/office/officeart/2016/7/layout/RepeatingBendingProcessNew"/>
    <dgm:cxn modelId="{90BDE7A0-1E24-7B42-AB00-CDAC3DAC8DA1}" type="presParOf" srcId="{31EFF527-CC90-1341-BA7A-071E8DAF451D}" destId="{6C88ABFA-A0AB-904A-820F-A6F8DA22EF23}" srcOrd="9" destOrd="0" presId="urn:microsoft.com/office/officeart/2016/7/layout/RepeatingBendingProcessNew"/>
    <dgm:cxn modelId="{178292D3-B8AC-F849-A888-F00CE4678E80}" type="presParOf" srcId="{6C88ABFA-A0AB-904A-820F-A6F8DA22EF23}" destId="{F7C8863A-8C71-DC4B-A376-70D2DA54A63B}" srcOrd="0" destOrd="0" presId="urn:microsoft.com/office/officeart/2016/7/layout/RepeatingBendingProcessNew"/>
    <dgm:cxn modelId="{EEE7A358-2947-9448-BA9B-E36E9DCF9DE1}" type="presParOf" srcId="{31EFF527-CC90-1341-BA7A-071E8DAF451D}" destId="{67FF18D5-D0F8-C34D-873C-8CAC435A2BB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FEB9A-DCF2-2F48-BB1B-9306C83D8509}">
      <dsp:nvSpPr>
        <dsp:cNvPr id="0" name=""/>
        <dsp:cNvSpPr/>
      </dsp:nvSpPr>
      <dsp:spPr>
        <a:xfrm>
          <a:off x="2844813" y="948466"/>
          <a:ext cx="6223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38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9682" y="990921"/>
        <a:ext cx="32649" cy="6529"/>
      </dsp:txXfrm>
    </dsp:sp>
    <dsp:sp modelId="{10AAAF9D-7818-3C44-86DF-2838917B9894}">
      <dsp:nvSpPr>
        <dsp:cNvPr id="0" name=""/>
        <dsp:cNvSpPr/>
      </dsp:nvSpPr>
      <dsp:spPr>
        <a:xfrm>
          <a:off x="7542" y="142465"/>
          <a:ext cx="2839071" cy="1703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7" tIns="146028" rIns="139117" bIns="146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radley Hand ITC" panose="03070402050302030203" pitchFamily="66" charset="77"/>
            </a:rPr>
            <a:t>Truth #1 Every child deserves to own their learning. Teachers can empower student ownership of lifelong learning.</a:t>
          </a:r>
        </a:p>
      </dsp:txBody>
      <dsp:txXfrm>
        <a:off x="7542" y="142465"/>
        <a:ext cx="2839071" cy="1703443"/>
      </dsp:txXfrm>
    </dsp:sp>
    <dsp:sp modelId="{F7E55E01-8D1E-AA42-A535-185887F915BD}">
      <dsp:nvSpPr>
        <dsp:cNvPr id="0" name=""/>
        <dsp:cNvSpPr/>
      </dsp:nvSpPr>
      <dsp:spPr>
        <a:xfrm>
          <a:off x="6336872" y="948466"/>
          <a:ext cx="6223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38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31741" y="990921"/>
        <a:ext cx="32649" cy="6529"/>
      </dsp:txXfrm>
    </dsp:sp>
    <dsp:sp modelId="{43B9EC2F-2089-854E-B5E9-94020FEDC432}">
      <dsp:nvSpPr>
        <dsp:cNvPr id="0" name=""/>
        <dsp:cNvSpPr/>
      </dsp:nvSpPr>
      <dsp:spPr>
        <a:xfrm>
          <a:off x="3499600" y="142465"/>
          <a:ext cx="2839071" cy="1703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7" tIns="146028" rIns="139117" bIns="146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radley Hand ITC" panose="03070402050302030203" pitchFamily="66" charset="77"/>
            </a:rPr>
            <a:t>Truth #2 Every child in your class is someone else’s whole world. Empowering students transforms our social/human connections. </a:t>
          </a:r>
        </a:p>
      </dsp:txBody>
      <dsp:txXfrm>
        <a:off x="3499600" y="142465"/>
        <a:ext cx="2839071" cy="1703443"/>
      </dsp:txXfrm>
    </dsp:sp>
    <dsp:sp modelId="{A621F684-C108-674E-B759-96EF3CA21A32}">
      <dsp:nvSpPr>
        <dsp:cNvPr id="0" name=""/>
        <dsp:cNvSpPr/>
      </dsp:nvSpPr>
      <dsp:spPr>
        <a:xfrm>
          <a:off x="1427078" y="1844108"/>
          <a:ext cx="6984116" cy="622386"/>
        </a:xfrm>
        <a:custGeom>
          <a:avLst/>
          <a:gdLst/>
          <a:ahLst/>
          <a:cxnLst/>
          <a:rect l="0" t="0" r="0" b="0"/>
          <a:pathLst>
            <a:path>
              <a:moveTo>
                <a:pt x="6984116" y="0"/>
              </a:moveTo>
              <a:lnTo>
                <a:pt x="6984116" y="328293"/>
              </a:lnTo>
              <a:lnTo>
                <a:pt x="0" y="328293"/>
              </a:lnTo>
              <a:lnTo>
                <a:pt x="0" y="62238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3772" y="2152036"/>
        <a:ext cx="350728" cy="6529"/>
      </dsp:txXfrm>
    </dsp:sp>
    <dsp:sp modelId="{E0F65776-DD45-FD41-978F-CD2B2FBCE6EC}">
      <dsp:nvSpPr>
        <dsp:cNvPr id="0" name=""/>
        <dsp:cNvSpPr/>
      </dsp:nvSpPr>
      <dsp:spPr>
        <a:xfrm>
          <a:off x="6991659" y="142465"/>
          <a:ext cx="2839071" cy="1703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7" tIns="146028" rIns="139117" bIns="146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radley Hand ITC" panose="03070402050302030203" pitchFamily="66" charset="77"/>
            </a:rPr>
            <a:t>Truth # 3 Stories will always shape us. They will always help us learn. Empower students to create and share their learning stories.</a:t>
          </a:r>
        </a:p>
      </dsp:txBody>
      <dsp:txXfrm>
        <a:off x="6991659" y="142465"/>
        <a:ext cx="2839071" cy="1703443"/>
      </dsp:txXfrm>
    </dsp:sp>
    <dsp:sp modelId="{B8246B9D-5BBC-434C-9995-05DD9EB570F1}">
      <dsp:nvSpPr>
        <dsp:cNvPr id="0" name=""/>
        <dsp:cNvSpPr/>
      </dsp:nvSpPr>
      <dsp:spPr>
        <a:xfrm>
          <a:off x="2844813" y="3304896"/>
          <a:ext cx="6223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38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9682" y="3347351"/>
        <a:ext cx="32649" cy="6529"/>
      </dsp:txXfrm>
    </dsp:sp>
    <dsp:sp modelId="{AC36E4A8-97D4-F44C-85CC-139A437DF4DD}">
      <dsp:nvSpPr>
        <dsp:cNvPr id="0" name=""/>
        <dsp:cNvSpPr/>
      </dsp:nvSpPr>
      <dsp:spPr>
        <a:xfrm>
          <a:off x="7542" y="2498894"/>
          <a:ext cx="2839071" cy="1703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7" tIns="146028" rIns="139117" bIns="146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radley Hand ITC" panose="03070402050302030203" pitchFamily="66" charset="77"/>
            </a:rPr>
            <a:t>Truth #4 The only thing you can prepare students for is an unpredictable world.</a:t>
          </a:r>
        </a:p>
      </dsp:txBody>
      <dsp:txXfrm>
        <a:off x="7542" y="2498894"/>
        <a:ext cx="2839071" cy="1703443"/>
      </dsp:txXfrm>
    </dsp:sp>
    <dsp:sp modelId="{6C88ABFA-A0AB-904A-820F-A6F8DA22EF23}">
      <dsp:nvSpPr>
        <dsp:cNvPr id="0" name=""/>
        <dsp:cNvSpPr/>
      </dsp:nvSpPr>
      <dsp:spPr>
        <a:xfrm>
          <a:off x="6336872" y="3304896"/>
          <a:ext cx="6223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38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31741" y="3347351"/>
        <a:ext cx="32649" cy="6529"/>
      </dsp:txXfrm>
    </dsp:sp>
    <dsp:sp modelId="{1A77E97C-68D0-D241-83E8-54916FC15726}">
      <dsp:nvSpPr>
        <dsp:cNvPr id="0" name=""/>
        <dsp:cNvSpPr/>
      </dsp:nvSpPr>
      <dsp:spPr>
        <a:xfrm>
          <a:off x="3499600" y="2498894"/>
          <a:ext cx="2839071" cy="1703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7" tIns="146028" rIns="139117" bIns="146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radley Hand ITC" panose="03070402050302030203" pitchFamily="66" charset="77"/>
            </a:rPr>
            <a:t>Truth #5 Literacy is about learning, and learning is about unlearning and relearning.</a:t>
          </a:r>
        </a:p>
      </dsp:txBody>
      <dsp:txXfrm>
        <a:off x="3499600" y="2498894"/>
        <a:ext cx="2839071" cy="1703443"/>
      </dsp:txXfrm>
    </dsp:sp>
    <dsp:sp modelId="{67FF18D5-D0F8-C34D-873C-8CAC435A2BB8}">
      <dsp:nvSpPr>
        <dsp:cNvPr id="0" name=""/>
        <dsp:cNvSpPr/>
      </dsp:nvSpPr>
      <dsp:spPr>
        <a:xfrm>
          <a:off x="6991659" y="2498894"/>
          <a:ext cx="2839071" cy="1703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7" tIns="146028" rIns="139117" bIns="14602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radley Hand ITC" panose="03070402050302030203" pitchFamily="66" charset="77"/>
            </a:rPr>
            <a:t>Truth #6 As teachers, we have a huge impact on our students’ lives. Empowering our students amplifies that impact.</a:t>
          </a:r>
        </a:p>
      </dsp:txBody>
      <dsp:txXfrm>
        <a:off x="6991659" y="2498894"/>
        <a:ext cx="2839071" cy="1703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FCEEF-4B0D-BA4F-8483-B24C59D5A531}" type="datetimeFigureOut">
              <a:rPr lang="en-US" smtClean="0"/>
              <a:t>4/28/23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7AB6-DD56-3B4F-BFD8-FAF482D53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9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6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8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3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D7AB6-DD56-3B4F-BFD8-FAF482D53A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2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ED2F-5E5F-EE1A-5082-4606D87EA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C5B5-3151-BF6F-5141-B0A495C71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0714B-C54A-B7DC-8997-04E455C93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115FF-1724-D571-E8F1-71974CD6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D971-AB77-F66D-0123-312592FD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4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78E0E-655F-C1FE-7302-1C2F80E9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39CF9-981C-2998-A43E-EF3331974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8AE99-2D69-DF96-3521-45B2BF56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CD7B2-73AD-02AB-61C7-DA89A712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4C26C-05D7-2F42-1BF4-39BD39C5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0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2AF9C2-3ED2-F0ED-9D09-970602F09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5C3EA-7E7D-F2B1-FD4E-92026E671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D19BF-1B54-5FB0-521F-6FEE5A35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DACBD-3457-06B5-6033-D80CB528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8A122-69BB-D8E1-AA38-0079A565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6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823F-8E6D-7FE5-6A03-6CC34792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6EC2F-5126-61AB-16B9-EE2024960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298AF-BA30-B61B-8F30-1B9E34EE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E2811-F0FC-0285-C916-3069AB14E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480E7-A875-7D0B-2D3B-6952B740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1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25E7-CD21-82F8-0725-60DE2757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F4117-740B-091B-9247-2CDCB5D20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4B5AC-381C-0F35-C77B-7D9B98B8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A90B7-F2C9-B0E3-4CEB-0A10FA77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8AA0E-999E-ACAC-F6E6-343EE0A2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0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CE97-C03B-280F-4628-55EB316A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DE98C-A50B-B717-E7C2-AE213ACCE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36387-A722-D84F-6BF7-36F30D0A5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8B7EB-0080-F540-77EE-54A5C813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E1706-7D93-344B-D282-0E956961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B03BF-A8C5-1C8B-FA64-F9BD3356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7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D5A62-1F40-9A35-E349-1607DAC1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79030-C450-7840-C24C-C260C429C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D6200-8A4F-2B79-6996-A547BC701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4C222-5456-5447-0C8D-61C1E97B1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02F92-67C3-9926-35EA-310E54698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F889F-EC99-F2D8-69BD-BA775C11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0ED7F-20FC-2651-2FC5-DA8924D3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3E207-7ABE-2B0A-DE56-4A45EB94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7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6C92-E61B-E45C-EF17-4D003EA9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E2890-629F-82FC-F2D2-366BBDEF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D7651-AF81-E7EF-F857-8A34C8A6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76915-15C4-3421-B32F-F0714887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BD9C2-1A95-4EE9-879B-CE4405BD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CADB2-B1CC-4B39-D4A9-0D8363DF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9DD30-154C-FC71-F50E-181275BC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3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736C-1F5E-9386-0841-3987B3D2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FCC4-0013-427D-28FC-985D52F47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08817-F902-FA8C-F9AC-1F0F89389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ECA58-3823-A50E-C093-D0E155E4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2BC5-1428-0CA1-30C1-C5EFA413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6540A-5325-76AA-F07F-FD6EE500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9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083E-F29E-B1B7-AC20-65BDD1E0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D55D1-F900-35DD-9788-0DCBE5803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80697-E60F-4BB0-BF18-D5CB46E1F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28167-B514-A899-01A5-C016B980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EBB0D-5B6E-AFDF-6420-B545DBF8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B71C4-1002-A12A-795F-DD3B6854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4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C83E4-2984-D67B-2B1F-50E6C32C0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AF7C5-1EE5-A0F3-9382-CF91EC318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2EF6C-ACED-819F-6FF3-E08C7E8D6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3D232-18A4-7E4B-B03F-EE9D3B6F3D56}" type="datetimeFigureOut">
              <a:rPr lang="en-US" smtClean="0"/>
              <a:t>4/28/23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27A0D-0A06-A497-F52E-F4B1A9AA4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1CC8-5F9C-D7CE-FE96-83AEDC13F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E3A5-32AC-D546-A15A-0E2BFDD5F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audio" Target="../media/media10.m4a"/><Relationship Id="rId21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microsoft.com/office/2007/relationships/media" Target="../media/media10.m4a"/><Relationship Id="rId16" Type="http://schemas.openxmlformats.org/officeDocument/2006/relationships/image" Target="../media/image22.jpeg"/><Relationship Id="rId20" Type="http://schemas.openxmlformats.org/officeDocument/2006/relationships/image" Target="../media/image3.png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N7S9kyk-odA?feature=oembed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29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E9D5A-0690-EE9D-0F30-00AE01F75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4955" y="723900"/>
            <a:ext cx="6336302" cy="269788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5200" b="1" dirty="0">
                <a:latin typeface="Bradley Hand ITC" panose="03070402050302030203" pitchFamily="66" charset="77"/>
                <a:ea typeface="Helvetica Neue" panose="02000503000000020004" pitchFamily="2" charset="0"/>
                <a:cs typeface="Modern Love Caps" panose="020F0502020204030204" pitchFamily="34" charset="0"/>
              </a:rPr>
              <a:t>EMPOWERING, CREATING, AND INNOVATING IN GLOBAL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2A182-48D7-558F-5C52-DC69EC80D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r>
              <a:rPr lang="en-US">
                <a:latin typeface="Bradley Hand ITC" panose="03070402050302030203" pitchFamily="66" charset="77"/>
              </a:rPr>
              <a:t>What happens when students </a:t>
            </a:r>
            <a:r>
              <a:rPr lang="en-US" b="1">
                <a:latin typeface="Bradley Hand ITC" panose="03070402050302030203" pitchFamily="66" charset="77"/>
              </a:rPr>
              <a:t>own</a:t>
            </a:r>
            <a:r>
              <a:rPr lang="en-US">
                <a:latin typeface="Bradley Hand ITC" panose="03070402050302030203" pitchFamily="66" charset="77"/>
              </a:rPr>
              <a:t> their learning.</a:t>
            </a:r>
          </a:p>
          <a:p>
            <a:pPr algn="l"/>
            <a:endParaRPr lang="en-US">
              <a:latin typeface="Bradley Hand ITC" panose="03070402050302030203" pitchFamily="66" charset="77"/>
            </a:endParaRPr>
          </a:p>
          <a:p>
            <a:pPr algn="l"/>
            <a:r>
              <a:rPr lang="en-US">
                <a:latin typeface="Bradley Hand ITC" panose="03070402050302030203" pitchFamily="66" charset="77"/>
              </a:rPr>
              <a:t>Presented by Sandra Peña</a:t>
            </a:r>
          </a:p>
        </p:txBody>
      </p:sp>
      <p:pic>
        <p:nvPicPr>
          <p:cNvPr id="4" name="Picture 2" descr="Paperback Empower Book">
            <a:extLst>
              <a:ext uri="{FF2B5EF4-FFF2-40B4-BE49-F238E27FC236}">
                <a16:creationId xmlns:a16="http://schemas.microsoft.com/office/drawing/2014/main" id="{CF8D9B27-F415-0EC7-709C-46AA9A745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" r="2" b="2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C57BE-C5FF-C6CC-6498-54EE8AF4B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  <p:pic>
        <p:nvPicPr>
          <p:cNvPr id="12" name="Audio Recording Apr 25, 2023 at 2:13:39 PM">
            <a:hlinkClick r:id="" action="ppaction://media"/>
            <a:extLst>
              <a:ext uri="{FF2B5EF4-FFF2-40B4-BE49-F238E27FC236}">
                <a16:creationId xmlns:a16="http://schemas.microsoft.com/office/drawing/2014/main" id="{596CC3CD-33A3-8DF1-5DB0-7CFB666E82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4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05"/>
    </mc:Choice>
    <mc:Fallback xmlns="">
      <p:transition spd="slow" advTm="9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39" objId="12"/>
        <p14:stopEvt time="95305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0" name="Rectangle 105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427D9-2AD6-9009-9B80-0EA14F77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510" y="670890"/>
            <a:ext cx="5323715" cy="856133"/>
          </a:xfrm>
        </p:spPr>
        <p:txBody>
          <a:bodyPr anchor="b">
            <a:normAutofit/>
          </a:bodyPr>
          <a:lstStyle/>
          <a:p>
            <a:endParaRPr lang="en-US" sz="4000" dirty="0"/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Making The Shift from Student Engagement to Student Empowerment - John  Spencer">
            <a:extLst>
              <a:ext uri="{FF2B5EF4-FFF2-40B4-BE49-F238E27FC236}">
                <a16:creationId xmlns:a16="http://schemas.microsoft.com/office/drawing/2014/main" id="{1972B39F-87CB-B8CE-CAC4-FA7EDAB2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252" y="1211351"/>
            <a:ext cx="3663119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BC3C490-F03D-16DA-571D-F2B85CEF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12" y="2714108"/>
            <a:ext cx="3068099" cy="22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97F656-7294-1FF9-F84C-81CEFEA8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6101"/>
            <a:ext cx="2035092" cy="27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107FF7-118E-578F-5E8E-AC3F18B0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099" y="4915601"/>
            <a:ext cx="2587766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F423E40-82F6-D73F-2216-1BF7DB13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90" y="1400819"/>
            <a:ext cx="1078469" cy="14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72B4785-914F-B172-548B-23D7B4AD2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17" y="4994746"/>
            <a:ext cx="2504405" cy="18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8269038-07D9-CB0A-1794-AE6DBCFE4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5" y="1431772"/>
            <a:ext cx="2784848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F68323D-06E0-F15F-75B1-5EE6D7787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6" y="-12214"/>
            <a:ext cx="1468281" cy="19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53FCFDA-0CAE-24B7-0C8E-08F47835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85" y="2685816"/>
            <a:ext cx="2784848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B06162B0-7F33-B3EB-F835-D4E697A5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7225" y="-5752"/>
            <a:ext cx="1901628" cy="142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B4269F-4858-9C45-50F9-E7540950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797" y="0"/>
            <a:ext cx="2037798" cy="15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1CF148AC-770E-2A3C-DEBE-BA2E47E6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00" y="4767145"/>
            <a:ext cx="2818592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54E865AF-B2F5-9C61-4EBC-16484EF4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9" y="3238449"/>
            <a:ext cx="2318314" cy="17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4D3ADEC5-9584-7452-2F00-F4EFA655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49" y="1416175"/>
            <a:ext cx="2398754" cy="15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9369D0B6-66D8-CB4A-BF3A-830814BB4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9"/>
          <a:stretch>
            <a:fillRect/>
          </a:stretch>
        </p:blipFill>
        <p:spPr>
          <a:xfrm>
            <a:off x="11050819" y="246637"/>
            <a:ext cx="954388" cy="1431583"/>
          </a:xfrm>
        </p:spPr>
      </p:pic>
      <p:pic>
        <p:nvPicPr>
          <p:cNvPr id="7" name="Audio Recording Apr 25, 2023 at 1:58:53 PM">
            <a:hlinkClick r:id="" action="ppaction://media"/>
            <a:extLst>
              <a:ext uri="{FF2B5EF4-FFF2-40B4-BE49-F238E27FC236}">
                <a16:creationId xmlns:a16="http://schemas.microsoft.com/office/drawing/2014/main" id="{AB22A77D-3131-366F-2A11-B65863AA5B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81646" y="6045187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BD97-5492-7029-0037-1BAE93D63E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28147" y="122672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33"/>
    </mc:Choice>
    <mc:Fallback xmlns="">
      <p:transition spd="slow" advTm="24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7" objId="7"/>
        <p14:stopEvt time="241333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05090-1F4A-6820-2660-9553FEEA0562}"/>
              </a:ext>
            </a:extLst>
          </p:cNvPr>
          <p:cNvSpPr txBox="1"/>
          <p:nvPr/>
        </p:nvSpPr>
        <p:spPr>
          <a:xfrm>
            <a:off x="6805401" y="2765629"/>
            <a:ext cx="4171994" cy="12825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Bradley Hand ITC" panose="03070402050302030203" pitchFamily="66" charset="77"/>
                <a:ea typeface="+mj-ea"/>
                <a:cs typeface="+mj-cs"/>
              </a:rPr>
              <a:t>SPENCER’S SUMMARY</a:t>
            </a:r>
          </a:p>
        </p:txBody>
      </p:sp>
      <p:grpSp>
        <p:nvGrpSpPr>
          <p:cNvPr id="2078" name="Group 207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0" name="Rectangle 207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etting Started with Student Choice">
            <a:extLst>
              <a:ext uri="{FF2B5EF4-FFF2-40B4-BE49-F238E27FC236}">
                <a16:creationId xmlns:a16="http://schemas.microsoft.com/office/drawing/2014/main" id="{A89B6A07-E7DE-A85A-E4A9-33E76DFE0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597" y="1603104"/>
            <a:ext cx="5608830" cy="365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Recording Apr 25, 2023 at 2:00:31 PM">
            <a:hlinkClick r:id="" action="ppaction://media"/>
            <a:extLst>
              <a:ext uri="{FF2B5EF4-FFF2-40B4-BE49-F238E27FC236}">
                <a16:creationId xmlns:a16="http://schemas.microsoft.com/office/drawing/2014/main" id="{3063DB5C-95D0-EBE2-EF45-EC403E38BD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013" y="5554198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024F9-D177-422E-3ED9-A026511C1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9"/>
    </mc:Choice>
    <mc:Fallback xmlns="">
      <p:transition spd="slow" advTm="1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7" objId="8"/>
        <p14:stopEvt time="14809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907F66-BDC9-2D2A-F7EF-023406D3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9DE9C9DE-770C-7665-6F95-FD6E6C6C720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130114" y="623275"/>
            <a:ext cx="9925456" cy="5607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2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84"/>
    </mc:Choice>
    <mc:Fallback xmlns="">
      <p:transition spd="slow" advTm="11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7" objId="4"/>
        <p14:pauseEvt time="3755" objId="4"/>
        <p14:stopEvt time="110984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2" name="Oval 2071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F7A9F-DDE9-8DE0-1639-4D050267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1" y="2330853"/>
            <a:ext cx="5843218" cy="21962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Bradley Hand ITC" panose="03070402050302030203" pitchFamily="66" charset="77"/>
              </a:rPr>
              <a:t>ARE YOU READY? </a:t>
            </a:r>
            <a:br>
              <a:rPr lang="en-US" sz="3600" b="1" dirty="0">
                <a:solidFill>
                  <a:srgbClr val="FFFFFF"/>
                </a:solidFill>
                <a:latin typeface="Bradley Hand ITC" panose="03070402050302030203" pitchFamily="66" charset="77"/>
              </a:rPr>
            </a:br>
            <a:r>
              <a:rPr lang="en-US" sz="3600" b="1" dirty="0">
                <a:solidFill>
                  <a:srgbClr val="FFFFFF"/>
                </a:solidFill>
                <a:latin typeface="Bradley Hand ITC" panose="03070402050302030203" pitchFamily="66" charset="77"/>
              </a:rPr>
              <a:t>LET’S MAKE A DIFFERENCE…</a:t>
            </a:r>
            <a:br>
              <a:rPr lang="en-US" sz="3600" b="1" dirty="0">
                <a:solidFill>
                  <a:srgbClr val="FFFFFF"/>
                </a:solidFill>
                <a:latin typeface="Bradley Hand ITC" panose="03070402050302030203" pitchFamily="66" charset="77"/>
              </a:rPr>
            </a:br>
            <a:r>
              <a:rPr lang="en-US" sz="3600" b="1" dirty="0">
                <a:solidFill>
                  <a:srgbClr val="FFFFFF"/>
                </a:solidFill>
                <a:latin typeface="Bradley Hand ITC" panose="03070402050302030203" pitchFamily="66" charset="77"/>
              </a:rPr>
              <a:t>TODAY AND EVERY DAY </a:t>
            </a:r>
          </a:p>
        </p:txBody>
      </p:sp>
      <p:pic>
        <p:nvPicPr>
          <p:cNvPr id="2050" name="Picture 2" descr="What happens when students own their learning? | Big Ideas">
            <a:extLst>
              <a:ext uri="{FF2B5EF4-FFF2-40B4-BE49-F238E27FC236}">
                <a16:creationId xmlns:a16="http://schemas.microsoft.com/office/drawing/2014/main" id="{66CB2C41-F81A-708C-CF97-7AD34029F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 r="1" b="14850"/>
          <a:stretch/>
        </p:blipFill>
        <p:spPr bwMode="auto">
          <a:xfrm>
            <a:off x="6876813" y="804055"/>
            <a:ext cx="4694670" cy="53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06BE06-163F-08A6-1227-75A6315E4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  <p:pic>
        <p:nvPicPr>
          <p:cNvPr id="11" name="Audio Recording Apr 25, 2023 at 6:13:56 PM">
            <a:hlinkClick r:id="" action="ppaction://media"/>
            <a:extLst>
              <a:ext uri="{FF2B5EF4-FFF2-40B4-BE49-F238E27FC236}">
                <a16:creationId xmlns:a16="http://schemas.microsoft.com/office/drawing/2014/main" id="{C1FD0A88-B230-28E3-7FD4-FD8A6597C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117" y="583044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8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41"/>
    </mc:Choice>
    <mc:Fallback xmlns="">
      <p:transition spd="slow" advTm="10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78" objId="11"/>
        <p14:stopEvt time="103441" objId="1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534B3-9B56-5DA1-E289-B0F04B154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21" y="457200"/>
            <a:ext cx="10563758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BCA7A-78FF-37B9-B7BE-1D31256BFA28}"/>
              </a:ext>
            </a:extLst>
          </p:cNvPr>
          <p:cNvSpPr txBox="1"/>
          <p:nvPr/>
        </p:nvSpPr>
        <p:spPr>
          <a:xfrm>
            <a:off x="940874" y="3074627"/>
            <a:ext cx="4051109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JOHN SPENCER</a:t>
            </a:r>
          </a:p>
        </p:txBody>
      </p:sp>
      <p:pic>
        <p:nvPicPr>
          <p:cNvPr id="5" name="Audio Recording Apr 25, 2023 at 10:20:02 AM">
            <a:hlinkClick r:id="" action="ppaction://media"/>
            <a:extLst>
              <a:ext uri="{FF2B5EF4-FFF2-40B4-BE49-F238E27FC236}">
                <a16:creationId xmlns:a16="http://schemas.microsoft.com/office/drawing/2014/main" id="{7F9ED24D-B644-1643-67BC-F449A2CFC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232" y="5984612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0C740-914A-6CAB-AB2E-2D3852181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9"/>
    </mc:Choice>
    <mc:Fallback xmlns="">
      <p:transition spd="slow" advTm="5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28" objId="5"/>
        <p14:stopEvt time="54350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4EC6F-F92E-A36D-A93B-3E075824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48" y="682906"/>
            <a:ext cx="4709758" cy="3499469"/>
          </a:xfrm>
          <a:solidFill>
            <a:schemeClr val="tx1">
              <a:lumMod val="50000"/>
              <a:lumOff val="50000"/>
            </a:schemeClr>
          </a:solidFill>
        </p:spPr>
        <p:txBody>
          <a:bodyPr anchor="t">
            <a:normAutofit/>
          </a:bodyPr>
          <a:lstStyle/>
          <a:p>
            <a:pPr algn="ctr"/>
            <a:br>
              <a:rPr lang="en-US" sz="8000" b="1" dirty="0">
                <a:solidFill>
                  <a:schemeClr val="bg1"/>
                </a:solidFill>
                <a:latin typeface="Bradley Hand ITC" panose="03070402050302030203" pitchFamily="66" charset="77"/>
              </a:rPr>
            </a:br>
            <a:r>
              <a:rPr lang="en-US" sz="400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REFERENCES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85F910-10ED-2815-CA48-9DEB99095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18" y="682906"/>
            <a:ext cx="6401988" cy="5682342"/>
          </a:xfrm>
        </p:spPr>
        <p:txBody>
          <a:bodyPr anchor="t">
            <a:normAutofit fontScale="25000" lnSpcReduction="200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Blog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(n.d.). John Spencer. https://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spencerauthor.com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/blog/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Bringing blogging into the classroom with student blog projects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(2022, March 2). EdTech Classroom. https://edtech-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class.com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/2022/03/02/bringing-blogging-into-the-classroom-with-student-blog-projects/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(2021, November 3). John Spencer. https://</a:t>
            </a:r>
            <a:r>
              <a:rPr lang="en-US" sz="36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spencerauthor.com</a:t>
            </a:r>
            <a:r>
              <a:rPr lang="en-US" sz="36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Spencer, J. (2017, June 17). 7 Things That Happen When Students Own Their Learning. YouTube. https://</a:t>
            </a:r>
            <a:r>
              <a:rPr lang="en-US" sz="36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youtu.be</a:t>
            </a:r>
            <a:r>
              <a:rPr lang="en-US" sz="36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/N7S9kyk-odA 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HOW of empowering students &amp; educators: A conversation with Dr. John Spencer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(n.d.).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PersonalizeSC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:: Personalized and Digital Learning. https://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personalizesc.ed.sc.gov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personalizesc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/blog/the-how-of-empowering-students-educators-a-conversation-with-dr-john-spencer/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Turn &amp; talk / John Spencer on the shift to student empowerment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(2020, January 16). ASCD. https://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www.ascd.org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/articles/john-spencer-on-the-shift-to-student-empowerment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Unleashing creativity in the classroom | Dr. John Spencer | Teach away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(2022, June 8). Teach Away. https://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www.teachaway.com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/blog/unleashing-creativity-classroom-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-john-spencer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‎The creative classroom with John Spencer on Apple podcasts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(n.d.). Apple Podcasts. https://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podcasts.apple.com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/us/podcast/the-creative-classroom-with-john-spencer/id1141442116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Why we need creative classrooms (A manifesto) — A.J. </a:t>
            </a:r>
            <a:r>
              <a:rPr lang="en-US" sz="36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Juliani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(2021, August 30). A.J.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Juliani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https://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www.ajjuliani.com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/blog/ka8eye5pf5bhwp3-lc7ch-nd29c-ddt7y-5gf79-2bcyt-67hl2-xtpcb-5b8a5-3se4f-9h2mp-ml247-9wb4n-8b6jk-lkcha-aydfe-ra44k-awyx8-tkpxx-pklrj-kkw58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Recording Apr 25, 2023 at 10:21:41 AM">
            <a:hlinkClick r:id="" action="ppaction://media"/>
            <a:extLst>
              <a:ext uri="{FF2B5EF4-FFF2-40B4-BE49-F238E27FC236}">
                <a16:creationId xmlns:a16="http://schemas.microsoft.com/office/drawing/2014/main" id="{8C5C7C37-2DCE-43F0-0577-0270A4F04D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667" y="5815327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533D0-6313-2690-B786-131A2122B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3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42"/>
    </mc:Choice>
    <mc:Fallback xmlns="">
      <p:transition spd="slow" advTm="3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18" objId="4"/>
        <p14:stopEvt time="14101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ownload (1)">
            <a:extLst>
              <a:ext uri="{FF2B5EF4-FFF2-40B4-BE49-F238E27FC236}">
                <a16:creationId xmlns:a16="http://schemas.microsoft.com/office/drawing/2014/main" id="{8362DDD5-11BB-2F69-8096-456EA4D12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0578" y="-28862"/>
            <a:ext cx="4644135" cy="691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Audio Recording Apr 25, 2023 at 11:28:09 AM">
            <a:hlinkClick r:id="" action="ppaction://media"/>
            <a:extLst>
              <a:ext uri="{FF2B5EF4-FFF2-40B4-BE49-F238E27FC236}">
                <a16:creationId xmlns:a16="http://schemas.microsoft.com/office/drawing/2014/main" id="{E5A73F1F-17FF-901C-C219-B986139897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28" y="6045200"/>
            <a:ext cx="812800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78D80C-066E-9C36-78FD-D1DDB9A56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88"/>
    </mc:Choice>
    <mc:Fallback xmlns="">
      <p:transition spd="slow" advTm="10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82" objId="6"/>
        <p14:stopEvt time="104478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3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5" name="Right Triangle 513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46" name="Rectangle 5139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Making The Shift from Student Engagement to Student Empowerment - John  Spencer">
            <a:extLst>
              <a:ext uri="{FF2B5EF4-FFF2-40B4-BE49-F238E27FC236}">
                <a16:creationId xmlns:a16="http://schemas.microsoft.com/office/drawing/2014/main" id="{FC096090-D3C5-0964-B764-8944D0BA09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519" y="2263806"/>
            <a:ext cx="9961562" cy="34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C85F9-8A52-33C6-6E28-DE424C906F4F}"/>
              </a:ext>
            </a:extLst>
          </p:cNvPr>
          <p:cNvSpPr txBox="1"/>
          <p:nvPr/>
        </p:nvSpPr>
        <p:spPr>
          <a:xfrm>
            <a:off x="2740142" y="822580"/>
            <a:ext cx="6264857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radley Hand ITC" panose="03070402050302030203" pitchFamily="66" charset="77"/>
              </a:rPr>
              <a:t>STAGGERING NUMBERS</a:t>
            </a:r>
          </a:p>
        </p:txBody>
      </p:sp>
      <p:pic>
        <p:nvPicPr>
          <p:cNvPr id="7" name="Audio Recording Apr 25, 2023 at 1:16:59 PM">
            <a:hlinkClick r:id="" action="ppaction://media"/>
            <a:extLst>
              <a:ext uri="{FF2B5EF4-FFF2-40B4-BE49-F238E27FC236}">
                <a16:creationId xmlns:a16="http://schemas.microsoft.com/office/drawing/2014/main" id="{22E61DF0-CC91-0653-92AC-567513768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01" y="5931012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CDA19-AC3E-F7FE-0003-82259FCBE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7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88"/>
    </mc:Choice>
    <mc:Fallback xmlns="">
      <p:transition spd="slow" advTm="8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75" objId="7"/>
        <p14:stopEvt time="81438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1518C34-BF24-0422-AF5B-AAD86D394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228782"/>
              </p:ext>
            </p:extLst>
          </p:nvPr>
        </p:nvGraphicFramePr>
        <p:xfrm>
          <a:off x="1155548" y="2100919"/>
          <a:ext cx="9838273" cy="4344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F7E697-4842-6C2E-A15E-EC335A555B89}"/>
              </a:ext>
            </a:extLst>
          </p:cNvPr>
          <p:cNvSpPr txBox="1"/>
          <p:nvPr/>
        </p:nvSpPr>
        <p:spPr>
          <a:xfrm>
            <a:off x="4960716" y="487525"/>
            <a:ext cx="2270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TRUTHS</a:t>
            </a:r>
          </a:p>
        </p:txBody>
      </p:sp>
      <p:pic>
        <p:nvPicPr>
          <p:cNvPr id="4" name="Audio Recording Apr 25, 2023 at 1:20:00 PM">
            <a:hlinkClick r:id="" action="ppaction://media"/>
            <a:extLst>
              <a:ext uri="{FF2B5EF4-FFF2-40B4-BE49-F238E27FC236}">
                <a16:creationId xmlns:a16="http://schemas.microsoft.com/office/drawing/2014/main" id="{872EF39A-DD01-FA47-D399-58888B8E4F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374" y="5886938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90704-16CF-5E86-2B19-76ED03FB51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4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63"/>
    </mc:Choice>
    <mc:Fallback xmlns="">
      <p:transition spd="slow" advTm="17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7" objId="4"/>
        <p14:stopEvt time="17354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2" name="Rectangle 7176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Seven Ways to Help Students Embrace an Entrepreneurial Mindset | by John  Spencer | Medium">
            <a:extLst>
              <a:ext uri="{FF2B5EF4-FFF2-40B4-BE49-F238E27FC236}">
                <a16:creationId xmlns:a16="http://schemas.microsoft.com/office/drawing/2014/main" id="{217D5ABA-5791-7D73-7F19-195997A6F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6162" y="456770"/>
            <a:ext cx="530466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DF58A-5A25-9DEE-2EF7-279291654868}"/>
              </a:ext>
            </a:extLst>
          </p:cNvPr>
          <p:cNvSpPr txBox="1"/>
          <p:nvPr/>
        </p:nvSpPr>
        <p:spPr>
          <a:xfrm>
            <a:off x="229589" y="786979"/>
            <a:ext cx="6435161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THE DEPENDABLE FORMULA</a:t>
            </a:r>
          </a:p>
        </p:txBody>
      </p:sp>
      <p:pic>
        <p:nvPicPr>
          <p:cNvPr id="5" name="Audio Recording Apr 25, 2023 at 1:26:38 PM">
            <a:hlinkClick r:id="" action="ppaction://media"/>
            <a:extLst>
              <a:ext uri="{FF2B5EF4-FFF2-40B4-BE49-F238E27FC236}">
                <a16:creationId xmlns:a16="http://schemas.microsoft.com/office/drawing/2014/main" id="{3B089FA2-3699-3713-9649-B1DBA5BC9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" y="5890845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0B7B6B-C3F3-469C-E05A-87F0FE738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10"/>
    </mc:Choice>
    <mc:Fallback xmlns="">
      <p:transition spd="slow" advTm="15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88" objId="5"/>
        <p14:stopEvt time="153419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Rectangle 82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7" name="Freeform: Shape 82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9" name="Rectangle 82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1" name="Rectangle 82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3" name="Freeform: Shape 82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25" name="Isosceles Triangle 82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7" name="Isosceles Triangle 82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0" name="Rectangle 8207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4302708"/>
            <a:ext cx="10905066" cy="17301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8BCA1-1763-31F0-44E3-27E5B05D3524}"/>
              </a:ext>
            </a:extLst>
          </p:cNvPr>
          <p:cNvSpPr txBox="1"/>
          <p:nvPr/>
        </p:nvSpPr>
        <p:spPr>
          <a:xfrm>
            <a:off x="2639094" y="3823580"/>
            <a:ext cx="6913812" cy="10632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813816">
              <a:lnSpc>
                <a:spcPct val="90000"/>
              </a:lnSpc>
              <a:spcBef>
                <a:spcPct val="0"/>
              </a:spcBef>
              <a:spcAft>
                <a:spcPts val="534"/>
              </a:spcAft>
            </a:pPr>
            <a:r>
              <a:rPr lang="en-US" sz="3560" b="1" kern="1200" dirty="0">
                <a:solidFill>
                  <a:schemeClr val="bg1"/>
                </a:solidFill>
                <a:latin typeface="Bradley Hand ITC" panose="03070402050302030203" pitchFamily="66" charset="77"/>
                <a:ea typeface="+mj-ea"/>
                <a:cs typeface="+mj-cs"/>
              </a:rPr>
              <a:t>THE SHIFT</a:t>
            </a:r>
            <a:endParaRPr lang="en-US" sz="4000" b="1" kern="1200" dirty="0">
              <a:solidFill>
                <a:schemeClr val="bg1"/>
              </a:solidFill>
              <a:latin typeface="Bradley Hand ITC" panose="03070402050302030203" pitchFamily="66" charset="77"/>
              <a:ea typeface="+mj-ea"/>
              <a:cs typeface="+mj-cs"/>
            </a:endParaRPr>
          </a:p>
        </p:txBody>
      </p:sp>
      <p:pic>
        <p:nvPicPr>
          <p:cNvPr id="8194" name="Picture 2" descr="Empowering Adults to Empower Our Students">
            <a:extLst>
              <a:ext uri="{FF2B5EF4-FFF2-40B4-BE49-F238E27FC236}">
                <a16:creationId xmlns:a16="http://schemas.microsoft.com/office/drawing/2014/main" id="{6D0E6788-1103-3661-0299-2D653430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9094" y="825159"/>
            <a:ext cx="6913812" cy="2647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9" name="Audio Recording Apr 25, 2023 at 1:28:42 PM">
            <a:hlinkClick r:id="" action="ppaction://media"/>
            <a:extLst>
              <a:ext uri="{FF2B5EF4-FFF2-40B4-BE49-F238E27FC236}">
                <a16:creationId xmlns:a16="http://schemas.microsoft.com/office/drawing/2014/main" id="{90883C65-D3C4-050D-C429-60D3F03C03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467" y="5305836"/>
            <a:ext cx="727004" cy="727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0BA7D7-C569-5156-71F4-B3B651C51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8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00"/>
    </mc:Choice>
    <mc:Fallback xmlns="">
      <p:transition spd="slow" advTm="6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62" objId="9"/>
        <p14:stopEvt time="6337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3" name="Rectangle 925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D6D4F-E1EA-71D1-41A6-B3BD06D9B43A}"/>
              </a:ext>
            </a:extLst>
          </p:cNvPr>
          <p:cNvSpPr txBox="1"/>
          <p:nvPr/>
        </p:nvSpPr>
        <p:spPr>
          <a:xfrm>
            <a:off x="1072283" y="2624447"/>
            <a:ext cx="4345693" cy="17931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chemeClr val="tx1"/>
              </a:solidFill>
              <a:latin typeface="Bradley Hand ITC" panose="03070402050302030203" pitchFamily="66" charset="77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Bradley Hand ITC" panose="03070402050302030203" pitchFamily="66" charset="77"/>
                <a:ea typeface="+mj-ea"/>
                <a:cs typeface="+mj-cs"/>
              </a:rPr>
              <a:t>HOW DO WE MAKE THE SHIFT AS TEACHERS AND LEADERS?</a:t>
            </a:r>
          </a:p>
        </p:txBody>
      </p:sp>
      <p:grpSp>
        <p:nvGrpSpPr>
          <p:cNvPr id="9255" name="Group 925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256" name="Rectangle 925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7" name="Rectangle 925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8" name="Rectangle 925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60" name="Rectangle 925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2" name="Rectangle 926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Review - Empower: what happens when students own their own learning -">
            <a:extLst>
              <a:ext uri="{FF2B5EF4-FFF2-40B4-BE49-F238E27FC236}">
                <a16:creationId xmlns:a16="http://schemas.microsoft.com/office/drawing/2014/main" id="{C4E5DB37-AE7E-CB29-8BA1-0434C3853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35"/>
          <a:stretch/>
        </p:blipFill>
        <p:spPr bwMode="auto">
          <a:xfrm>
            <a:off x="6198161" y="596532"/>
            <a:ext cx="4984664" cy="560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Recording Apr 25, 2023 at 1:32:31 PM">
            <a:hlinkClick r:id="" action="ppaction://media"/>
            <a:extLst>
              <a:ext uri="{FF2B5EF4-FFF2-40B4-BE49-F238E27FC236}">
                <a16:creationId xmlns:a16="http://schemas.microsoft.com/office/drawing/2014/main" id="{002706C8-51E5-855B-7BB5-F3A75D32C2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26" y="5878388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F7493-5F8F-D5F2-890E-156A0A8277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9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49"/>
    </mc:Choice>
    <mc:Fallback xmlns="">
      <p:transition spd="slow" advTm="108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33" objId="7"/>
        <p14:stopEvt time="10864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Arc 1032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2D453-DE59-1CD5-FCCE-B9A2350A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Bradley Hand ITC" panose="03070402050302030203" pitchFamily="66" charset="77"/>
              </a:rPr>
              <a:t>ENGAGEMENT</a:t>
            </a:r>
          </a:p>
        </p:txBody>
      </p:sp>
      <p:pic>
        <p:nvPicPr>
          <p:cNvPr id="1026" name="Picture 2" descr="From Compliance to Empowerment for Students and Staff | Solution Tree Blog">
            <a:extLst>
              <a:ext uri="{FF2B5EF4-FFF2-40B4-BE49-F238E27FC236}">
                <a16:creationId xmlns:a16="http://schemas.microsoft.com/office/drawing/2014/main" id="{7E034234-2A01-E17A-88B3-E4F3A531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64" y="1632619"/>
            <a:ext cx="9390024" cy="48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B37CC-4B0F-659B-5639-27ABF578EA38}"/>
              </a:ext>
            </a:extLst>
          </p:cNvPr>
          <p:cNvSpPr txBox="1"/>
          <p:nvPr/>
        </p:nvSpPr>
        <p:spPr>
          <a:xfrm>
            <a:off x="6094476" y="2570435"/>
            <a:ext cx="454838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3200" b="1" kern="1200" dirty="0">
                <a:solidFill>
                  <a:srgbClr val="FFC000"/>
                </a:solidFill>
                <a:latin typeface="Bradley Hand ITC" panose="03070402050302030203" pitchFamily="66" charset="77"/>
                <a:ea typeface="+mn-ea"/>
                <a:cs typeface="+mn-cs"/>
              </a:rPr>
              <a:t>”Empowering students means giving kids knowledge and skills to pursue their passions, interests, and future” </a:t>
            </a:r>
          </a:p>
          <a:p>
            <a:pPr defTabSz="740664">
              <a:spcAft>
                <a:spcPts val="600"/>
              </a:spcAft>
            </a:pPr>
            <a:r>
              <a:rPr lang="en-US" sz="3200" b="1" kern="1200" dirty="0">
                <a:solidFill>
                  <a:srgbClr val="FFC000"/>
                </a:solidFill>
                <a:latin typeface="Bradley Hand ITC" panose="03070402050302030203" pitchFamily="66" charset="77"/>
                <a:ea typeface="+mn-ea"/>
                <a:cs typeface="+mn-cs"/>
              </a:rPr>
              <a:t>Bill </a:t>
            </a:r>
            <a:r>
              <a:rPr lang="en-US" sz="3200" b="1" kern="1200" dirty="0" err="1">
                <a:solidFill>
                  <a:srgbClr val="FFC000"/>
                </a:solidFill>
                <a:latin typeface="Bradley Hand ITC" panose="03070402050302030203" pitchFamily="66" charset="77"/>
                <a:ea typeface="+mn-ea"/>
                <a:cs typeface="+mn-cs"/>
              </a:rPr>
              <a:t>Ferriter</a:t>
            </a:r>
            <a:r>
              <a:rPr lang="en-US" sz="3200" b="1" kern="1200" dirty="0">
                <a:solidFill>
                  <a:srgbClr val="FFC000"/>
                </a:solidFill>
                <a:latin typeface="Bradley Hand ITC" panose="03070402050302030203" pitchFamily="66" charset="77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FFC000"/>
              </a:solidFill>
              <a:latin typeface="Bradley Hand ITC" panose="03070402050302030203" pitchFamily="66" charset="77"/>
            </a:endParaRPr>
          </a:p>
        </p:txBody>
      </p:sp>
      <p:pic>
        <p:nvPicPr>
          <p:cNvPr id="5" name="Audio Recording Apr 25, 2023 at 1:42:53 PM">
            <a:hlinkClick r:id="" action="ppaction://media"/>
            <a:extLst>
              <a:ext uri="{FF2B5EF4-FFF2-40B4-BE49-F238E27FC236}">
                <a16:creationId xmlns:a16="http://schemas.microsoft.com/office/drawing/2014/main" id="{DF426680-940B-8C11-82D7-619476723D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9464" y="5855513"/>
            <a:ext cx="659919" cy="659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BFD3CA-52CF-25B8-AB9C-716FF7228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3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86"/>
    </mc:Choice>
    <mc:Fallback xmlns="">
      <p:transition spd="slow" advTm="10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41" objId="5"/>
        <p14:stopEvt time="98202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8" name="Rectangle 9222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25" name="Group 9224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4813"/>
            <a:ext cx="7147352" cy="6333471"/>
            <a:chOff x="329184" y="-555662"/>
            <a:chExt cx="524256" cy="6333471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7" name="Rectangle 9226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265180"/>
            <a:ext cx="10999072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10 Ways to Incorporate Student Choice in Your Classroom | by John Spencer |  Medium">
            <a:extLst>
              <a:ext uri="{FF2B5EF4-FFF2-40B4-BE49-F238E27FC236}">
                <a16:creationId xmlns:a16="http://schemas.microsoft.com/office/drawing/2014/main" id="{43EAAC01-3012-F40E-697B-B0640676EF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/>
          <a:stretch/>
        </p:blipFill>
        <p:spPr bwMode="auto">
          <a:xfrm>
            <a:off x="838200" y="469664"/>
            <a:ext cx="10515600" cy="53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DD291-C1D4-5B23-8DDD-BBAC28A7449C}"/>
              </a:ext>
            </a:extLst>
          </p:cNvPr>
          <p:cNvSpPr txBox="1"/>
          <p:nvPr/>
        </p:nvSpPr>
        <p:spPr>
          <a:xfrm>
            <a:off x="925882" y="796120"/>
            <a:ext cx="445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THE CHOICE OF A CHOICE</a:t>
            </a:r>
          </a:p>
        </p:txBody>
      </p:sp>
      <p:pic>
        <p:nvPicPr>
          <p:cNvPr id="4" name="Audio Recording Apr 25, 2023 at 1:53:33 PM">
            <a:hlinkClick r:id="" action="ppaction://media"/>
            <a:extLst>
              <a:ext uri="{FF2B5EF4-FFF2-40B4-BE49-F238E27FC236}">
                <a16:creationId xmlns:a16="http://schemas.microsoft.com/office/drawing/2014/main" id="{F9410BAE-9CD9-1C4E-0C4F-8802CAA75F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882" y="498662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DCEAB-70BC-1342-AD9C-EA96CF156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3366" y="152400"/>
            <a:ext cx="936234" cy="1404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86"/>
    </mc:Choice>
    <mc:Fallback xmlns="">
      <p:transition spd="slow" advTm="10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16" objId="4"/>
        <p14:stopEvt time="107855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3976</TotalTime>
  <Words>497</Words>
  <Application>Microsoft Macintosh PowerPoint</Application>
  <PresentationFormat>Widescreen</PresentationFormat>
  <Paragraphs>41</Paragraphs>
  <Slides>15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Bradley Hand ITC</vt:lpstr>
      <vt:lpstr>Calibri</vt:lpstr>
      <vt:lpstr>Calibri Light</vt:lpstr>
      <vt:lpstr>Times New Roman</vt:lpstr>
      <vt:lpstr>Wingdings</vt:lpstr>
      <vt:lpstr>Office Theme</vt:lpstr>
      <vt:lpstr>EMPOWERING, CREATING, AND INNOVATING IN GLOBAL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ENGAGEMENT</vt:lpstr>
      <vt:lpstr>PowerPoint Presentation</vt:lpstr>
      <vt:lpstr>PowerPoint Presentation</vt:lpstr>
      <vt:lpstr>PowerPoint Presentation</vt:lpstr>
      <vt:lpstr>PowerPoint Presentation</vt:lpstr>
      <vt:lpstr>ARE YOU READY?  LET’S MAKE A DIFFERENCE… TODAY AND EVERY DAY </vt:lpstr>
      <vt:lpstr>PowerPoint Presentation</vt:lpstr>
      <vt:lpstr>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Educators</dc:title>
  <dc:creator>Sandra Pena</dc:creator>
  <cp:lastModifiedBy>Jody Piro</cp:lastModifiedBy>
  <cp:revision>41</cp:revision>
  <dcterms:created xsi:type="dcterms:W3CDTF">2023-03-03T00:23:39Z</dcterms:created>
  <dcterms:modified xsi:type="dcterms:W3CDTF">2023-04-28T18:01:44Z</dcterms:modified>
</cp:coreProperties>
</file>