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60" r:id="rId1"/>
  </p:sldMasterIdLst>
  <p:notesMasterIdLst>
    <p:notesMasterId r:id="rId15"/>
  </p:notesMasterIdLst>
  <p:sldIdLst>
    <p:sldId id="257" r:id="rId2"/>
    <p:sldId id="263" r:id="rId3"/>
    <p:sldId id="262" r:id="rId4"/>
    <p:sldId id="274" r:id="rId5"/>
    <p:sldId id="273" r:id="rId6"/>
    <p:sldId id="264" r:id="rId7"/>
    <p:sldId id="265" r:id="rId8"/>
    <p:sldId id="266" r:id="rId9"/>
    <p:sldId id="267" r:id="rId10"/>
    <p:sldId id="268" r:id="rId11"/>
    <p:sldId id="272" r:id="rId12"/>
    <p:sldId id="276" r:id="rId13"/>
    <p:sldId id="275" r:id="rId14"/>
  </p:sldIdLst>
  <p:sldSz cx="9144000" cy="6858000" type="screen4x3"/>
  <p:notesSz cx="6985000" cy="9283700"/>
  <p:embeddedFontLst>
    <p:embeddedFont>
      <p:font typeface="Calibri" panose="020F050202020403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29" autoAdjust="0"/>
  </p:normalViewPr>
  <p:slideViewPr>
    <p:cSldViewPr>
      <p:cViewPr>
        <p:scale>
          <a:sx n="100" d="100"/>
          <a:sy n="100" d="100"/>
        </p:scale>
        <p:origin x="-194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27363" cy="463550"/>
          </a:xfrm>
          <a:prstGeom prst="rect">
            <a:avLst/>
          </a:prstGeom>
        </p:spPr>
        <p:txBody>
          <a:bodyPr vert="horz" lIns="91195" tIns="45598" rIns="91195" bIns="4559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2" y="0"/>
            <a:ext cx="3027363" cy="463550"/>
          </a:xfrm>
          <a:prstGeom prst="rect">
            <a:avLst/>
          </a:prstGeom>
        </p:spPr>
        <p:txBody>
          <a:bodyPr vert="horz" lIns="91195" tIns="45598" rIns="91195" bIns="45598" rtlCol="0"/>
          <a:lstStyle>
            <a:lvl1pPr algn="r">
              <a:defRPr sz="1200"/>
            </a:lvl1pPr>
          </a:lstStyle>
          <a:p>
            <a:fld id="{87A97CF8-0AFF-438D-89CA-A6FF237FDEB3}" type="datetimeFigureOut">
              <a:rPr lang="en-US" smtClean="0"/>
              <a:t>6/26/2015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95" tIns="45598" rIns="91195" bIns="4559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6"/>
            <a:ext cx="5588000" cy="4176712"/>
          </a:xfrm>
          <a:prstGeom prst="rect">
            <a:avLst/>
          </a:prstGeom>
        </p:spPr>
        <p:txBody>
          <a:bodyPr vert="horz" lIns="91195" tIns="45598" rIns="91195" bIns="4559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18565"/>
            <a:ext cx="3027363" cy="463550"/>
          </a:xfrm>
          <a:prstGeom prst="rect">
            <a:avLst/>
          </a:prstGeom>
        </p:spPr>
        <p:txBody>
          <a:bodyPr vert="horz" lIns="91195" tIns="45598" rIns="91195" bIns="4559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2" y="8818565"/>
            <a:ext cx="3027363" cy="463550"/>
          </a:xfrm>
          <a:prstGeom prst="rect">
            <a:avLst/>
          </a:prstGeom>
        </p:spPr>
        <p:txBody>
          <a:bodyPr vert="horz" lIns="91195" tIns="45598" rIns="91195" bIns="45598" rtlCol="0" anchor="b"/>
          <a:lstStyle>
            <a:lvl1pPr algn="r">
              <a:defRPr sz="1200"/>
            </a:lvl1pPr>
          </a:lstStyle>
          <a:p>
            <a:fld id="{A50D7CF3-7C54-4C5A-84B6-913A25503B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74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200" y="61722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(#)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0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(#)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276600" y="6508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36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3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2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6172200"/>
            <a:ext cx="2133600" cy="36512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1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276600" y="6508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36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76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6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31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(#)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3276600" y="6508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36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6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(#)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3276600" y="6508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36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4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(#)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276600" y="65087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36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7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5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358238"/>
            <a:ext cx="9144000" cy="624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021216"/>
            <a:ext cx="2291079" cy="53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95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358238"/>
            <a:ext cx="9144000" cy="624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Presentation for Finance &amp; Infrastructure Committee</a:t>
            </a:r>
          </a:p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of the Board of Regents</a:t>
            </a:r>
          </a:p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May 12, 2015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021216"/>
            <a:ext cx="2291079" cy="531984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81000" y="762000"/>
            <a:ext cx="8310879" cy="2590800"/>
          </a:xfrm>
        </p:spPr>
        <p:txBody>
          <a:bodyPr>
            <a:normAutofit/>
          </a:bodyPr>
          <a:lstStyle/>
          <a:p>
            <a:r>
              <a:rPr lang="en-US" b="1" dirty="0" smtClean="0"/>
              <a:t>Western Connecticut</a:t>
            </a:r>
            <a:br>
              <a:rPr lang="en-US" b="1" dirty="0" smtClean="0"/>
            </a:br>
            <a:r>
              <a:rPr lang="en-US" b="1" dirty="0" smtClean="0"/>
              <a:t>State University</a:t>
            </a:r>
            <a:br>
              <a:rPr lang="en-US" b="1" dirty="0" smtClean="0"/>
            </a:br>
            <a:r>
              <a:rPr lang="en-US" b="1" dirty="0" smtClean="0"/>
              <a:t>FY 2016 Budget Presentation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452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WCSU - Further </a:t>
            </a:r>
            <a:r>
              <a:rPr lang="en-US" sz="3200" dirty="0" smtClean="0"/>
              <a:t>Reductions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Continue hiring freeze</a:t>
            </a:r>
          </a:p>
          <a:p>
            <a:r>
              <a:rPr lang="en-US" dirty="0" smtClean="0"/>
              <a:t>Eliminate faculty release time</a:t>
            </a:r>
          </a:p>
          <a:p>
            <a:r>
              <a:rPr lang="en-US" dirty="0" smtClean="0"/>
              <a:t>Reduce operating expenses</a:t>
            </a:r>
          </a:p>
          <a:p>
            <a:pPr lvl="1"/>
            <a:r>
              <a:rPr lang="en-US" dirty="0" smtClean="0"/>
              <a:t>Repairs and maintenance</a:t>
            </a:r>
          </a:p>
          <a:p>
            <a:pPr lvl="1"/>
            <a:r>
              <a:rPr lang="en-US" dirty="0" smtClean="0"/>
              <a:t>Travel</a:t>
            </a:r>
          </a:p>
          <a:p>
            <a:pPr lvl="1"/>
            <a:r>
              <a:rPr lang="en-US" dirty="0" smtClean="0"/>
              <a:t>Training</a:t>
            </a:r>
          </a:p>
          <a:p>
            <a:r>
              <a:rPr lang="en-US" dirty="0" smtClean="0"/>
              <a:t>University Assistants (UAs)</a:t>
            </a:r>
          </a:p>
          <a:p>
            <a:pPr lvl="1"/>
            <a:r>
              <a:rPr lang="en-US" dirty="0" smtClean="0"/>
              <a:t>Reduce hours</a:t>
            </a:r>
          </a:p>
          <a:p>
            <a:pPr lvl="1"/>
            <a:r>
              <a:rPr lang="en-US" dirty="0" smtClean="0"/>
              <a:t>No renewal of contracts</a:t>
            </a:r>
          </a:p>
          <a:p>
            <a:r>
              <a:rPr lang="en-US" dirty="0" smtClean="0"/>
              <a:t>Larger class sizes</a:t>
            </a:r>
          </a:p>
          <a:p>
            <a:pPr lvl="1"/>
            <a:r>
              <a:rPr lang="en-US" dirty="0" smtClean="0"/>
              <a:t>Increase capacity of each section</a:t>
            </a:r>
          </a:p>
          <a:p>
            <a:pPr lvl="1"/>
            <a:r>
              <a:rPr lang="en-US" dirty="0" smtClean="0"/>
              <a:t>Reduce overall number of sections offered</a:t>
            </a:r>
          </a:p>
          <a:p>
            <a:r>
              <a:rPr lang="en-US" dirty="0" smtClean="0"/>
              <a:t>Use more adjunct faculty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35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WCSU - FY </a:t>
            </a:r>
            <a:r>
              <a:rPr lang="en-US" sz="3200" dirty="0" smtClean="0"/>
              <a:t>16 Budget &amp; Comparatives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796511"/>
              </p:ext>
            </p:extLst>
          </p:nvPr>
        </p:nvGraphicFramePr>
        <p:xfrm>
          <a:off x="442913" y="1138238"/>
          <a:ext cx="8258175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Worksheet" r:id="rId4" imgW="8258234" imgH="4581630" progId="Excel.Sheet.12">
                  <p:embed/>
                </p:oleObj>
              </mc:Choice>
              <mc:Fallback>
                <p:oleObj name="Worksheet" r:id="rId4" imgW="8258234" imgH="45816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2913" y="1138238"/>
                        <a:ext cx="8258175" cy="458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96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WCSU - FY </a:t>
            </a:r>
            <a:r>
              <a:rPr lang="en-US" sz="3200" dirty="0" smtClean="0"/>
              <a:t>16 Personnel &amp; Comparatives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680312"/>
              </p:ext>
            </p:extLst>
          </p:nvPr>
        </p:nvGraphicFramePr>
        <p:xfrm>
          <a:off x="552450" y="1528763"/>
          <a:ext cx="8039100" cy="411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Worksheet" r:id="rId4" imgW="8039190" imgH="3800455" progId="Excel.Sheet.12">
                  <p:embed/>
                </p:oleObj>
              </mc:Choice>
              <mc:Fallback>
                <p:oleObj name="Worksheet" r:id="rId4" imgW="8039190" imgH="38004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2450" y="1528763"/>
                        <a:ext cx="8039100" cy="411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068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WCSU - FY </a:t>
            </a:r>
            <a:r>
              <a:rPr lang="en-US" sz="3200" dirty="0" smtClean="0"/>
              <a:t>16 Enrollment &amp; Comparatives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213881"/>
              </p:ext>
            </p:extLst>
          </p:nvPr>
        </p:nvGraphicFramePr>
        <p:xfrm>
          <a:off x="381000" y="1366838"/>
          <a:ext cx="8382000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Worksheet" r:id="rId4" imgW="8715487" imgH="4124478" progId="Excel.Sheet.12">
                  <p:embed/>
                </p:oleObj>
              </mc:Choice>
              <mc:Fallback>
                <p:oleObj name="Worksheet" r:id="rId4" imgW="8715487" imgH="41244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1366838"/>
                        <a:ext cx="8382000" cy="4124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0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Questions to be addressed within the presentation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AutoNum type="arabicPeriod"/>
            </a:pPr>
            <a:r>
              <a:rPr lang="en-US" dirty="0" smtClean="0"/>
              <a:t>Describe the actions undertaken to bridge from your original budget gap to a break-even position.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If reductions in staffing are contemplated, in which areas and how many?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What is the expected impact of reductions on students, employees, and communities?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How will actions undertaken impact your programs and offerings?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How will actions undertaken impact your class sizes?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Have you explored areas for regional or central sharing of services to alleviate budget strain?  If so, in what areas?  If not, why not?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If funds were added back to our final budget, which areas would you restore from the cut-backs?</a:t>
            </a:r>
          </a:p>
          <a:p>
            <a:pPr marL="514350" lvl="0" indent="-514350">
              <a:buAutoNum type="arabicPeriod"/>
            </a:pPr>
            <a:r>
              <a:rPr lang="en-US" dirty="0" smtClean="0"/>
              <a:t>If funds were further constricted, what areas would you be able to further reduce?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9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smtClean="0"/>
              <a:t>WCSU –Break-even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Reduced operating expenditures</a:t>
            </a:r>
          </a:p>
          <a:p>
            <a:r>
              <a:rPr lang="en-US" dirty="0" smtClean="0"/>
              <a:t>FT positions are frozen for FY 16</a:t>
            </a:r>
          </a:p>
          <a:p>
            <a:pPr lvl="1"/>
            <a:r>
              <a:rPr lang="en-US" dirty="0" smtClean="0"/>
              <a:t>11 faculty positions</a:t>
            </a:r>
          </a:p>
          <a:p>
            <a:pPr lvl="1"/>
            <a:r>
              <a:rPr lang="en-US" dirty="0" smtClean="0"/>
              <a:t>3 grounds / maintenance positions</a:t>
            </a:r>
          </a:p>
          <a:p>
            <a:pPr lvl="1"/>
            <a:r>
              <a:rPr lang="en-US" dirty="0" smtClean="0"/>
              <a:t>2 clerical positions</a:t>
            </a:r>
          </a:p>
          <a:p>
            <a:pPr lvl="1"/>
            <a:r>
              <a:rPr lang="en-US" dirty="0" smtClean="0"/>
              <a:t>1 A&amp;R position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 SUOAF positions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79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/>
              <a:t>WCSU - </a:t>
            </a:r>
            <a:r>
              <a:rPr lang="en-US" sz="3200" dirty="0" smtClean="0"/>
              <a:t>Bridging </a:t>
            </a:r>
            <a:r>
              <a:rPr lang="en-US" sz="3200" dirty="0"/>
              <a:t>Budget Gap </a:t>
            </a:r>
            <a:r>
              <a:rPr lang="en-US" sz="2400" dirty="0" smtClean="0"/>
              <a:t>– Staffing Requests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700" dirty="0" smtClean="0"/>
              <a:t>Total = 7 faculty; 1 staff; 1 University Assistant (UA)</a:t>
            </a:r>
          </a:p>
          <a:p>
            <a:r>
              <a:rPr lang="en-US" dirty="0" smtClean="0"/>
              <a:t>School of Arts and Sciences</a:t>
            </a:r>
          </a:p>
          <a:p>
            <a:pPr lvl="1"/>
            <a:r>
              <a:rPr lang="en-US" dirty="0" smtClean="0"/>
              <a:t>1 Computer Science</a:t>
            </a:r>
          </a:p>
          <a:p>
            <a:pPr lvl="1"/>
            <a:r>
              <a:rPr lang="en-US" dirty="0" smtClean="0"/>
              <a:t>1 Writing</a:t>
            </a:r>
          </a:p>
          <a:p>
            <a:pPr lvl="1"/>
            <a:r>
              <a:rPr lang="en-US" dirty="0" smtClean="0"/>
              <a:t>1 Biology (UA)</a:t>
            </a:r>
          </a:p>
          <a:p>
            <a:r>
              <a:rPr lang="en-US" dirty="0" smtClean="0"/>
              <a:t>Ancell School of Business</a:t>
            </a:r>
          </a:p>
          <a:p>
            <a:pPr lvl="1"/>
            <a:r>
              <a:rPr lang="en-US" dirty="0" smtClean="0"/>
              <a:t>1 Finance</a:t>
            </a:r>
          </a:p>
          <a:p>
            <a:pPr lvl="1"/>
            <a:r>
              <a:rPr lang="en-US" dirty="0" smtClean="0"/>
              <a:t>1 Management</a:t>
            </a:r>
          </a:p>
          <a:p>
            <a:pPr lvl="1"/>
            <a:r>
              <a:rPr lang="en-US" dirty="0" smtClean="0"/>
              <a:t>1 Management (Special Appointment)</a:t>
            </a:r>
          </a:p>
          <a:p>
            <a:r>
              <a:rPr lang="en-US" dirty="0" smtClean="0"/>
              <a:t>School of Professional Studies</a:t>
            </a:r>
          </a:p>
          <a:p>
            <a:pPr lvl="1"/>
            <a:r>
              <a:rPr lang="en-US" dirty="0" smtClean="0"/>
              <a:t>1 Nursing</a:t>
            </a:r>
          </a:p>
          <a:p>
            <a:r>
              <a:rPr lang="en-US" dirty="0" smtClean="0"/>
              <a:t>School of Visual and Performing Arts</a:t>
            </a:r>
          </a:p>
          <a:p>
            <a:pPr lvl="1"/>
            <a:r>
              <a:rPr lang="en-US" dirty="0" smtClean="0"/>
              <a:t>1 Art</a:t>
            </a:r>
          </a:p>
          <a:p>
            <a:r>
              <a:rPr lang="en-US" dirty="0" smtClean="0"/>
              <a:t>Library Services</a:t>
            </a:r>
          </a:p>
          <a:p>
            <a:pPr lvl="1"/>
            <a:r>
              <a:rPr lang="en-US" dirty="0" smtClean="0"/>
              <a:t>1 Library (staff)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WCSU - Bridging Budget Gap </a:t>
            </a:r>
            <a:r>
              <a:rPr lang="en-US" sz="2800" dirty="0" smtClean="0"/>
              <a:t>– </a:t>
            </a:r>
            <a:r>
              <a:rPr lang="en-US" sz="2400" dirty="0" smtClean="0"/>
              <a:t>Overall Impacts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of teaching diminished</a:t>
            </a:r>
          </a:p>
          <a:p>
            <a:r>
              <a:rPr lang="en-US" dirty="0" smtClean="0"/>
              <a:t>Level of student engagement reduced</a:t>
            </a:r>
          </a:p>
          <a:p>
            <a:r>
              <a:rPr lang="en-US" dirty="0" smtClean="0"/>
              <a:t>Quality of academic advisement affected</a:t>
            </a:r>
          </a:p>
          <a:p>
            <a:r>
              <a:rPr lang="en-US" dirty="0" smtClean="0"/>
              <a:t>Fewer class sections offered</a:t>
            </a:r>
          </a:p>
          <a:p>
            <a:r>
              <a:rPr lang="en-US" dirty="0" smtClean="0"/>
              <a:t>Time to degree completion lengthened</a:t>
            </a:r>
          </a:p>
          <a:p>
            <a:r>
              <a:rPr lang="en-US" dirty="0" smtClean="0"/>
              <a:t>Innovation and growth stunted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629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WCSU - Impact </a:t>
            </a:r>
            <a:r>
              <a:rPr lang="en-US" sz="3200" dirty="0" smtClean="0"/>
              <a:t>on Programs &amp; Offerings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/>
          <a:lstStyle/>
          <a:p>
            <a:r>
              <a:rPr lang="en-US" dirty="0" smtClean="0"/>
              <a:t>Three programs suspended</a:t>
            </a:r>
          </a:p>
          <a:p>
            <a:pPr lvl="1"/>
            <a:r>
              <a:rPr lang="en-US" sz="2600" dirty="0" smtClean="0"/>
              <a:t>MAT (Master of Arts, Teaching)</a:t>
            </a:r>
          </a:p>
          <a:p>
            <a:pPr lvl="1"/>
            <a:r>
              <a:rPr lang="en-US" sz="2600" dirty="0" smtClean="0"/>
              <a:t>MHA (Master of Health Administration)</a:t>
            </a:r>
          </a:p>
          <a:p>
            <a:pPr lvl="1"/>
            <a:r>
              <a:rPr lang="en-US" sz="2600" dirty="0" smtClean="0"/>
              <a:t>MSJA (Master of Science, Justice Administration)</a:t>
            </a:r>
          </a:p>
          <a:p>
            <a:r>
              <a:rPr lang="en-US" dirty="0" smtClean="0"/>
              <a:t>One new competitive program deferred</a:t>
            </a:r>
          </a:p>
          <a:p>
            <a:pPr lvl="1"/>
            <a:r>
              <a:rPr lang="en-US" sz="2600" dirty="0" smtClean="0"/>
              <a:t>MS-ABA (Master of Science, Applied Behavior Analysis)</a:t>
            </a:r>
          </a:p>
          <a:p>
            <a:r>
              <a:rPr lang="en-US" dirty="0" smtClean="0"/>
              <a:t>AACSB accreditation jeopardized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70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WCSU - Impact </a:t>
            </a:r>
            <a:r>
              <a:rPr lang="en-US" sz="3200" dirty="0" smtClean="0"/>
              <a:t>on Class Sizes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830763"/>
          </a:xfrm>
        </p:spPr>
        <p:txBody>
          <a:bodyPr/>
          <a:lstStyle/>
          <a:p>
            <a:r>
              <a:rPr lang="en-US" dirty="0" smtClean="0"/>
              <a:t>Reduction in number of sections available results in greater time to degree completion.</a:t>
            </a:r>
          </a:p>
          <a:p>
            <a:r>
              <a:rPr lang="en-US" dirty="0" smtClean="0"/>
              <a:t>Larger class size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85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WCSU - Sharing </a:t>
            </a:r>
            <a:r>
              <a:rPr lang="en-US" sz="3200" dirty="0" smtClean="0"/>
              <a:t>of Services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Information Technology &amp; Innovation (IT&amp;I)</a:t>
            </a:r>
          </a:p>
          <a:p>
            <a:pPr lvl="1"/>
            <a:r>
              <a:rPr lang="en-US" dirty="0"/>
              <a:t>Network Convergence Project – System wide design and central fund by the SO – In Progress</a:t>
            </a:r>
          </a:p>
          <a:p>
            <a:pPr lvl="1"/>
            <a:r>
              <a:rPr lang="en-US" dirty="0"/>
              <a:t>Degree Works – Negotiated as a system – Concept Phase</a:t>
            </a:r>
          </a:p>
          <a:p>
            <a:pPr lvl="1"/>
            <a:r>
              <a:rPr lang="en-US" dirty="0"/>
              <a:t>Smart Classrooms – Collaborative smart classrooms between institutions – In Progress</a:t>
            </a:r>
          </a:p>
          <a:p>
            <a:pPr lvl="1"/>
            <a:r>
              <a:rPr lang="en-US" dirty="0"/>
              <a:t>Exchange e-mail in the Cloud – Enterprise wide but phased deployments – Concept Phase</a:t>
            </a:r>
          </a:p>
          <a:p>
            <a:pPr lvl="1"/>
            <a:r>
              <a:rPr lang="en-US" dirty="0"/>
              <a:t>Blackboard in the cloud – Shared service all 17 institutions – In </a:t>
            </a:r>
            <a:r>
              <a:rPr lang="en-US" dirty="0" smtClean="0"/>
              <a:t>Production</a:t>
            </a:r>
            <a:endParaRPr lang="en-US" dirty="0"/>
          </a:p>
          <a:p>
            <a:r>
              <a:rPr lang="en-US" dirty="0" smtClean="0"/>
              <a:t>Purchasing</a:t>
            </a:r>
          </a:p>
          <a:p>
            <a:pPr lvl="1"/>
            <a:r>
              <a:rPr lang="en-US" dirty="0" smtClean="0"/>
              <a:t>Use of state contracts</a:t>
            </a:r>
          </a:p>
          <a:p>
            <a:pPr lvl="1"/>
            <a:r>
              <a:rPr lang="en-US" dirty="0" smtClean="0"/>
              <a:t>IT Protocol</a:t>
            </a:r>
          </a:p>
          <a:p>
            <a:r>
              <a:rPr lang="en-US" dirty="0" smtClean="0"/>
              <a:t>Academic Affairs</a:t>
            </a:r>
          </a:p>
          <a:p>
            <a:pPr lvl="1"/>
            <a:r>
              <a:rPr lang="en-US" dirty="0" smtClean="0"/>
              <a:t>Early childhood course taught jointly with ECSU  (at WCSU’s Danbury campus) in synchronous environment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759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WCSU - Areas </a:t>
            </a:r>
            <a:r>
              <a:rPr lang="en-US" sz="3200" dirty="0" smtClean="0"/>
              <a:t>to Restore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/>
              <a:t>Reduce use of reserves in FY 16</a:t>
            </a:r>
          </a:p>
          <a:p>
            <a:r>
              <a:rPr lang="en-US" dirty="0" smtClean="0"/>
              <a:t>Hire staff for frozen positions</a:t>
            </a:r>
          </a:p>
          <a:p>
            <a:r>
              <a:rPr lang="en-US" dirty="0" smtClean="0"/>
              <a:t>Restore operating budgets for repairs and maintenance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Page </a:t>
            </a:r>
            <a:fld id="{A4EF3FBC-24E1-4254-A8B5-EE5F60387B7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l"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3580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8948</TotalTime>
  <Words>582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1_Office Theme</vt:lpstr>
      <vt:lpstr>Worksheet</vt:lpstr>
      <vt:lpstr>Western Connecticut State University FY 2016 Budget Presentation</vt:lpstr>
      <vt:lpstr>Questions to be addressed within the presentation</vt:lpstr>
      <vt:lpstr>WCSU –Break-even </vt:lpstr>
      <vt:lpstr>WCSU - Bridging Budget Gap – Staffing Requests</vt:lpstr>
      <vt:lpstr>WCSU - Bridging Budget Gap – Overall Impacts</vt:lpstr>
      <vt:lpstr>WCSU - Impact on Programs &amp; Offerings</vt:lpstr>
      <vt:lpstr>WCSU - Impact on Class Sizes</vt:lpstr>
      <vt:lpstr>WCSU - Sharing of Services</vt:lpstr>
      <vt:lpstr>WCSU - Areas to Restore</vt:lpstr>
      <vt:lpstr>WCSU - Further Reductions</vt:lpstr>
      <vt:lpstr>WCSU - FY 16 Budget &amp; Comparatives</vt:lpstr>
      <vt:lpstr>WCSU - FY 16 Personnel &amp; Comparatives</vt:lpstr>
      <vt:lpstr>WCSU - FY 16 Enrollment &amp; Comparatives</vt:lpstr>
    </vt:vector>
  </TitlesOfParts>
  <Company>Connecticut State University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Regents</dc:title>
  <dc:creator>Colleen Flanagan</dc:creator>
  <cp:lastModifiedBy>Vanita Wagner</cp:lastModifiedBy>
  <cp:revision>206</cp:revision>
  <cp:lastPrinted>2015-05-07T20:11:09Z</cp:lastPrinted>
  <dcterms:created xsi:type="dcterms:W3CDTF">2011-12-16T18:46:18Z</dcterms:created>
  <dcterms:modified xsi:type="dcterms:W3CDTF">2015-06-26T14:41:20Z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2118913980</vt:i4>
  </property>
  <property fmtid="{D5CDD505-2E9C-101B-9397-08002B2CF9AE}" pid="3" name="_NewReviewCycle">
    <vt:lpwstr/>
  </property>
  <property fmtid="{D5CDD505-2E9C-101B-9397-08002B2CF9AE}" pid="4" name="_EmailSubject">
    <vt:lpwstr>F&amp;A web site</vt:lpwstr>
  </property>
  <property fmtid="{D5CDD505-2E9C-101B-9397-08002B2CF9AE}" pid="5" name="_AuthorEmail">
    <vt:lpwstr>LoughranS@wcsu.edu</vt:lpwstr>
  </property>
  <property fmtid="{D5CDD505-2E9C-101B-9397-08002B2CF9AE}" pid="6" name="_AuthorEmailDisplayName">
    <vt:lpwstr>Sean Loughran</vt:lpwstr>
  </property>
  <property fmtid="{D5CDD505-2E9C-101B-9397-08002B2CF9AE}" pid="7" name="_PreviousAdHocReviewCycleID">
    <vt:i4>131463499</vt:i4>
  </property>
</Properties>
</file>