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308" r:id="rId5"/>
    <p:sldId id="321" r:id="rId6"/>
    <p:sldId id="309" r:id="rId7"/>
    <p:sldId id="256" r:id="rId8"/>
    <p:sldId id="257" r:id="rId9"/>
    <p:sldId id="258" r:id="rId10"/>
    <p:sldId id="260" r:id="rId11"/>
    <p:sldId id="259" r:id="rId12"/>
    <p:sldId id="322" r:id="rId13"/>
    <p:sldId id="316" r:id="rId14"/>
    <p:sldId id="261" r:id="rId15"/>
    <p:sldId id="284" r:id="rId16"/>
    <p:sldId id="285" r:id="rId17"/>
    <p:sldId id="281" r:id="rId18"/>
    <p:sldId id="286" r:id="rId19"/>
    <p:sldId id="283" r:id="rId20"/>
    <p:sldId id="315" r:id="rId21"/>
    <p:sldId id="310" r:id="rId22"/>
    <p:sldId id="287" r:id="rId23"/>
    <p:sldId id="297" r:id="rId24"/>
    <p:sldId id="299" r:id="rId25"/>
    <p:sldId id="301" r:id="rId26"/>
    <p:sldId id="300" r:id="rId27"/>
    <p:sldId id="302" r:id="rId28"/>
    <p:sldId id="304" r:id="rId29"/>
    <p:sldId id="305" r:id="rId30"/>
    <p:sldId id="306" r:id="rId31"/>
    <p:sldId id="282" r:id="rId32"/>
    <p:sldId id="307" r:id="rId33"/>
    <p:sldId id="314" r:id="rId34"/>
    <p:sldId id="30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40C84B-365E-48FB-AFC3-8786ADE8EE26}">
          <p14:sldIdLst>
            <p14:sldId id="308"/>
          </p14:sldIdLst>
        </p14:section>
        <p14:section name="Summary Section" id="{FF972826-DBD1-414F-A8D9-B1D64F667AC7}">
          <p14:sldIdLst>
            <p14:sldId id="321"/>
          </p14:sldIdLst>
        </p14:section>
        <p14:section name="Administrative Services " id="{13477BBD-07EB-4C35-BA19-5F6F7423CB58}">
          <p14:sldIdLst>
            <p14:sldId id="309"/>
            <p14:sldId id="256"/>
            <p14:sldId id="257"/>
            <p14:sldId id="258"/>
            <p14:sldId id="260"/>
            <p14:sldId id="259"/>
            <p14:sldId id="322"/>
            <p14:sldId id="316"/>
            <p14:sldId id="261"/>
          </p14:sldIdLst>
        </p14:section>
        <p14:section name="Financial Planning &amp; Budgets Training Agenda:" id="{5DFDADC3-E1B8-488C-B054-522CE0D93F97}">
          <p14:sldIdLst>
            <p14:sldId id="284"/>
            <p14:sldId id="285"/>
            <p14:sldId id="281"/>
            <p14:sldId id="286"/>
            <p14:sldId id="283"/>
            <p14:sldId id="315"/>
          </p14:sldIdLst>
        </p14:section>
        <p14:section name="Accounts Payable" id="{3C26D787-2BE3-4992-BDDF-224E476D823D}">
          <p14:sldIdLst>
            <p14:sldId id="310"/>
          </p14:sldIdLst>
        </p14:section>
        <p14:section name="Accounts Payable" id="{47EEEA13-FD97-4283-8B62-A34CAA84692E}">
          <p14:sldIdLst>
            <p14:sldId id="287"/>
            <p14:sldId id="297"/>
            <p14:sldId id="299"/>
            <p14:sldId id="301"/>
            <p14:sldId id="300"/>
            <p14:sldId id="302"/>
          </p14:sldIdLst>
        </p14:section>
        <p14:section name="Fiscal Affairs" id="{9CC56C01-B7BF-4844-A17A-B3A0ACCF696C}">
          <p14:sldIdLst>
            <p14:sldId id="304"/>
          </p14:sldIdLst>
        </p14:section>
        <p14:section name="WebFOCUS Agenda" id="{62686010-3D89-40D9-9D5D-C077A41A091A}">
          <p14:sldIdLst>
            <p14:sldId id="305"/>
            <p14:sldId id="306"/>
            <p14:sldId id="282"/>
            <p14:sldId id="307"/>
            <p14:sldId id="314"/>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2.xml.rels><?xml version="1.0" encoding="UTF-8" standalone="yes"?>
<Relationships xmlns="http://schemas.openxmlformats.org/package/2006/relationships"><Relationship Id="rId1" Type="http://schemas.openxmlformats.org/officeDocument/2006/relationships/hyperlink" Target="file:///C:\Users\lopeza\OneDrive%20-%20WCSU\P-Card\P-Card%20ineligible%20expenses\p-card-restrictions-5-7-2020-final.pdf"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wcsu.edu/financeadmin/services/budgets/"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1" Type="http://schemas.openxmlformats.org/officeDocument/2006/relationships/hyperlink" Target="file:///C:\Users\lopeza\OneDrive%20-%20WCSU\P-Card\P-Card%20ineligible%20expenses\p-card-restrictions-5-7-2020-final.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wcsu.edu/financeadmin/services/budgets/"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7B17F-A4F1-4E7D-95BF-B63876020C72}"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3AEE507-870B-4611-863D-634DE626F414}">
      <dgm:prSet/>
      <dgm:spPr/>
      <dgm:t>
        <a:bodyPr/>
        <a:lstStyle/>
        <a:p>
          <a:r>
            <a:rPr lang="en-US" b="0" dirty="0">
              <a:solidFill>
                <a:schemeClr val="tx1"/>
              </a:solidFill>
            </a:rPr>
            <a:t>Procurement Process &gt;$10,000 requires a competitive solicitation to ensure the best, guaranteed price achieved. </a:t>
          </a:r>
        </a:p>
      </dgm:t>
    </dgm:pt>
    <dgm:pt modelId="{B932210E-BF12-4A73-A1A2-784C76218C2C}" type="parTrans" cxnId="{63F59C93-335E-40AC-9541-9EE090E4DA31}">
      <dgm:prSet/>
      <dgm:spPr/>
      <dgm:t>
        <a:bodyPr/>
        <a:lstStyle/>
        <a:p>
          <a:endParaRPr lang="en-US"/>
        </a:p>
      </dgm:t>
    </dgm:pt>
    <dgm:pt modelId="{86B29251-A76D-40E9-8E68-E06FA2E0E819}" type="sibTrans" cxnId="{63F59C93-335E-40AC-9541-9EE090E4DA31}">
      <dgm:prSet/>
      <dgm:spPr/>
      <dgm:t>
        <a:bodyPr/>
        <a:lstStyle/>
        <a:p>
          <a:endParaRPr lang="en-US"/>
        </a:p>
      </dgm:t>
    </dgm:pt>
    <dgm:pt modelId="{74D6F337-0614-4843-BA28-04916211B313}">
      <dgm:prSet/>
      <dgm:spPr/>
      <dgm:t>
        <a:bodyPr/>
        <a:lstStyle/>
        <a:p>
          <a:r>
            <a:rPr lang="en-US" b="0" dirty="0">
              <a:solidFill>
                <a:schemeClr val="tx1"/>
              </a:solidFill>
            </a:rPr>
            <a:t>Goods and Services $10,000 - $50,000 = Minimum of 3 quotes must be obtained</a:t>
          </a:r>
          <a:r>
            <a:rPr lang="en-US" dirty="0">
              <a:solidFill>
                <a:schemeClr val="tx1"/>
              </a:solidFill>
            </a:rPr>
            <a:t>. </a:t>
          </a:r>
        </a:p>
      </dgm:t>
    </dgm:pt>
    <dgm:pt modelId="{7D020E29-C6AF-4708-AB39-F601FF1FFAE7}" type="parTrans" cxnId="{6C2CF196-8AB2-4E0A-872D-A08E7948EA8A}">
      <dgm:prSet/>
      <dgm:spPr/>
      <dgm:t>
        <a:bodyPr/>
        <a:lstStyle/>
        <a:p>
          <a:endParaRPr lang="en-US"/>
        </a:p>
      </dgm:t>
    </dgm:pt>
    <dgm:pt modelId="{76B8B1D9-4ECB-4B83-98F2-8700238F5C23}" type="sibTrans" cxnId="{6C2CF196-8AB2-4E0A-872D-A08E7948EA8A}">
      <dgm:prSet/>
      <dgm:spPr/>
      <dgm:t>
        <a:bodyPr/>
        <a:lstStyle/>
        <a:p>
          <a:endParaRPr lang="en-US"/>
        </a:p>
      </dgm:t>
    </dgm:pt>
    <dgm:pt modelId="{7B7DF2A6-FEF2-47F1-A0F2-EB748A2D1D3F}">
      <dgm:prSet/>
      <dgm:spPr/>
      <dgm:t>
        <a:bodyPr/>
        <a:lstStyle/>
        <a:p>
          <a:r>
            <a:rPr lang="en-US" b="1" dirty="0">
              <a:solidFill>
                <a:schemeClr val="tx1"/>
              </a:solidFill>
            </a:rPr>
            <a:t>&gt; $50,000:</a:t>
          </a:r>
        </a:p>
      </dgm:t>
    </dgm:pt>
    <dgm:pt modelId="{474EB63A-C1FC-4FA2-8901-1CC0E5C6FF0D}" type="parTrans" cxnId="{C731594C-3ACB-4874-A84A-DE8798EAD5F5}">
      <dgm:prSet/>
      <dgm:spPr/>
      <dgm:t>
        <a:bodyPr/>
        <a:lstStyle/>
        <a:p>
          <a:endParaRPr lang="en-US"/>
        </a:p>
      </dgm:t>
    </dgm:pt>
    <dgm:pt modelId="{DDE042C6-3CED-49A4-BE1F-B6CD94B51011}" type="sibTrans" cxnId="{C731594C-3ACB-4874-A84A-DE8798EAD5F5}">
      <dgm:prSet/>
      <dgm:spPr/>
      <dgm:t>
        <a:bodyPr/>
        <a:lstStyle/>
        <a:p>
          <a:endParaRPr lang="en-US"/>
        </a:p>
      </dgm:t>
    </dgm:pt>
    <dgm:pt modelId="{3184FBFB-4743-42DE-B8F3-A8DAFA4948A9}">
      <dgm:prSet/>
      <dgm:spPr/>
      <dgm:t>
        <a:bodyPr/>
        <a:lstStyle/>
        <a:p>
          <a:r>
            <a:rPr lang="en-US" b="1" dirty="0">
              <a:solidFill>
                <a:schemeClr val="tx1"/>
              </a:solidFill>
            </a:rPr>
            <a:t>RFP: (Services) competitive process issued to solicit proposals where award is made based on a rating and ranking system used to evaluate proposal responses and determine successful respondent(s)</a:t>
          </a:r>
        </a:p>
      </dgm:t>
    </dgm:pt>
    <dgm:pt modelId="{8A4FBE15-AD9C-4770-AF22-5F55B493050C}" type="parTrans" cxnId="{18FA2869-2306-41E1-B992-6F7201FB48C1}">
      <dgm:prSet/>
      <dgm:spPr/>
      <dgm:t>
        <a:bodyPr/>
        <a:lstStyle/>
        <a:p>
          <a:endParaRPr lang="en-US"/>
        </a:p>
      </dgm:t>
    </dgm:pt>
    <dgm:pt modelId="{9CBA2F2D-F6B3-40CF-9E4F-B8742EC847BC}" type="sibTrans" cxnId="{18FA2869-2306-41E1-B992-6F7201FB48C1}">
      <dgm:prSet/>
      <dgm:spPr/>
      <dgm:t>
        <a:bodyPr/>
        <a:lstStyle/>
        <a:p>
          <a:endParaRPr lang="en-US"/>
        </a:p>
      </dgm:t>
    </dgm:pt>
    <dgm:pt modelId="{8CD4D75E-E8B0-43AB-B8E2-7E4F70153DE9}">
      <dgm:prSet/>
      <dgm:spPr/>
      <dgm:t>
        <a:bodyPr/>
        <a:lstStyle/>
        <a:p>
          <a:r>
            <a:rPr lang="en-US" b="1" dirty="0">
              <a:solidFill>
                <a:schemeClr val="tx1"/>
              </a:solidFill>
            </a:rPr>
            <a:t>Request for Quotation: (Goods only) competitive process issued to solicit proposals where award is made based on results of a pricing sheet.  </a:t>
          </a:r>
        </a:p>
      </dgm:t>
    </dgm:pt>
    <dgm:pt modelId="{8EB6630E-929E-4249-AA91-F236E3B67BE9}" type="parTrans" cxnId="{9EFC3C84-89F0-494A-8EB3-88FD1202D535}">
      <dgm:prSet/>
      <dgm:spPr/>
      <dgm:t>
        <a:bodyPr/>
        <a:lstStyle/>
        <a:p>
          <a:endParaRPr lang="en-US"/>
        </a:p>
      </dgm:t>
    </dgm:pt>
    <dgm:pt modelId="{E85DDD63-3AE8-41FF-B402-93CDFFDFB188}" type="sibTrans" cxnId="{9EFC3C84-89F0-494A-8EB3-88FD1202D535}">
      <dgm:prSet/>
      <dgm:spPr/>
      <dgm:t>
        <a:bodyPr/>
        <a:lstStyle/>
        <a:p>
          <a:endParaRPr lang="en-US"/>
        </a:p>
      </dgm:t>
    </dgm:pt>
    <dgm:pt modelId="{E19A907E-B482-4FC0-A68E-BACB97BF715C}">
      <dgm:prSet/>
      <dgm:spPr/>
      <dgm:t>
        <a:bodyPr/>
        <a:lstStyle/>
        <a:p>
          <a:r>
            <a:rPr lang="en-US" b="1" dirty="0">
              <a:solidFill>
                <a:schemeClr val="tx1"/>
              </a:solidFill>
            </a:rPr>
            <a:t>Purchase Orders (PO): Upon receipt of requisitions, PO’s are used to deliver goods or services </a:t>
          </a:r>
        </a:p>
      </dgm:t>
    </dgm:pt>
    <dgm:pt modelId="{A68F1890-D5D5-42A0-915E-8A04323B714D}" type="parTrans" cxnId="{BBD087F9-AA0C-4206-A059-7F384CCA0F85}">
      <dgm:prSet/>
      <dgm:spPr/>
      <dgm:t>
        <a:bodyPr/>
        <a:lstStyle/>
        <a:p>
          <a:endParaRPr lang="en-US"/>
        </a:p>
      </dgm:t>
    </dgm:pt>
    <dgm:pt modelId="{62662222-0CD1-41A2-922E-39055170B0FC}" type="sibTrans" cxnId="{BBD087F9-AA0C-4206-A059-7F384CCA0F85}">
      <dgm:prSet/>
      <dgm:spPr/>
      <dgm:t>
        <a:bodyPr/>
        <a:lstStyle/>
        <a:p>
          <a:endParaRPr lang="en-US"/>
        </a:p>
      </dgm:t>
    </dgm:pt>
    <dgm:pt modelId="{477448D5-D365-4662-8D6A-A7BBE57FA5B2}">
      <dgm:prSet/>
      <dgm:spPr/>
      <dgm:t>
        <a:bodyPr/>
        <a:lstStyle/>
        <a:p>
          <a:r>
            <a:rPr lang="en-US" b="1" dirty="0">
              <a:solidFill>
                <a:schemeClr val="tx1"/>
              </a:solidFill>
            </a:rPr>
            <a:t>For goods, a PO serves as the contractual agreement</a:t>
          </a:r>
        </a:p>
      </dgm:t>
    </dgm:pt>
    <dgm:pt modelId="{73638F35-14A5-4153-BF5A-F438E00109FF}" type="parTrans" cxnId="{576F5724-79CF-4AB4-BC8B-5320FB9C64E8}">
      <dgm:prSet/>
      <dgm:spPr/>
      <dgm:t>
        <a:bodyPr/>
        <a:lstStyle/>
        <a:p>
          <a:endParaRPr lang="en-US"/>
        </a:p>
      </dgm:t>
    </dgm:pt>
    <dgm:pt modelId="{092C0F9C-5A85-4079-9F1F-6EC1788B20E6}" type="sibTrans" cxnId="{576F5724-79CF-4AB4-BC8B-5320FB9C64E8}">
      <dgm:prSet/>
      <dgm:spPr/>
      <dgm:t>
        <a:bodyPr/>
        <a:lstStyle/>
        <a:p>
          <a:endParaRPr lang="en-US"/>
        </a:p>
      </dgm:t>
    </dgm:pt>
    <dgm:pt modelId="{C1DE77C4-92EA-41A9-9AD3-CD03C3C44E6A}">
      <dgm:prSet/>
      <dgm:spPr/>
      <dgm:t>
        <a:bodyPr/>
        <a:lstStyle/>
        <a:p>
          <a:r>
            <a:rPr lang="en-US" b="1" dirty="0">
              <a:solidFill>
                <a:schemeClr val="tx1"/>
              </a:solidFill>
            </a:rPr>
            <a:t>For services, &lt;$10,000 a PO may serve as the contractual agreement but purchases &gt;$10,000 will require a written contract to be issued to the vendor for signature unless a PSA, Honorarium or Food Service request. These types of requests have online forms for completion and submission.</a:t>
          </a:r>
        </a:p>
      </dgm:t>
    </dgm:pt>
    <dgm:pt modelId="{7070AD23-E052-47DF-AE62-6D834CD117A8}" type="parTrans" cxnId="{C09E58FF-7FEB-473F-BCFD-3CF886CA23D0}">
      <dgm:prSet/>
      <dgm:spPr/>
      <dgm:t>
        <a:bodyPr/>
        <a:lstStyle/>
        <a:p>
          <a:endParaRPr lang="en-US"/>
        </a:p>
      </dgm:t>
    </dgm:pt>
    <dgm:pt modelId="{6E20DDAE-4978-402F-921E-40E1BD0637F0}" type="sibTrans" cxnId="{C09E58FF-7FEB-473F-BCFD-3CF886CA23D0}">
      <dgm:prSet/>
      <dgm:spPr/>
      <dgm:t>
        <a:bodyPr/>
        <a:lstStyle/>
        <a:p>
          <a:endParaRPr lang="en-US"/>
        </a:p>
      </dgm:t>
    </dgm:pt>
    <dgm:pt modelId="{6656B7C6-9AA6-4EFB-AC4E-DAE4E671EBF3}">
      <dgm:prSet/>
      <dgm:spPr/>
      <dgm:t>
        <a:bodyPr/>
        <a:lstStyle/>
        <a:p>
          <a:r>
            <a:rPr lang="en-US" b="1" dirty="0">
              <a:solidFill>
                <a:schemeClr val="tx1"/>
              </a:solidFill>
            </a:rPr>
            <a:t>Exceptions to the procurement process: </a:t>
          </a:r>
        </a:p>
      </dgm:t>
    </dgm:pt>
    <dgm:pt modelId="{C9833F25-8DEB-4B89-8439-F3EE92D7C137}" type="parTrans" cxnId="{3AF56BF4-9A66-4612-8AC0-0230F45DF986}">
      <dgm:prSet/>
      <dgm:spPr/>
      <dgm:t>
        <a:bodyPr/>
        <a:lstStyle/>
        <a:p>
          <a:endParaRPr lang="en-US"/>
        </a:p>
      </dgm:t>
    </dgm:pt>
    <dgm:pt modelId="{F0C05475-1125-4776-B86F-43B9F2C0F3FB}" type="sibTrans" cxnId="{3AF56BF4-9A66-4612-8AC0-0230F45DF986}">
      <dgm:prSet/>
      <dgm:spPr/>
      <dgm:t>
        <a:bodyPr/>
        <a:lstStyle/>
        <a:p>
          <a:endParaRPr lang="en-US"/>
        </a:p>
      </dgm:t>
    </dgm:pt>
    <dgm:pt modelId="{D6B556A5-198F-4073-9FAC-80A7371218C7}">
      <dgm:prSet/>
      <dgm:spPr/>
      <dgm:t>
        <a:bodyPr/>
        <a:lstStyle/>
        <a:p>
          <a:r>
            <a:rPr lang="en-US" b="1" dirty="0">
              <a:solidFill>
                <a:schemeClr val="tx1"/>
              </a:solidFill>
            </a:rPr>
            <a:t>Sole-Source: A product or service that is extraordinary or unique in that no other vendor can provide the same product or service. (If a patent or trademark exists then additional information may be requested to further justify the procurement type.)</a:t>
          </a:r>
        </a:p>
      </dgm:t>
    </dgm:pt>
    <dgm:pt modelId="{8BC897B3-173B-4765-AE2F-50799B492FCD}" type="parTrans" cxnId="{531B30F5-7895-432A-B7D3-A046B8119C82}">
      <dgm:prSet/>
      <dgm:spPr/>
      <dgm:t>
        <a:bodyPr/>
        <a:lstStyle/>
        <a:p>
          <a:endParaRPr lang="en-US"/>
        </a:p>
      </dgm:t>
    </dgm:pt>
    <dgm:pt modelId="{716CC34E-8CDA-4F42-B36E-23BBF5C73C0D}" type="sibTrans" cxnId="{531B30F5-7895-432A-B7D3-A046B8119C82}">
      <dgm:prSet/>
      <dgm:spPr/>
      <dgm:t>
        <a:bodyPr/>
        <a:lstStyle/>
        <a:p>
          <a:endParaRPr lang="en-US"/>
        </a:p>
      </dgm:t>
    </dgm:pt>
    <dgm:pt modelId="{DB664485-22CF-40EE-9772-37F6974447CB}">
      <dgm:prSet/>
      <dgm:spPr/>
      <dgm:t>
        <a:bodyPr/>
        <a:lstStyle/>
        <a:p>
          <a:r>
            <a:rPr lang="en-US" b="1" dirty="0">
              <a:solidFill>
                <a:schemeClr val="tx1"/>
              </a:solidFill>
            </a:rPr>
            <a:t>Previously Vetted Solicitations/Contracts with partnering State agencies and organizations: DAS State Contracts, CSCU Agreements and other Consortium Agreements.</a:t>
          </a:r>
        </a:p>
      </dgm:t>
    </dgm:pt>
    <dgm:pt modelId="{4912465D-701D-4352-9F57-7E08AB30E268}" type="parTrans" cxnId="{211982E1-8107-487A-919C-E1FB715A3620}">
      <dgm:prSet/>
      <dgm:spPr/>
      <dgm:t>
        <a:bodyPr/>
        <a:lstStyle/>
        <a:p>
          <a:endParaRPr lang="en-US"/>
        </a:p>
      </dgm:t>
    </dgm:pt>
    <dgm:pt modelId="{EDAD4F3A-5AB8-4BEA-9435-ACB02FE21916}" type="sibTrans" cxnId="{211982E1-8107-487A-919C-E1FB715A3620}">
      <dgm:prSet/>
      <dgm:spPr/>
      <dgm:t>
        <a:bodyPr/>
        <a:lstStyle/>
        <a:p>
          <a:endParaRPr lang="en-US"/>
        </a:p>
      </dgm:t>
    </dgm:pt>
    <dgm:pt modelId="{026F0AD8-6128-4100-9D3A-80118C487BBA}" type="pres">
      <dgm:prSet presAssocID="{C947B17F-A4F1-4E7D-95BF-B63876020C72}" presName="Name0" presStyleCnt="0">
        <dgm:presLayoutVars>
          <dgm:dir/>
          <dgm:resizeHandles val="exact"/>
        </dgm:presLayoutVars>
      </dgm:prSet>
      <dgm:spPr/>
    </dgm:pt>
    <dgm:pt modelId="{56DF56D9-8339-450E-8867-637CE638BF6E}" type="pres">
      <dgm:prSet presAssocID="{13AEE507-870B-4611-863D-634DE626F414}" presName="node" presStyleLbl="node1" presStyleIdx="0" presStyleCnt="5" custScaleY="119097">
        <dgm:presLayoutVars>
          <dgm:bulletEnabled val="1"/>
        </dgm:presLayoutVars>
      </dgm:prSet>
      <dgm:spPr/>
    </dgm:pt>
    <dgm:pt modelId="{DD5DF083-458A-4BAD-A6FD-9EAB681834B3}" type="pres">
      <dgm:prSet presAssocID="{86B29251-A76D-40E9-8E68-E06FA2E0E819}" presName="sibTrans" presStyleLbl="sibTrans1D1" presStyleIdx="0" presStyleCnt="4"/>
      <dgm:spPr/>
    </dgm:pt>
    <dgm:pt modelId="{DF17913B-AF80-4AE7-9574-C6D99EE6CE22}" type="pres">
      <dgm:prSet presAssocID="{86B29251-A76D-40E9-8E68-E06FA2E0E819}" presName="connectorText" presStyleLbl="sibTrans1D1" presStyleIdx="0" presStyleCnt="4"/>
      <dgm:spPr/>
    </dgm:pt>
    <dgm:pt modelId="{B255EE7E-B3C0-4985-B74F-3CB26A289085}" type="pres">
      <dgm:prSet presAssocID="{74D6F337-0614-4843-BA28-04916211B313}" presName="node" presStyleLbl="node1" presStyleIdx="1" presStyleCnt="5" custScaleY="126106">
        <dgm:presLayoutVars>
          <dgm:bulletEnabled val="1"/>
        </dgm:presLayoutVars>
      </dgm:prSet>
      <dgm:spPr/>
    </dgm:pt>
    <dgm:pt modelId="{60F25E7A-5939-4216-9447-C85DE112951B}" type="pres">
      <dgm:prSet presAssocID="{76B8B1D9-4ECB-4B83-98F2-8700238F5C23}" presName="sibTrans" presStyleLbl="sibTrans1D1" presStyleIdx="1" presStyleCnt="4"/>
      <dgm:spPr/>
    </dgm:pt>
    <dgm:pt modelId="{FA2D918A-3E7C-4EC0-BB7D-647B9F5C4000}" type="pres">
      <dgm:prSet presAssocID="{76B8B1D9-4ECB-4B83-98F2-8700238F5C23}" presName="connectorText" presStyleLbl="sibTrans1D1" presStyleIdx="1" presStyleCnt="4"/>
      <dgm:spPr/>
    </dgm:pt>
    <dgm:pt modelId="{C90B0874-3DE0-48EE-9497-008A5A72B53B}" type="pres">
      <dgm:prSet presAssocID="{7B7DF2A6-FEF2-47F1-A0F2-EB748A2D1D3F}" presName="node" presStyleLbl="node1" presStyleIdx="2" presStyleCnt="5" custScaleY="133071">
        <dgm:presLayoutVars>
          <dgm:bulletEnabled val="1"/>
        </dgm:presLayoutVars>
      </dgm:prSet>
      <dgm:spPr/>
    </dgm:pt>
    <dgm:pt modelId="{E71B3715-34E0-4E11-8CD3-EF49338A837C}" type="pres">
      <dgm:prSet presAssocID="{DDE042C6-3CED-49A4-BE1F-B6CD94B51011}" presName="sibTrans" presStyleLbl="sibTrans1D1" presStyleIdx="2" presStyleCnt="4"/>
      <dgm:spPr/>
    </dgm:pt>
    <dgm:pt modelId="{2BCA3895-0910-4580-93C4-E5EB7ADC17EC}" type="pres">
      <dgm:prSet presAssocID="{DDE042C6-3CED-49A4-BE1F-B6CD94B51011}" presName="connectorText" presStyleLbl="sibTrans1D1" presStyleIdx="2" presStyleCnt="4"/>
      <dgm:spPr/>
    </dgm:pt>
    <dgm:pt modelId="{13A83428-07BD-4023-B38B-BC9C59D6BDF7}" type="pres">
      <dgm:prSet presAssocID="{E19A907E-B482-4FC0-A68E-BACB97BF715C}" presName="node" presStyleLbl="node1" presStyleIdx="3" presStyleCnt="5" custScaleY="123636">
        <dgm:presLayoutVars>
          <dgm:bulletEnabled val="1"/>
        </dgm:presLayoutVars>
      </dgm:prSet>
      <dgm:spPr/>
    </dgm:pt>
    <dgm:pt modelId="{302509C3-21DD-4A52-A23E-7D37971C9934}" type="pres">
      <dgm:prSet presAssocID="{62662222-0CD1-41A2-922E-39055170B0FC}" presName="sibTrans" presStyleLbl="sibTrans1D1" presStyleIdx="3" presStyleCnt="4"/>
      <dgm:spPr/>
    </dgm:pt>
    <dgm:pt modelId="{43466FF8-427E-4FC6-9A7F-B2BB1B0569F4}" type="pres">
      <dgm:prSet presAssocID="{62662222-0CD1-41A2-922E-39055170B0FC}" presName="connectorText" presStyleLbl="sibTrans1D1" presStyleIdx="3" presStyleCnt="4"/>
      <dgm:spPr/>
    </dgm:pt>
    <dgm:pt modelId="{C4C7D160-E88F-4640-8034-A92B395A7953}" type="pres">
      <dgm:prSet presAssocID="{6656B7C6-9AA6-4EFB-AC4E-DAE4E671EBF3}" presName="node" presStyleLbl="node1" presStyleIdx="4" presStyleCnt="5" custScaleY="124601">
        <dgm:presLayoutVars>
          <dgm:bulletEnabled val="1"/>
        </dgm:presLayoutVars>
      </dgm:prSet>
      <dgm:spPr/>
    </dgm:pt>
  </dgm:ptLst>
  <dgm:cxnLst>
    <dgm:cxn modelId="{3693F503-EE3B-46C1-8398-9A63179A821E}" type="presOf" srcId="{3184FBFB-4743-42DE-B8F3-A8DAFA4948A9}" destId="{C90B0874-3DE0-48EE-9497-008A5A72B53B}" srcOrd="0" destOrd="1" presId="urn:microsoft.com/office/officeart/2016/7/layout/RepeatingBendingProcessNew"/>
    <dgm:cxn modelId="{F494820D-C9F5-47F1-AACD-09E749B3FBF3}" type="presOf" srcId="{DB664485-22CF-40EE-9772-37F6974447CB}" destId="{C4C7D160-E88F-4640-8034-A92B395A7953}" srcOrd="0" destOrd="2" presId="urn:microsoft.com/office/officeart/2016/7/layout/RepeatingBendingProcessNew"/>
    <dgm:cxn modelId="{ACFA6F0F-7038-4D8E-8AFA-888AE831AED2}" type="presOf" srcId="{86B29251-A76D-40E9-8E68-E06FA2E0E819}" destId="{DF17913B-AF80-4AE7-9574-C6D99EE6CE22}" srcOrd="1" destOrd="0" presId="urn:microsoft.com/office/officeart/2016/7/layout/RepeatingBendingProcessNew"/>
    <dgm:cxn modelId="{42485116-91A1-4DBE-801D-9324E724013E}" type="presOf" srcId="{E19A907E-B482-4FC0-A68E-BACB97BF715C}" destId="{13A83428-07BD-4023-B38B-BC9C59D6BDF7}" srcOrd="0" destOrd="0" presId="urn:microsoft.com/office/officeart/2016/7/layout/RepeatingBendingProcessNew"/>
    <dgm:cxn modelId="{576F5724-79CF-4AB4-BC8B-5320FB9C64E8}" srcId="{E19A907E-B482-4FC0-A68E-BACB97BF715C}" destId="{477448D5-D365-4662-8D6A-A7BBE57FA5B2}" srcOrd="0" destOrd="0" parTransId="{73638F35-14A5-4153-BF5A-F438E00109FF}" sibTransId="{092C0F9C-5A85-4079-9F1F-6EC1788B20E6}"/>
    <dgm:cxn modelId="{6F0A0A3E-2C86-43F2-98A3-BF6F25C1C742}" type="presOf" srcId="{76B8B1D9-4ECB-4B83-98F2-8700238F5C23}" destId="{60F25E7A-5939-4216-9447-C85DE112951B}" srcOrd="0" destOrd="0" presId="urn:microsoft.com/office/officeart/2016/7/layout/RepeatingBendingProcessNew"/>
    <dgm:cxn modelId="{7830495E-65B9-4D46-B280-8016E63ECF4C}" type="presOf" srcId="{13AEE507-870B-4611-863D-634DE626F414}" destId="{56DF56D9-8339-450E-8867-637CE638BF6E}" srcOrd="0" destOrd="0" presId="urn:microsoft.com/office/officeart/2016/7/layout/RepeatingBendingProcessNew"/>
    <dgm:cxn modelId="{3ABF8860-E820-4531-B245-F417BE62240F}" type="presOf" srcId="{62662222-0CD1-41A2-922E-39055170B0FC}" destId="{302509C3-21DD-4A52-A23E-7D37971C9934}" srcOrd="0" destOrd="0" presId="urn:microsoft.com/office/officeart/2016/7/layout/RepeatingBendingProcessNew"/>
    <dgm:cxn modelId="{E5CD3366-9819-490F-8243-CEAC9DF3C979}" type="presOf" srcId="{86B29251-A76D-40E9-8E68-E06FA2E0E819}" destId="{DD5DF083-458A-4BAD-A6FD-9EAB681834B3}" srcOrd="0" destOrd="0" presId="urn:microsoft.com/office/officeart/2016/7/layout/RepeatingBendingProcessNew"/>
    <dgm:cxn modelId="{9E52DF67-6D80-4D18-8693-848951EDEDFD}" type="presOf" srcId="{DDE042C6-3CED-49A4-BE1F-B6CD94B51011}" destId="{2BCA3895-0910-4580-93C4-E5EB7ADC17EC}" srcOrd="1" destOrd="0" presId="urn:microsoft.com/office/officeart/2016/7/layout/RepeatingBendingProcessNew"/>
    <dgm:cxn modelId="{18FA2869-2306-41E1-B992-6F7201FB48C1}" srcId="{7B7DF2A6-FEF2-47F1-A0F2-EB748A2D1D3F}" destId="{3184FBFB-4743-42DE-B8F3-A8DAFA4948A9}" srcOrd="0" destOrd="0" parTransId="{8A4FBE15-AD9C-4770-AF22-5F55B493050C}" sibTransId="{9CBA2F2D-F6B3-40CF-9E4F-B8742EC847BC}"/>
    <dgm:cxn modelId="{C731594C-3ACB-4874-A84A-DE8798EAD5F5}" srcId="{C947B17F-A4F1-4E7D-95BF-B63876020C72}" destId="{7B7DF2A6-FEF2-47F1-A0F2-EB748A2D1D3F}" srcOrd="2" destOrd="0" parTransId="{474EB63A-C1FC-4FA2-8901-1CC0E5C6FF0D}" sibTransId="{DDE042C6-3CED-49A4-BE1F-B6CD94B51011}"/>
    <dgm:cxn modelId="{6EECAC4D-6739-4F27-A527-FB18EB4D42B0}" type="presOf" srcId="{62662222-0CD1-41A2-922E-39055170B0FC}" destId="{43466FF8-427E-4FC6-9A7F-B2BB1B0569F4}" srcOrd="1" destOrd="0" presId="urn:microsoft.com/office/officeart/2016/7/layout/RepeatingBendingProcessNew"/>
    <dgm:cxn modelId="{AEB51572-8927-4C80-8CE9-95D7EA33DB1A}" type="presOf" srcId="{C947B17F-A4F1-4E7D-95BF-B63876020C72}" destId="{026F0AD8-6128-4100-9D3A-80118C487BBA}" srcOrd="0" destOrd="0" presId="urn:microsoft.com/office/officeart/2016/7/layout/RepeatingBendingProcessNew"/>
    <dgm:cxn modelId="{94D65980-E408-4968-A708-F2B106C0DF3A}" type="presOf" srcId="{477448D5-D365-4662-8D6A-A7BBE57FA5B2}" destId="{13A83428-07BD-4023-B38B-BC9C59D6BDF7}" srcOrd="0" destOrd="1" presId="urn:microsoft.com/office/officeart/2016/7/layout/RepeatingBendingProcessNew"/>
    <dgm:cxn modelId="{9EFC3C84-89F0-494A-8EB3-88FD1202D535}" srcId="{7B7DF2A6-FEF2-47F1-A0F2-EB748A2D1D3F}" destId="{8CD4D75E-E8B0-43AB-B8E2-7E4F70153DE9}" srcOrd="1" destOrd="0" parTransId="{8EB6630E-929E-4249-AA91-F236E3B67BE9}" sibTransId="{E85DDD63-3AE8-41FF-B402-93CDFFDFB188}"/>
    <dgm:cxn modelId="{63F59C93-335E-40AC-9541-9EE090E4DA31}" srcId="{C947B17F-A4F1-4E7D-95BF-B63876020C72}" destId="{13AEE507-870B-4611-863D-634DE626F414}" srcOrd="0" destOrd="0" parTransId="{B932210E-BF12-4A73-A1A2-784C76218C2C}" sibTransId="{86B29251-A76D-40E9-8E68-E06FA2E0E819}"/>
    <dgm:cxn modelId="{070C1694-63E9-4E4D-9113-AD2F4E6028BF}" type="presOf" srcId="{6656B7C6-9AA6-4EFB-AC4E-DAE4E671EBF3}" destId="{C4C7D160-E88F-4640-8034-A92B395A7953}" srcOrd="0" destOrd="0" presId="urn:microsoft.com/office/officeart/2016/7/layout/RepeatingBendingProcessNew"/>
    <dgm:cxn modelId="{6C2CF196-8AB2-4E0A-872D-A08E7948EA8A}" srcId="{C947B17F-A4F1-4E7D-95BF-B63876020C72}" destId="{74D6F337-0614-4843-BA28-04916211B313}" srcOrd="1" destOrd="0" parTransId="{7D020E29-C6AF-4708-AB39-F601FF1FFAE7}" sibTransId="{76B8B1D9-4ECB-4B83-98F2-8700238F5C23}"/>
    <dgm:cxn modelId="{50E77C9B-BB62-415B-8A37-152AE693AF3B}" type="presOf" srcId="{DDE042C6-3CED-49A4-BE1F-B6CD94B51011}" destId="{E71B3715-34E0-4E11-8CD3-EF49338A837C}" srcOrd="0" destOrd="0" presId="urn:microsoft.com/office/officeart/2016/7/layout/RepeatingBendingProcessNew"/>
    <dgm:cxn modelId="{E50024AC-1974-42A4-B05C-BDC47DE07BB3}" type="presOf" srcId="{7B7DF2A6-FEF2-47F1-A0F2-EB748A2D1D3F}" destId="{C90B0874-3DE0-48EE-9497-008A5A72B53B}" srcOrd="0" destOrd="0" presId="urn:microsoft.com/office/officeart/2016/7/layout/RepeatingBendingProcessNew"/>
    <dgm:cxn modelId="{29A018AF-C93E-4797-9B6F-4255ACD1FC81}" type="presOf" srcId="{D6B556A5-198F-4073-9FAC-80A7371218C7}" destId="{C4C7D160-E88F-4640-8034-A92B395A7953}" srcOrd="0" destOrd="1" presId="urn:microsoft.com/office/officeart/2016/7/layout/RepeatingBendingProcessNew"/>
    <dgm:cxn modelId="{1752E2BC-6A09-4C57-A196-8092ECA09F4C}" type="presOf" srcId="{8CD4D75E-E8B0-43AB-B8E2-7E4F70153DE9}" destId="{C90B0874-3DE0-48EE-9497-008A5A72B53B}" srcOrd="0" destOrd="2" presId="urn:microsoft.com/office/officeart/2016/7/layout/RepeatingBendingProcessNew"/>
    <dgm:cxn modelId="{74AF6BC5-B5BF-4746-B165-197E1179A44E}" type="presOf" srcId="{C1DE77C4-92EA-41A9-9AD3-CD03C3C44E6A}" destId="{13A83428-07BD-4023-B38B-BC9C59D6BDF7}" srcOrd="0" destOrd="2" presId="urn:microsoft.com/office/officeart/2016/7/layout/RepeatingBendingProcessNew"/>
    <dgm:cxn modelId="{3D6822D6-76D7-419F-A66E-786F953253AF}" type="presOf" srcId="{74D6F337-0614-4843-BA28-04916211B313}" destId="{B255EE7E-B3C0-4985-B74F-3CB26A289085}" srcOrd="0" destOrd="0" presId="urn:microsoft.com/office/officeart/2016/7/layout/RepeatingBendingProcessNew"/>
    <dgm:cxn modelId="{8400D9DA-DF9C-4034-9CEA-0A5AE9646583}" type="presOf" srcId="{76B8B1D9-4ECB-4B83-98F2-8700238F5C23}" destId="{FA2D918A-3E7C-4EC0-BB7D-647B9F5C4000}" srcOrd="1" destOrd="0" presId="urn:microsoft.com/office/officeart/2016/7/layout/RepeatingBendingProcessNew"/>
    <dgm:cxn modelId="{211982E1-8107-487A-919C-E1FB715A3620}" srcId="{6656B7C6-9AA6-4EFB-AC4E-DAE4E671EBF3}" destId="{DB664485-22CF-40EE-9772-37F6974447CB}" srcOrd="1" destOrd="0" parTransId="{4912465D-701D-4352-9F57-7E08AB30E268}" sibTransId="{EDAD4F3A-5AB8-4BEA-9435-ACB02FE21916}"/>
    <dgm:cxn modelId="{3AF56BF4-9A66-4612-8AC0-0230F45DF986}" srcId="{C947B17F-A4F1-4E7D-95BF-B63876020C72}" destId="{6656B7C6-9AA6-4EFB-AC4E-DAE4E671EBF3}" srcOrd="4" destOrd="0" parTransId="{C9833F25-8DEB-4B89-8439-F3EE92D7C137}" sibTransId="{F0C05475-1125-4776-B86F-43B9F2C0F3FB}"/>
    <dgm:cxn modelId="{531B30F5-7895-432A-B7D3-A046B8119C82}" srcId="{6656B7C6-9AA6-4EFB-AC4E-DAE4E671EBF3}" destId="{D6B556A5-198F-4073-9FAC-80A7371218C7}" srcOrd="0" destOrd="0" parTransId="{8BC897B3-173B-4765-AE2F-50799B492FCD}" sibTransId="{716CC34E-8CDA-4F42-B36E-23BBF5C73C0D}"/>
    <dgm:cxn modelId="{BBD087F9-AA0C-4206-A059-7F384CCA0F85}" srcId="{C947B17F-A4F1-4E7D-95BF-B63876020C72}" destId="{E19A907E-B482-4FC0-A68E-BACB97BF715C}" srcOrd="3" destOrd="0" parTransId="{A68F1890-D5D5-42A0-915E-8A04323B714D}" sibTransId="{62662222-0CD1-41A2-922E-39055170B0FC}"/>
    <dgm:cxn modelId="{C09E58FF-7FEB-473F-BCFD-3CF886CA23D0}" srcId="{E19A907E-B482-4FC0-A68E-BACB97BF715C}" destId="{C1DE77C4-92EA-41A9-9AD3-CD03C3C44E6A}" srcOrd="1" destOrd="0" parTransId="{7070AD23-E052-47DF-AE62-6D834CD117A8}" sibTransId="{6E20DDAE-4978-402F-921E-40E1BD0637F0}"/>
    <dgm:cxn modelId="{510E44CD-6C96-4FB4-8275-F588B1BAB067}" type="presParOf" srcId="{026F0AD8-6128-4100-9D3A-80118C487BBA}" destId="{56DF56D9-8339-450E-8867-637CE638BF6E}" srcOrd="0" destOrd="0" presId="urn:microsoft.com/office/officeart/2016/7/layout/RepeatingBendingProcessNew"/>
    <dgm:cxn modelId="{02A8A2FB-8290-49EE-B0AE-1310CEC8F4C6}" type="presParOf" srcId="{026F0AD8-6128-4100-9D3A-80118C487BBA}" destId="{DD5DF083-458A-4BAD-A6FD-9EAB681834B3}" srcOrd="1" destOrd="0" presId="urn:microsoft.com/office/officeart/2016/7/layout/RepeatingBendingProcessNew"/>
    <dgm:cxn modelId="{DD6D18C9-8AC8-43A1-80D8-6E11CB6105EA}" type="presParOf" srcId="{DD5DF083-458A-4BAD-A6FD-9EAB681834B3}" destId="{DF17913B-AF80-4AE7-9574-C6D99EE6CE22}" srcOrd="0" destOrd="0" presId="urn:microsoft.com/office/officeart/2016/7/layout/RepeatingBendingProcessNew"/>
    <dgm:cxn modelId="{FC75EDE8-F297-4A72-931B-1CFE388A8101}" type="presParOf" srcId="{026F0AD8-6128-4100-9D3A-80118C487BBA}" destId="{B255EE7E-B3C0-4985-B74F-3CB26A289085}" srcOrd="2" destOrd="0" presId="urn:microsoft.com/office/officeart/2016/7/layout/RepeatingBendingProcessNew"/>
    <dgm:cxn modelId="{636BF903-0CE6-41EF-A073-829C5E919C99}" type="presParOf" srcId="{026F0AD8-6128-4100-9D3A-80118C487BBA}" destId="{60F25E7A-5939-4216-9447-C85DE112951B}" srcOrd="3" destOrd="0" presId="urn:microsoft.com/office/officeart/2016/7/layout/RepeatingBendingProcessNew"/>
    <dgm:cxn modelId="{92A4B92C-CD6B-4B5B-BEBC-0447E19EAF11}" type="presParOf" srcId="{60F25E7A-5939-4216-9447-C85DE112951B}" destId="{FA2D918A-3E7C-4EC0-BB7D-647B9F5C4000}" srcOrd="0" destOrd="0" presId="urn:microsoft.com/office/officeart/2016/7/layout/RepeatingBendingProcessNew"/>
    <dgm:cxn modelId="{6FCC1632-02CD-47ED-ADC6-96AB873D1A59}" type="presParOf" srcId="{026F0AD8-6128-4100-9D3A-80118C487BBA}" destId="{C90B0874-3DE0-48EE-9497-008A5A72B53B}" srcOrd="4" destOrd="0" presId="urn:microsoft.com/office/officeart/2016/7/layout/RepeatingBendingProcessNew"/>
    <dgm:cxn modelId="{90A64B01-D72F-4E3A-9A50-F2217BB0225C}" type="presParOf" srcId="{026F0AD8-6128-4100-9D3A-80118C487BBA}" destId="{E71B3715-34E0-4E11-8CD3-EF49338A837C}" srcOrd="5" destOrd="0" presId="urn:microsoft.com/office/officeart/2016/7/layout/RepeatingBendingProcessNew"/>
    <dgm:cxn modelId="{6B39A9A8-00C5-4073-A0F1-4151AAFD3617}" type="presParOf" srcId="{E71B3715-34E0-4E11-8CD3-EF49338A837C}" destId="{2BCA3895-0910-4580-93C4-E5EB7ADC17EC}" srcOrd="0" destOrd="0" presId="urn:microsoft.com/office/officeart/2016/7/layout/RepeatingBendingProcessNew"/>
    <dgm:cxn modelId="{27731CBA-E7C7-4021-B4EB-206E60E37527}" type="presParOf" srcId="{026F0AD8-6128-4100-9D3A-80118C487BBA}" destId="{13A83428-07BD-4023-B38B-BC9C59D6BDF7}" srcOrd="6" destOrd="0" presId="urn:microsoft.com/office/officeart/2016/7/layout/RepeatingBendingProcessNew"/>
    <dgm:cxn modelId="{79D36062-2CB5-48E9-9C74-91C37F3D2608}" type="presParOf" srcId="{026F0AD8-6128-4100-9D3A-80118C487BBA}" destId="{302509C3-21DD-4A52-A23E-7D37971C9934}" srcOrd="7" destOrd="0" presId="urn:microsoft.com/office/officeart/2016/7/layout/RepeatingBendingProcessNew"/>
    <dgm:cxn modelId="{E19E5EFC-9AD6-43E9-A130-F52ACD28C0CE}" type="presParOf" srcId="{302509C3-21DD-4A52-A23E-7D37971C9934}" destId="{43466FF8-427E-4FC6-9A7F-B2BB1B0569F4}" srcOrd="0" destOrd="0" presId="urn:microsoft.com/office/officeart/2016/7/layout/RepeatingBendingProcessNew"/>
    <dgm:cxn modelId="{400ED6D3-3F5A-413C-83D8-2E0B087C9CA9}" type="presParOf" srcId="{026F0AD8-6128-4100-9D3A-80118C487BBA}" destId="{C4C7D160-E88F-4640-8034-A92B395A7953}"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2F297-BD82-4A29-B4BE-D5D569DC241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4AB8E55-EB5B-4ABD-9DA7-6A426E39DB5C}">
      <dgm:prSet/>
      <dgm:spPr/>
      <dgm:t>
        <a:bodyPr/>
        <a:lstStyle/>
        <a:p>
          <a:r>
            <a:rPr lang="en-US" b="1" dirty="0">
              <a:solidFill>
                <a:schemeClr val="tx1"/>
              </a:solidFill>
            </a:rPr>
            <a:t>Purchasing Card or P-card Program: The program is managed by the State Department of Administrative Services. The program offers designated personnel a credit card used as a procurement tool which is a more efficient and effective method of purchasing and paying for goods and services with a value of less than $2,500.</a:t>
          </a:r>
        </a:p>
      </dgm:t>
    </dgm:pt>
    <dgm:pt modelId="{A3932BCF-D105-4DCD-A2A6-E3C837921298}" type="parTrans" cxnId="{450254CE-3E5B-4768-BD1A-902D9CC51914}">
      <dgm:prSet/>
      <dgm:spPr/>
      <dgm:t>
        <a:bodyPr/>
        <a:lstStyle/>
        <a:p>
          <a:endParaRPr lang="en-US"/>
        </a:p>
      </dgm:t>
    </dgm:pt>
    <dgm:pt modelId="{ED376737-7111-429E-8610-18CD664111A6}" type="sibTrans" cxnId="{450254CE-3E5B-4768-BD1A-902D9CC51914}">
      <dgm:prSet/>
      <dgm:spPr/>
      <dgm:t>
        <a:bodyPr/>
        <a:lstStyle/>
        <a:p>
          <a:endParaRPr lang="en-US"/>
        </a:p>
      </dgm:t>
    </dgm:pt>
    <dgm:pt modelId="{1CA639ED-7F72-4892-826B-B78D4F3D9D8E}">
      <dgm:prSet custT="1"/>
      <dgm:spPr/>
      <dgm:t>
        <a:bodyPr/>
        <a:lstStyle/>
        <a:p>
          <a:r>
            <a:rPr lang="en-US" sz="1000" b="1" u="sng" dirty="0">
              <a:solidFill>
                <a:schemeClr val="tx1"/>
              </a:solidFill>
            </a:rPr>
            <a:t>Benefits of the P-card</a:t>
          </a:r>
          <a:r>
            <a:rPr lang="en-US" sz="1000" b="1" dirty="0">
              <a:solidFill>
                <a:schemeClr val="tx1"/>
              </a:solidFill>
            </a:rPr>
            <a:t>: </a:t>
          </a:r>
        </a:p>
      </dgm:t>
    </dgm:pt>
    <dgm:pt modelId="{B86F1125-AC13-45C1-8B9D-C3A891D2AA07}" type="parTrans" cxnId="{3AA64094-350E-4A61-A08F-F38B1DFBC2A9}">
      <dgm:prSet/>
      <dgm:spPr/>
      <dgm:t>
        <a:bodyPr/>
        <a:lstStyle/>
        <a:p>
          <a:endParaRPr lang="en-US"/>
        </a:p>
      </dgm:t>
    </dgm:pt>
    <dgm:pt modelId="{6B8FEDC3-0E62-4EF7-B292-2E8BE70D55E9}" type="sibTrans" cxnId="{3AA64094-350E-4A61-A08F-F38B1DFBC2A9}">
      <dgm:prSet/>
      <dgm:spPr/>
      <dgm:t>
        <a:bodyPr/>
        <a:lstStyle/>
        <a:p>
          <a:endParaRPr lang="en-US"/>
        </a:p>
      </dgm:t>
    </dgm:pt>
    <dgm:pt modelId="{4C0B12AC-E4E0-403D-B896-C452C0843C2C}">
      <dgm:prSet custT="1"/>
      <dgm:spPr/>
      <dgm:t>
        <a:bodyPr/>
        <a:lstStyle/>
        <a:p>
          <a:r>
            <a:rPr lang="en-US" sz="1000" b="1" dirty="0">
              <a:solidFill>
                <a:schemeClr val="tx1"/>
              </a:solidFill>
            </a:rPr>
            <a:t>Goods and services can be more quickly and easily obtained</a:t>
          </a:r>
        </a:p>
      </dgm:t>
    </dgm:pt>
    <dgm:pt modelId="{B3B28B2C-17A8-47A7-94A2-7FEB9FF8A52C}" type="parTrans" cxnId="{2DEDDC1B-2C33-49F6-A4A5-A23AE5ACAC77}">
      <dgm:prSet/>
      <dgm:spPr/>
      <dgm:t>
        <a:bodyPr/>
        <a:lstStyle/>
        <a:p>
          <a:endParaRPr lang="en-US"/>
        </a:p>
      </dgm:t>
    </dgm:pt>
    <dgm:pt modelId="{0A8D24D6-80CA-4DF1-96E3-76D97A219999}" type="sibTrans" cxnId="{2DEDDC1B-2C33-49F6-A4A5-A23AE5ACAC77}">
      <dgm:prSet/>
      <dgm:spPr/>
      <dgm:t>
        <a:bodyPr/>
        <a:lstStyle/>
        <a:p>
          <a:endParaRPr lang="en-US"/>
        </a:p>
      </dgm:t>
    </dgm:pt>
    <dgm:pt modelId="{166CF2A3-43CF-4278-83EA-0BB70D5F4630}">
      <dgm:prSet custT="1"/>
      <dgm:spPr/>
      <dgm:t>
        <a:bodyPr/>
        <a:lstStyle/>
        <a:p>
          <a:r>
            <a:rPr lang="en-US" sz="1000" b="1" dirty="0">
              <a:solidFill>
                <a:schemeClr val="tx1"/>
              </a:solidFill>
            </a:rPr>
            <a:t>Work related to the purchase of and payment for goods and services is significantly reduced</a:t>
          </a:r>
        </a:p>
      </dgm:t>
    </dgm:pt>
    <dgm:pt modelId="{087EED8C-71B9-4934-BAA0-64A2BC3F867E}" type="parTrans" cxnId="{9CAA98B1-5D12-4E34-A2CA-28D1B6F28B09}">
      <dgm:prSet/>
      <dgm:spPr/>
      <dgm:t>
        <a:bodyPr/>
        <a:lstStyle/>
        <a:p>
          <a:endParaRPr lang="en-US"/>
        </a:p>
      </dgm:t>
    </dgm:pt>
    <dgm:pt modelId="{EF1905E1-FC0B-4DB8-B201-E6556607077F}" type="sibTrans" cxnId="{9CAA98B1-5D12-4E34-A2CA-28D1B6F28B09}">
      <dgm:prSet/>
      <dgm:spPr/>
      <dgm:t>
        <a:bodyPr/>
        <a:lstStyle/>
        <a:p>
          <a:endParaRPr lang="en-US"/>
        </a:p>
      </dgm:t>
    </dgm:pt>
    <dgm:pt modelId="{F60C7F0A-5A70-45CF-8218-11D47F8C1F93}">
      <dgm:prSet custT="1"/>
      <dgm:spPr/>
      <dgm:t>
        <a:bodyPr/>
        <a:lstStyle/>
        <a:p>
          <a:r>
            <a:rPr lang="en-US" sz="1000" b="1" dirty="0">
              <a:solidFill>
                <a:schemeClr val="tx1"/>
              </a:solidFill>
            </a:rPr>
            <a:t>More efficient use of time will enable employees to focus on the value-added aspects of their jobs</a:t>
          </a:r>
        </a:p>
      </dgm:t>
    </dgm:pt>
    <dgm:pt modelId="{EBBD5F45-E4F9-468D-8D93-57FA3CC45E74}" type="parTrans" cxnId="{907881D2-2C5C-4055-A94B-B7FA7D6C8CB0}">
      <dgm:prSet/>
      <dgm:spPr/>
      <dgm:t>
        <a:bodyPr/>
        <a:lstStyle/>
        <a:p>
          <a:endParaRPr lang="en-US"/>
        </a:p>
      </dgm:t>
    </dgm:pt>
    <dgm:pt modelId="{307F3B2A-C651-412F-8FB1-66063A181879}" type="sibTrans" cxnId="{907881D2-2C5C-4055-A94B-B7FA7D6C8CB0}">
      <dgm:prSet/>
      <dgm:spPr/>
      <dgm:t>
        <a:bodyPr/>
        <a:lstStyle/>
        <a:p>
          <a:endParaRPr lang="en-US"/>
        </a:p>
      </dgm:t>
    </dgm:pt>
    <dgm:pt modelId="{13EE46C6-DC1D-473A-AE27-F7AAC59D4B91}">
      <dgm:prSet custT="1"/>
      <dgm:spPr/>
      <dgm:t>
        <a:bodyPr/>
        <a:lstStyle/>
        <a:p>
          <a:r>
            <a:rPr lang="en-US" sz="1000" b="1" dirty="0">
              <a:solidFill>
                <a:schemeClr val="tx1"/>
              </a:solidFill>
            </a:rPr>
            <a:t>Reduces the number of requisitions, purchase orders, invoices and checks</a:t>
          </a:r>
        </a:p>
      </dgm:t>
    </dgm:pt>
    <dgm:pt modelId="{C10C0854-78AA-4936-818C-CE8575F8D467}" type="parTrans" cxnId="{D640FA22-4CF2-469F-9A47-39A9064CC9A1}">
      <dgm:prSet/>
      <dgm:spPr/>
      <dgm:t>
        <a:bodyPr/>
        <a:lstStyle/>
        <a:p>
          <a:endParaRPr lang="en-US"/>
        </a:p>
      </dgm:t>
    </dgm:pt>
    <dgm:pt modelId="{C396BAE4-583C-45FF-A7DB-A20206AE0550}" type="sibTrans" cxnId="{D640FA22-4CF2-469F-9A47-39A9064CC9A1}">
      <dgm:prSet/>
      <dgm:spPr/>
      <dgm:t>
        <a:bodyPr/>
        <a:lstStyle/>
        <a:p>
          <a:endParaRPr lang="en-US"/>
        </a:p>
      </dgm:t>
    </dgm:pt>
    <dgm:pt modelId="{1999D7C2-42AF-45E9-A213-CC8ED9369557}">
      <dgm:prSet custT="1"/>
      <dgm:spPr/>
      <dgm:t>
        <a:bodyPr/>
        <a:lstStyle/>
        <a:p>
          <a:r>
            <a:rPr lang="en-US" sz="1000" b="1" dirty="0">
              <a:solidFill>
                <a:schemeClr val="tx1"/>
              </a:solidFill>
            </a:rPr>
            <a:t>Enables Purchasing and Accounts Payable to focus on higher yield value-added activities</a:t>
          </a:r>
        </a:p>
      </dgm:t>
    </dgm:pt>
    <dgm:pt modelId="{69604B70-EFAC-496D-AACF-72D78362994F}" type="parTrans" cxnId="{753C6FCC-FD34-4DED-9DEB-FFFC4C81FE4E}">
      <dgm:prSet/>
      <dgm:spPr/>
      <dgm:t>
        <a:bodyPr/>
        <a:lstStyle/>
        <a:p>
          <a:endParaRPr lang="en-US"/>
        </a:p>
      </dgm:t>
    </dgm:pt>
    <dgm:pt modelId="{2C6589A3-1BA3-4987-8C9A-AA0BF661D911}" type="sibTrans" cxnId="{753C6FCC-FD34-4DED-9DEB-FFFC4C81FE4E}">
      <dgm:prSet/>
      <dgm:spPr/>
      <dgm:t>
        <a:bodyPr/>
        <a:lstStyle/>
        <a:p>
          <a:endParaRPr lang="en-US"/>
        </a:p>
      </dgm:t>
    </dgm:pt>
    <dgm:pt modelId="{8DF32763-6A78-456F-921B-CD4220191B57}">
      <dgm:prSet custT="1"/>
      <dgm:spPr/>
      <dgm:t>
        <a:bodyPr/>
        <a:lstStyle/>
        <a:p>
          <a:r>
            <a:rPr lang="en-US" sz="1100" b="1"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Examples of Ineligible P-card expenses</a:t>
          </a:r>
          <a:r>
            <a:rPr lang="en-US" sz="1100" b="1" dirty="0">
              <a:solidFill>
                <a:schemeClr val="tx1"/>
              </a:solidFill>
            </a:rPr>
            <a:t>:</a:t>
          </a:r>
        </a:p>
      </dgm:t>
    </dgm:pt>
    <dgm:pt modelId="{48C3531F-FF0E-4929-9815-96CF86205431}" type="parTrans" cxnId="{75A22C5D-52A8-4ECB-941C-9C6F5FDE8675}">
      <dgm:prSet/>
      <dgm:spPr/>
      <dgm:t>
        <a:bodyPr/>
        <a:lstStyle/>
        <a:p>
          <a:endParaRPr lang="en-US"/>
        </a:p>
      </dgm:t>
    </dgm:pt>
    <dgm:pt modelId="{B47CB29D-92CB-41C3-A28C-A53A8A83A374}" type="sibTrans" cxnId="{75A22C5D-52A8-4ECB-941C-9C6F5FDE8675}">
      <dgm:prSet/>
      <dgm:spPr/>
      <dgm:t>
        <a:bodyPr/>
        <a:lstStyle/>
        <a:p>
          <a:endParaRPr lang="en-US"/>
        </a:p>
      </dgm:t>
    </dgm:pt>
    <dgm:pt modelId="{81634949-9ECE-44E9-868E-1E11ADB434E3}">
      <dgm:prSet custT="1"/>
      <dgm:spPr/>
      <dgm:t>
        <a:bodyPr/>
        <a:lstStyle/>
        <a:p>
          <a:r>
            <a:rPr lang="en-US" sz="1100" b="1" dirty="0">
              <a:solidFill>
                <a:schemeClr val="tx1"/>
              </a:solidFill>
            </a:rPr>
            <a:t>Computer related hardware such as computer desktops, laptops and printers. IT related requests should be reviewed and approved by IT&amp;I in advance</a:t>
          </a:r>
        </a:p>
      </dgm:t>
    </dgm:pt>
    <dgm:pt modelId="{544F8B45-3A2D-4FCB-9ECC-593FE022F948}" type="parTrans" cxnId="{ABDA533E-3163-4E44-BB66-B23BE2B0AFD2}">
      <dgm:prSet/>
      <dgm:spPr/>
      <dgm:t>
        <a:bodyPr/>
        <a:lstStyle/>
        <a:p>
          <a:endParaRPr lang="en-US"/>
        </a:p>
      </dgm:t>
    </dgm:pt>
    <dgm:pt modelId="{9685694D-AE9C-4299-B42E-60B07DDC9BF0}" type="sibTrans" cxnId="{ABDA533E-3163-4E44-BB66-B23BE2B0AFD2}">
      <dgm:prSet/>
      <dgm:spPr/>
      <dgm:t>
        <a:bodyPr/>
        <a:lstStyle/>
        <a:p>
          <a:endParaRPr lang="en-US"/>
        </a:p>
      </dgm:t>
    </dgm:pt>
    <dgm:pt modelId="{E9E84761-9BA2-47AE-A23D-3F53F74FD5D6}">
      <dgm:prSet custT="1"/>
      <dgm:spPr/>
      <dgm:t>
        <a:bodyPr/>
        <a:lstStyle/>
        <a:p>
          <a:r>
            <a:rPr lang="en-US" sz="1100" b="1" dirty="0">
              <a:solidFill>
                <a:schemeClr val="tx1"/>
              </a:solidFill>
            </a:rPr>
            <a:t>Electrical, plumbing, carpentry, painting or structural work requires advance approval by Facilities Management</a:t>
          </a:r>
        </a:p>
      </dgm:t>
    </dgm:pt>
    <dgm:pt modelId="{1A674E04-5476-4C63-BD13-6CB7992CA9C4}" type="parTrans" cxnId="{84738967-A3DF-4040-9B1C-6580158AB14E}">
      <dgm:prSet/>
      <dgm:spPr/>
      <dgm:t>
        <a:bodyPr/>
        <a:lstStyle/>
        <a:p>
          <a:endParaRPr lang="en-US"/>
        </a:p>
      </dgm:t>
    </dgm:pt>
    <dgm:pt modelId="{59BB11ED-C6B0-4B2C-81F0-2992C8B07973}" type="sibTrans" cxnId="{84738967-A3DF-4040-9B1C-6580158AB14E}">
      <dgm:prSet/>
      <dgm:spPr/>
      <dgm:t>
        <a:bodyPr/>
        <a:lstStyle/>
        <a:p>
          <a:endParaRPr lang="en-US"/>
        </a:p>
      </dgm:t>
    </dgm:pt>
    <dgm:pt modelId="{2BCDCC65-2850-45C9-ACBD-5B978DF03790}">
      <dgm:prSet custT="1"/>
      <dgm:spPr/>
      <dgm:t>
        <a:bodyPr/>
        <a:lstStyle/>
        <a:p>
          <a:r>
            <a:rPr lang="en-US" sz="1100" b="1" dirty="0">
              <a:solidFill>
                <a:schemeClr val="tx1"/>
              </a:solidFill>
            </a:rPr>
            <a:t>Travel Related Food Purchases (defer to Travel Office on processes) and Food Truck Vendors </a:t>
          </a:r>
        </a:p>
      </dgm:t>
    </dgm:pt>
    <dgm:pt modelId="{B175D8FE-FFC9-4FDB-919D-55A75F37F5E3}" type="parTrans" cxnId="{5FB858FE-89A9-4A90-A0A4-F86844BCB039}">
      <dgm:prSet/>
      <dgm:spPr/>
      <dgm:t>
        <a:bodyPr/>
        <a:lstStyle/>
        <a:p>
          <a:endParaRPr lang="en-US"/>
        </a:p>
      </dgm:t>
    </dgm:pt>
    <dgm:pt modelId="{194F6BF3-B1E4-4388-AE78-3AD0D77AB051}" type="sibTrans" cxnId="{5FB858FE-89A9-4A90-A0A4-F86844BCB039}">
      <dgm:prSet/>
      <dgm:spPr/>
      <dgm:t>
        <a:bodyPr/>
        <a:lstStyle/>
        <a:p>
          <a:endParaRPr lang="en-US"/>
        </a:p>
      </dgm:t>
    </dgm:pt>
    <dgm:pt modelId="{34BBA822-77CE-4EA1-B025-708A11477312}">
      <dgm:prSet/>
      <dgm:spPr/>
      <dgm:t>
        <a:bodyPr/>
        <a:lstStyle/>
        <a:p>
          <a:r>
            <a:rPr lang="en-US" b="1" dirty="0">
              <a:solidFill>
                <a:schemeClr val="tx1"/>
              </a:solidFill>
            </a:rPr>
            <a:t>Note: Please defer to the P-Card Manual for the full list of ineligible purchases. </a:t>
          </a:r>
          <a:endParaRPr lang="en-US" dirty="0">
            <a:solidFill>
              <a:schemeClr val="tx1"/>
            </a:solidFill>
          </a:endParaRPr>
        </a:p>
      </dgm:t>
    </dgm:pt>
    <dgm:pt modelId="{9367F39C-A8E5-4B37-8192-C0650A77589A}" type="parTrans" cxnId="{90587861-6CF0-4801-B20D-9F7FFB648864}">
      <dgm:prSet/>
      <dgm:spPr/>
      <dgm:t>
        <a:bodyPr/>
        <a:lstStyle/>
        <a:p>
          <a:endParaRPr lang="en-US"/>
        </a:p>
      </dgm:t>
    </dgm:pt>
    <dgm:pt modelId="{A4E84089-16D7-4CE7-B13C-83500655214C}" type="sibTrans" cxnId="{90587861-6CF0-4801-B20D-9F7FFB648864}">
      <dgm:prSet/>
      <dgm:spPr/>
      <dgm:t>
        <a:bodyPr/>
        <a:lstStyle/>
        <a:p>
          <a:endParaRPr lang="en-US"/>
        </a:p>
      </dgm:t>
    </dgm:pt>
    <dgm:pt modelId="{AEFF7753-5BDF-4E90-A736-9DA355212C81}" type="pres">
      <dgm:prSet presAssocID="{5D72F297-BD82-4A29-B4BE-D5D569DC2410}" presName="diagram" presStyleCnt="0">
        <dgm:presLayoutVars>
          <dgm:dir/>
          <dgm:resizeHandles val="exact"/>
        </dgm:presLayoutVars>
      </dgm:prSet>
      <dgm:spPr/>
    </dgm:pt>
    <dgm:pt modelId="{A6352243-6BEF-4AC6-880E-8ADD5FB7AC88}" type="pres">
      <dgm:prSet presAssocID="{E4AB8E55-EB5B-4ABD-9DA7-6A426E39DB5C}" presName="node" presStyleLbl="node1" presStyleIdx="0" presStyleCnt="4">
        <dgm:presLayoutVars>
          <dgm:bulletEnabled val="1"/>
        </dgm:presLayoutVars>
      </dgm:prSet>
      <dgm:spPr/>
    </dgm:pt>
    <dgm:pt modelId="{D51329A3-1467-4050-9F8D-7D9783E37B10}" type="pres">
      <dgm:prSet presAssocID="{ED376737-7111-429E-8610-18CD664111A6}" presName="sibTrans" presStyleCnt="0"/>
      <dgm:spPr/>
    </dgm:pt>
    <dgm:pt modelId="{6ADB1A7F-943C-4276-AF8E-ECCDA0B643B6}" type="pres">
      <dgm:prSet presAssocID="{1CA639ED-7F72-4892-826B-B78D4F3D9D8E}" presName="node" presStyleLbl="node1" presStyleIdx="1" presStyleCnt="4">
        <dgm:presLayoutVars>
          <dgm:bulletEnabled val="1"/>
        </dgm:presLayoutVars>
      </dgm:prSet>
      <dgm:spPr/>
    </dgm:pt>
    <dgm:pt modelId="{E0FC196F-E7A0-463B-878A-4BA730F42867}" type="pres">
      <dgm:prSet presAssocID="{6B8FEDC3-0E62-4EF7-B292-2E8BE70D55E9}" presName="sibTrans" presStyleCnt="0"/>
      <dgm:spPr/>
    </dgm:pt>
    <dgm:pt modelId="{75E5599E-2F52-49DE-9452-87BFF8D12F7F}" type="pres">
      <dgm:prSet presAssocID="{8DF32763-6A78-456F-921B-CD4220191B57}" presName="node" presStyleLbl="node1" presStyleIdx="2" presStyleCnt="4">
        <dgm:presLayoutVars>
          <dgm:bulletEnabled val="1"/>
        </dgm:presLayoutVars>
      </dgm:prSet>
      <dgm:spPr/>
    </dgm:pt>
    <dgm:pt modelId="{5084A212-0FDF-4EEC-A854-6386CECBD8B6}" type="pres">
      <dgm:prSet presAssocID="{B47CB29D-92CB-41C3-A28C-A53A8A83A374}" presName="sibTrans" presStyleCnt="0"/>
      <dgm:spPr/>
    </dgm:pt>
    <dgm:pt modelId="{8DB2289F-9D01-4EEA-8905-4FFB60EB4E2B}" type="pres">
      <dgm:prSet presAssocID="{34BBA822-77CE-4EA1-B025-708A11477312}" presName="node" presStyleLbl="node1" presStyleIdx="3" presStyleCnt="4">
        <dgm:presLayoutVars>
          <dgm:bulletEnabled val="1"/>
        </dgm:presLayoutVars>
      </dgm:prSet>
      <dgm:spPr/>
    </dgm:pt>
  </dgm:ptLst>
  <dgm:cxnLst>
    <dgm:cxn modelId="{F0580404-F024-42B3-8576-79F9E7B526B0}" type="presOf" srcId="{4C0B12AC-E4E0-403D-B896-C452C0843C2C}" destId="{6ADB1A7F-943C-4276-AF8E-ECCDA0B643B6}" srcOrd="0" destOrd="1" presId="urn:microsoft.com/office/officeart/2005/8/layout/default"/>
    <dgm:cxn modelId="{332A7B09-5654-4A1F-91BA-24CD47020241}" type="presOf" srcId="{8DF32763-6A78-456F-921B-CD4220191B57}" destId="{75E5599E-2F52-49DE-9452-87BFF8D12F7F}" srcOrd="0" destOrd="0" presId="urn:microsoft.com/office/officeart/2005/8/layout/default"/>
    <dgm:cxn modelId="{27AFCB1B-3EA3-4324-BE0C-7EF6C2B47F2B}" type="presOf" srcId="{13EE46C6-DC1D-473A-AE27-F7AAC59D4B91}" destId="{6ADB1A7F-943C-4276-AF8E-ECCDA0B643B6}" srcOrd="0" destOrd="4" presId="urn:microsoft.com/office/officeart/2005/8/layout/default"/>
    <dgm:cxn modelId="{2DEDDC1B-2C33-49F6-A4A5-A23AE5ACAC77}" srcId="{1CA639ED-7F72-4892-826B-B78D4F3D9D8E}" destId="{4C0B12AC-E4E0-403D-B896-C452C0843C2C}" srcOrd="0" destOrd="0" parTransId="{B3B28B2C-17A8-47A7-94A2-7FEB9FF8A52C}" sibTransId="{0A8D24D6-80CA-4DF1-96E3-76D97A219999}"/>
    <dgm:cxn modelId="{D640FA22-4CF2-469F-9A47-39A9064CC9A1}" srcId="{1CA639ED-7F72-4892-826B-B78D4F3D9D8E}" destId="{13EE46C6-DC1D-473A-AE27-F7AAC59D4B91}" srcOrd="3" destOrd="0" parTransId="{C10C0854-78AA-4936-818C-CE8575F8D467}" sibTransId="{C396BAE4-583C-45FF-A7DB-A20206AE0550}"/>
    <dgm:cxn modelId="{ABDA533E-3163-4E44-BB66-B23BE2B0AFD2}" srcId="{8DF32763-6A78-456F-921B-CD4220191B57}" destId="{81634949-9ECE-44E9-868E-1E11ADB434E3}" srcOrd="0" destOrd="0" parTransId="{544F8B45-3A2D-4FCB-9ECC-593FE022F948}" sibTransId="{9685694D-AE9C-4299-B42E-60B07DDC9BF0}"/>
    <dgm:cxn modelId="{75A22C5D-52A8-4ECB-941C-9C6F5FDE8675}" srcId="{5D72F297-BD82-4A29-B4BE-D5D569DC2410}" destId="{8DF32763-6A78-456F-921B-CD4220191B57}" srcOrd="2" destOrd="0" parTransId="{48C3531F-FF0E-4929-9815-96CF86205431}" sibTransId="{B47CB29D-92CB-41C3-A28C-A53A8A83A374}"/>
    <dgm:cxn modelId="{90587861-6CF0-4801-B20D-9F7FFB648864}" srcId="{5D72F297-BD82-4A29-B4BE-D5D569DC2410}" destId="{34BBA822-77CE-4EA1-B025-708A11477312}" srcOrd="3" destOrd="0" parTransId="{9367F39C-A8E5-4B37-8192-C0650A77589A}" sibTransId="{A4E84089-16D7-4CE7-B13C-83500655214C}"/>
    <dgm:cxn modelId="{27B0C664-9444-4E01-B2E1-A0AAF823437D}" type="presOf" srcId="{E4AB8E55-EB5B-4ABD-9DA7-6A426E39DB5C}" destId="{A6352243-6BEF-4AC6-880E-8ADD5FB7AC88}" srcOrd="0" destOrd="0" presId="urn:microsoft.com/office/officeart/2005/8/layout/default"/>
    <dgm:cxn modelId="{84738967-A3DF-4040-9B1C-6580158AB14E}" srcId="{8DF32763-6A78-456F-921B-CD4220191B57}" destId="{E9E84761-9BA2-47AE-A23D-3F53F74FD5D6}" srcOrd="1" destOrd="0" parTransId="{1A674E04-5476-4C63-BD13-6CB7992CA9C4}" sibTransId="{59BB11ED-C6B0-4B2C-81F0-2992C8B07973}"/>
    <dgm:cxn modelId="{3AA64094-350E-4A61-A08F-F38B1DFBC2A9}" srcId="{5D72F297-BD82-4A29-B4BE-D5D569DC2410}" destId="{1CA639ED-7F72-4892-826B-B78D4F3D9D8E}" srcOrd="1" destOrd="0" parTransId="{B86F1125-AC13-45C1-8B9D-C3A891D2AA07}" sibTransId="{6B8FEDC3-0E62-4EF7-B292-2E8BE70D55E9}"/>
    <dgm:cxn modelId="{34DB03A8-63E8-49E6-BDF9-171F21722B33}" type="presOf" srcId="{166CF2A3-43CF-4278-83EA-0BB70D5F4630}" destId="{6ADB1A7F-943C-4276-AF8E-ECCDA0B643B6}" srcOrd="0" destOrd="2" presId="urn:microsoft.com/office/officeart/2005/8/layout/default"/>
    <dgm:cxn modelId="{8DEDEAAC-FF32-446E-8513-21D9C36D8112}" type="presOf" srcId="{1999D7C2-42AF-45E9-A213-CC8ED9369557}" destId="{6ADB1A7F-943C-4276-AF8E-ECCDA0B643B6}" srcOrd="0" destOrd="5" presId="urn:microsoft.com/office/officeart/2005/8/layout/default"/>
    <dgm:cxn modelId="{9CAA98B1-5D12-4E34-A2CA-28D1B6F28B09}" srcId="{1CA639ED-7F72-4892-826B-B78D4F3D9D8E}" destId="{166CF2A3-43CF-4278-83EA-0BB70D5F4630}" srcOrd="1" destOrd="0" parTransId="{087EED8C-71B9-4934-BAA0-64A2BC3F867E}" sibTransId="{EF1905E1-FC0B-4DB8-B201-E6556607077F}"/>
    <dgm:cxn modelId="{828CACC8-EE71-4D98-A794-6F4F8B97C6DB}" type="presOf" srcId="{5D72F297-BD82-4A29-B4BE-D5D569DC2410}" destId="{AEFF7753-5BDF-4E90-A736-9DA355212C81}" srcOrd="0" destOrd="0" presId="urn:microsoft.com/office/officeart/2005/8/layout/default"/>
    <dgm:cxn modelId="{753C6FCC-FD34-4DED-9DEB-FFFC4C81FE4E}" srcId="{1CA639ED-7F72-4892-826B-B78D4F3D9D8E}" destId="{1999D7C2-42AF-45E9-A213-CC8ED9369557}" srcOrd="4" destOrd="0" parTransId="{69604B70-EFAC-496D-AACF-72D78362994F}" sibTransId="{2C6589A3-1BA3-4987-8C9A-AA0BF661D911}"/>
    <dgm:cxn modelId="{450254CE-3E5B-4768-BD1A-902D9CC51914}" srcId="{5D72F297-BD82-4A29-B4BE-D5D569DC2410}" destId="{E4AB8E55-EB5B-4ABD-9DA7-6A426E39DB5C}" srcOrd="0" destOrd="0" parTransId="{A3932BCF-D105-4DCD-A2A6-E3C837921298}" sibTransId="{ED376737-7111-429E-8610-18CD664111A6}"/>
    <dgm:cxn modelId="{907881D2-2C5C-4055-A94B-B7FA7D6C8CB0}" srcId="{1CA639ED-7F72-4892-826B-B78D4F3D9D8E}" destId="{F60C7F0A-5A70-45CF-8218-11D47F8C1F93}" srcOrd="2" destOrd="0" parTransId="{EBBD5F45-E4F9-468D-8D93-57FA3CC45E74}" sibTransId="{307F3B2A-C651-412F-8FB1-66063A181879}"/>
    <dgm:cxn modelId="{6A3346E0-FA34-4059-B55D-0A912656D63C}" type="presOf" srcId="{E9E84761-9BA2-47AE-A23D-3F53F74FD5D6}" destId="{75E5599E-2F52-49DE-9452-87BFF8D12F7F}" srcOrd="0" destOrd="2" presId="urn:microsoft.com/office/officeart/2005/8/layout/default"/>
    <dgm:cxn modelId="{F8407BEF-315E-45EB-A75E-5AB10D7FAB1C}" type="presOf" srcId="{2BCDCC65-2850-45C9-ACBD-5B978DF03790}" destId="{75E5599E-2F52-49DE-9452-87BFF8D12F7F}" srcOrd="0" destOrd="3" presId="urn:microsoft.com/office/officeart/2005/8/layout/default"/>
    <dgm:cxn modelId="{4FF6FBF3-9D3D-4FB7-A2A1-3AE217FB0105}" type="presOf" srcId="{F60C7F0A-5A70-45CF-8218-11D47F8C1F93}" destId="{6ADB1A7F-943C-4276-AF8E-ECCDA0B643B6}" srcOrd="0" destOrd="3" presId="urn:microsoft.com/office/officeart/2005/8/layout/default"/>
    <dgm:cxn modelId="{D17B88F7-0DBD-4E86-88B1-AB433443B35D}" type="presOf" srcId="{81634949-9ECE-44E9-868E-1E11ADB434E3}" destId="{75E5599E-2F52-49DE-9452-87BFF8D12F7F}" srcOrd="0" destOrd="1" presId="urn:microsoft.com/office/officeart/2005/8/layout/default"/>
    <dgm:cxn modelId="{D0AF71FC-97A0-42FC-BA8A-55CC9B80EC4E}" type="presOf" srcId="{34BBA822-77CE-4EA1-B025-708A11477312}" destId="{8DB2289F-9D01-4EEA-8905-4FFB60EB4E2B}" srcOrd="0" destOrd="0" presId="urn:microsoft.com/office/officeart/2005/8/layout/default"/>
    <dgm:cxn modelId="{5FB858FE-89A9-4A90-A0A4-F86844BCB039}" srcId="{8DF32763-6A78-456F-921B-CD4220191B57}" destId="{2BCDCC65-2850-45C9-ACBD-5B978DF03790}" srcOrd="2" destOrd="0" parTransId="{B175D8FE-FFC9-4FDB-919D-55A75F37F5E3}" sibTransId="{194F6BF3-B1E4-4388-AE78-3AD0D77AB051}"/>
    <dgm:cxn modelId="{0CDA86FE-CF1F-4884-8307-ED6E2FD01D08}" type="presOf" srcId="{1CA639ED-7F72-4892-826B-B78D4F3D9D8E}" destId="{6ADB1A7F-943C-4276-AF8E-ECCDA0B643B6}" srcOrd="0" destOrd="0" presId="urn:microsoft.com/office/officeart/2005/8/layout/default"/>
    <dgm:cxn modelId="{04C75B01-8DAB-4EA7-BE52-DC04FB2C3A81}" type="presParOf" srcId="{AEFF7753-5BDF-4E90-A736-9DA355212C81}" destId="{A6352243-6BEF-4AC6-880E-8ADD5FB7AC88}" srcOrd="0" destOrd="0" presId="urn:microsoft.com/office/officeart/2005/8/layout/default"/>
    <dgm:cxn modelId="{D72B8D84-280E-4AC8-8B88-29F3B33058E6}" type="presParOf" srcId="{AEFF7753-5BDF-4E90-A736-9DA355212C81}" destId="{D51329A3-1467-4050-9F8D-7D9783E37B10}" srcOrd="1" destOrd="0" presId="urn:microsoft.com/office/officeart/2005/8/layout/default"/>
    <dgm:cxn modelId="{2C5B636C-EA89-4D85-98C7-3A6786BB9FC0}" type="presParOf" srcId="{AEFF7753-5BDF-4E90-A736-9DA355212C81}" destId="{6ADB1A7F-943C-4276-AF8E-ECCDA0B643B6}" srcOrd="2" destOrd="0" presId="urn:microsoft.com/office/officeart/2005/8/layout/default"/>
    <dgm:cxn modelId="{E2B05C10-633E-451E-8141-9F8EB1E35B1F}" type="presParOf" srcId="{AEFF7753-5BDF-4E90-A736-9DA355212C81}" destId="{E0FC196F-E7A0-463B-878A-4BA730F42867}" srcOrd="3" destOrd="0" presId="urn:microsoft.com/office/officeart/2005/8/layout/default"/>
    <dgm:cxn modelId="{75B12037-9A38-477C-82F2-3BBECD9FE266}" type="presParOf" srcId="{AEFF7753-5BDF-4E90-A736-9DA355212C81}" destId="{75E5599E-2F52-49DE-9452-87BFF8D12F7F}" srcOrd="4" destOrd="0" presId="urn:microsoft.com/office/officeart/2005/8/layout/default"/>
    <dgm:cxn modelId="{D1E4FD95-3BE4-4ED3-BB8E-3B5AF43E3AA8}" type="presParOf" srcId="{AEFF7753-5BDF-4E90-A736-9DA355212C81}" destId="{5084A212-0FDF-4EEC-A854-6386CECBD8B6}" srcOrd="5" destOrd="0" presId="urn:microsoft.com/office/officeart/2005/8/layout/default"/>
    <dgm:cxn modelId="{BCE4666A-AF3E-44A2-95A2-BBDFA62F47A6}" type="presParOf" srcId="{AEFF7753-5BDF-4E90-A736-9DA355212C81}" destId="{8DB2289F-9D01-4EEA-8905-4FFB60EB4E2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DA4B1-8F0F-4D78-B883-B186EE7ACCE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55E02A6-198D-42CD-9E83-BC38221348C5}">
      <dgm:prSet custT="1"/>
      <dgm:spPr/>
      <dgm:t>
        <a:bodyPr/>
        <a:lstStyle/>
        <a:p>
          <a:r>
            <a:rPr lang="en-US" sz="1600" b="1" dirty="0"/>
            <a:t>WebFOCUS is a report writing software which exports financial information from Banner9.</a:t>
          </a:r>
        </a:p>
      </dgm:t>
    </dgm:pt>
    <dgm:pt modelId="{5058FA33-8009-4344-9919-E32BE3A2FCF7}" type="parTrans" cxnId="{540DB656-F106-4451-8507-27CDCCCBC391}">
      <dgm:prSet/>
      <dgm:spPr/>
      <dgm:t>
        <a:bodyPr/>
        <a:lstStyle/>
        <a:p>
          <a:endParaRPr lang="en-US"/>
        </a:p>
      </dgm:t>
    </dgm:pt>
    <dgm:pt modelId="{72870670-0B3D-47E7-8FCD-2C134C67ABDE}" type="sibTrans" cxnId="{540DB656-F106-4451-8507-27CDCCCBC391}">
      <dgm:prSet/>
      <dgm:spPr/>
      <dgm:t>
        <a:bodyPr/>
        <a:lstStyle/>
        <a:p>
          <a:endParaRPr lang="en-US"/>
        </a:p>
      </dgm:t>
    </dgm:pt>
    <dgm:pt modelId="{10849E3A-9468-460F-923B-DBFF018A5EF2}">
      <dgm:prSet custT="1"/>
      <dgm:spPr/>
      <dgm:t>
        <a:bodyPr/>
        <a:lstStyle/>
        <a:p>
          <a:r>
            <a:rPr lang="en-US" sz="1600" b="1" dirty="0"/>
            <a:t>The financial data is continuously updated and reflected in real time.</a:t>
          </a:r>
        </a:p>
      </dgm:t>
    </dgm:pt>
    <dgm:pt modelId="{EE2E56C5-197B-42EE-8080-8291C0DC9008}" type="parTrans" cxnId="{643CE068-0AC8-4DDA-9706-B7B9C1F61A87}">
      <dgm:prSet/>
      <dgm:spPr/>
      <dgm:t>
        <a:bodyPr/>
        <a:lstStyle/>
        <a:p>
          <a:endParaRPr lang="en-US"/>
        </a:p>
      </dgm:t>
    </dgm:pt>
    <dgm:pt modelId="{918A098D-ACA9-4AEF-ADC7-A38DC44C8E39}" type="sibTrans" cxnId="{643CE068-0AC8-4DDA-9706-B7B9C1F61A87}">
      <dgm:prSet/>
      <dgm:spPr/>
      <dgm:t>
        <a:bodyPr/>
        <a:lstStyle/>
        <a:p>
          <a:endParaRPr lang="en-US"/>
        </a:p>
      </dgm:t>
    </dgm:pt>
    <dgm:pt modelId="{D029C0B7-89C9-42A3-9EA1-23011DB45009}">
      <dgm:prSet custT="1"/>
      <dgm:spPr/>
      <dgm:t>
        <a:bodyPr/>
        <a:lstStyle/>
        <a:p>
          <a:r>
            <a:rPr lang="en-US" sz="1600" b="1" dirty="0"/>
            <a:t>There are 11 custom reports available in the Financial Manager’s portal.  </a:t>
          </a:r>
        </a:p>
      </dgm:t>
    </dgm:pt>
    <dgm:pt modelId="{40012640-8D3B-49A0-A917-C5A4E5FBD9A6}" type="parTrans" cxnId="{35BF705C-39A9-4291-BB8F-919B8D0B293A}">
      <dgm:prSet/>
      <dgm:spPr/>
      <dgm:t>
        <a:bodyPr/>
        <a:lstStyle/>
        <a:p>
          <a:endParaRPr lang="en-US"/>
        </a:p>
      </dgm:t>
    </dgm:pt>
    <dgm:pt modelId="{9A41E76A-FD01-4FCC-8B2F-06C22DC6749B}" type="sibTrans" cxnId="{35BF705C-39A9-4291-BB8F-919B8D0B293A}">
      <dgm:prSet/>
      <dgm:spPr/>
      <dgm:t>
        <a:bodyPr/>
        <a:lstStyle/>
        <a:p>
          <a:endParaRPr lang="en-US"/>
        </a:p>
      </dgm:t>
    </dgm:pt>
    <dgm:pt modelId="{79AC8544-8135-4934-A7D4-49A247AD2B11}">
      <dgm:prSet custT="1"/>
      <dgm:spPr/>
      <dgm:t>
        <a:bodyPr/>
        <a:lstStyle/>
        <a:p>
          <a:r>
            <a:rPr lang="en-US" sz="1400" b="1" dirty="0"/>
            <a:t>WebFOCUS Training Manual is available on Finance &amp; Administration website under Budgets</a:t>
          </a:r>
        </a:p>
        <a:p>
          <a:r>
            <a:rPr lang="en-US" sz="1400" b="1" dirty="0">
              <a:hlinkClick xmlns:r="http://schemas.openxmlformats.org/officeDocument/2006/relationships" r:id="rId1"/>
            </a:rPr>
            <a:t>https://www.wcsu.edu/financeadmin/services/budgets/</a:t>
          </a:r>
          <a:endParaRPr lang="en-US" sz="1400" b="1" dirty="0"/>
        </a:p>
        <a:p>
          <a:endParaRPr lang="en-US" sz="1100" b="1" dirty="0"/>
        </a:p>
      </dgm:t>
    </dgm:pt>
    <dgm:pt modelId="{32CD9A5E-AFEB-4358-8F07-71B8EB5D05E5}" type="parTrans" cxnId="{0C7044E6-3AF1-4EF8-826F-2BDD4D1F1141}">
      <dgm:prSet/>
      <dgm:spPr/>
      <dgm:t>
        <a:bodyPr/>
        <a:lstStyle/>
        <a:p>
          <a:endParaRPr lang="en-US"/>
        </a:p>
      </dgm:t>
    </dgm:pt>
    <dgm:pt modelId="{3923859F-0F4D-451C-A330-CF0AA5610963}" type="sibTrans" cxnId="{0C7044E6-3AF1-4EF8-826F-2BDD4D1F1141}">
      <dgm:prSet/>
      <dgm:spPr/>
      <dgm:t>
        <a:bodyPr/>
        <a:lstStyle/>
        <a:p>
          <a:endParaRPr lang="en-US"/>
        </a:p>
      </dgm:t>
    </dgm:pt>
    <dgm:pt modelId="{B09B6858-10F4-48C1-B2CA-0C8359DF44F3}" type="pres">
      <dgm:prSet presAssocID="{05ADA4B1-8F0F-4D78-B883-B186EE7ACCE6}" presName="outerComposite" presStyleCnt="0">
        <dgm:presLayoutVars>
          <dgm:chMax val="5"/>
          <dgm:dir/>
          <dgm:resizeHandles val="exact"/>
        </dgm:presLayoutVars>
      </dgm:prSet>
      <dgm:spPr/>
    </dgm:pt>
    <dgm:pt modelId="{0487FE42-11C3-4674-A9F3-71E77C891F38}" type="pres">
      <dgm:prSet presAssocID="{05ADA4B1-8F0F-4D78-B883-B186EE7ACCE6}" presName="dummyMaxCanvas" presStyleCnt="0">
        <dgm:presLayoutVars/>
      </dgm:prSet>
      <dgm:spPr/>
    </dgm:pt>
    <dgm:pt modelId="{29D646F8-3F14-435A-95B6-D56527B22DBE}" type="pres">
      <dgm:prSet presAssocID="{05ADA4B1-8F0F-4D78-B883-B186EE7ACCE6}" presName="FourNodes_1" presStyleLbl="node1" presStyleIdx="0" presStyleCnt="4">
        <dgm:presLayoutVars>
          <dgm:bulletEnabled val="1"/>
        </dgm:presLayoutVars>
      </dgm:prSet>
      <dgm:spPr/>
    </dgm:pt>
    <dgm:pt modelId="{8385466F-9EA3-4927-94B2-16C3D9BFEC45}" type="pres">
      <dgm:prSet presAssocID="{05ADA4B1-8F0F-4D78-B883-B186EE7ACCE6}" presName="FourNodes_2" presStyleLbl="node1" presStyleIdx="1" presStyleCnt="4">
        <dgm:presLayoutVars>
          <dgm:bulletEnabled val="1"/>
        </dgm:presLayoutVars>
      </dgm:prSet>
      <dgm:spPr/>
    </dgm:pt>
    <dgm:pt modelId="{2124FFC0-6897-438E-A660-2B577A666747}" type="pres">
      <dgm:prSet presAssocID="{05ADA4B1-8F0F-4D78-B883-B186EE7ACCE6}" presName="FourNodes_3" presStyleLbl="node1" presStyleIdx="2" presStyleCnt="4">
        <dgm:presLayoutVars>
          <dgm:bulletEnabled val="1"/>
        </dgm:presLayoutVars>
      </dgm:prSet>
      <dgm:spPr/>
    </dgm:pt>
    <dgm:pt modelId="{7A491EA9-3A51-4040-B568-E6F19EB336BD}" type="pres">
      <dgm:prSet presAssocID="{05ADA4B1-8F0F-4D78-B883-B186EE7ACCE6}" presName="FourNodes_4" presStyleLbl="node1" presStyleIdx="3" presStyleCnt="4">
        <dgm:presLayoutVars>
          <dgm:bulletEnabled val="1"/>
        </dgm:presLayoutVars>
      </dgm:prSet>
      <dgm:spPr/>
    </dgm:pt>
    <dgm:pt modelId="{31E79526-08CE-4BE9-8968-C06F0C3CAD86}" type="pres">
      <dgm:prSet presAssocID="{05ADA4B1-8F0F-4D78-B883-B186EE7ACCE6}" presName="FourConn_1-2" presStyleLbl="fgAccFollowNode1" presStyleIdx="0" presStyleCnt="3">
        <dgm:presLayoutVars>
          <dgm:bulletEnabled val="1"/>
        </dgm:presLayoutVars>
      </dgm:prSet>
      <dgm:spPr/>
    </dgm:pt>
    <dgm:pt modelId="{87662DCD-39A3-47E1-BD70-A303FBE75E12}" type="pres">
      <dgm:prSet presAssocID="{05ADA4B1-8F0F-4D78-B883-B186EE7ACCE6}" presName="FourConn_2-3" presStyleLbl="fgAccFollowNode1" presStyleIdx="1" presStyleCnt="3">
        <dgm:presLayoutVars>
          <dgm:bulletEnabled val="1"/>
        </dgm:presLayoutVars>
      </dgm:prSet>
      <dgm:spPr/>
    </dgm:pt>
    <dgm:pt modelId="{F8474661-F3F3-4537-A01A-65D3CC7B606A}" type="pres">
      <dgm:prSet presAssocID="{05ADA4B1-8F0F-4D78-B883-B186EE7ACCE6}" presName="FourConn_3-4" presStyleLbl="fgAccFollowNode1" presStyleIdx="2" presStyleCnt="3">
        <dgm:presLayoutVars>
          <dgm:bulletEnabled val="1"/>
        </dgm:presLayoutVars>
      </dgm:prSet>
      <dgm:spPr/>
    </dgm:pt>
    <dgm:pt modelId="{D362D24B-EECB-48E8-B535-B06BE88C0F1F}" type="pres">
      <dgm:prSet presAssocID="{05ADA4B1-8F0F-4D78-B883-B186EE7ACCE6}" presName="FourNodes_1_text" presStyleLbl="node1" presStyleIdx="3" presStyleCnt="4">
        <dgm:presLayoutVars>
          <dgm:bulletEnabled val="1"/>
        </dgm:presLayoutVars>
      </dgm:prSet>
      <dgm:spPr/>
    </dgm:pt>
    <dgm:pt modelId="{512C7440-5822-4439-99C8-67B96814BB9D}" type="pres">
      <dgm:prSet presAssocID="{05ADA4B1-8F0F-4D78-B883-B186EE7ACCE6}" presName="FourNodes_2_text" presStyleLbl="node1" presStyleIdx="3" presStyleCnt="4">
        <dgm:presLayoutVars>
          <dgm:bulletEnabled val="1"/>
        </dgm:presLayoutVars>
      </dgm:prSet>
      <dgm:spPr/>
    </dgm:pt>
    <dgm:pt modelId="{2BABE55F-8528-48FA-8E16-35CF87C968AA}" type="pres">
      <dgm:prSet presAssocID="{05ADA4B1-8F0F-4D78-B883-B186EE7ACCE6}" presName="FourNodes_3_text" presStyleLbl="node1" presStyleIdx="3" presStyleCnt="4">
        <dgm:presLayoutVars>
          <dgm:bulletEnabled val="1"/>
        </dgm:presLayoutVars>
      </dgm:prSet>
      <dgm:spPr/>
    </dgm:pt>
    <dgm:pt modelId="{EB0CB0D2-421C-49C6-BCBC-393868ADB137}" type="pres">
      <dgm:prSet presAssocID="{05ADA4B1-8F0F-4D78-B883-B186EE7ACCE6}" presName="FourNodes_4_text" presStyleLbl="node1" presStyleIdx="3" presStyleCnt="4">
        <dgm:presLayoutVars>
          <dgm:bulletEnabled val="1"/>
        </dgm:presLayoutVars>
      </dgm:prSet>
      <dgm:spPr/>
    </dgm:pt>
  </dgm:ptLst>
  <dgm:cxnLst>
    <dgm:cxn modelId="{23D06204-D236-4449-A234-283B15AE6419}" type="presOf" srcId="{10849E3A-9468-460F-923B-DBFF018A5EF2}" destId="{512C7440-5822-4439-99C8-67B96814BB9D}" srcOrd="1" destOrd="0" presId="urn:microsoft.com/office/officeart/2005/8/layout/vProcess5"/>
    <dgm:cxn modelId="{9FC98015-F264-4D21-B6A8-68E9643E4095}" type="presOf" srcId="{918A098D-ACA9-4AEF-ADC7-A38DC44C8E39}" destId="{87662DCD-39A3-47E1-BD70-A303FBE75E12}" srcOrd="0" destOrd="0" presId="urn:microsoft.com/office/officeart/2005/8/layout/vProcess5"/>
    <dgm:cxn modelId="{E304E224-2A17-4818-BBCD-C3F9BD2A58AB}" type="presOf" srcId="{79AC8544-8135-4934-A7D4-49A247AD2B11}" destId="{7A491EA9-3A51-4040-B568-E6F19EB336BD}" srcOrd="0" destOrd="0" presId="urn:microsoft.com/office/officeart/2005/8/layout/vProcess5"/>
    <dgm:cxn modelId="{80C8352B-890F-4471-8232-C7953183DD01}" type="presOf" srcId="{355E02A6-198D-42CD-9E83-BC38221348C5}" destId="{29D646F8-3F14-435A-95B6-D56527B22DBE}" srcOrd="0" destOrd="0" presId="urn:microsoft.com/office/officeart/2005/8/layout/vProcess5"/>
    <dgm:cxn modelId="{5EB1FF3A-70F1-43D9-AFAC-9B2F6BF5D6B4}" type="presOf" srcId="{79AC8544-8135-4934-A7D4-49A247AD2B11}" destId="{EB0CB0D2-421C-49C6-BCBC-393868ADB137}" srcOrd="1" destOrd="0" presId="urn:microsoft.com/office/officeart/2005/8/layout/vProcess5"/>
    <dgm:cxn modelId="{35BF705C-39A9-4291-BB8F-919B8D0B293A}" srcId="{05ADA4B1-8F0F-4D78-B883-B186EE7ACCE6}" destId="{D029C0B7-89C9-42A3-9EA1-23011DB45009}" srcOrd="2" destOrd="0" parTransId="{40012640-8D3B-49A0-A917-C5A4E5FBD9A6}" sibTransId="{9A41E76A-FD01-4FCC-8B2F-06C22DC6749B}"/>
    <dgm:cxn modelId="{5A1CA466-5C0B-47E5-8D3D-6A6F9DED9A04}" type="presOf" srcId="{9A41E76A-FD01-4FCC-8B2F-06C22DC6749B}" destId="{F8474661-F3F3-4537-A01A-65D3CC7B606A}" srcOrd="0" destOrd="0" presId="urn:microsoft.com/office/officeart/2005/8/layout/vProcess5"/>
    <dgm:cxn modelId="{643CE068-0AC8-4DDA-9706-B7B9C1F61A87}" srcId="{05ADA4B1-8F0F-4D78-B883-B186EE7ACCE6}" destId="{10849E3A-9468-460F-923B-DBFF018A5EF2}" srcOrd="1" destOrd="0" parTransId="{EE2E56C5-197B-42EE-8080-8291C0DC9008}" sibTransId="{918A098D-ACA9-4AEF-ADC7-A38DC44C8E39}"/>
    <dgm:cxn modelId="{19693D6E-A4A6-4FC7-A2B1-D72D3E5A22EF}" type="presOf" srcId="{72870670-0B3D-47E7-8FCD-2C134C67ABDE}" destId="{31E79526-08CE-4BE9-8968-C06F0C3CAD86}" srcOrd="0" destOrd="0" presId="urn:microsoft.com/office/officeart/2005/8/layout/vProcess5"/>
    <dgm:cxn modelId="{540DB656-F106-4451-8507-27CDCCCBC391}" srcId="{05ADA4B1-8F0F-4D78-B883-B186EE7ACCE6}" destId="{355E02A6-198D-42CD-9E83-BC38221348C5}" srcOrd="0" destOrd="0" parTransId="{5058FA33-8009-4344-9919-E32BE3A2FCF7}" sibTransId="{72870670-0B3D-47E7-8FCD-2C134C67ABDE}"/>
    <dgm:cxn modelId="{40506D59-9CAE-4302-BE14-DC412BACDB31}" type="presOf" srcId="{05ADA4B1-8F0F-4D78-B883-B186EE7ACCE6}" destId="{B09B6858-10F4-48C1-B2CA-0C8359DF44F3}" srcOrd="0" destOrd="0" presId="urn:microsoft.com/office/officeart/2005/8/layout/vProcess5"/>
    <dgm:cxn modelId="{E5FCD5A3-512E-441D-8272-595BD1CCACC6}" type="presOf" srcId="{D029C0B7-89C9-42A3-9EA1-23011DB45009}" destId="{2BABE55F-8528-48FA-8E16-35CF87C968AA}" srcOrd="1" destOrd="0" presId="urn:microsoft.com/office/officeart/2005/8/layout/vProcess5"/>
    <dgm:cxn modelId="{BC11F9C0-F707-409A-AB10-B8D28C29F2A7}" type="presOf" srcId="{10849E3A-9468-460F-923B-DBFF018A5EF2}" destId="{8385466F-9EA3-4927-94B2-16C3D9BFEC45}" srcOrd="0" destOrd="0" presId="urn:microsoft.com/office/officeart/2005/8/layout/vProcess5"/>
    <dgm:cxn modelId="{5BD3C9E3-B528-4A0E-B7D7-B3FB65643D2D}" type="presOf" srcId="{355E02A6-198D-42CD-9E83-BC38221348C5}" destId="{D362D24B-EECB-48E8-B535-B06BE88C0F1F}" srcOrd="1" destOrd="0" presId="urn:microsoft.com/office/officeart/2005/8/layout/vProcess5"/>
    <dgm:cxn modelId="{0C7044E6-3AF1-4EF8-826F-2BDD4D1F1141}" srcId="{05ADA4B1-8F0F-4D78-B883-B186EE7ACCE6}" destId="{79AC8544-8135-4934-A7D4-49A247AD2B11}" srcOrd="3" destOrd="0" parTransId="{32CD9A5E-AFEB-4358-8F07-71B8EB5D05E5}" sibTransId="{3923859F-0F4D-451C-A330-CF0AA5610963}"/>
    <dgm:cxn modelId="{ACB3F8EA-BBBE-4D20-B1DC-E4059DCA2478}" type="presOf" srcId="{D029C0B7-89C9-42A3-9EA1-23011DB45009}" destId="{2124FFC0-6897-438E-A660-2B577A666747}" srcOrd="0" destOrd="0" presId="urn:microsoft.com/office/officeart/2005/8/layout/vProcess5"/>
    <dgm:cxn modelId="{39C2255B-881E-4159-821F-21F8E6B77A37}" type="presParOf" srcId="{B09B6858-10F4-48C1-B2CA-0C8359DF44F3}" destId="{0487FE42-11C3-4674-A9F3-71E77C891F38}" srcOrd="0" destOrd="0" presId="urn:microsoft.com/office/officeart/2005/8/layout/vProcess5"/>
    <dgm:cxn modelId="{BE6B1AC0-3E09-49B4-BE44-B8A8876FEB0D}" type="presParOf" srcId="{B09B6858-10F4-48C1-B2CA-0C8359DF44F3}" destId="{29D646F8-3F14-435A-95B6-D56527B22DBE}" srcOrd="1" destOrd="0" presId="urn:microsoft.com/office/officeart/2005/8/layout/vProcess5"/>
    <dgm:cxn modelId="{4CA91D6A-D372-4BDD-87BA-9646903D12F6}" type="presParOf" srcId="{B09B6858-10F4-48C1-B2CA-0C8359DF44F3}" destId="{8385466F-9EA3-4927-94B2-16C3D9BFEC45}" srcOrd="2" destOrd="0" presId="urn:microsoft.com/office/officeart/2005/8/layout/vProcess5"/>
    <dgm:cxn modelId="{E6A4A5E9-3358-4D3D-BD2D-A6F10FBC39A1}" type="presParOf" srcId="{B09B6858-10F4-48C1-B2CA-0C8359DF44F3}" destId="{2124FFC0-6897-438E-A660-2B577A666747}" srcOrd="3" destOrd="0" presId="urn:microsoft.com/office/officeart/2005/8/layout/vProcess5"/>
    <dgm:cxn modelId="{25318650-4451-4C8F-8C6B-F019AD5407BE}" type="presParOf" srcId="{B09B6858-10F4-48C1-B2CA-0C8359DF44F3}" destId="{7A491EA9-3A51-4040-B568-E6F19EB336BD}" srcOrd="4" destOrd="0" presId="urn:microsoft.com/office/officeart/2005/8/layout/vProcess5"/>
    <dgm:cxn modelId="{67E4948A-ABEA-43ED-907E-CFE1853C4AAF}" type="presParOf" srcId="{B09B6858-10F4-48C1-B2CA-0C8359DF44F3}" destId="{31E79526-08CE-4BE9-8968-C06F0C3CAD86}" srcOrd="5" destOrd="0" presId="urn:microsoft.com/office/officeart/2005/8/layout/vProcess5"/>
    <dgm:cxn modelId="{61487BB9-4684-467A-89A6-ABF166353569}" type="presParOf" srcId="{B09B6858-10F4-48C1-B2CA-0C8359DF44F3}" destId="{87662DCD-39A3-47E1-BD70-A303FBE75E12}" srcOrd="6" destOrd="0" presId="urn:microsoft.com/office/officeart/2005/8/layout/vProcess5"/>
    <dgm:cxn modelId="{1234A2C9-4755-4A0F-9A13-F8B9090CA5A8}" type="presParOf" srcId="{B09B6858-10F4-48C1-B2CA-0C8359DF44F3}" destId="{F8474661-F3F3-4537-A01A-65D3CC7B606A}" srcOrd="7" destOrd="0" presId="urn:microsoft.com/office/officeart/2005/8/layout/vProcess5"/>
    <dgm:cxn modelId="{AEE65BF1-C292-48AF-AF09-EBBA51A238E2}" type="presParOf" srcId="{B09B6858-10F4-48C1-B2CA-0C8359DF44F3}" destId="{D362D24B-EECB-48E8-B535-B06BE88C0F1F}" srcOrd="8" destOrd="0" presId="urn:microsoft.com/office/officeart/2005/8/layout/vProcess5"/>
    <dgm:cxn modelId="{BFA167C9-6F43-4FFE-91A0-F5D835703659}" type="presParOf" srcId="{B09B6858-10F4-48C1-B2CA-0C8359DF44F3}" destId="{512C7440-5822-4439-99C8-67B96814BB9D}" srcOrd="9" destOrd="0" presId="urn:microsoft.com/office/officeart/2005/8/layout/vProcess5"/>
    <dgm:cxn modelId="{90F86A83-6552-42B3-BC5B-612AB87FB306}" type="presParOf" srcId="{B09B6858-10F4-48C1-B2CA-0C8359DF44F3}" destId="{2BABE55F-8528-48FA-8E16-35CF87C968AA}" srcOrd="10" destOrd="0" presId="urn:microsoft.com/office/officeart/2005/8/layout/vProcess5"/>
    <dgm:cxn modelId="{62C95FCA-5ABC-4C8E-A290-5DDEBBE34742}" type="presParOf" srcId="{B09B6858-10F4-48C1-B2CA-0C8359DF44F3}" destId="{EB0CB0D2-421C-49C6-BCBC-393868ADB13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6C4599-EE45-4610-B87F-8B7E661161BB}"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47B804-DAF5-4A67-9149-382D15443CE6}">
      <dgm:prSet/>
      <dgm:spPr/>
      <dgm:t>
        <a:bodyPr/>
        <a:lstStyle/>
        <a:p>
          <a:pPr>
            <a:defRPr cap="all"/>
          </a:pPr>
          <a:r>
            <a:rPr lang="en-US" dirty="0"/>
            <a:t>If you currently don’t have access,  send an e-mail to Mary Mazza or Inita Mix.</a:t>
          </a:r>
        </a:p>
      </dgm:t>
    </dgm:pt>
    <dgm:pt modelId="{B722C877-844E-48E0-988A-EBA9FF388922}" type="parTrans" cxnId="{2190AC5A-DDAB-45D5-BAFB-451C390CC481}">
      <dgm:prSet/>
      <dgm:spPr/>
      <dgm:t>
        <a:bodyPr/>
        <a:lstStyle/>
        <a:p>
          <a:endParaRPr lang="en-US"/>
        </a:p>
      </dgm:t>
    </dgm:pt>
    <dgm:pt modelId="{9F0E728C-8AF0-4911-942E-DE139FBD1849}" type="sibTrans" cxnId="{2190AC5A-DDAB-45D5-BAFB-451C390CC481}">
      <dgm:prSet/>
      <dgm:spPr/>
      <dgm:t>
        <a:bodyPr/>
        <a:lstStyle/>
        <a:p>
          <a:endParaRPr lang="en-US"/>
        </a:p>
      </dgm:t>
    </dgm:pt>
    <dgm:pt modelId="{D03C9257-D262-4EA5-9F43-7CEA4932DA02}">
      <dgm:prSet/>
      <dgm:spPr/>
      <dgm:t>
        <a:bodyPr/>
        <a:lstStyle/>
        <a:p>
          <a:pPr>
            <a:defRPr cap="all"/>
          </a:pPr>
          <a:r>
            <a:rPr lang="en-US"/>
            <a:t>Provide Org number(s) and Org name(s) that you oversee and confirm if you have Banner9 access.</a:t>
          </a:r>
        </a:p>
      </dgm:t>
    </dgm:pt>
    <dgm:pt modelId="{7DF4413B-47D8-4A2E-BE26-CF4FA84686C1}" type="parTrans" cxnId="{71D2DD3F-3462-4F9B-AE0D-0B2A11F5063B}">
      <dgm:prSet/>
      <dgm:spPr/>
      <dgm:t>
        <a:bodyPr/>
        <a:lstStyle/>
        <a:p>
          <a:endParaRPr lang="en-US"/>
        </a:p>
      </dgm:t>
    </dgm:pt>
    <dgm:pt modelId="{EDD6402F-4DA6-4968-84DD-C544946798FC}" type="sibTrans" cxnId="{71D2DD3F-3462-4F9B-AE0D-0B2A11F5063B}">
      <dgm:prSet/>
      <dgm:spPr/>
      <dgm:t>
        <a:bodyPr/>
        <a:lstStyle/>
        <a:p>
          <a:endParaRPr lang="en-US"/>
        </a:p>
      </dgm:t>
    </dgm:pt>
    <dgm:pt modelId="{9201DB92-E0DE-41AF-93CE-53EA6B40E000}">
      <dgm:prSet/>
      <dgm:spPr/>
      <dgm:t>
        <a:bodyPr/>
        <a:lstStyle/>
        <a:p>
          <a:pPr>
            <a:defRPr cap="all"/>
          </a:pPr>
          <a:r>
            <a:rPr lang="en-US"/>
            <a:t>Fiscal Affairs office will setup an ITI ticket for the access needed.</a:t>
          </a:r>
        </a:p>
      </dgm:t>
    </dgm:pt>
    <dgm:pt modelId="{8B17AF31-DF89-4A3D-9AB6-819B08B9EE51}" type="parTrans" cxnId="{82775201-3EB1-4C21-8243-DCF4C752CB5A}">
      <dgm:prSet/>
      <dgm:spPr/>
      <dgm:t>
        <a:bodyPr/>
        <a:lstStyle/>
        <a:p>
          <a:endParaRPr lang="en-US"/>
        </a:p>
      </dgm:t>
    </dgm:pt>
    <dgm:pt modelId="{2471C36A-4423-4663-8F12-D93361146EAB}" type="sibTrans" cxnId="{82775201-3EB1-4C21-8243-DCF4C752CB5A}">
      <dgm:prSet/>
      <dgm:spPr/>
      <dgm:t>
        <a:bodyPr/>
        <a:lstStyle/>
        <a:p>
          <a:endParaRPr lang="en-US"/>
        </a:p>
      </dgm:t>
    </dgm:pt>
    <dgm:pt modelId="{90FFA620-A6BB-426D-8BD7-09488BBD9FF2}">
      <dgm:prSet/>
      <dgm:spPr/>
      <dgm:t>
        <a:bodyPr/>
        <a:lstStyle/>
        <a:p>
          <a:pPr>
            <a:defRPr cap="all"/>
          </a:pPr>
          <a:r>
            <a:rPr lang="en-US"/>
            <a:t>Once ITI tickets are completed you will be notified, and a training session will be scheduled.</a:t>
          </a:r>
        </a:p>
      </dgm:t>
    </dgm:pt>
    <dgm:pt modelId="{F015327F-D66B-4B60-8AB9-FAF2A0A2B800}" type="parTrans" cxnId="{25F3CEA5-BE69-4E3C-90C8-805EC65C381C}">
      <dgm:prSet/>
      <dgm:spPr/>
      <dgm:t>
        <a:bodyPr/>
        <a:lstStyle/>
        <a:p>
          <a:endParaRPr lang="en-US"/>
        </a:p>
      </dgm:t>
    </dgm:pt>
    <dgm:pt modelId="{0966B6EF-59AC-46FD-BDA6-38D66913255D}" type="sibTrans" cxnId="{25F3CEA5-BE69-4E3C-90C8-805EC65C381C}">
      <dgm:prSet/>
      <dgm:spPr/>
      <dgm:t>
        <a:bodyPr/>
        <a:lstStyle/>
        <a:p>
          <a:endParaRPr lang="en-US"/>
        </a:p>
      </dgm:t>
    </dgm:pt>
    <dgm:pt modelId="{4E6F8638-2149-4014-A4B5-BB94019A0ED1}" type="pres">
      <dgm:prSet presAssocID="{966C4599-EE45-4610-B87F-8B7E661161BB}" presName="root" presStyleCnt="0">
        <dgm:presLayoutVars>
          <dgm:dir/>
          <dgm:resizeHandles val="exact"/>
        </dgm:presLayoutVars>
      </dgm:prSet>
      <dgm:spPr/>
    </dgm:pt>
    <dgm:pt modelId="{46B09CE7-EFE1-427F-96A0-C968CD46F644}" type="pres">
      <dgm:prSet presAssocID="{D947B804-DAF5-4A67-9149-382D15443CE6}" presName="compNode" presStyleCnt="0"/>
      <dgm:spPr/>
    </dgm:pt>
    <dgm:pt modelId="{A2A53A56-8BC7-44EE-88E0-618D5A86A7E8}" type="pres">
      <dgm:prSet presAssocID="{D947B804-DAF5-4A67-9149-382D15443CE6}" presName="iconBgRect" presStyleLbl="bgShp" presStyleIdx="0" presStyleCnt="4"/>
      <dgm:spPr/>
    </dgm:pt>
    <dgm:pt modelId="{DC8F35CF-05A4-4D63-95BC-73A1E81D6EE1}" type="pres">
      <dgm:prSet presAssocID="{D947B804-DAF5-4A67-9149-382D15443C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5E3857C7-04FB-4591-AC75-8B93B8F4EF23}" type="pres">
      <dgm:prSet presAssocID="{D947B804-DAF5-4A67-9149-382D15443CE6}" presName="spaceRect" presStyleCnt="0"/>
      <dgm:spPr/>
    </dgm:pt>
    <dgm:pt modelId="{5C481517-2C14-442E-A1A9-E2FCD63748FB}" type="pres">
      <dgm:prSet presAssocID="{D947B804-DAF5-4A67-9149-382D15443CE6}" presName="textRect" presStyleLbl="revTx" presStyleIdx="0" presStyleCnt="4">
        <dgm:presLayoutVars>
          <dgm:chMax val="1"/>
          <dgm:chPref val="1"/>
        </dgm:presLayoutVars>
      </dgm:prSet>
      <dgm:spPr/>
    </dgm:pt>
    <dgm:pt modelId="{BB9386F5-80DB-43A0-9AA1-C35568AB16DA}" type="pres">
      <dgm:prSet presAssocID="{9F0E728C-8AF0-4911-942E-DE139FBD1849}" presName="sibTrans" presStyleCnt="0"/>
      <dgm:spPr/>
    </dgm:pt>
    <dgm:pt modelId="{6170C1C2-ADE7-458C-8347-90C414BB2651}" type="pres">
      <dgm:prSet presAssocID="{D03C9257-D262-4EA5-9F43-7CEA4932DA02}" presName="compNode" presStyleCnt="0"/>
      <dgm:spPr/>
    </dgm:pt>
    <dgm:pt modelId="{2C51FB32-6FFD-4616-AF78-67B8623B0432}" type="pres">
      <dgm:prSet presAssocID="{D03C9257-D262-4EA5-9F43-7CEA4932DA02}" presName="iconBgRect" presStyleLbl="bgShp" presStyleIdx="1" presStyleCnt="4"/>
      <dgm:spPr/>
    </dgm:pt>
    <dgm:pt modelId="{121B7BF6-7412-4978-B06A-B1F2F3DF2DCA}" type="pres">
      <dgm:prSet presAssocID="{D03C9257-D262-4EA5-9F43-7CEA4932DA0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24DAAA3A-DEDD-4C63-A6F8-497FE983F7A0}" type="pres">
      <dgm:prSet presAssocID="{D03C9257-D262-4EA5-9F43-7CEA4932DA02}" presName="spaceRect" presStyleCnt="0"/>
      <dgm:spPr/>
    </dgm:pt>
    <dgm:pt modelId="{2F69A435-09AD-4A62-B8E4-B79338FDAB52}" type="pres">
      <dgm:prSet presAssocID="{D03C9257-D262-4EA5-9F43-7CEA4932DA02}" presName="textRect" presStyleLbl="revTx" presStyleIdx="1" presStyleCnt="4">
        <dgm:presLayoutVars>
          <dgm:chMax val="1"/>
          <dgm:chPref val="1"/>
        </dgm:presLayoutVars>
      </dgm:prSet>
      <dgm:spPr/>
    </dgm:pt>
    <dgm:pt modelId="{7B954745-F047-4E85-BDCD-2630148C5E00}" type="pres">
      <dgm:prSet presAssocID="{EDD6402F-4DA6-4968-84DD-C544946798FC}" presName="sibTrans" presStyleCnt="0"/>
      <dgm:spPr/>
    </dgm:pt>
    <dgm:pt modelId="{BF9FD68F-E762-47D0-B298-87508133CEC7}" type="pres">
      <dgm:prSet presAssocID="{9201DB92-E0DE-41AF-93CE-53EA6B40E000}" presName="compNode" presStyleCnt="0"/>
      <dgm:spPr/>
    </dgm:pt>
    <dgm:pt modelId="{4D0AD0FA-F1A8-4588-9F93-557B8CB6B6AB}" type="pres">
      <dgm:prSet presAssocID="{9201DB92-E0DE-41AF-93CE-53EA6B40E000}" presName="iconBgRect" presStyleLbl="bgShp" presStyleIdx="2" presStyleCnt="4"/>
      <dgm:spPr/>
    </dgm:pt>
    <dgm:pt modelId="{901716E8-6157-4560-9226-CFA85DBDBBA6}" type="pres">
      <dgm:prSet presAssocID="{9201DB92-E0DE-41AF-93CE-53EA6B40E0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A8CB04D0-FE51-464D-8342-BCF033D3D05F}" type="pres">
      <dgm:prSet presAssocID="{9201DB92-E0DE-41AF-93CE-53EA6B40E000}" presName="spaceRect" presStyleCnt="0"/>
      <dgm:spPr/>
    </dgm:pt>
    <dgm:pt modelId="{30667966-6D59-426D-A4D5-CE041023932E}" type="pres">
      <dgm:prSet presAssocID="{9201DB92-E0DE-41AF-93CE-53EA6B40E000}" presName="textRect" presStyleLbl="revTx" presStyleIdx="2" presStyleCnt="4">
        <dgm:presLayoutVars>
          <dgm:chMax val="1"/>
          <dgm:chPref val="1"/>
        </dgm:presLayoutVars>
      </dgm:prSet>
      <dgm:spPr/>
    </dgm:pt>
    <dgm:pt modelId="{63A941A4-6E38-49A4-BB19-A07A7D8C645E}" type="pres">
      <dgm:prSet presAssocID="{2471C36A-4423-4663-8F12-D93361146EAB}" presName="sibTrans" presStyleCnt="0"/>
      <dgm:spPr/>
    </dgm:pt>
    <dgm:pt modelId="{FC6557C1-C9B8-47EA-9F2E-2E8B33E5DEFA}" type="pres">
      <dgm:prSet presAssocID="{90FFA620-A6BB-426D-8BD7-09488BBD9FF2}" presName="compNode" presStyleCnt="0"/>
      <dgm:spPr/>
    </dgm:pt>
    <dgm:pt modelId="{3E9CB943-E637-479E-A786-5F2759A1122A}" type="pres">
      <dgm:prSet presAssocID="{90FFA620-A6BB-426D-8BD7-09488BBD9FF2}" presName="iconBgRect" presStyleLbl="bgShp" presStyleIdx="3" presStyleCnt="4"/>
      <dgm:spPr/>
    </dgm:pt>
    <dgm:pt modelId="{68AF8323-1645-468C-AECE-A01BAFE33D80}" type="pres">
      <dgm:prSet presAssocID="{90FFA620-A6BB-426D-8BD7-09488BBD9F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Envelope"/>
        </a:ext>
      </dgm:extLst>
    </dgm:pt>
    <dgm:pt modelId="{E8828C8B-E62D-49BD-810B-56C14846D192}" type="pres">
      <dgm:prSet presAssocID="{90FFA620-A6BB-426D-8BD7-09488BBD9FF2}" presName="spaceRect" presStyleCnt="0"/>
      <dgm:spPr/>
    </dgm:pt>
    <dgm:pt modelId="{10D48752-C8E0-4EDD-AFAB-355FB9C76CF9}" type="pres">
      <dgm:prSet presAssocID="{90FFA620-A6BB-426D-8BD7-09488BBD9FF2}" presName="textRect" presStyleLbl="revTx" presStyleIdx="3" presStyleCnt="4">
        <dgm:presLayoutVars>
          <dgm:chMax val="1"/>
          <dgm:chPref val="1"/>
        </dgm:presLayoutVars>
      </dgm:prSet>
      <dgm:spPr/>
    </dgm:pt>
  </dgm:ptLst>
  <dgm:cxnLst>
    <dgm:cxn modelId="{82775201-3EB1-4C21-8243-DCF4C752CB5A}" srcId="{966C4599-EE45-4610-B87F-8B7E661161BB}" destId="{9201DB92-E0DE-41AF-93CE-53EA6B40E000}" srcOrd="2" destOrd="0" parTransId="{8B17AF31-DF89-4A3D-9AB6-819B08B9EE51}" sibTransId="{2471C36A-4423-4663-8F12-D93361146EAB}"/>
    <dgm:cxn modelId="{148E070D-DE5A-43B4-824A-CC56C98CB669}" type="presOf" srcId="{90FFA620-A6BB-426D-8BD7-09488BBD9FF2}" destId="{10D48752-C8E0-4EDD-AFAB-355FB9C76CF9}" srcOrd="0" destOrd="0" presId="urn:microsoft.com/office/officeart/2018/5/layout/IconCircleLabelList"/>
    <dgm:cxn modelId="{742B3A27-5CCA-4F99-B599-72335E5D2405}" type="presOf" srcId="{966C4599-EE45-4610-B87F-8B7E661161BB}" destId="{4E6F8638-2149-4014-A4B5-BB94019A0ED1}" srcOrd="0" destOrd="0" presId="urn:microsoft.com/office/officeart/2018/5/layout/IconCircleLabelList"/>
    <dgm:cxn modelId="{71D2DD3F-3462-4F9B-AE0D-0B2A11F5063B}" srcId="{966C4599-EE45-4610-B87F-8B7E661161BB}" destId="{D03C9257-D262-4EA5-9F43-7CEA4932DA02}" srcOrd="1" destOrd="0" parTransId="{7DF4413B-47D8-4A2E-BE26-CF4FA84686C1}" sibTransId="{EDD6402F-4DA6-4968-84DD-C544946798FC}"/>
    <dgm:cxn modelId="{2190AC5A-DDAB-45D5-BAFB-451C390CC481}" srcId="{966C4599-EE45-4610-B87F-8B7E661161BB}" destId="{D947B804-DAF5-4A67-9149-382D15443CE6}" srcOrd="0" destOrd="0" parTransId="{B722C877-844E-48E0-988A-EBA9FF388922}" sibTransId="{9F0E728C-8AF0-4911-942E-DE139FBD1849}"/>
    <dgm:cxn modelId="{25F3CEA5-BE69-4E3C-90C8-805EC65C381C}" srcId="{966C4599-EE45-4610-B87F-8B7E661161BB}" destId="{90FFA620-A6BB-426D-8BD7-09488BBD9FF2}" srcOrd="3" destOrd="0" parTransId="{F015327F-D66B-4B60-8AB9-FAF2A0A2B800}" sibTransId="{0966B6EF-59AC-46FD-BDA6-38D66913255D}"/>
    <dgm:cxn modelId="{AE8E48BD-FA44-4166-AD61-52AD342CBCAC}" type="presOf" srcId="{D03C9257-D262-4EA5-9F43-7CEA4932DA02}" destId="{2F69A435-09AD-4A62-B8E4-B79338FDAB52}" srcOrd="0" destOrd="0" presId="urn:microsoft.com/office/officeart/2018/5/layout/IconCircleLabelList"/>
    <dgm:cxn modelId="{4AEED0C1-0C17-4A9A-955D-61326E5B9B72}" type="presOf" srcId="{9201DB92-E0DE-41AF-93CE-53EA6B40E000}" destId="{30667966-6D59-426D-A4D5-CE041023932E}" srcOrd="0" destOrd="0" presId="urn:microsoft.com/office/officeart/2018/5/layout/IconCircleLabelList"/>
    <dgm:cxn modelId="{C375A6E7-D727-4632-8285-696627FC33E9}" type="presOf" srcId="{D947B804-DAF5-4A67-9149-382D15443CE6}" destId="{5C481517-2C14-442E-A1A9-E2FCD63748FB}" srcOrd="0" destOrd="0" presId="urn:microsoft.com/office/officeart/2018/5/layout/IconCircleLabelList"/>
    <dgm:cxn modelId="{31FF7AF3-79E6-4323-9E79-34EDD7CB7EAD}" type="presParOf" srcId="{4E6F8638-2149-4014-A4B5-BB94019A0ED1}" destId="{46B09CE7-EFE1-427F-96A0-C968CD46F644}" srcOrd="0" destOrd="0" presId="urn:microsoft.com/office/officeart/2018/5/layout/IconCircleLabelList"/>
    <dgm:cxn modelId="{BD6E72C4-7211-431A-8B4B-7C51EB2D7E14}" type="presParOf" srcId="{46B09CE7-EFE1-427F-96A0-C968CD46F644}" destId="{A2A53A56-8BC7-44EE-88E0-618D5A86A7E8}" srcOrd="0" destOrd="0" presId="urn:microsoft.com/office/officeart/2018/5/layout/IconCircleLabelList"/>
    <dgm:cxn modelId="{999F630D-3AB3-41C6-84D5-33BA1F2604E4}" type="presParOf" srcId="{46B09CE7-EFE1-427F-96A0-C968CD46F644}" destId="{DC8F35CF-05A4-4D63-95BC-73A1E81D6EE1}" srcOrd="1" destOrd="0" presId="urn:microsoft.com/office/officeart/2018/5/layout/IconCircleLabelList"/>
    <dgm:cxn modelId="{9143F6E8-D720-463D-9566-315A1B130F92}" type="presParOf" srcId="{46B09CE7-EFE1-427F-96A0-C968CD46F644}" destId="{5E3857C7-04FB-4591-AC75-8B93B8F4EF23}" srcOrd="2" destOrd="0" presId="urn:microsoft.com/office/officeart/2018/5/layout/IconCircleLabelList"/>
    <dgm:cxn modelId="{9C1EEFB8-D1DE-4B35-8B84-0D570D95CCC0}" type="presParOf" srcId="{46B09CE7-EFE1-427F-96A0-C968CD46F644}" destId="{5C481517-2C14-442E-A1A9-E2FCD63748FB}" srcOrd="3" destOrd="0" presId="urn:microsoft.com/office/officeart/2018/5/layout/IconCircleLabelList"/>
    <dgm:cxn modelId="{9A70B175-45C7-49F7-9009-6DC91431177C}" type="presParOf" srcId="{4E6F8638-2149-4014-A4B5-BB94019A0ED1}" destId="{BB9386F5-80DB-43A0-9AA1-C35568AB16DA}" srcOrd="1" destOrd="0" presId="urn:microsoft.com/office/officeart/2018/5/layout/IconCircleLabelList"/>
    <dgm:cxn modelId="{6356D348-F96D-4178-AD63-F9E0FE0AC594}" type="presParOf" srcId="{4E6F8638-2149-4014-A4B5-BB94019A0ED1}" destId="{6170C1C2-ADE7-458C-8347-90C414BB2651}" srcOrd="2" destOrd="0" presId="urn:microsoft.com/office/officeart/2018/5/layout/IconCircleLabelList"/>
    <dgm:cxn modelId="{3EE9F989-B148-4AE2-9A21-D890888A5A0D}" type="presParOf" srcId="{6170C1C2-ADE7-458C-8347-90C414BB2651}" destId="{2C51FB32-6FFD-4616-AF78-67B8623B0432}" srcOrd="0" destOrd="0" presId="urn:microsoft.com/office/officeart/2018/5/layout/IconCircleLabelList"/>
    <dgm:cxn modelId="{9831604E-7D8B-4743-9F19-9C90A499B553}" type="presParOf" srcId="{6170C1C2-ADE7-458C-8347-90C414BB2651}" destId="{121B7BF6-7412-4978-B06A-B1F2F3DF2DCA}" srcOrd="1" destOrd="0" presId="urn:microsoft.com/office/officeart/2018/5/layout/IconCircleLabelList"/>
    <dgm:cxn modelId="{F53F2E6E-7B3A-48EA-959D-3ABAFFD06F8F}" type="presParOf" srcId="{6170C1C2-ADE7-458C-8347-90C414BB2651}" destId="{24DAAA3A-DEDD-4C63-A6F8-497FE983F7A0}" srcOrd="2" destOrd="0" presId="urn:microsoft.com/office/officeart/2018/5/layout/IconCircleLabelList"/>
    <dgm:cxn modelId="{1B44CA46-5B3C-4D96-BC0F-92F7624D0BF9}" type="presParOf" srcId="{6170C1C2-ADE7-458C-8347-90C414BB2651}" destId="{2F69A435-09AD-4A62-B8E4-B79338FDAB52}" srcOrd="3" destOrd="0" presId="urn:microsoft.com/office/officeart/2018/5/layout/IconCircleLabelList"/>
    <dgm:cxn modelId="{8811D94C-B6AD-48B6-9501-5F6C1C9A231B}" type="presParOf" srcId="{4E6F8638-2149-4014-A4B5-BB94019A0ED1}" destId="{7B954745-F047-4E85-BDCD-2630148C5E00}" srcOrd="3" destOrd="0" presId="urn:microsoft.com/office/officeart/2018/5/layout/IconCircleLabelList"/>
    <dgm:cxn modelId="{FE8FE37D-173C-4991-A64F-62B29B39C14A}" type="presParOf" srcId="{4E6F8638-2149-4014-A4B5-BB94019A0ED1}" destId="{BF9FD68F-E762-47D0-B298-87508133CEC7}" srcOrd="4" destOrd="0" presId="urn:microsoft.com/office/officeart/2018/5/layout/IconCircleLabelList"/>
    <dgm:cxn modelId="{A86A0B83-CDDE-4375-A11B-B9871D26A947}" type="presParOf" srcId="{BF9FD68F-E762-47D0-B298-87508133CEC7}" destId="{4D0AD0FA-F1A8-4588-9F93-557B8CB6B6AB}" srcOrd="0" destOrd="0" presId="urn:microsoft.com/office/officeart/2018/5/layout/IconCircleLabelList"/>
    <dgm:cxn modelId="{66E1ADAF-9C03-4C97-AD81-A6EB99A80377}" type="presParOf" srcId="{BF9FD68F-E762-47D0-B298-87508133CEC7}" destId="{901716E8-6157-4560-9226-CFA85DBDBBA6}" srcOrd="1" destOrd="0" presId="urn:microsoft.com/office/officeart/2018/5/layout/IconCircleLabelList"/>
    <dgm:cxn modelId="{A25EBD32-152E-4E0F-88BA-7A45467BDEAF}" type="presParOf" srcId="{BF9FD68F-E762-47D0-B298-87508133CEC7}" destId="{A8CB04D0-FE51-464D-8342-BCF033D3D05F}" srcOrd="2" destOrd="0" presId="urn:microsoft.com/office/officeart/2018/5/layout/IconCircleLabelList"/>
    <dgm:cxn modelId="{6D538FF7-C38B-40B0-A834-0AE54C27FD85}" type="presParOf" srcId="{BF9FD68F-E762-47D0-B298-87508133CEC7}" destId="{30667966-6D59-426D-A4D5-CE041023932E}" srcOrd="3" destOrd="0" presId="urn:microsoft.com/office/officeart/2018/5/layout/IconCircleLabelList"/>
    <dgm:cxn modelId="{BC371370-1315-4C7D-8851-CB6AC36B0163}" type="presParOf" srcId="{4E6F8638-2149-4014-A4B5-BB94019A0ED1}" destId="{63A941A4-6E38-49A4-BB19-A07A7D8C645E}" srcOrd="5" destOrd="0" presId="urn:microsoft.com/office/officeart/2018/5/layout/IconCircleLabelList"/>
    <dgm:cxn modelId="{CC98090B-E1D8-4C8E-AA29-7EAA2FFCB809}" type="presParOf" srcId="{4E6F8638-2149-4014-A4B5-BB94019A0ED1}" destId="{FC6557C1-C9B8-47EA-9F2E-2E8B33E5DEFA}" srcOrd="6" destOrd="0" presId="urn:microsoft.com/office/officeart/2018/5/layout/IconCircleLabelList"/>
    <dgm:cxn modelId="{7BD4C2A9-9526-4C44-B5FA-39C63C3A529F}" type="presParOf" srcId="{FC6557C1-C9B8-47EA-9F2E-2E8B33E5DEFA}" destId="{3E9CB943-E637-479E-A786-5F2759A1122A}" srcOrd="0" destOrd="0" presId="urn:microsoft.com/office/officeart/2018/5/layout/IconCircleLabelList"/>
    <dgm:cxn modelId="{7966304A-3EC9-403B-8B50-7CA1BDE08E66}" type="presParOf" srcId="{FC6557C1-C9B8-47EA-9F2E-2E8B33E5DEFA}" destId="{68AF8323-1645-468C-AECE-A01BAFE33D80}" srcOrd="1" destOrd="0" presId="urn:microsoft.com/office/officeart/2018/5/layout/IconCircleLabelList"/>
    <dgm:cxn modelId="{ACE8464C-7AB6-489A-BCDC-3EC2E6B5DFEA}" type="presParOf" srcId="{FC6557C1-C9B8-47EA-9F2E-2E8B33E5DEFA}" destId="{E8828C8B-E62D-49BD-810B-56C14846D192}" srcOrd="2" destOrd="0" presId="urn:microsoft.com/office/officeart/2018/5/layout/IconCircleLabelList"/>
    <dgm:cxn modelId="{31B3D9DE-99FD-4D96-B900-9FAB455C18A0}" type="presParOf" srcId="{FC6557C1-C9B8-47EA-9F2E-2E8B33E5DEFA}" destId="{10D48752-C8E0-4EDD-AFAB-355FB9C76CF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DF083-458A-4BAD-A6FD-9EAB681834B3}">
      <dsp:nvSpPr>
        <dsp:cNvPr id="0" name=""/>
        <dsp:cNvSpPr/>
      </dsp:nvSpPr>
      <dsp:spPr>
        <a:xfrm>
          <a:off x="2921614" y="1040447"/>
          <a:ext cx="591428" cy="91440"/>
        </a:xfrm>
        <a:custGeom>
          <a:avLst/>
          <a:gdLst/>
          <a:ahLst/>
          <a:cxnLst/>
          <a:rect l="0" t="0" r="0" b="0"/>
          <a:pathLst>
            <a:path>
              <a:moveTo>
                <a:pt x="0" y="45720"/>
              </a:moveTo>
              <a:lnTo>
                <a:pt x="591428"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1777" y="1083053"/>
        <a:ext cx="31101" cy="6226"/>
      </dsp:txXfrm>
    </dsp:sp>
    <dsp:sp modelId="{56DF56D9-8339-450E-8867-637CE638BF6E}">
      <dsp:nvSpPr>
        <dsp:cNvPr id="0" name=""/>
        <dsp:cNvSpPr/>
      </dsp:nvSpPr>
      <dsp:spPr>
        <a:xfrm>
          <a:off x="218942" y="119883"/>
          <a:ext cx="2704471" cy="19325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521" tIns="139104" rIns="132521" bIns="139104"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Procurement Process &gt;$10,000 requires a competitive solicitation to ensure the best, guaranteed price achieved. </a:t>
          </a:r>
        </a:p>
      </dsp:txBody>
      <dsp:txXfrm>
        <a:off x="218942" y="119883"/>
        <a:ext cx="2704471" cy="1932566"/>
      </dsp:txXfrm>
    </dsp:sp>
    <dsp:sp modelId="{60F25E7A-5939-4216-9447-C85DE112951B}">
      <dsp:nvSpPr>
        <dsp:cNvPr id="0" name=""/>
        <dsp:cNvSpPr/>
      </dsp:nvSpPr>
      <dsp:spPr>
        <a:xfrm>
          <a:off x="6248114" y="1040447"/>
          <a:ext cx="591428" cy="91440"/>
        </a:xfrm>
        <a:custGeom>
          <a:avLst/>
          <a:gdLst/>
          <a:ahLst/>
          <a:cxnLst/>
          <a:rect l="0" t="0" r="0" b="0"/>
          <a:pathLst>
            <a:path>
              <a:moveTo>
                <a:pt x="0" y="45720"/>
              </a:moveTo>
              <a:lnTo>
                <a:pt x="591428"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28277" y="1083053"/>
        <a:ext cx="31101" cy="6226"/>
      </dsp:txXfrm>
    </dsp:sp>
    <dsp:sp modelId="{B255EE7E-B3C0-4985-B74F-3CB26A289085}">
      <dsp:nvSpPr>
        <dsp:cNvPr id="0" name=""/>
        <dsp:cNvSpPr/>
      </dsp:nvSpPr>
      <dsp:spPr>
        <a:xfrm>
          <a:off x="3545442" y="63016"/>
          <a:ext cx="2704471" cy="204630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521" tIns="139104" rIns="132521" bIns="139104"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Goods and Services $10,000 - $50,000 = Minimum of 3 quotes must be obtained</a:t>
          </a:r>
          <a:r>
            <a:rPr lang="en-US" sz="1200" kern="1200" dirty="0">
              <a:solidFill>
                <a:schemeClr val="tx1"/>
              </a:solidFill>
            </a:rPr>
            <a:t>. </a:t>
          </a:r>
        </a:p>
      </dsp:txBody>
      <dsp:txXfrm>
        <a:off x="3545442" y="63016"/>
        <a:ext cx="2704471" cy="2046300"/>
      </dsp:txXfrm>
    </dsp:sp>
    <dsp:sp modelId="{E71B3715-34E0-4E11-8CD3-EF49338A837C}">
      <dsp:nvSpPr>
        <dsp:cNvPr id="0" name=""/>
        <dsp:cNvSpPr/>
      </dsp:nvSpPr>
      <dsp:spPr>
        <a:xfrm>
          <a:off x="1571178" y="2164027"/>
          <a:ext cx="6653000" cy="599257"/>
        </a:xfrm>
        <a:custGeom>
          <a:avLst/>
          <a:gdLst/>
          <a:ahLst/>
          <a:cxnLst/>
          <a:rect l="0" t="0" r="0" b="0"/>
          <a:pathLst>
            <a:path>
              <a:moveTo>
                <a:pt x="6653000" y="0"/>
              </a:moveTo>
              <a:lnTo>
                <a:pt x="6653000" y="316728"/>
              </a:lnTo>
              <a:lnTo>
                <a:pt x="0" y="316728"/>
              </a:lnTo>
              <a:lnTo>
                <a:pt x="0" y="599257"/>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30609" y="2460543"/>
        <a:ext cx="334137" cy="6226"/>
      </dsp:txXfrm>
    </dsp:sp>
    <dsp:sp modelId="{C90B0874-3DE0-48EE-9497-008A5A72B53B}">
      <dsp:nvSpPr>
        <dsp:cNvPr id="0" name=""/>
        <dsp:cNvSpPr/>
      </dsp:nvSpPr>
      <dsp:spPr>
        <a:xfrm>
          <a:off x="6871942" y="6506"/>
          <a:ext cx="2704471" cy="215932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521" tIns="139104" rIns="132521" bIns="139104"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&gt; $50,000:</a:t>
          </a:r>
        </a:p>
        <a:p>
          <a:pPr marL="57150" lvl="1" indent="-57150" algn="l" defTabSz="400050">
            <a:lnSpc>
              <a:spcPct val="90000"/>
            </a:lnSpc>
            <a:spcBef>
              <a:spcPct val="0"/>
            </a:spcBef>
            <a:spcAft>
              <a:spcPct val="15000"/>
            </a:spcAft>
            <a:buChar char="•"/>
          </a:pPr>
          <a:r>
            <a:rPr lang="en-US" sz="900" b="1" kern="1200" dirty="0">
              <a:solidFill>
                <a:schemeClr val="tx1"/>
              </a:solidFill>
            </a:rPr>
            <a:t>RFP: (Services) competitive process issued to solicit proposals where award is made based on a rating and ranking system used to evaluate proposal responses and determine successful respondent(s)</a:t>
          </a:r>
        </a:p>
        <a:p>
          <a:pPr marL="57150" lvl="1" indent="-57150" algn="l" defTabSz="400050">
            <a:lnSpc>
              <a:spcPct val="90000"/>
            </a:lnSpc>
            <a:spcBef>
              <a:spcPct val="0"/>
            </a:spcBef>
            <a:spcAft>
              <a:spcPct val="15000"/>
            </a:spcAft>
            <a:buChar char="•"/>
          </a:pPr>
          <a:r>
            <a:rPr lang="en-US" sz="900" b="1" kern="1200" dirty="0">
              <a:solidFill>
                <a:schemeClr val="tx1"/>
              </a:solidFill>
            </a:rPr>
            <a:t>Request for Quotation: (Goods only) competitive process issued to solicit proposals where award is made based on results of a pricing sheet.  </a:t>
          </a:r>
        </a:p>
      </dsp:txBody>
      <dsp:txXfrm>
        <a:off x="6871942" y="6506"/>
        <a:ext cx="2704471" cy="2159320"/>
      </dsp:txXfrm>
    </dsp:sp>
    <dsp:sp modelId="{302509C3-21DD-4A52-A23E-7D37971C9934}">
      <dsp:nvSpPr>
        <dsp:cNvPr id="0" name=""/>
        <dsp:cNvSpPr/>
      </dsp:nvSpPr>
      <dsp:spPr>
        <a:xfrm>
          <a:off x="2921614" y="3753075"/>
          <a:ext cx="591428" cy="91440"/>
        </a:xfrm>
        <a:custGeom>
          <a:avLst/>
          <a:gdLst/>
          <a:ahLst/>
          <a:cxnLst/>
          <a:rect l="0" t="0" r="0" b="0"/>
          <a:pathLst>
            <a:path>
              <a:moveTo>
                <a:pt x="0" y="45720"/>
              </a:moveTo>
              <a:lnTo>
                <a:pt x="591428"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1777" y="3795682"/>
        <a:ext cx="31101" cy="6226"/>
      </dsp:txXfrm>
    </dsp:sp>
    <dsp:sp modelId="{13A83428-07BD-4023-B38B-BC9C59D6BDF7}">
      <dsp:nvSpPr>
        <dsp:cNvPr id="0" name=""/>
        <dsp:cNvSpPr/>
      </dsp:nvSpPr>
      <dsp:spPr>
        <a:xfrm>
          <a:off x="218942" y="2795685"/>
          <a:ext cx="2704471" cy="200622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521" tIns="139104" rIns="132521" bIns="139104"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Purchase Orders (PO): Upon receipt of requisitions, PO’s are used to deliver goods or services </a:t>
          </a:r>
        </a:p>
        <a:p>
          <a:pPr marL="57150" lvl="1" indent="-57150" algn="l" defTabSz="400050">
            <a:lnSpc>
              <a:spcPct val="90000"/>
            </a:lnSpc>
            <a:spcBef>
              <a:spcPct val="0"/>
            </a:spcBef>
            <a:spcAft>
              <a:spcPct val="15000"/>
            </a:spcAft>
            <a:buChar char="•"/>
          </a:pPr>
          <a:r>
            <a:rPr lang="en-US" sz="900" b="1" kern="1200" dirty="0">
              <a:solidFill>
                <a:schemeClr val="tx1"/>
              </a:solidFill>
            </a:rPr>
            <a:t>For goods, a PO serves as the contractual agreement</a:t>
          </a:r>
        </a:p>
        <a:p>
          <a:pPr marL="57150" lvl="1" indent="-57150" algn="l" defTabSz="400050">
            <a:lnSpc>
              <a:spcPct val="90000"/>
            </a:lnSpc>
            <a:spcBef>
              <a:spcPct val="0"/>
            </a:spcBef>
            <a:spcAft>
              <a:spcPct val="15000"/>
            </a:spcAft>
            <a:buChar char="•"/>
          </a:pPr>
          <a:r>
            <a:rPr lang="en-US" sz="900" b="1" kern="1200" dirty="0">
              <a:solidFill>
                <a:schemeClr val="tx1"/>
              </a:solidFill>
            </a:rPr>
            <a:t>For services, &lt;$10,000 a PO may serve as the contractual agreement but purchases &gt;$10,000 will require a written contract to be issued to the vendor for signature unless a PSA, Honorarium or Food Service request. These types of requests have online forms for completion and submission.</a:t>
          </a:r>
        </a:p>
      </dsp:txBody>
      <dsp:txXfrm>
        <a:off x="218942" y="2795685"/>
        <a:ext cx="2704471" cy="2006220"/>
      </dsp:txXfrm>
    </dsp:sp>
    <dsp:sp modelId="{C4C7D160-E88F-4640-8034-A92B395A7953}">
      <dsp:nvSpPr>
        <dsp:cNvPr id="0" name=""/>
        <dsp:cNvSpPr/>
      </dsp:nvSpPr>
      <dsp:spPr>
        <a:xfrm>
          <a:off x="3545442" y="2787855"/>
          <a:ext cx="2704471" cy="202187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521" tIns="139104" rIns="132521" bIns="139104"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Exceptions to the procurement process: </a:t>
          </a:r>
        </a:p>
        <a:p>
          <a:pPr marL="57150" lvl="1" indent="-57150" algn="l" defTabSz="400050">
            <a:lnSpc>
              <a:spcPct val="90000"/>
            </a:lnSpc>
            <a:spcBef>
              <a:spcPct val="0"/>
            </a:spcBef>
            <a:spcAft>
              <a:spcPct val="15000"/>
            </a:spcAft>
            <a:buChar char="•"/>
          </a:pPr>
          <a:r>
            <a:rPr lang="en-US" sz="900" b="1" kern="1200" dirty="0">
              <a:solidFill>
                <a:schemeClr val="tx1"/>
              </a:solidFill>
            </a:rPr>
            <a:t>Sole-Source: A product or service that is extraordinary or unique in that no other vendor can provide the same product or service. (If a patent or trademark exists then additional information may be requested to further justify the procurement type.)</a:t>
          </a:r>
        </a:p>
        <a:p>
          <a:pPr marL="57150" lvl="1" indent="-57150" algn="l" defTabSz="400050">
            <a:lnSpc>
              <a:spcPct val="90000"/>
            </a:lnSpc>
            <a:spcBef>
              <a:spcPct val="0"/>
            </a:spcBef>
            <a:spcAft>
              <a:spcPct val="15000"/>
            </a:spcAft>
            <a:buChar char="•"/>
          </a:pPr>
          <a:r>
            <a:rPr lang="en-US" sz="900" b="1" kern="1200" dirty="0">
              <a:solidFill>
                <a:schemeClr val="tx1"/>
              </a:solidFill>
            </a:rPr>
            <a:t>Previously Vetted Solicitations/Contracts with partnering State agencies and organizations: DAS State Contracts, CSCU Agreements and other Consortium Agreements.</a:t>
          </a:r>
        </a:p>
      </dsp:txBody>
      <dsp:txXfrm>
        <a:off x="3545442" y="2787855"/>
        <a:ext cx="2704471" cy="2021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52243-6BEF-4AC6-880E-8ADD5FB7AC88}">
      <dsp:nvSpPr>
        <dsp:cNvPr id="0" name=""/>
        <dsp:cNvSpPr/>
      </dsp:nvSpPr>
      <dsp:spPr>
        <a:xfrm>
          <a:off x="955263" y="1789"/>
          <a:ext cx="3231632" cy="193897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Purchasing Card or P-card Program: The program is managed by the State Department of Administrative Services. The program offers designated personnel a credit card used as a procurement tool which is a more efficient and effective method of purchasing and paying for goods and services with a value of less than $2,500.</a:t>
          </a:r>
        </a:p>
      </dsp:txBody>
      <dsp:txXfrm>
        <a:off x="955263" y="1789"/>
        <a:ext cx="3231632" cy="1938979"/>
      </dsp:txXfrm>
    </dsp:sp>
    <dsp:sp modelId="{6ADB1A7F-943C-4276-AF8E-ECCDA0B643B6}">
      <dsp:nvSpPr>
        <dsp:cNvPr id="0" name=""/>
        <dsp:cNvSpPr/>
      </dsp:nvSpPr>
      <dsp:spPr>
        <a:xfrm>
          <a:off x="4510059" y="1789"/>
          <a:ext cx="3231632" cy="193897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u="sng" kern="1200" dirty="0">
              <a:solidFill>
                <a:schemeClr val="tx1"/>
              </a:solidFill>
            </a:rPr>
            <a:t>Benefits of the P-card</a:t>
          </a:r>
          <a:r>
            <a:rPr lang="en-US" sz="1000" b="1" kern="1200" dirty="0">
              <a:solidFill>
                <a:schemeClr val="tx1"/>
              </a:solidFill>
            </a:rPr>
            <a:t>: </a:t>
          </a:r>
        </a:p>
        <a:p>
          <a:pPr marL="57150" lvl="1" indent="-57150" algn="l" defTabSz="444500">
            <a:lnSpc>
              <a:spcPct val="90000"/>
            </a:lnSpc>
            <a:spcBef>
              <a:spcPct val="0"/>
            </a:spcBef>
            <a:spcAft>
              <a:spcPct val="15000"/>
            </a:spcAft>
            <a:buChar char="•"/>
          </a:pPr>
          <a:r>
            <a:rPr lang="en-US" sz="1000" b="1" kern="1200" dirty="0">
              <a:solidFill>
                <a:schemeClr val="tx1"/>
              </a:solidFill>
            </a:rPr>
            <a:t>Goods and services can be more quickly and easily obtained</a:t>
          </a:r>
        </a:p>
        <a:p>
          <a:pPr marL="57150" lvl="1" indent="-57150" algn="l" defTabSz="444500">
            <a:lnSpc>
              <a:spcPct val="90000"/>
            </a:lnSpc>
            <a:spcBef>
              <a:spcPct val="0"/>
            </a:spcBef>
            <a:spcAft>
              <a:spcPct val="15000"/>
            </a:spcAft>
            <a:buChar char="•"/>
          </a:pPr>
          <a:r>
            <a:rPr lang="en-US" sz="1000" b="1" kern="1200" dirty="0">
              <a:solidFill>
                <a:schemeClr val="tx1"/>
              </a:solidFill>
            </a:rPr>
            <a:t>Work related to the purchase of and payment for goods and services is significantly reduced</a:t>
          </a:r>
        </a:p>
        <a:p>
          <a:pPr marL="57150" lvl="1" indent="-57150" algn="l" defTabSz="444500">
            <a:lnSpc>
              <a:spcPct val="90000"/>
            </a:lnSpc>
            <a:spcBef>
              <a:spcPct val="0"/>
            </a:spcBef>
            <a:spcAft>
              <a:spcPct val="15000"/>
            </a:spcAft>
            <a:buChar char="•"/>
          </a:pPr>
          <a:r>
            <a:rPr lang="en-US" sz="1000" b="1" kern="1200" dirty="0">
              <a:solidFill>
                <a:schemeClr val="tx1"/>
              </a:solidFill>
            </a:rPr>
            <a:t>More efficient use of time will enable employees to focus on the value-added aspects of their jobs</a:t>
          </a:r>
        </a:p>
        <a:p>
          <a:pPr marL="57150" lvl="1" indent="-57150" algn="l" defTabSz="444500">
            <a:lnSpc>
              <a:spcPct val="90000"/>
            </a:lnSpc>
            <a:spcBef>
              <a:spcPct val="0"/>
            </a:spcBef>
            <a:spcAft>
              <a:spcPct val="15000"/>
            </a:spcAft>
            <a:buChar char="•"/>
          </a:pPr>
          <a:r>
            <a:rPr lang="en-US" sz="1000" b="1" kern="1200" dirty="0">
              <a:solidFill>
                <a:schemeClr val="tx1"/>
              </a:solidFill>
            </a:rPr>
            <a:t>Reduces the number of requisitions, purchase orders, invoices and checks</a:t>
          </a:r>
        </a:p>
        <a:p>
          <a:pPr marL="57150" lvl="1" indent="-57150" algn="l" defTabSz="444500">
            <a:lnSpc>
              <a:spcPct val="90000"/>
            </a:lnSpc>
            <a:spcBef>
              <a:spcPct val="0"/>
            </a:spcBef>
            <a:spcAft>
              <a:spcPct val="15000"/>
            </a:spcAft>
            <a:buChar char="•"/>
          </a:pPr>
          <a:r>
            <a:rPr lang="en-US" sz="1000" b="1" kern="1200" dirty="0">
              <a:solidFill>
                <a:schemeClr val="tx1"/>
              </a:solidFill>
            </a:rPr>
            <a:t>Enables Purchasing and Accounts Payable to focus on higher yield value-added activities</a:t>
          </a:r>
        </a:p>
      </dsp:txBody>
      <dsp:txXfrm>
        <a:off x="4510059" y="1789"/>
        <a:ext cx="3231632" cy="1938979"/>
      </dsp:txXfrm>
    </dsp:sp>
    <dsp:sp modelId="{75E5599E-2F52-49DE-9452-87BFF8D12F7F}">
      <dsp:nvSpPr>
        <dsp:cNvPr id="0" name=""/>
        <dsp:cNvSpPr/>
      </dsp:nvSpPr>
      <dsp:spPr>
        <a:xfrm>
          <a:off x="955263" y="2263932"/>
          <a:ext cx="3231632" cy="193897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Examples of Ineligible P-card expenses</a:t>
          </a:r>
          <a:r>
            <a:rPr lang="en-US" sz="1100" b="1" kern="1200" dirty="0">
              <a:solidFill>
                <a:schemeClr val="tx1"/>
              </a:solidFill>
            </a:rPr>
            <a:t>:</a:t>
          </a:r>
        </a:p>
        <a:p>
          <a:pPr marL="57150" lvl="1" indent="-57150" algn="l" defTabSz="488950">
            <a:lnSpc>
              <a:spcPct val="90000"/>
            </a:lnSpc>
            <a:spcBef>
              <a:spcPct val="0"/>
            </a:spcBef>
            <a:spcAft>
              <a:spcPct val="15000"/>
            </a:spcAft>
            <a:buChar char="•"/>
          </a:pPr>
          <a:r>
            <a:rPr lang="en-US" sz="1100" b="1" kern="1200" dirty="0">
              <a:solidFill>
                <a:schemeClr val="tx1"/>
              </a:solidFill>
            </a:rPr>
            <a:t>Computer related hardware such as computer desktops, laptops and printers. IT related requests should be reviewed and approved by IT&amp;I in advance</a:t>
          </a:r>
        </a:p>
        <a:p>
          <a:pPr marL="57150" lvl="1" indent="-57150" algn="l" defTabSz="488950">
            <a:lnSpc>
              <a:spcPct val="90000"/>
            </a:lnSpc>
            <a:spcBef>
              <a:spcPct val="0"/>
            </a:spcBef>
            <a:spcAft>
              <a:spcPct val="15000"/>
            </a:spcAft>
            <a:buChar char="•"/>
          </a:pPr>
          <a:r>
            <a:rPr lang="en-US" sz="1100" b="1" kern="1200" dirty="0">
              <a:solidFill>
                <a:schemeClr val="tx1"/>
              </a:solidFill>
            </a:rPr>
            <a:t>Electrical, plumbing, carpentry, painting or structural work requires advance approval by Facilities Management</a:t>
          </a:r>
        </a:p>
        <a:p>
          <a:pPr marL="57150" lvl="1" indent="-57150" algn="l" defTabSz="488950">
            <a:lnSpc>
              <a:spcPct val="90000"/>
            </a:lnSpc>
            <a:spcBef>
              <a:spcPct val="0"/>
            </a:spcBef>
            <a:spcAft>
              <a:spcPct val="15000"/>
            </a:spcAft>
            <a:buChar char="•"/>
          </a:pPr>
          <a:r>
            <a:rPr lang="en-US" sz="1100" b="1" kern="1200" dirty="0">
              <a:solidFill>
                <a:schemeClr val="tx1"/>
              </a:solidFill>
            </a:rPr>
            <a:t>Travel Related Food Purchases (defer to Travel Office on processes) and Food Truck Vendors </a:t>
          </a:r>
        </a:p>
      </dsp:txBody>
      <dsp:txXfrm>
        <a:off x="955263" y="2263932"/>
        <a:ext cx="3231632" cy="1938979"/>
      </dsp:txXfrm>
    </dsp:sp>
    <dsp:sp modelId="{8DB2289F-9D01-4EEA-8905-4FFB60EB4E2B}">
      <dsp:nvSpPr>
        <dsp:cNvPr id="0" name=""/>
        <dsp:cNvSpPr/>
      </dsp:nvSpPr>
      <dsp:spPr>
        <a:xfrm>
          <a:off x="4510059" y="2263932"/>
          <a:ext cx="3231632" cy="193897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Note: Please defer to the P-Card Manual for the full list of ineligible purchases. </a:t>
          </a:r>
          <a:endParaRPr lang="en-US" sz="1300" kern="1200" dirty="0">
            <a:solidFill>
              <a:schemeClr val="tx1"/>
            </a:solidFill>
          </a:endParaRPr>
        </a:p>
      </dsp:txBody>
      <dsp:txXfrm>
        <a:off x="4510059" y="2263932"/>
        <a:ext cx="3231632" cy="1938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646F8-3F14-435A-95B6-D56527B22DBE}">
      <dsp:nvSpPr>
        <dsp:cNvPr id="0" name=""/>
        <dsp:cNvSpPr/>
      </dsp:nvSpPr>
      <dsp:spPr>
        <a:xfrm>
          <a:off x="0" y="0"/>
          <a:ext cx="6877049" cy="85391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WebFOCUS is a report writing software which exports financial information from Banner9.</a:t>
          </a:r>
        </a:p>
      </dsp:txBody>
      <dsp:txXfrm>
        <a:off x="25010" y="25010"/>
        <a:ext cx="5883452" cy="803896"/>
      </dsp:txXfrm>
    </dsp:sp>
    <dsp:sp modelId="{8385466F-9EA3-4927-94B2-16C3D9BFEC45}">
      <dsp:nvSpPr>
        <dsp:cNvPr id="0" name=""/>
        <dsp:cNvSpPr/>
      </dsp:nvSpPr>
      <dsp:spPr>
        <a:xfrm>
          <a:off x="575952" y="1009173"/>
          <a:ext cx="6877049" cy="853916"/>
        </a:xfrm>
        <a:prstGeom prst="roundRect">
          <a:avLst>
            <a:gd name="adj" fmla="val 10000"/>
          </a:avLst>
        </a:prstGeom>
        <a:solidFill>
          <a:schemeClr val="accent2">
            <a:hueOff val="-485121"/>
            <a:satOff val="-27976"/>
            <a:lumOff val="28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The financial data is continuously updated and reflected in real time.</a:t>
          </a:r>
        </a:p>
      </dsp:txBody>
      <dsp:txXfrm>
        <a:off x="600962" y="1034183"/>
        <a:ext cx="5696031" cy="803896"/>
      </dsp:txXfrm>
    </dsp:sp>
    <dsp:sp modelId="{2124FFC0-6897-438E-A660-2B577A666747}">
      <dsp:nvSpPr>
        <dsp:cNvPr id="0" name=""/>
        <dsp:cNvSpPr/>
      </dsp:nvSpPr>
      <dsp:spPr>
        <a:xfrm>
          <a:off x="1143309" y="2018347"/>
          <a:ext cx="6877049" cy="853916"/>
        </a:xfrm>
        <a:prstGeom prst="roundRect">
          <a:avLst>
            <a:gd name="adj" fmla="val 10000"/>
          </a:avLst>
        </a:prstGeom>
        <a:solidFill>
          <a:schemeClr val="accent2">
            <a:hueOff val="-970242"/>
            <a:satOff val="-55952"/>
            <a:lumOff val="575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There are 11 custom reports available in the Financial Manager’s portal.  </a:t>
          </a:r>
        </a:p>
      </dsp:txBody>
      <dsp:txXfrm>
        <a:off x="1168319" y="2043357"/>
        <a:ext cx="5704627" cy="803896"/>
      </dsp:txXfrm>
    </dsp:sp>
    <dsp:sp modelId="{7A491EA9-3A51-4040-B568-E6F19EB336BD}">
      <dsp:nvSpPr>
        <dsp:cNvPr id="0" name=""/>
        <dsp:cNvSpPr/>
      </dsp:nvSpPr>
      <dsp:spPr>
        <a:xfrm>
          <a:off x="1719262" y="3027520"/>
          <a:ext cx="6877049" cy="853916"/>
        </a:xfrm>
        <a:prstGeom prst="roundRect">
          <a:avLst>
            <a:gd name="adj" fmla="val 10000"/>
          </a:avLst>
        </a:prstGeom>
        <a:solidFill>
          <a:schemeClr val="accent2">
            <a:hueOff val="-1455363"/>
            <a:satOff val="-83928"/>
            <a:lumOff val="86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WebFOCUS Training Manual is available on Finance &amp; Administration website under Budgets</a:t>
          </a:r>
        </a:p>
        <a:p>
          <a:pPr marL="0" lvl="0" indent="0" algn="l" defTabSz="622300">
            <a:lnSpc>
              <a:spcPct val="90000"/>
            </a:lnSpc>
            <a:spcBef>
              <a:spcPct val="0"/>
            </a:spcBef>
            <a:spcAft>
              <a:spcPct val="35000"/>
            </a:spcAft>
            <a:buNone/>
          </a:pPr>
          <a:r>
            <a:rPr lang="en-US" sz="1400" b="1" kern="1200" dirty="0">
              <a:hlinkClick xmlns:r="http://schemas.openxmlformats.org/officeDocument/2006/relationships" r:id="rId1"/>
            </a:rPr>
            <a:t>https://www.wcsu.edu/financeadmin/services/budgets/</a:t>
          </a:r>
          <a:endParaRPr lang="en-US" sz="1400" b="1" kern="1200" dirty="0"/>
        </a:p>
        <a:p>
          <a:pPr marL="0" lvl="0" indent="0" algn="l" defTabSz="622300">
            <a:lnSpc>
              <a:spcPct val="90000"/>
            </a:lnSpc>
            <a:spcBef>
              <a:spcPct val="0"/>
            </a:spcBef>
            <a:spcAft>
              <a:spcPct val="35000"/>
            </a:spcAft>
            <a:buNone/>
          </a:pPr>
          <a:endParaRPr lang="en-US" sz="1100" b="1" kern="1200" dirty="0"/>
        </a:p>
      </dsp:txBody>
      <dsp:txXfrm>
        <a:off x="1744272" y="3052530"/>
        <a:ext cx="5696031" cy="803896"/>
      </dsp:txXfrm>
    </dsp:sp>
    <dsp:sp modelId="{31E79526-08CE-4BE9-8968-C06F0C3CAD86}">
      <dsp:nvSpPr>
        <dsp:cNvPr id="0" name=""/>
        <dsp:cNvSpPr/>
      </dsp:nvSpPr>
      <dsp:spPr>
        <a:xfrm>
          <a:off x="6322004" y="654022"/>
          <a:ext cx="555045" cy="555045"/>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446889" y="654022"/>
        <a:ext cx="305275" cy="417671"/>
      </dsp:txXfrm>
    </dsp:sp>
    <dsp:sp modelId="{87662DCD-39A3-47E1-BD70-A303FBE75E12}">
      <dsp:nvSpPr>
        <dsp:cNvPr id="0" name=""/>
        <dsp:cNvSpPr/>
      </dsp:nvSpPr>
      <dsp:spPr>
        <a:xfrm>
          <a:off x="6897957" y="1663195"/>
          <a:ext cx="555045" cy="555045"/>
        </a:xfrm>
        <a:prstGeom prst="downArrow">
          <a:avLst>
            <a:gd name="adj1" fmla="val 55000"/>
            <a:gd name="adj2" fmla="val 45000"/>
          </a:avLst>
        </a:prstGeom>
        <a:solidFill>
          <a:schemeClr val="accent2">
            <a:tint val="40000"/>
            <a:alpha val="90000"/>
            <a:hueOff val="-424613"/>
            <a:satOff val="-37673"/>
            <a:lumOff val="-385"/>
            <a:alphaOff val="0"/>
          </a:schemeClr>
        </a:solidFill>
        <a:ln w="19050" cap="rnd"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022842" y="1663195"/>
        <a:ext cx="305275" cy="417671"/>
      </dsp:txXfrm>
    </dsp:sp>
    <dsp:sp modelId="{F8474661-F3F3-4537-A01A-65D3CC7B606A}">
      <dsp:nvSpPr>
        <dsp:cNvPr id="0" name=""/>
        <dsp:cNvSpPr/>
      </dsp:nvSpPr>
      <dsp:spPr>
        <a:xfrm>
          <a:off x="7465313" y="2672369"/>
          <a:ext cx="555045" cy="555045"/>
        </a:xfrm>
        <a:prstGeom prst="downArrow">
          <a:avLst>
            <a:gd name="adj1" fmla="val 55000"/>
            <a:gd name="adj2" fmla="val 45000"/>
          </a:avLst>
        </a:prstGeom>
        <a:solidFill>
          <a:schemeClr val="accent2">
            <a:tint val="40000"/>
            <a:alpha val="90000"/>
            <a:hueOff val="-849226"/>
            <a:satOff val="-75346"/>
            <a:lumOff val="-769"/>
            <a:alphaOff val="0"/>
          </a:schemeClr>
        </a:solidFill>
        <a:ln w="19050" cap="rnd"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590198" y="2672369"/>
        <a:ext cx="305275" cy="417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53A56-8BC7-44EE-88E0-618D5A86A7E8}">
      <dsp:nvSpPr>
        <dsp:cNvPr id="0" name=""/>
        <dsp:cNvSpPr/>
      </dsp:nvSpPr>
      <dsp:spPr>
        <a:xfrm>
          <a:off x="582441" y="869014"/>
          <a:ext cx="1247033" cy="12470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8F35CF-05A4-4D63-95BC-73A1E81D6EE1}">
      <dsp:nvSpPr>
        <dsp:cNvPr id="0" name=""/>
        <dsp:cNvSpPr/>
      </dsp:nvSpPr>
      <dsp:spPr>
        <a:xfrm>
          <a:off x="848202" y="1134775"/>
          <a:ext cx="715510" cy="7155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481517-2C14-442E-A1A9-E2FCD63748FB}">
      <dsp:nvSpPr>
        <dsp:cNvPr id="0" name=""/>
        <dsp:cNvSpPr/>
      </dsp:nvSpPr>
      <dsp:spPr>
        <a:xfrm>
          <a:off x="183800"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If you currently don’t have access,  send an e-mail to Mary Mazza or Inita Mix.</a:t>
          </a:r>
        </a:p>
      </dsp:txBody>
      <dsp:txXfrm>
        <a:off x="183800" y="2504467"/>
        <a:ext cx="2044316" cy="720000"/>
      </dsp:txXfrm>
    </dsp:sp>
    <dsp:sp modelId="{2C51FB32-6FFD-4616-AF78-67B8623B0432}">
      <dsp:nvSpPr>
        <dsp:cNvPr id="0" name=""/>
        <dsp:cNvSpPr/>
      </dsp:nvSpPr>
      <dsp:spPr>
        <a:xfrm>
          <a:off x="2984513" y="869014"/>
          <a:ext cx="1247033" cy="12470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B7BF6-7412-4978-B06A-B1F2F3DF2DCA}">
      <dsp:nvSpPr>
        <dsp:cNvPr id="0" name=""/>
        <dsp:cNvSpPr/>
      </dsp:nvSpPr>
      <dsp:spPr>
        <a:xfrm>
          <a:off x="3250275" y="1134775"/>
          <a:ext cx="715510" cy="7155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69A435-09AD-4A62-B8E4-B79338FDAB52}">
      <dsp:nvSpPr>
        <dsp:cNvPr id="0" name=""/>
        <dsp:cNvSpPr/>
      </dsp:nvSpPr>
      <dsp:spPr>
        <a:xfrm>
          <a:off x="2585872"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Provide Org number(s) and Org name(s) that you oversee and confirm if you have Banner9 access.</a:t>
          </a:r>
        </a:p>
      </dsp:txBody>
      <dsp:txXfrm>
        <a:off x="2585872" y="2504467"/>
        <a:ext cx="2044316" cy="720000"/>
      </dsp:txXfrm>
    </dsp:sp>
    <dsp:sp modelId="{4D0AD0FA-F1A8-4588-9F93-557B8CB6B6AB}">
      <dsp:nvSpPr>
        <dsp:cNvPr id="0" name=""/>
        <dsp:cNvSpPr/>
      </dsp:nvSpPr>
      <dsp:spPr>
        <a:xfrm>
          <a:off x="5386585" y="869014"/>
          <a:ext cx="1247033" cy="12470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716E8-6157-4560-9226-CFA85DBDBBA6}">
      <dsp:nvSpPr>
        <dsp:cNvPr id="0" name=""/>
        <dsp:cNvSpPr/>
      </dsp:nvSpPr>
      <dsp:spPr>
        <a:xfrm>
          <a:off x="5652347" y="1134775"/>
          <a:ext cx="715510" cy="7155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667966-6D59-426D-A4D5-CE041023932E}">
      <dsp:nvSpPr>
        <dsp:cNvPr id="0" name=""/>
        <dsp:cNvSpPr/>
      </dsp:nvSpPr>
      <dsp:spPr>
        <a:xfrm>
          <a:off x="4987944"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Fiscal Affairs office will setup an ITI ticket for the access needed.</a:t>
          </a:r>
        </a:p>
      </dsp:txBody>
      <dsp:txXfrm>
        <a:off x="4987944" y="2504467"/>
        <a:ext cx="2044316" cy="720000"/>
      </dsp:txXfrm>
    </dsp:sp>
    <dsp:sp modelId="{3E9CB943-E637-479E-A786-5F2759A1122A}">
      <dsp:nvSpPr>
        <dsp:cNvPr id="0" name=""/>
        <dsp:cNvSpPr/>
      </dsp:nvSpPr>
      <dsp:spPr>
        <a:xfrm>
          <a:off x="7788658" y="869014"/>
          <a:ext cx="1247033" cy="12470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AF8323-1645-468C-AECE-A01BAFE33D80}">
      <dsp:nvSpPr>
        <dsp:cNvPr id="0" name=""/>
        <dsp:cNvSpPr/>
      </dsp:nvSpPr>
      <dsp:spPr>
        <a:xfrm>
          <a:off x="8054419" y="1134775"/>
          <a:ext cx="715510" cy="7155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D48752-C8E0-4EDD-AFAB-355FB9C76CF9}">
      <dsp:nvSpPr>
        <dsp:cNvPr id="0" name=""/>
        <dsp:cNvSpPr/>
      </dsp:nvSpPr>
      <dsp:spPr>
        <a:xfrm>
          <a:off x="7390016"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Once ITI tickets are completed you will be notified, and a training session will be scheduled.</a:t>
          </a:r>
        </a:p>
      </dsp:txBody>
      <dsp:txXfrm>
        <a:off x="7390016" y="2504467"/>
        <a:ext cx="2044316"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1A405-4CC7-4990-8B7C-19A4142A2376}"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37A14-5293-4BE2-9F55-729F8C9248DE}" type="slidenum">
              <a:rPr lang="en-US" smtClean="0"/>
              <a:t>‹#›</a:t>
            </a:fld>
            <a:endParaRPr lang="en-US"/>
          </a:p>
        </p:txBody>
      </p:sp>
    </p:spTree>
    <p:extLst>
      <p:ext uri="{BB962C8B-B14F-4D97-AF65-F5344CB8AC3E}">
        <p14:creationId xmlns:p14="http://schemas.microsoft.com/office/powerpoint/2010/main" val="388932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9413B-00A6-4E09-96D2-379F9DCC2506}" type="slidenum">
              <a:rPr lang="en-US" smtClean="0"/>
              <a:t>10</a:t>
            </a:fld>
            <a:endParaRPr lang="en-US" dirty="0"/>
          </a:p>
        </p:txBody>
      </p:sp>
    </p:spTree>
    <p:extLst>
      <p:ext uri="{BB962C8B-B14F-4D97-AF65-F5344CB8AC3E}">
        <p14:creationId xmlns:p14="http://schemas.microsoft.com/office/powerpoint/2010/main" val="176330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DEEAB-87C7-41E8-8627-A237CFC68936}" type="slidenum">
              <a:rPr lang="en-US" smtClean="0"/>
              <a:t>26</a:t>
            </a:fld>
            <a:endParaRPr lang="en-US"/>
          </a:p>
        </p:txBody>
      </p:sp>
    </p:spTree>
    <p:extLst>
      <p:ext uri="{BB962C8B-B14F-4D97-AF65-F5344CB8AC3E}">
        <p14:creationId xmlns:p14="http://schemas.microsoft.com/office/powerpoint/2010/main" val="272383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5" lvl="1" indent="0">
              <a:lnSpc>
                <a:spcPct val="150000"/>
              </a:lnSpc>
              <a:buNone/>
            </a:pPr>
            <a:r>
              <a:rPr lang="en-US" sz="2000" dirty="0"/>
              <a:t>Top 3 frequently used reports:</a:t>
            </a:r>
          </a:p>
          <a:p>
            <a:pPr lvl="2">
              <a:lnSpc>
                <a:spcPct val="120000"/>
              </a:lnSpc>
            </a:pPr>
            <a:r>
              <a:rPr lang="en-US" b="1" dirty="0"/>
              <a:t>Transaction Summary Report </a:t>
            </a:r>
            <a:r>
              <a:rPr lang="en-US" dirty="0"/>
              <a:t>– OE and Self-Supporting Orgs – shows summary total of budget, YTD expense, encumbrances, and available balance.</a:t>
            </a:r>
          </a:p>
          <a:p>
            <a:pPr lvl="2">
              <a:lnSpc>
                <a:spcPct val="120000"/>
              </a:lnSpc>
            </a:pPr>
            <a:r>
              <a:rPr lang="en-US" b="1" dirty="0"/>
              <a:t>Transaction Detail Report by an Org </a:t>
            </a:r>
            <a:r>
              <a:rPr lang="en-US" dirty="0"/>
              <a:t>– shows details by account for each Org.</a:t>
            </a:r>
          </a:p>
          <a:p>
            <a:pPr lvl="2">
              <a:lnSpc>
                <a:spcPct val="120000"/>
              </a:lnSpc>
            </a:pPr>
            <a:r>
              <a:rPr lang="en-US" b="1" dirty="0"/>
              <a:t>OE and Salary Budget vs Actual by Org Report </a:t>
            </a:r>
            <a:r>
              <a:rPr lang="en-US" dirty="0"/>
              <a:t>– shows summary totals budget vs actual with variance amounts and percentages.</a:t>
            </a:r>
          </a:p>
          <a:p>
            <a:endParaRPr lang="en-US" dirty="0"/>
          </a:p>
        </p:txBody>
      </p:sp>
      <p:sp>
        <p:nvSpPr>
          <p:cNvPr id="4" name="Slide Number Placeholder 3"/>
          <p:cNvSpPr>
            <a:spLocks noGrp="1"/>
          </p:cNvSpPr>
          <p:nvPr>
            <p:ph type="sldNum" sz="quarter" idx="5"/>
          </p:nvPr>
        </p:nvSpPr>
        <p:spPr/>
        <p:txBody>
          <a:bodyPr/>
          <a:lstStyle/>
          <a:p>
            <a:fld id="{8C8DEEAB-87C7-41E8-8627-A237CFC68936}" type="slidenum">
              <a:rPr lang="en-US" smtClean="0"/>
              <a:t>27</a:t>
            </a:fld>
            <a:endParaRPr lang="en-US"/>
          </a:p>
        </p:txBody>
      </p:sp>
    </p:spTree>
    <p:extLst>
      <p:ext uri="{BB962C8B-B14F-4D97-AF65-F5344CB8AC3E}">
        <p14:creationId xmlns:p14="http://schemas.microsoft.com/office/powerpoint/2010/main" val="427423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DEEAB-87C7-41E8-8627-A237CFC68936}" type="slidenum">
              <a:rPr lang="en-US" smtClean="0"/>
              <a:t>28</a:t>
            </a:fld>
            <a:endParaRPr lang="en-US"/>
          </a:p>
        </p:txBody>
      </p:sp>
    </p:spTree>
    <p:extLst>
      <p:ext uri="{BB962C8B-B14F-4D97-AF65-F5344CB8AC3E}">
        <p14:creationId xmlns:p14="http://schemas.microsoft.com/office/powerpoint/2010/main" val="314316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DEEAB-87C7-41E8-8627-A237CFC68936}" type="slidenum">
              <a:rPr lang="en-US" smtClean="0"/>
              <a:t>29</a:t>
            </a:fld>
            <a:endParaRPr lang="en-US"/>
          </a:p>
        </p:txBody>
      </p:sp>
    </p:spTree>
    <p:extLst>
      <p:ext uri="{BB962C8B-B14F-4D97-AF65-F5344CB8AC3E}">
        <p14:creationId xmlns:p14="http://schemas.microsoft.com/office/powerpoint/2010/main" val="2517726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9413B-00A6-4E09-96D2-379F9DCC2506}" type="slidenum">
              <a:rPr lang="en-US" smtClean="0"/>
              <a:t>30</a:t>
            </a:fld>
            <a:endParaRPr lang="en-US" dirty="0"/>
          </a:p>
        </p:txBody>
      </p:sp>
    </p:spTree>
    <p:extLst>
      <p:ext uri="{BB962C8B-B14F-4D97-AF65-F5344CB8AC3E}">
        <p14:creationId xmlns:p14="http://schemas.microsoft.com/office/powerpoint/2010/main" val="327718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DEEAB-87C7-41E8-8627-A237CFC68936}" type="slidenum">
              <a:rPr lang="en-US" smtClean="0"/>
              <a:t>12</a:t>
            </a:fld>
            <a:endParaRPr lang="en-US"/>
          </a:p>
        </p:txBody>
      </p:sp>
    </p:spTree>
    <p:extLst>
      <p:ext uri="{BB962C8B-B14F-4D97-AF65-F5344CB8AC3E}">
        <p14:creationId xmlns:p14="http://schemas.microsoft.com/office/powerpoint/2010/main" val="68575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DEEAB-87C7-41E8-8627-A237CFC68936}" type="slidenum">
              <a:rPr lang="en-US" smtClean="0"/>
              <a:t>13</a:t>
            </a:fld>
            <a:endParaRPr lang="en-US"/>
          </a:p>
        </p:txBody>
      </p:sp>
    </p:spTree>
    <p:extLst>
      <p:ext uri="{BB962C8B-B14F-4D97-AF65-F5344CB8AC3E}">
        <p14:creationId xmlns:p14="http://schemas.microsoft.com/office/powerpoint/2010/main" val="272383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DEEAB-87C7-41E8-8627-A237CFC68936}" type="slidenum">
              <a:rPr lang="en-US" smtClean="0"/>
              <a:t>14</a:t>
            </a:fld>
            <a:endParaRPr lang="en-US"/>
          </a:p>
        </p:txBody>
      </p:sp>
    </p:spTree>
    <p:extLst>
      <p:ext uri="{BB962C8B-B14F-4D97-AF65-F5344CB8AC3E}">
        <p14:creationId xmlns:p14="http://schemas.microsoft.com/office/powerpoint/2010/main" val="427423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DEEAB-87C7-41E8-8627-A237CFC68936}" type="slidenum">
              <a:rPr lang="en-US" smtClean="0"/>
              <a:t>15</a:t>
            </a:fld>
            <a:endParaRPr lang="en-US"/>
          </a:p>
        </p:txBody>
      </p:sp>
    </p:spTree>
    <p:extLst>
      <p:ext uri="{BB962C8B-B14F-4D97-AF65-F5344CB8AC3E}">
        <p14:creationId xmlns:p14="http://schemas.microsoft.com/office/powerpoint/2010/main" val="356549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a:lnSpc>
                <a:spcPct val="90000"/>
              </a:lnSpc>
              <a:spcAft>
                <a:spcPts val="1200"/>
              </a:spcAft>
            </a:pPr>
            <a:r>
              <a:rPr lang="en-US" sz="1200" dirty="0"/>
              <a:t>Important Reminder:</a:t>
            </a:r>
          </a:p>
          <a:p>
            <a:pPr marL="57150">
              <a:lnSpc>
                <a:spcPct val="90000"/>
              </a:lnSpc>
              <a:spcAft>
                <a:spcPts val="1200"/>
              </a:spcAft>
            </a:pPr>
            <a:endParaRPr lang="en-US" sz="100" dirty="0"/>
          </a:p>
          <a:p>
            <a:pPr marL="57150">
              <a:lnSpc>
                <a:spcPct val="90000"/>
              </a:lnSpc>
              <a:spcAft>
                <a:spcPts val="1200"/>
              </a:spcAft>
            </a:pPr>
            <a:r>
              <a:rPr lang="en-US" sz="1200" dirty="0"/>
              <a:t>Transfers between Personal and OE are not allowed unless approved by CFO!</a:t>
            </a:r>
          </a:p>
          <a:p>
            <a:endParaRPr lang="en-US" dirty="0"/>
          </a:p>
        </p:txBody>
      </p:sp>
      <p:sp>
        <p:nvSpPr>
          <p:cNvPr id="4" name="Slide Number Placeholder 3"/>
          <p:cNvSpPr>
            <a:spLocks noGrp="1"/>
          </p:cNvSpPr>
          <p:nvPr>
            <p:ph type="sldNum" sz="quarter" idx="5"/>
          </p:nvPr>
        </p:nvSpPr>
        <p:spPr/>
        <p:txBody>
          <a:bodyPr/>
          <a:lstStyle/>
          <a:p>
            <a:fld id="{8C8DEEAB-87C7-41E8-8627-A237CFC68936}" type="slidenum">
              <a:rPr lang="en-US" smtClean="0"/>
              <a:t>16</a:t>
            </a:fld>
            <a:endParaRPr lang="en-US"/>
          </a:p>
        </p:txBody>
      </p:sp>
    </p:spTree>
    <p:extLst>
      <p:ext uri="{BB962C8B-B14F-4D97-AF65-F5344CB8AC3E}">
        <p14:creationId xmlns:p14="http://schemas.microsoft.com/office/powerpoint/2010/main" val="356830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9413B-00A6-4E09-96D2-379F9DCC2506}" type="slidenum">
              <a:rPr lang="en-US" smtClean="0"/>
              <a:t>17</a:t>
            </a:fld>
            <a:endParaRPr lang="en-US" dirty="0"/>
          </a:p>
        </p:txBody>
      </p:sp>
    </p:spTree>
    <p:extLst>
      <p:ext uri="{BB962C8B-B14F-4D97-AF65-F5344CB8AC3E}">
        <p14:creationId xmlns:p14="http://schemas.microsoft.com/office/powerpoint/2010/main" val="299577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9413B-00A6-4E09-96D2-379F9DCC2506}" type="slidenum">
              <a:rPr lang="en-US" smtClean="0"/>
              <a:t>23</a:t>
            </a:fld>
            <a:endParaRPr lang="en-US" dirty="0"/>
          </a:p>
        </p:txBody>
      </p:sp>
    </p:spTree>
    <p:extLst>
      <p:ext uri="{BB962C8B-B14F-4D97-AF65-F5344CB8AC3E}">
        <p14:creationId xmlns:p14="http://schemas.microsoft.com/office/powerpoint/2010/main" val="427090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9413B-00A6-4E09-96D2-379F9DCC2506}" type="slidenum">
              <a:rPr lang="en-US" smtClean="0"/>
              <a:t>24</a:t>
            </a:fld>
            <a:endParaRPr lang="en-US" dirty="0"/>
          </a:p>
        </p:txBody>
      </p:sp>
    </p:spTree>
    <p:extLst>
      <p:ext uri="{BB962C8B-B14F-4D97-AF65-F5344CB8AC3E}">
        <p14:creationId xmlns:p14="http://schemas.microsoft.com/office/powerpoint/2010/main" val="416071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9B3CF8-2BCE-4850-BB19-CA2E983E32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189165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B3CF8-2BCE-4850-BB19-CA2E983E32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91165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B3CF8-2BCE-4850-BB19-CA2E983E32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789-0AE6-4316-8D29-D84426F79F9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0466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B3CF8-2BCE-4850-BB19-CA2E983E32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423859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B3CF8-2BCE-4850-BB19-CA2E983E32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789-0AE6-4316-8D29-D84426F79F9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041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B3CF8-2BCE-4850-BB19-CA2E983E32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2822842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9B3CF8-2BCE-4850-BB19-CA2E983E32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3681285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9B3CF8-2BCE-4850-BB19-CA2E983E32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320808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9B3CF8-2BCE-4850-BB19-CA2E983E32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64710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B3CF8-2BCE-4850-BB19-CA2E983E325F}"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98246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9B3CF8-2BCE-4850-BB19-CA2E983E325F}"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231863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9B3CF8-2BCE-4850-BB19-CA2E983E325F}"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290505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9B3CF8-2BCE-4850-BB19-CA2E983E325F}"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344140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B3CF8-2BCE-4850-BB19-CA2E983E325F}"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84739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9B3CF8-2BCE-4850-BB19-CA2E983E325F}"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337539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B3CF8-2BCE-4850-BB19-CA2E983E325F}"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789-0AE6-4316-8D29-D84426F79F94}" type="slidenum">
              <a:rPr lang="en-US" smtClean="0"/>
              <a:t>‹#›</a:t>
            </a:fld>
            <a:endParaRPr lang="en-US"/>
          </a:p>
        </p:txBody>
      </p:sp>
    </p:spTree>
    <p:extLst>
      <p:ext uri="{BB962C8B-B14F-4D97-AF65-F5344CB8AC3E}">
        <p14:creationId xmlns:p14="http://schemas.microsoft.com/office/powerpoint/2010/main" val="282213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9B3CF8-2BCE-4850-BB19-CA2E983E325F}" type="datetimeFigureOut">
              <a:rPr lang="en-US" smtClean="0"/>
              <a:t>9/12/2022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D9D789-0AE6-4316-8D29-D84426F79F94}" type="slidenum">
              <a:rPr lang="en-US" smtClean="0"/>
              <a:t>‹#›</a:t>
            </a:fld>
            <a:endParaRPr lang="en-US"/>
          </a:p>
        </p:txBody>
      </p:sp>
    </p:spTree>
    <p:extLst>
      <p:ext uri="{BB962C8B-B14F-4D97-AF65-F5344CB8AC3E}">
        <p14:creationId xmlns:p14="http://schemas.microsoft.com/office/powerpoint/2010/main" val="1513259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8.jpeg"/><Relationship Id="rId7" Type="http://schemas.openxmlformats.org/officeDocument/2006/relationships/hyperlink" Target="https://www.flickr.com/photos/144008357@N08/3290683717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mailto:muffattik@wcsu.edu" TargetMode="External"/><Relationship Id="rId4" Type="http://schemas.openxmlformats.org/officeDocument/2006/relationships/hyperlink" Target="mailto:lopeza@wcsu.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csu.edu/financeadmin/services/budge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budget@wcsu.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8.jpeg"/><Relationship Id="rId7" Type="http://schemas.openxmlformats.org/officeDocument/2006/relationships/hyperlink" Target="https://www.flickr.com/photos/144008357@N08/3290683717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mailto:mixi@wcsu.edu" TargetMode="External"/><Relationship Id="rId4" Type="http://schemas.openxmlformats.org/officeDocument/2006/relationships/hyperlink" Target="mailto:wengm@wcsu.ed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oftwaretointernet.blogspot.com/2017/03/tax-analysis-conversion-organization.html?spref=pi"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3.png"/><Relationship Id="rId7"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hyperlink" Target="mailto:Battistat@wcsu.edu" TargetMode="External"/><Relationship Id="rId2" Type="http://schemas.openxmlformats.org/officeDocument/2006/relationships/hyperlink" Target="mailto:apinvoices@wcsu.edu"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8.jpeg"/><Relationship Id="rId7" Type="http://schemas.openxmlformats.org/officeDocument/2006/relationships/hyperlink" Target="https://www.flickr.com/photos/144008357@N08/3290683717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mailto:Moreyk@wcsu.edu" TargetMode="External"/><Relationship Id="rId4" Type="http://schemas.openxmlformats.org/officeDocument/2006/relationships/hyperlink" Target="mailto:Battistat@wcsu.ed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reports.bi.ct.edu/ibi_apps/bip/portal/FinancialManage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8.jpeg"/><Relationship Id="rId7" Type="http://schemas.openxmlformats.org/officeDocument/2006/relationships/hyperlink" Target="https://www.flickr.com/photos/144008357@N08/3290683717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mailto:mixi@wcsu.edu" TargetMode="External"/><Relationship Id="rId4" Type="http://schemas.openxmlformats.org/officeDocument/2006/relationships/hyperlink" Target="mailto:mazzam@wcsu.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picpedia.org/chalkboard/q/questions.html"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s://acrobat.adobe.com/link/review?uri=urn:aaid:scds:US:87631fba-ee90-3a88-9fd5-3e62f9dda2c8" TargetMode="External"/><Relationship Id="rId2" Type="http://schemas.openxmlformats.org/officeDocument/2006/relationships/hyperlink" Target="https://nam11.safelinks.protection.outlook.com/?url=https%3A%2F%2Fapps.powerapps.com%2Fplay%2F48d4675a-5956-4cdb-8565-c08d9dc921ab%3FtenantId%3De1622dbc-94ba-48ad-87bb-a7f28074ee3d&amp;data=05%7C01%7Clopeza%40wcsu.edu%7Cf86a124aa9ef4610e72308da8d239e9d%7Ce1622dbc94ba48ad87bba7f28074ee3d%7C0%7C0%7C637977481369652730%7CUnknown%7CTWFpbGZsb3d8eyJWIjoiMC4wLjAwMDAiLCJQIjoiV2luMzIiLCJBTiI6Ik1haWwiLCJXVCI6Mn0%3D%7C3000%7C%7C%7C&amp;sdata=Hno7JxXvOs13gvh2xTUNYIp%2BohGKItejIWecXJNPubc%3D&amp;reserved=0" TargetMode="External"/><Relationship Id="rId1" Type="http://schemas.openxmlformats.org/officeDocument/2006/relationships/slideLayout" Target="../slideLayouts/slideLayout2.xml"/><Relationship Id="rId5" Type="http://schemas.openxmlformats.org/officeDocument/2006/relationships/hyperlink" Target="https://acrobat.adobe.com/link/review?uri=urn:aaid:scds:US:82df5646-cdb8-3978-8dd4-c5276b802368" TargetMode="External"/><Relationship Id="rId4" Type="http://schemas.openxmlformats.org/officeDocument/2006/relationships/hyperlink" Target="https://www.wcsu.edu/purchasing/wp-content/uploads/sites/95/2022/07/WCSU-PSA-Honorarium-Fillable-Rev.-7-28-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6" descr="Calculator, pen, compass, money and a paper with graphs printed on it">
            <a:extLst>
              <a:ext uri="{FF2B5EF4-FFF2-40B4-BE49-F238E27FC236}">
                <a16:creationId xmlns:a16="http://schemas.microsoft.com/office/drawing/2014/main" id="{303940CD-FE9E-4970-2960-72FCF682257F}"/>
              </a:ext>
            </a:extLst>
          </p:cNvPr>
          <p:cNvPicPr>
            <a:picLocks noChangeAspect="1"/>
          </p:cNvPicPr>
          <p:nvPr/>
        </p:nvPicPr>
        <p:blipFill rotWithShape="1">
          <a:blip r:embed="rId2">
            <a:duotone>
              <a:schemeClr val="accent1">
                <a:shade val="45000"/>
                <a:satMod val="135000"/>
              </a:schemeClr>
              <a:prstClr val="white"/>
            </a:duotone>
          </a:blip>
          <a:srcRect l="9091" t="7922" b="7204"/>
          <a:stretch/>
        </p:blipFill>
        <p:spPr>
          <a:xfrm>
            <a:off x="1" y="10"/>
            <a:ext cx="12191999" cy="6857990"/>
          </a:xfrm>
          <a:prstGeom prst="rect">
            <a:avLst/>
          </a:prstGeom>
        </p:spPr>
      </p:pic>
      <p:sp>
        <p:nvSpPr>
          <p:cNvPr id="38" name="Isosceles Triangle 18">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Parallelogram 20">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22">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24">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30">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7CC32DD-57E5-4B43-BFB6-88A0D51097CE}"/>
              </a:ext>
            </a:extLst>
          </p:cNvPr>
          <p:cNvSpPr>
            <a:spLocks noGrp="1"/>
          </p:cNvSpPr>
          <p:nvPr>
            <p:ph type="ctrTitle"/>
          </p:nvPr>
        </p:nvSpPr>
        <p:spPr>
          <a:xfrm>
            <a:off x="4791450" y="1678665"/>
            <a:ext cx="4482553" cy="2369131"/>
          </a:xfrm>
        </p:spPr>
        <p:txBody>
          <a:bodyPr>
            <a:normAutofit fontScale="90000"/>
          </a:bodyPr>
          <a:lstStyle/>
          <a:p>
            <a:pPr>
              <a:lnSpc>
                <a:spcPct val="90000"/>
              </a:lnSpc>
            </a:pPr>
            <a:r>
              <a:rPr lang="en-US" sz="5000" dirty="0"/>
              <a:t>Division of Finance &amp; Administration-</a:t>
            </a:r>
            <a:r>
              <a:rPr lang="en-US" sz="2200" dirty="0"/>
              <a:t>Western Connecticut State University</a:t>
            </a:r>
          </a:p>
        </p:txBody>
      </p:sp>
      <p:sp>
        <p:nvSpPr>
          <p:cNvPr id="5" name="Subtitle 4">
            <a:extLst>
              <a:ext uri="{FF2B5EF4-FFF2-40B4-BE49-F238E27FC236}">
                <a16:creationId xmlns:a16="http://schemas.microsoft.com/office/drawing/2014/main" id="{5365969C-1898-436A-8560-A6E5373857DA}"/>
              </a:ext>
            </a:extLst>
          </p:cNvPr>
          <p:cNvSpPr>
            <a:spLocks noGrp="1"/>
          </p:cNvSpPr>
          <p:nvPr>
            <p:ph type="subTitle" idx="1"/>
          </p:nvPr>
        </p:nvSpPr>
        <p:spPr>
          <a:xfrm>
            <a:off x="4788276" y="4050832"/>
            <a:ext cx="4485725" cy="1096899"/>
          </a:xfrm>
        </p:spPr>
        <p:txBody>
          <a:bodyPr>
            <a:normAutofit lnSpcReduction="10000"/>
          </a:bodyPr>
          <a:lstStyle/>
          <a:p>
            <a:endParaRPr lang="en-US" dirty="0"/>
          </a:p>
          <a:p>
            <a:r>
              <a:rPr lang="en-US" dirty="0"/>
              <a:t>Training for Budget/Financial Managers</a:t>
            </a:r>
          </a:p>
          <a:p>
            <a:r>
              <a:rPr lang="en-US" dirty="0"/>
              <a:t>September 2022</a:t>
            </a:r>
          </a:p>
        </p:txBody>
      </p:sp>
      <p:sp>
        <p:nvSpPr>
          <p:cNvPr id="46"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4598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67587" descr="A hand holding a pen and shading circles on a sheet">
            <a:extLst>
              <a:ext uri="{FF2B5EF4-FFF2-40B4-BE49-F238E27FC236}">
                <a16:creationId xmlns:a16="http://schemas.microsoft.com/office/drawing/2014/main" id="{C87689F9-9A8D-5F2D-2B8C-FE43B16D88D8}"/>
              </a:ext>
            </a:extLst>
          </p:cNvPr>
          <p:cNvPicPr>
            <a:picLocks noChangeAspect="1"/>
          </p:cNvPicPr>
          <p:nvPr/>
        </p:nvPicPr>
        <p:blipFill rotWithShape="1">
          <a:blip r:embed="rId3">
            <a:duotone>
              <a:prstClr val="black"/>
              <a:schemeClr val="tx2">
                <a:tint val="45000"/>
                <a:satMod val="400000"/>
              </a:schemeClr>
            </a:duotone>
            <a:alphaModFix amt="25000"/>
          </a:blip>
          <a:srcRect l="22334" r="-1" b="-1"/>
          <a:stretch/>
        </p:blipFill>
        <p:spPr>
          <a:xfrm>
            <a:off x="1524020" y="152400"/>
            <a:ext cx="9143980" cy="7086600"/>
          </a:xfrm>
          <a:prstGeom prst="rect">
            <a:avLst/>
          </a:prstGeom>
        </p:spPr>
      </p:pic>
      <p:sp>
        <p:nvSpPr>
          <p:cNvPr id="3075" name="Rectangle 3">
            <a:extLst>
              <a:ext uri="{FF2B5EF4-FFF2-40B4-BE49-F238E27FC236}">
                <a16:creationId xmlns:a16="http://schemas.microsoft.com/office/drawing/2014/main" id="{2A98C32A-75AF-4E44-B8C4-065296574B7C}"/>
              </a:ext>
            </a:extLst>
          </p:cNvPr>
          <p:cNvSpPr>
            <a:spLocks noGrp="1" noChangeArrowheads="1"/>
          </p:cNvSpPr>
          <p:nvPr>
            <p:ph idx="1"/>
          </p:nvPr>
        </p:nvSpPr>
        <p:spPr>
          <a:xfrm>
            <a:off x="2286000" y="4592320"/>
            <a:ext cx="8039100" cy="1752600"/>
          </a:xfrm>
        </p:spPr>
        <p:txBody>
          <a:bodyPr>
            <a:normAutofit/>
          </a:bodyPr>
          <a:lstStyle/>
          <a:p>
            <a:pPr marL="0" indent="0">
              <a:buNone/>
            </a:pPr>
            <a:r>
              <a:rPr lang="en-US" altLang="en-US" dirty="0"/>
              <a:t>Amy Lopez							Karen Muffatti</a:t>
            </a:r>
          </a:p>
          <a:p>
            <a:pPr marL="0" indent="0">
              <a:buNone/>
            </a:pPr>
            <a:r>
              <a:rPr lang="en-US" altLang="en-US" dirty="0"/>
              <a:t>Director of Administrative Services		Purchasing Assistant</a:t>
            </a:r>
          </a:p>
          <a:p>
            <a:pPr marL="0" indent="0">
              <a:buNone/>
            </a:pPr>
            <a:r>
              <a:rPr lang="en-US" altLang="en-US" dirty="0"/>
              <a:t>203-837-8657						203-837-8660</a:t>
            </a:r>
          </a:p>
          <a:p>
            <a:pPr marL="0" indent="0">
              <a:buNone/>
            </a:pPr>
            <a:r>
              <a:rPr lang="en-US" altLang="en-US" dirty="0">
                <a:hlinkClick r:id="rId4"/>
              </a:rPr>
              <a:t>lopeza@wcsu.edu</a:t>
            </a:r>
            <a:r>
              <a:rPr lang="en-US" altLang="en-US" dirty="0"/>
              <a:t>						</a:t>
            </a:r>
            <a:r>
              <a:rPr lang="en-US" altLang="en-US" dirty="0">
                <a:hlinkClick r:id="rId5"/>
              </a:rPr>
              <a:t>muffattik@wcsu.edu</a:t>
            </a: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p:txBody>
      </p:sp>
      <p:pic>
        <p:nvPicPr>
          <p:cNvPr id="3" name="Picture 2" descr="A picture containing text, table, indoor, desk&#10;&#10;Description automatically generated">
            <a:extLst>
              <a:ext uri="{FF2B5EF4-FFF2-40B4-BE49-F238E27FC236}">
                <a16:creationId xmlns:a16="http://schemas.microsoft.com/office/drawing/2014/main" id="{D20DB7F6-4536-4F2F-9A9B-094C08BC941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23980" y="-104140"/>
            <a:ext cx="9144000" cy="4419600"/>
          </a:xfrm>
          <a:prstGeom prst="rect">
            <a:avLst/>
          </a:prstGeom>
        </p:spPr>
      </p:pic>
      <p:sp>
        <p:nvSpPr>
          <p:cNvPr id="4" name="TextBox 3">
            <a:extLst>
              <a:ext uri="{FF2B5EF4-FFF2-40B4-BE49-F238E27FC236}">
                <a16:creationId xmlns:a16="http://schemas.microsoft.com/office/drawing/2014/main" id="{10A459BF-8BAF-4FFE-8969-A9EBD231418B}"/>
              </a:ext>
            </a:extLst>
          </p:cNvPr>
          <p:cNvSpPr txBox="1"/>
          <p:nvPr/>
        </p:nvSpPr>
        <p:spPr>
          <a:xfrm>
            <a:off x="1524000" y="6858000"/>
            <a:ext cx="9144000" cy="230832"/>
          </a:xfrm>
          <a:prstGeom prst="rect">
            <a:avLst/>
          </a:prstGeom>
          <a:noFill/>
        </p:spPr>
        <p:txBody>
          <a:bodyPr wrap="square" rtlCol="0">
            <a:spAutoFit/>
          </a:bodyPr>
          <a:lstStyle/>
          <a:p>
            <a:r>
              <a:rPr lang="en-US" sz="900" dirty="0">
                <a:hlinkClick r:id="rId7" tooltip="https://www.flickr.com/photos/144008357@N08/32906837178"/>
              </a:rPr>
              <a:t>This Photo</a:t>
            </a:r>
            <a:r>
              <a:rPr lang="en-US" sz="900" dirty="0"/>
              <a:t> by Unknown Author is licensed under </a:t>
            </a:r>
            <a:r>
              <a:rPr lang="en-US" sz="900" dirty="0">
                <a:hlinkClick r:id="rId8" tooltip="https://creativecommons.org/licenses/by/3.0/"/>
              </a:rPr>
              <a:t>CC BY</a:t>
            </a:r>
            <a:endParaRPr lang="en-US" sz="900" dirty="0"/>
          </a:p>
        </p:txBody>
      </p:sp>
    </p:spTree>
    <p:extLst>
      <p:ext uri="{BB962C8B-B14F-4D97-AF65-F5344CB8AC3E}">
        <p14:creationId xmlns:p14="http://schemas.microsoft.com/office/powerpoint/2010/main" val="197772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1962-BE21-4F3B-A45E-723FC8794CF7}"/>
              </a:ext>
            </a:extLst>
          </p:cNvPr>
          <p:cNvSpPr>
            <a:spLocks noGrp="1"/>
          </p:cNvSpPr>
          <p:nvPr>
            <p:ph type="ctrTitle"/>
          </p:nvPr>
        </p:nvSpPr>
        <p:spPr>
          <a:xfrm>
            <a:off x="4974337" y="1265314"/>
            <a:ext cx="4299666" cy="3249131"/>
          </a:xfrm>
        </p:spPr>
        <p:txBody>
          <a:bodyPr>
            <a:normAutofit/>
          </a:bodyPr>
          <a:lstStyle/>
          <a:p>
            <a:pPr algn="l"/>
            <a:r>
              <a:rPr lang="en-US" b="1" dirty="0"/>
              <a:t>Financial Planning &amp; Budgets</a:t>
            </a:r>
          </a:p>
        </p:txBody>
      </p:sp>
      <p:sp>
        <p:nvSpPr>
          <p:cNvPr id="3" name="Subtitle 2">
            <a:extLst>
              <a:ext uri="{FF2B5EF4-FFF2-40B4-BE49-F238E27FC236}">
                <a16:creationId xmlns:a16="http://schemas.microsoft.com/office/drawing/2014/main" id="{39B3D44E-58B9-402E-BBCB-D054A26089F1}"/>
              </a:ext>
            </a:extLst>
          </p:cNvPr>
          <p:cNvSpPr>
            <a:spLocks noGrp="1"/>
          </p:cNvSpPr>
          <p:nvPr>
            <p:ph type="subTitle" idx="1"/>
          </p:nvPr>
        </p:nvSpPr>
        <p:spPr>
          <a:xfrm>
            <a:off x="4974336" y="4514446"/>
            <a:ext cx="4299666" cy="871042"/>
          </a:xfrm>
        </p:spPr>
        <p:txBody>
          <a:bodyPr>
            <a:normAutofit/>
          </a:bodyPr>
          <a:lstStyle/>
          <a:p>
            <a:pPr algn="l"/>
            <a:r>
              <a:rPr lang="en-US" b="1" u="sng"/>
              <a:t> </a:t>
            </a:r>
            <a:endParaRPr lang="en-US" b="1"/>
          </a:p>
        </p:txBody>
      </p:sp>
      <p:sp>
        <p:nvSpPr>
          <p:cNvPr id="10" name="Isosceles Triangle 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Money">
            <a:extLst>
              <a:ext uri="{FF2B5EF4-FFF2-40B4-BE49-F238E27FC236}">
                <a16:creationId xmlns:a16="http://schemas.microsoft.com/office/drawing/2014/main" id="{722D6034-0518-C588-6BD0-0855094A5E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67507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E7E6-4D60-451E-80DD-CCCEC82FC306}"/>
              </a:ext>
            </a:extLst>
          </p:cNvPr>
          <p:cNvSpPr>
            <a:spLocks noGrp="1"/>
          </p:cNvSpPr>
          <p:nvPr>
            <p:ph type="title"/>
          </p:nvPr>
        </p:nvSpPr>
        <p:spPr>
          <a:xfrm>
            <a:off x="2786047" y="609600"/>
            <a:ext cx="6487955" cy="1320800"/>
          </a:xfrm>
        </p:spPr>
        <p:txBody>
          <a:bodyPr>
            <a:normAutofit/>
          </a:bodyPr>
          <a:lstStyle/>
          <a:p>
            <a:r>
              <a:rPr lang="en-US" b="1" u="sng" dirty="0"/>
              <a:t>Financial Planning &amp; Budgets Training Agenda:</a:t>
            </a:r>
          </a:p>
        </p:txBody>
      </p:sp>
      <p:pic>
        <p:nvPicPr>
          <p:cNvPr id="7" name="Picture 6" descr="Pen placed on top of a signature line">
            <a:extLst>
              <a:ext uri="{FF2B5EF4-FFF2-40B4-BE49-F238E27FC236}">
                <a16:creationId xmlns:a16="http://schemas.microsoft.com/office/drawing/2014/main" id="{36E0A8CE-67DD-99E7-3161-B005C2E803B1}"/>
              </a:ext>
            </a:extLst>
          </p:cNvPr>
          <p:cNvPicPr>
            <a:picLocks noChangeAspect="1"/>
          </p:cNvPicPr>
          <p:nvPr/>
        </p:nvPicPr>
        <p:blipFill rotWithShape="1">
          <a:blip r:embed="rId3">
            <a:duotone>
              <a:prstClr val="black"/>
              <a:schemeClr val="tx2">
                <a:tint val="45000"/>
                <a:satMod val="400000"/>
              </a:schemeClr>
            </a:duotone>
          </a:blip>
          <a:srcRect l="61676" r="1178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1" name="Isosceles Triangle 10">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6B8F5BE-099E-4121-8307-E04891F1B08A}"/>
              </a:ext>
            </a:extLst>
          </p:cNvPr>
          <p:cNvSpPr>
            <a:spLocks noGrp="1"/>
          </p:cNvSpPr>
          <p:nvPr>
            <p:ph idx="1"/>
          </p:nvPr>
        </p:nvSpPr>
        <p:spPr>
          <a:xfrm>
            <a:off x="2786047" y="2160589"/>
            <a:ext cx="6487955" cy="3880773"/>
          </a:xfrm>
        </p:spPr>
        <p:txBody>
          <a:bodyPr>
            <a:normAutofit/>
          </a:bodyPr>
          <a:lstStyle/>
          <a:p>
            <a:r>
              <a:rPr lang="en-US" dirty="0"/>
              <a:t>“Line-Item” vs. “Lump-Sum” Budget Approach</a:t>
            </a:r>
          </a:p>
          <a:p>
            <a:r>
              <a:rPr lang="en-US" dirty="0"/>
              <a:t>Actions to Align the Spending with Line-item Budget </a:t>
            </a:r>
          </a:p>
          <a:p>
            <a:r>
              <a:rPr lang="en-US" dirty="0"/>
              <a:t>Our Commitment and What We Have Been Working On</a:t>
            </a:r>
          </a:p>
          <a:p>
            <a:r>
              <a:rPr lang="en-US" dirty="0"/>
              <a:t>Budget Transfer Form</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EFA52084-5A61-42F0-B04C-C7F04FD17FA8}"/>
              </a:ext>
            </a:extLst>
          </p:cNvPr>
          <p:cNvSpPr>
            <a:spLocks noGrp="1"/>
          </p:cNvSpPr>
          <p:nvPr>
            <p:ph type="sldNum" sz="quarter" idx="12"/>
          </p:nvPr>
        </p:nvSpPr>
        <p:spPr>
          <a:xfrm>
            <a:off x="8590663" y="6041362"/>
            <a:ext cx="683339" cy="365125"/>
          </a:xfrm>
        </p:spPr>
        <p:txBody>
          <a:bodyPr>
            <a:normAutofit/>
          </a:bodyPr>
          <a:lstStyle/>
          <a:p>
            <a:pPr>
              <a:spcAft>
                <a:spcPts val="600"/>
              </a:spcAft>
            </a:pPr>
            <a:fld id="{738013CB-E6A1-440C-A108-7C9D67EAD210}" type="slidenum">
              <a:rPr lang="en-US" smtClean="0"/>
              <a:pPr>
                <a:spcAft>
                  <a:spcPts val="600"/>
                </a:spcAft>
              </a:pPr>
              <a:t>12</a:t>
            </a:fld>
            <a:endParaRPr lang="en-US"/>
          </a:p>
        </p:txBody>
      </p:sp>
    </p:spTree>
    <p:extLst>
      <p:ext uri="{BB962C8B-B14F-4D97-AF65-F5344CB8AC3E}">
        <p14:creationId xmlns:p14="http://schemas.microsoft.com/office/powerpoint/2010/main" val="277622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E7E6-4D60-451E-80DD-CCCEC82FC306}"/>
              </a:ext>
            </a:extLst>
          </p:cNvPr>
          <p:cNvSpPr>
            <a:spLocks noGrp="1"/>
          </p:cNvSpPr>
          <p:nvPr>
            <p:ph type="title"/>
          </p:nvPr>
        </p:nvSpPr>
        <p:spPr/>
        <p:txBody>
          <a:bodyPr>
            <a:normAutofit/>
          </a:bodyPr>
          <a:lstStyle/>
          <a:p>
            <a:r>
              <a:rPr lang="en-US" sz="2800" b="1" u="sng" dirty="0"/>
              <a:t>“Line-Item” vs. “Lump-Sum” Budget Approach</a:t>
            </a:r>
          </a:p>
        </p:txBody>
      </p:sp>
      <p:sp>
        <p:nvSpPr>
          <p:cNvPr id="3" name="Content Placeholder 2">
            <a:extLst>
              <a:ext uri="{FF2B5EF4-FFF2-40B4-BE49-F238E27FC236}">
                <a16:creationId xmlns:a16="http://schemas.microsoft.com/office/drawing/2014/main" id="{E6B8F5BE-099E-4121-8307-E04891F1B08A}"/>
              </a:ext>
            </a:extLst>
          </p:cNvPr>
          <p:cNvSpPr>
            <a:spLocks noGrp="1"/>
          </p:cNvSpPr>
          <p:nvPr>
            <p:ph idx="1"/>
          </p:nvPr>
        </p:nvSpPr>
        <p:spPr/>
        <p:txBody>
          <a:bodyPr/>
          <a:lstStyle/>
          <a:p>
            <a:pPr>
              <a:lnSpc>
                <a:spcPct val="150000"/>
              </a:lnSpc>
            </a:pPr>
            <a:endParaRPr lang="en-US" dirty="0"/>
          </a:p>
          <a:p>
            <a:pPr>
              <a:lnSpc>
                <a:spcPct val="150000"/>
              </a:lnSpc>
            </a:pPr>
            <a:endParaRPr lang="en-US" dirty="0"/>
          </a:p>
        </p:txBody>
      </p:sp>
      <p:sp>
        <p:nvSpPr>
          <p:cNvPr id="5" name="Slide Number Placeholder 4">
            <a:extLst>
              <a:ext uri="{FF2B5EF4-FFF2-40B4-BE49-F238E27FC236}">
                <a16:creationId xmlns:a16="http://schemas.microsoft.com/office/drawing/2014/main" id="{EFA52084-5A61-42F0-B04C-C7F04FD17FA8}"/>
              </a:ext>
            </a:extLst>
          </p:cNvPr>
          <p:cNvSpPr>
            <a:spLocks noGrp="1"/>
          </p:cNvSpPr>
          <p:nvPr>
            <p:ph type="sldNum" sz="quarter" idx="12"/>
          </p:nvPr>
        </p:nvSpPr>
        <p:spPr/>
        <p:txBody>
          <a:bodyPr/>
          <a:lstStyle/>
          <a:p>
            <a:fld id="{738013CB-E6A1-440C-A108-7C9D67EAD210}" type="slidenum">
              <a:rPr lang="en-US" smtClean="0"/>
              <a:t>13</a:t>
            </a:fld>
            <a:endParaRPr lang="en-US"/>
          </a:p>
        </p:txBody>
      </p:sp>
      <p:pic>
        <p:nvPicPr>
          <p:cNvPr id="6" name="Picture 5">
            <a:extLst>
              <a:ext uri="{FF2B5EF4-FFF2-40B4-BE49-F238E27FC236}">
                <a16:creationId xmlns:a16="http://schemas.microsoft.com/office/drawing/2014/main" id="{3125ABFA-90F1-456A-B3FF-4EC077AA11CF}"/>
              </a:ext>
            </a:extLst>
          </p:cNvPr>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923452" y="1864926"/>
            <a:ext cx="9806751" cy="4155628"/>
          </a:xfrm>
          <a:prstGeom prst="rect">
            <a:avLst/>
          </a:prstGeom>
        </p:spPr>
      </p:pic>
    </p:spTree>
    <p:extLst>
      <p:ext uri="{BB962C8B-B14F-4D97-AF65-F5344CB8AC3E}">
        <p14:creationId xmlns:p14="http://schemas.microsoft.com/office/powerpoint/2010/main" val="82225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E7E6-4D60-451E-80DD-CCCEC82FC306}"/>
              </a:ext>
            </a:extLst>
          </p:cNvPr>
          <p:cNvSpPr>
            <a:spLocks noGrp="1"/>
          </p:cNvSpPr>
          <p:nvPr>
            <p:ph type="title"/>
          </p:nvPr>
        </p:nvSpPr>
        <p:spPr/>
        <p:txBody>
          <a:bodyPr>
            <a:normAutofit/>
          </a:bodyPr>
          <a:lstStyle/>
          <a:p>
            <a:r>
              <a:rPr lang="en-US" sz="2800" b="1" u="sng" dirty="0"/>
              <a:t>Actions to Align the Spending with Line-item Budget:</a:t>
            </a:r>
          </a:p>
        </p:txBody>
      </p:sp>
      <p:sp>
        <p:nvSpPr>
          <p:cNvPr id="3" name="Content Placeholder 2">
            <a:extLst>
              <a:ext uri="{FF2B5EF4-FFF2-40B4-BE49-F238E27FC236}">
                <a16:creationId xmlns:a16="http://schemas.microsoft.com/office/drawing/2014/main" id="{E6B8F5BE-099E-4121-8307-E04891F1B08A}"/>
              </a:ext>
            </a:extLst>
          </p:cNvPr>
          <p:cNvSpPr>
            <a:spLocks noGrp="1"/>
          </p:cNvSpPr>
          <p:nvPr>
            <p:ph idx="1"/>
          </p:nvPr>
        </p:nvSpPr>
        <p:spPr/>
        <p:txBody>
          <a:bodyPr/>
          <a:lstStyle/>
          <a:p>
            <a:pPr>
              <a:lnSpc>
                <a:spcPct val="150000"/>
              </a:lnSpc>
            </a:pPr>
            <a:r>
              <a:rPr lang="en-US" sz="2200" dirty="0"/>
              <a:t>Check available line-item budget prior placing order/s or reconciling P-card charges</a:t>
            </a:r>
          </a:p>
          <a:p>
            <a:pPr>
              <a:lnSpc>
                <a:spcPct val="150000"/>
              </a:lnSpc>
            </a:pPr>
            <a:r>
              <a:rPr lang="en-US" sz="2200" dirty="0"/>
              <a:t>Request a budget transfer if line-item budget is insufficient</a:t>
            </a:r>
          </a:p>
          <a:p>
            <a:pPr>
              <a:lnSpc>
                <a:spcPct val="150000"/>
              </a:lnSpc>
            </a:pPr>
            <a:r>
              <a:rPr lang="en-US" sz="2200" dirty="0"/>
              <a:t>Monitor budget and spending by reviewing </a:t>
            </a:r>
            <a:r>
              <a:rPr lang="en-US" sz="2200" dirty="0" err="1"/>
              <a:t>webFOCUS</a:t>
            </a:r>
            <a:r>
              <a:rPr lang="en-US" sz="2200" dirty="0"/>
              <a:t> reports</a:t>
            </a:r>
          </a:p>
          <a:p>
            <a:pPr>
              <a:lnSpc>
                <a:spcPct val="150000"/>
              </a:lnSpc>
            </a:pPr>
            <a:r>
              <a:rPr lang="en-US" sz="2200" dirty="0"/>
              <a:t>Communicate any unexpected initiatives that require budget re-allocation or additional funding</a:t>
            </a:r>
          </a:p>
          <a:p>
            <a:pPr>
              <a:lnSpc>
                <a:spcPct val="150000"/>
              </a:lnSpc>
            </a:pPr>
            <a:endParaRPr lang="en-US" sz="2400" dirty="0"/>
          </a:p>
          <a:p>
            <a:pPr>
              <a:lnSpc>
                <a:spcPct val="150000"/>
              </a:lnSpc>
            </a:pPr>
            <a:endParaRPr lang="en-US" sz="2400" dirty="0"/>
          </a:p>
          <a:p>
            <a:pPr>
              <a:lnSpc>
                <a:spcPct val="150000"/>
              </a:lnSpc>
            </a:pPr>
            <a:endParaRPr lang="en-US" sz="2400" dirty="0"/>
          </a:p>
          <a:p>
            <a:pPr>
              <a:lnSpc>
                <a:spcPct val="150000"/>
              </a:lnSpc>
            </a:pPr>
            <a:endParaRPr lang="en-US" dirty="0"/>
          </a:p>
        </p:txBody>
      </p:sp>
      <p:sp>
        <p:nvSpPr>
          <p:cNvPr id="5" name="Slide Number Placeholder 4">
            <a:extLst>
              <a:ext uri="{FF2B5EF4-FFF2-40B4-BE49-F238E27FC236}">
                <a16:creationId xmlns:a16="http://schemas.microsoft.com/office/drawing/2014/main" id="{EFA52084-5A61-42F0-B04C-C7F04FD17FA8}"/>
              </a:ext>
            </a:extLst>
          </p:cNvPr>
          <p:cNvSpPr>
            <a:spLocks noGrp="1"/>
          </p:cNvSpPr>
          <p:nvPr>
            <p:ph type="sldNum" sz="quarter" idx="12"/>
          </p:nvPr>
        </p:nvSpPr>
        <p:spPr/>
        <p:txBody>
          <a:bodyPr/>
          <a:lstStyle/>
          <a:p>
            <a:fld id="{738013CB-E6A1-440C-A108-7C9D67EAD210}" type="slidenum">
              <a:rPr lang="en-US" smtClean="0"/>
              <a:t>14</a:t>
            </a:fld>
            <a:endParaRPr lang="en-US"/>
          </a:p>
        </p:txBody>
      </p:sp>
    </p:spTree>
    <p:extLst>
      <p:ext uri="{BB962C8B-B14F-4D97-AF65-F5344CB8AC3E}">
        <p14:creationId xmlns:p14="http://schemas.microsoft.com/office/powerpoint/2010/main" val="331324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8F5BE-099E-4121-8307-E04891F1B08A}"/>
              </a:ext>
            </a:extLst>
          </p:cNvPr>
          <p:cNvSpPr>
            <a:spLocks noGrp="1"/>
          </p:cNvSpPr>
          <p:nvPr>
            <p:ph idx="1"/>
          </p:nvPr>
        </p:nvSpPr>
        <p:spPr>
          <a:xfrm>
            <a:off x="298758" y="697103"/>
            <a:ext cx="9804903" cy="5839485"/>
          </a:xfrm>
        </p:spPr>
        <p:txBody>
          <a:bodyPr anchor="ctr">
            <a:normAutofit fontScale="92500" lnSpcReduction="10000"/>
          </a:bodyPr>
          <a:lstStyle/>
          <a:p>
            <a:pPr marL="0" indent="0">
              <a:buNone/>
            </a:pPr>
            <a:endParaRPr lang="en-US" sz="1000" dirty="0"/>
          </a:p>
          <a:p>
            <a:pPr marL="0" indent="0">
              <a:buNone/>
            </a:pPr>
            <a:r>
              <a:rPr lang="en-US" sz="2200" b="1" dirty="0"/>
              <a:t>   </a:t>
            </a:r>
            <a:r>
              <a:rPr lang="en-US" sz="2400" b="1" u="sng" dirty="0">
                <a:latin typeface="+mj-lt"/>
                <a:ea typeface="+mj-ea"/>
                <a:cs typeface="+mj-cs"/>
              </a:rPr>
              <a:t>Our Commitment</a:t>
            </a:r>
            <a:r>
              <a:rPr lang="en-US" sz="2200" b="1" u="sng" dirty="0">
                <a:latin typeface="Calibri Light" panose="020F0302020204030204" pitchFamily="34" charset="0"/>
                <a:cs typeface="Calibri Light" panose="020F0302020204030204" pitchFamily="34" charset="0"/>
              </a:rPr>
              <a:t>:</a:t>
            </a:r>
          </a:p>
          <a:p>
            <a:pPr marL="0" indent="0">
              <a:buNone/>
            </a:pPr>
            <a:endParaRPr lang="en-US" sz="600" dirty="0"/>
          </a:p>
          <a:p>
            <a:r>
              <a:rPr lang="en-US" sz="1800" dirty="0"/>
              <a:t>Further strengthen </a:t>
            </a:r>
            <a:r>
              <a:rPr lang="en-US" sz="1800" b="1" dirty="0"/>
              <a:t>communications </a:t>
            </a:r>
            <a:r>
              <a:rPr lang="en-US" sz="1800" dirty="0"/>
              <a:t>between Finance &amp; Administration and all other WCSU Divisions</a:t>
            </a:r>
            <a:r>
              <a:rPr lang="en-US" sz="1800" b="1" dirty="0"/>
              <a:t> </a:t>
            </a:r>
            <a:r>
              <a:rPr lang="en-US" sz="1800" dirty="0"/>
              <a:t> </a:t>
            </a:r>
          </a:p>
          <a:p>
            <a:r>
              <a:rPr lang="en-US" sz="1800" dirty="0"/>
              <a:t>Continued </a:t>
            </a:r>
            <a:r>
              <a:rPr lang="en-US" sz="1800" b="1" dirty="0"/>
              <a:t>transparency</a:t>
            </a:r>
          </a:p>
          <a:p>
            <a:r>
              <a:rPr lang="en-US" sz="1800" dirty="0"/>
              <a:t>Prevent “</a:t>
            </a:r>
            <a:r>
              <a:rPr lang="en-US" sz="1800" b="1" dirty="0"/>
              <a:t>surprises</a:t>
            </a:r>
            <a:r>
              <a:rPr lang="en-US" sz="1800" dirty="0"/>
              <a:t>” from negatively impacting our bottom line</a:t>
            </a:r>
          </a:p>
          <a:p>
            <a:r>
              <a:rPr lang="en-US" sz="1800" dirty="0"/>
              <a:t>Advance and solidify </a:t>
            </a:r>
            <a:r>
              <a:rPr lang="en-US" sz="1800" b="1" dirty="0"/>
              <a:t>data-driven</a:t>
            </a:r>
            <a:r>
              <a:rPr lang="en-US" sz="1800" dirty="0"/>
              <a:t> culture</a:t>
            </a:r>
          </a:p>
          <a:p>
            <a:endParaRPr lang="en-US" sz="1600" dirty="0"/>
          </a:p>
          <a:p>
            <a:pPr marL="0" indent="0">
              <a:buNone/>
            </a:pPr>
            <a:r>
              <a:rPr lang="en-US" sz="2200" b="1" dirty="0"/>
              <a:t>    </a:t>
            </a:r>
            <a:r>
              <a:rPr lang="en-US" sz="2400" b="1" u="sng" dirty="0">
                <a:latin typeface="+mj-lt"/>
                <a:ea typeface="+mj-ea"/>
                <a:cs typeface="+mj-cs"/>
              </a:rPr>
              <a:t>What We Have Been Working On</a:t>
            </a:r>
            <a:r>
              <a:rPr lang="en-US" sz="2200" b="1" u="sng" dirty="0">
                <a:latin typeface="+mj-lt"/>
              </a:rPr>
              <a:t>:</a:t>
            </a:r>
          </a:p>
          <a:p>
            <a:pPr marL="0" indent="0">
              <a:buNone/>
            </a:pPr>
            <a:endParaRPr lang="en-US" sz="600" b="1" u="sng" dirty="0"/>
          </a:p>
          <a:p>
            <a:r>
              <a:rPr lang="en-US" sz="1800" dirty="0"/>
              <a:t>A plan for Monthly or Quarterly budget review meetings with Divisional Budget Managers</a:t>
            </a:r>
          </a:p>
          <a:p>
            <a:r>
              <a:rPr lang="en-US" sz="1800" dirty="0"/>
              <a:t>WCSU Budget Policies &amp; Procedures Manual</a:t>
            </a:r>
          </a:p>
          <a:p>
            <a:r>
              <a:rPr lang="en-US" sz="1800" dirty="0"/>
              <a:t>Budget Transfer Form</a:t>
            </a:r>
          </a:p>
          <a:p>
            <a:r>
              <a:rPr lang="en-US" sz="1800" dirty="0"/>
              <a:t>Re-designing Budget website, </a:t>
            </a:r>
            <a:r>
              <a:rPr lang="en-US" sz="1800" dirty="0">
                <a:hlinkClick r:id="rId3"/>
              </a:rPr>
              <a:t>Budgets – Finance &amp; Administration (wcsu.edu)</a:t>
            </a:r>
            <a:endParaRPr lang="en-US" sz="1800" dirty="0"/>
          </a:p>
          <a:p>
            <a:r>
              <a:rPr lang="en-US" sz="1800" dirty="0"/>
              <a:t>Common email account for general budget related inquires/requests – </a:t>
            </a:r>
            <a:r>
              <a:rPr lang="en-US" sz="1800" dirty="0">
                <a:hlinkClick r:id="rId4"/>
              </a:rPr>
              <a:t>budget@wcsu.edu</a:t>
            </a:r>
            <a:r>
              <a:rPr lang="en-US" sz="1800" dirty="0"/>
              <a:t> </a:t>
            </a:r>
          </a:p>
          <a:p>
            <a:r>
              <a:rPr lang="en-US" sz="1800" dirty="0"/>
              <a:t>Provide support and training when needed</a:t>
            </a:r>
          </a:p>
          <a:p>
            <a:endParaRPr lang="en-US" sz="1700" dirty="0"/>
          </a:p>
          <a:p>
            <a:pPr marL="0" indent="0">
              <a:buNone/>
            </a:pPr>
            <a:endParaRPr lang="en-US" sz="1000" dirty="0"/>
          </a:p>
          <a:p>
            <a:pPr marL="0" indent="0">
              <a:buNone/>
            </a:pPr>
            <a:endParaRPr lang="en-US" sz="1000" dirty="0"/>
          </a:p>
        </p:txBody>
      </p:sp>
      <p:sp>
        <p:nvSpPr>
          <p:cNvPr id="5" name="Slide Number Placeholder 4">
            <a:extLst>
              <a:ext uri="{FF2B5EF4-FFF2-40B4-BE49-F238E27FC236}">
                <a16:creationId xmlns:a16="http://schemas.microsoft.com/office/drawing/2014/main" id="{EFA52084-5A61-42F0-B04C-C7F04FD17FA8}"/>
              </a:ext>
            </a:extLst>
          </p:cNvPr>
          <p:cNvSpPr>
            <a:spLocks noGrp="1"/>
          </p:cNvSpPr>
          <p:nvPr>
            <p:ph type="sldNum" sz="quarter" idx="12"/>
          </p:nvPr>
        </p:nvSpPr>
        <p:spPr>
          <a:xfrm>
            <a:off x="10341428" y="6356350"/>
            <a:ext cx="1012371" cy="365125"/>
          </a:xfrm>
        </p:spPr>
        <p:txBody>
          <a:bodyPr>
            <a:normAutofit/>
          </a:bodyPr>
          <a:lstStyle/>
          <a:p>
            <a:pPr>
              <a:spcAft>
                <a:spcPts val="600"/>
              </a:spcAft>
            </a:pPr>
            <a:fld id="{738013CB-E6A1-440C-A108-7C9D67EAD210}" type="slidenum">
              <a:rPr lang="en-US" smtClean="0">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337428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E7E6-4D60-451E-80DD-CCCEC82FC306}"/>
              </a:ext>
            </a:extLst>
          </p:cNvPr>
          <p:cNvSpPr>
            <a:spLocks noGrp="1"/>
          </p:cNvSpPr>
          <p:nvPr>
            <p:ph type="title"/>
          </p:nvPr>
        </p:nvSpPr>
        <p:spPr>
          <a:xfrm>
            <a:off x="838201" y="643467"/>
            <a:ext cx="3888526" cy="1800526"/>
          </a:xfrm>
        </p:spPr>
        <p:txBody>
          <a:bodyPr vert="horz" lIns="91440" tIns="45720" rIns="91440" bIns="45720" rtlCol="0" anchor="ctr">
            <a:normAutofit/>
          </a:bodyPr>
          <a:lstStyle/>
          <a:p>
            <a:pPr defTabSz="914400"/>
            <a:r>
              <a:rPr lang="en-US" sz="2800" b="1" u="sng" kern="1200" dirty="0">
                <a:solidFill>
                  <a:schemeClr val="tx1"/>
                </a:solidFill>
                <a:latin typeface="+mj-lt"/>
                <a:ea typeface="+mj-ea"/>
                <a:cs typeface="+mj-cs"/>
              </a:rPr>
              <a:t>Budget Transfer Form </a:t>
            </a:r>
          </a:p>
        </p:txBody>
      </p:sp>
      <p:pic>
        <p:nvPicPr>
          <p:cNvPr id="8" name="Content Placeholder 7">
            <a:extLst>
              <a:ext uri="{FF2B5EF4-FFF2-40B4-BE49-F238E27FC236}">
                <a16:creationId xmlns:a16="http://schemas.microsoft.com/office/drawing/2014/main" id="{E4005672-5422-4E95-A4F8-85504E779C7F}"/>
              </a:ext>
            </a:extLst>
          </p:cNvPr>
          <p:cNvPicPr>
            <a:picLocks noGrp="1" noChangeAspect="1"/>
          </p:cNvPicPr>
          <p:nvPr>
            <p:ph idx="1"/>
          </p:nvPr>
        </p:nvPicPr>
        <p:blipFill>
          <a:blip r:embed="rId3"/>
          <a:stretch>
            <a:fillRect/>
          </a:stretch>
        </p:blipFill>
        <p:spPr>
          <a:xfrm>
            <a:off x="6521065" y="257168"/>
            <a:ext cx="4965156" cy="6180954"/>
          </a:xfrm>
          <a:prstGeom prst="rect">
            <a:avLst/>
          </a:prstGeom>
        </p:spPr>
      </p:pic>
      <p:sp>
        <p:nvSpPr>
          <p:cNvPr id="5" name="Slide Number Placeholder 4">
            <a:extLst>
              <a:ext uri="{FF2B5EF4-FFF2-40B4-BE49-F238E27FC236}">
                <a16:creationId xmlns:a16="http://schemas.microsoft.com/office/drawing/2014/main" id="{EFA52084-5A61-42F0-B04C-C7F04FD17FA8}"/>
              </a:ext>
            </a:extLst>
          </p:cNvPr>
          <p:cNvSpPr>
            <a:spLocks noGrp="1"/>
          </p:cNvSpPr>
          <p:nvPr>
            <p:ph type="sldNum" sz="quarter" idx="12"/>
          </p:nvPr>
        </p:nvSpPr>
        <p:spPr/>
        <p:txBody>
          <a:bodyPr vert="horz" lIns="91440" tIns="45720" rIns="91440" bIns="45720" rtlCol="0" anchor="ctr">
            <a:normAutofit/>
          </a:bodyPr>
          <a:lstStyle/>
          <a:p>
            <a:pPr>
              <a:spcAft>
                <a:spcPts val="600"/>
              </a:spcAft>
            </a:pPr>
            <a:fld id="{738013CB-E6A1-440C-A108-7C9D67EAD210}" type="slidenum">
              <a:rPr lang="en-US" smtClean="0"/>
              <a:pPr>
                <a:spcAft>
                  <a:spcPts val="600"/>
                </a:spcAft>
              </a:pPr>
              <a:t>16</a:t>
            </a:fld>
            <a:endParaRPr lang="en-US" dirty="0"/>
          </a:p>
        </p:txBody>
      </p:sp>
      <p:sp>
        <p:nvSpPr>
          <p:cNvPr id="6" name="TextBox 5">
            <a:extLst>
              <a:ext uri="{FF2B5EF4-FFF2-40B4-BE49-F238E27FC236}">
                <a16:creationId xmlns:a16="http://schemas.microsoft.com/office/drawing/2014/main" id="{5DEFCA9D-EB92-4E1A-8827-28E91B88869E}"/>
              </a:ext>
            </a:extLst>
          </p:cNvPr>
          <p:cNvSpPr txBox="1"/>
          <p:nvPr/>
        </p:nvSpPr>
        <p:spPr>
          <a:xfrm>
            <a:off x="838200" y="2214674"/>
            <a:ext cx="4213633" cy="3553581"/>
          </a:xfrm>
          <a:prstGeom prst="rect">
            <a:avLst/>
          </a:prstGeom>
        </p:spPr>
        <p:txBody>
          <a:bodyPr vert="horz" lIns="91440" tIns="45720" rIns="91440" bIns="45720" rtlCol="0">
            <a:normAutofit/>
          </a:bodyPr>
          <a:lstStyle/>
          <a:p>
            <a:pPr>
              <a:lnSpc>
                <a:spcPct val="110000"/>
              </a:lnSpc>
              <a:spcAft>
                <a:spcPts val="600"/>
              </a:spcAft>
            </a:pPr>
            <a:r>
              <a:rPr lang="en-US" sz="2000" dirty="0"/>
              <a:t>Required Fields to be filled:</a:t>
            </a:r>
          </a:p>
          <a:p>
            <a:pPr>
              <a:lnSpc>
                <a:spcPct val="110000"/>
              </a:lnSpc>
              <a:spcAft>
                <a:spcPts val="600"/>
              </a:spcAft>
            </a:pPr>
            <a:endParaRPr lang="en-US" sz="100" dirty="0"/>
          </a:p>
          <a:p>
            <a:pPr marL="285750" indent="-228600">
              <a:lnSpc>
                <a:spcPct val="110000"/>
              </a:lnSpc>
              <a:spcAft>
                <a:spcPts val="1200"/>
              </a:spcAft>
              <a:buFont typeface="Arial" panose="020B0604020202020204" pitchFamily="34" charset="0"/>
              <a:buChar char="•"/>
            </a:pPr>
            <a:r>
              <a:rPr lang="en-US" sz="2000" dirty="0"/>
              <a:t>Requestor info</a:t>
            </a:r>
          </a:p>
          <a:p>
            <a:pPr marL="285750" indent="-228600">
              <a:lnSpc>
                <a:spcPct val="90000"/>
              </a:lnSpc>
              <a:spcAft>
                <a:spcPts val="1200"/>
              </a:spcAft>
              <a:buFont typeface="Arial" panose="020B0604020202020204" pitchFamily="34" charset="0"/>
              <a:buChar char="•"/>
            </a:pPr>
            <a:r>
              <a:rPr lang="en-US" sz="2000" dirty="0"/>
              <a:t>Details regarding the Fund, Org, Expense Account and Amount</a:t>
            </a:r>
          </a:p>
          <a:p>
            <a:pPr marL="285750" indent="-228600">
              <a:lnSpc>
                <a:spcPct val="90000"/>
              </a:lnSpc>
              <a:spcAft>
                <a:spcPts val="1200"/>
              </a:spcAft>
              <a:buFont typeface="Arial" panose="020B0604020202020204" pitchFamily="34" charset="0"/>
              <a:buChar char="•"/>
            </a:pPr>
            <a:r>
              <a:rPr lang="en-US" sz="2000" dirty="0"/>
              <a:t>Justification for Budget Transfer/s</a:t>
            </a:r>
          </a:p>
          <a:p>
            <a:pPr marL="285750" indent="-228600">
              <a:lnSpc>
                <a:spcPct val="90000"/>
              </a:lnSpc>
              <a:spcAft>
                <a:spcPts val="1200"/>
              </a:spcAft>
              <a:buFont typeface="Arial" panose="020B0604020202020204" pitchFamily="34" charset="0"/>
              <a:buChar char="•"/>
            </a:pPr>
            <a:endParaRPr lang="en-US" sz="600" dirty="0"/>
          </a:p>
          <a:p>
            <a:pPr marL="285750" indent="-228600">
              <a:lnSpc>
                <a:spcPct val="90000"/>
              </a:lnSpc>
              <a:spcAft>
                <a:spcPts val="12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793856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67587" descr="A hand holding a pen and shading circles on a sheet">
            <a:extLst>
              <a:ext uri="{FF2B5EF4-FFF2-40B4-BE49-F238E27FC236}">
                <a16:creationId xmlns:a16="http://schemas.microsoft.com/office/drawing/2014/main" id="{C87689F9-9A8D-5F2D-2B8C-FE43B16D88D8}"/>
              </a:ext>
            </a:extLst>
          </p:cNvPr>
          <p:cNvPicPr>
            <a:picLocks noChangeAspect="1"/>
          </p:cNvPicPr>
          <p:nvPr/>
        </p:nvPicPr>
        <p:blipFill rotWithShape="1">
          <a:blip r:embed="rId3">
            <a:duotone>
              <a:prstClr val="black"/>
              <a:schemeClr val="tx2">
                <a:tint val="45000"/>
                <a:satMod val="400000"/>
              </a:schemeClr>
            </a:duotone>
            <a:alphaModFix amt="25000"/>
          </a:blip>
          <a:srcRect l="22334" r="-1" b="-1"/>
          <a:stretch/>
        </p:blipFill>
        <p:spPr>
          <a:xfrm>
            <a:off x="1524020" y="152400"/>
            <a:ext cx="9143980" cy="7086600"/>
          </a:xfrm>
          <a:prstGeom prst="rect">
            <a:avLst/>
          </a:prstGeom>
        </p:spPr>
      </p:pic>
      <p:sp>
        <p:nvSpPr>
          <p:cNvPr id="3075" name="Rectangle 3">
            <a:extLst>
              <a:ext uri="{FF2B5EF4-FFF2-40B4-BE49-F238E27FC236}">
                <a16:creationId xmlns:a16="http://schemas.microsoft.com/office/drawing/2014/main" id="{2A98C32A-75AF-4E44-B8C4-065296574B7C}"/>
              </a:ext>
            </a:extLst>
          </p:cNvPr>
          <p:cNvSpPr>
            <a:spLocks noGrp="1" noChangeArrowheads="1"/>
          </p:cNvSpPr>
          <p:nvPr>
            <p:ph idx="1"/>
          </p:nvPr>
        </p:nvSpPr>
        <p:spPr>
          <a:xfrm>
            <a:off x="2286000" y="4592320"/>
            <a:ext cx="8039100" cy="1752600"/>
          </a:xfrm>
        </p:spPr>
        <p:txBody>
          <a:bodyPr>
            <a:normAutofit lnSpcReduction="10000"/>
          </a:bodyPr>
          <a:lstStyle/>
          <a:p>
            <a:pPr marL="0" indent="0">
              <a:buNone/>
            </a:pPr>
            <a:r>
              <a:rPr lang="en-US" altLang="en-US" dirty="0"/>
              <a:t>Mufu Weng							Inita Mix</a:t>
            </a:r>
          </a:p>
          <a:p>
            <a:pPr marL="0" indent="0">
              <a:buNone/>
            </a:pPr>
            <a:r>
              <a:rPr lang="en-US" altLang="en-US" sz="1300" dirty="0"/>
              <a:t>Director of Financial Planning 					Budget Analyst</a:t>
            </a:r>
          </a:p>
          <a:p>
            <a:pPr marL="0" indent="0">
              <a:buNone/>
            </a:pPr>
            <a:r>
              <a:rPr lang="en-US" altLang="en-US" sz="1300" dirty="0"/>
              <a:t>&amp; Budgets</a:t>
            </a:r>
          </a:p>
          <a:p>
            <a:pPr marL="0" indent="0">
              <a:buNone/>
            </a:pPr>
            <a:r>
              <a:rPr lang="en-US" altLang="en-US" dirty="0"/>
              <a:t>203-837-8248						203-837-8516</a:t>
            </a:r>
          </a:p>
          <a:p>
            <a:pPr marL="0" indent="0">
              <a:buNone/>
            </a:pPr>
            <a:r>
              <a:rPr lang="en-US" altLang="en-US" dirty="0">
                <a:hlinkClick r:id="rId4"/>
              </a:rPr>
              <a:t>wengm@wcsu.edu</a:t>
            </a:r>
            <a:r>
              <a:rPr lang="en-US" altLang="en-US" dirty="0"/>
              <a:t>					</a:t>
            </a:r>
            <a:r>
              <a:rPr lang="en-US" altLang="en-US" dirty="0">
                <a:hlinkClick r:id="rId5"/>
              </a:rPr>
              <a:t>mixi@wcsu.edu</a:t>
            </a:r>
            <a:endParaRPr lang="en-US" altLang="en-US" dirty="0"/>
          </a:p>
          <a:p>
            <a:pPr marL="0" indent="0">
              <a:buNone/>
            </a:pPr>
            <a:endParaRPr lang="en-US" altLang="en-US" dirty="0"/>
          </a:p>
          <a:p>
            <a:pPr marL="0" indent="0">
              <a:buNone/>
            </a:pPr>
            <a:endParaRPr lang="en-US" altLang="en-US" dirty="0"/>
          </a:p>
        </p:txBody>
      </p:sp>
      <p:pic>
        <p:nvPicPr>
          <p:cNvPr id="3" name="Picture 2" descr="A picture containing text, table, indoor, desk&#10;&#10;Description automatically generated">
            <a:extLst>
              <a:ext uri="{FF2B5EF4-FFF2-40B4-BE49-F238E27FC236}">
                <a16:creationId xmlns:a16="http://schemas.microsoft.com/office/drawing/2014/main" id="{D20DB7F6-4536-4F2F-9A9B-094C08BC941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23980" y="-104140"/>
            <a:ext cx="9144000" cy="4419600"/>
          </a:xfrm>
          <a:prstGeom prst="rect">
            <a:avLst/>
          </a:prstGeom>
        </p:spPr>
      </p:pic>
      <p:sp>
        <p:nvSpPr>
          <p:cNvPr id="4" name="TextBox 3">
            <a:extLst>
              <a:ext uri="{FF2B5EF4-FFF2-40B4-BE49-F238E27FC236}">
                <a16:creationId xmlns:a16="http://schemas.microsoft.com/office/drawing/2014/main" id="{10A459BF-8BAF-4FFE-8969-A9EBD231418B}"/>
              </a:ext>
            </a:extLst>
          </p:cNvPr>
          <p:cNvSpPr txBox="1"/>
          <p:nvPr/>
        </p:nvSpPr>
        <p:spPr>
          <a:xfrm>
            <a:off x="1524000" y="6858000"/>
            <a:ext cx="9144000" cy="230832"/>
          </a:xfrm>
          <a:prstGeom prst="rect">
            <a:avLst/>
          </a:prstGeom>
          <a:noFill/>
        </p:spPr>
        <p:txBody>
          <a:bodyPr wrap="square" rtlCol="0">
            <a:spAutoFit/>
          </a:bodyPr>
          <a:lstStyle/>
          <a:p>
            <a:r>
              <a:rPr lang="en-US" sz="900" dirty="0">
                <a:hlinkClick r:id="rId7" tooltip="https://www.flickr.com/photos/144008357@N08/32906837178"/>
              </a:rPr>
              <a:t>This Photo</a:t>
            </a:r>
            <a:r>
              <a:rPr lang="en-US" sz="900" dirty="0"/>
              <a:t> by Unknown Author is licensed under </a:t>
            </a:r>
            <a:r>
              <a:rPr lang="en-US" sz="900" dirty="0">
                <a:hlinkClick r:id="rId8" tooltip="https://creativecommons.org/licenses/by/3.0/"/>
              </a:rPr>
              <a:t>CC BY</a:t>
            </a:r>
            <a:endParaRPr lang="en-US" sz="900" dirty="0"/>
          </a:p>
        </p:txBody>
      </p:sp>
    </p:spTree>
    <p:extLst>
      <p:ext uri="{BB962C8B-B14F-4D97-AF65-F5344CB8AC3E}">
        <p14:creationId xmlns:p14="http://schemas.microsoft.com/office/powerpoint/2010/main" val="2822538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7" descr="Money and passport">
            <a:extLst>
              <a:ext uri="{FF2B5EF4-FFF2-40B4-BE49-F238E27FC236}">
                <a16:creationId xmlns:a16="http://schemas.microsoft.com/office/drawing/2014/main" id="{0465D9EA-9900-0CAC-CE50-E75FAEBE3DE1}"/>
              </a:ext>
            </a:extLst>
          </p:cNvPr>
          <p:cNvPicPr>
            <a:picLocks noChangeAspect="1"/>
          </p:cNvPicPr>
          <p:nvPr/>
        </p:nvPicPr>
        <p:blipFill rotWithShape="1">
          <a:blip r:embed="rId2"/>
          <a:srcRect l="41694" r="1641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3">
            <a:extLst>
              <a:ext uri="{FF2B5EF4-FFF2-40B4-BE49-F238E27FC236}">
                <a16:creationId xmlns:a16="http://schemas.microsoft.com/office/drawing/2014/main" id="{EFA6DE89-33E9-477B-9C55-03598A71851A}"/>
              </a:ext>
            </a:extLst>
          </p:cNvPr>
          <p:cNvSpPr>
            <a:spLocks noGrp="1"/>
          </p:cNvSpPr>
          <p:nvPr>
            <p:ph type="ctrTitle"/>
          </p:nvPr>
        </p:nvSpPr>
        <p:spPr>
          <a:xfrm>
            <a:off x="5380563" y="1678665"/>
            <a:ext cx="3887839" cy="2372168"/>
          </a:xfrm>
        </p:spPr>
        <p:txBody>
          <a:bodyPr>
            <a:normAutofit/>
          </a:bodyPr>
          <a:lstStyle/>
          <a:p>
            <a:r>
              <a:rPr lang="en-US" dirty="0"/>
              <a:t>Accounts Payable</a:t>
            </a:r>
          </a:p>
        </p:txBody>
      </p:sp>
      <p:sp>
        <p:nvSpPr>
          <p:cNvPr id="6" name="Subtitle 5">
            <a:extLst>
              <a:ext uri="{FF2B5EF4-FFF2-40B4-BE49-F238E27FC236}">
                <a16:creationId xmlns:a16="http://schemas.microsoft.com/office/drawing/2014/main" id="{ACC9C1DE-D2A1-4396-81FE-8E7147F43C91}"/>
              </a:ext>
            </a:extLst>
          </p:cNvPr>
          <p:cNvSpPr>
            <a:spLocks noGrp="1"/>
          </p:cNvSpPr>
          <p:nvPr>
            <p:ph type="subTitle" idx="1"/>
          </p:nvPr>
        </p:nvSpPr>
        <p:spPr>
          <a:xfrm>
            <a:off x="5380563" y="4050833"/>
            <a:ext cx="3893440" cy="1096899"/>
          </a:xfrm>
        </p:spPr>
        <p:txBody>
          <a:bodyPr>
            <a:normAutofit/>
          </a:bodyPr>
          <a:lstStyle/>
          <a:p>
            <a:r>
              <a:rPr lang="en-US" sz="2000" b="1" dirty="0"/>
              <a:t>Agenda: Invoices and Distribution Form</a:t>
            </a:r>
          </a:p>
        </p:txBody>
      </p:sp>
    </p:spTree>
    <p:extLst>
      <p:ext uri="{BB962C8B-B14F-4D97-AF65-F5344CB8AC3E}">
        <p14:creationId xmlns:p14="http://schemas.microsoft.com/office/powerpoint/2010/main" val="2486736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A0136A9-BF90-4EBE-B82A-0200D1248845}"/>
              </a:ext>
            </a:extLst>
          </p:cNvPr>
          <p:cNvSpPr>
            <a:spLocks noGrp="1" noChangeArrowheads="1"/>
          </p:cNvSpPr>
          <p:nvPr>
            <p:ph type="title"/>
          </p:nvPr>
        </p:nvSpPr>
        <p:spPr>
          <a:xfrm>
            <a:off x="677334" y="609600"/>
            <a:ext cx="8596668" cy="1320800"/>
          </a:xfrm>
        </p:spPr>
        <p:txBody>
          <a:bodyPr anchor="t">
            <a:normAutofit/>
          </a:bodyPr>
          <a:lstStyle/>
          <a:p>
            <a:pPr eaLnBrk="1" hangingPunct="1">
              <a:defRPr/>
            </a:pPr>
            <a:r>
              <a:rPr lang="en-US" dirty="0"/>
              <a:t>Accounts Payable</a:t>
            </a:r>
          </a:p>
        </p:txBody>
      </p:sp>
      <p:sp>
        <p:nvSpPr>
          <p:cNvPr id="3075" name="Rectangle 3">
            <a:extLst>
              <a:ext uri="{FF2B5EF4-FFF2-40B4-BE49-F238E27FC236}">
                <a16:creationId xmlns:a16="http://schemas.microsoft.com/office/drawing/2014/main" id="{E9A7DBB5-FBFE-4516-9DDF-F3E45E92DA45}"/>
              </a:ext>
            </a:extLst>
          </p:cNvPr>
          <p:cNvSpPr>
            <a:spLocks noGrp="1" noChangeArrowheads="1"/>
          </p:cNvSpPr>
          <p:nvPr>
            <p:ph idx="1"/>
          </p:nvPr>
        </p:nvSpPr>
        <p:spPr>
          <a:xfrm>
            <a:off x="6336287" y="2160589"/>
            <a:ext cx="2934714" cy="3880773"/>
          </a:xfrm>
        </p:spPr>
        <p:txBody>
          <a:bodyPr>
            <a:normAutofit/>
          </a:bodyPr>
          <a:lstStyle/>
          <a:p>
            <a:pPr>
              <a:buClr>
                <a:srgbClr val="6883A4"/>
              </a:buClr>
            </a:pPr>
            <a:r>
              <a:rPr lang="en-US" b="1" dirty="0">
                <a:ln/>
                <a:cs typeface="Arial" panose="020B0604020202020204" pitchFamily="34" charset="0"/>
              </a:rPr>
              <a:t>Located in University Hall room 205</a:t>
            </a:r>
          </a:p>
          <a:p>
            <a:pPr>
              <a:buClr>
                <a:srgbClr val="6883A4"/>
              </a:buClr>
            </a:pPr>
            <a:r>
              <a:rPr lang="en-US" b="1" dirty="0">
                <a:ln/>
                <a:cs typeface="Arial" panose="020B0604020202020204" pitchFamily="34" charset="0"/>
              </a:rPr>
              <a:t>Hours are Monday-Friday 8:00-4:30</a:t>
            </a:r>
          </a:p>
          <a:p>
            <a:pPr>
              <a:buClr>
                <a:srgbClr val="6883A4"/>
              </a:buClr>
            </a:pPr>
            <a:r>
              <a:rPr lang="en-US" b="1" dirty="0">
                <a:ln/>
                <a:cs typeface="Arial" panose="020B0604020202020204" pitchFamily="34" charset="0"/>
              </a:rPr>
              <a:t>Our office is responsible for a variety of functions associated with the making of non-payroll payments to students, employees, and our vendors</a:t>
            </a:r>
            <a:endParaRPr lang="en-US" b="1" dirty="0">
              <a:ln/>
            </a:endParaRPr>
          </a:p>
          <a:p>
            <a:pPr eaLnBrk="1" hangingPunct="1">
              <a:buClr>
                <a:srgbClr val="6883A4"/>
              </a:buClr>
            </a:pPr>
            <a:endParaRPr lang="en-US" altLang="en-US" dirty="0"/>
          </a:p>
          <a:p>
            <a:pPr eaLnBrk="1" hangingPunct="1">
              <a:buClr>
                <a:srgbClr val="6883A4"/>
              </a:buClr>
            </a:pPr>
            <a:endParaRPr lang="en-US" altLang="en-US" dirty="0"/>
          </a:p>
        </p:txBody>
      </p:sp>
      <p:pic>
        <p:nvPicPr>
          <p:cNvPr id="67589" name="Picture 67587">
            <a:extLst>
              <a:ext uri="{FF2B5EF4-FFF2-40B4-BE49-F238E27FC236}">
                <a16:creationId xmlns:a16="http://schemas.microsoft.com/office/drawing/2014/main" id="{BD5AA8BC-E60E-E4AE-3311-9CAA2D66AB57}"/>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79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r="26659" b="-2"/>
          <a:stretch/>
        </p:blipFill>
        <p:spPr bwMode="ltGray">
          <a:xfrm>
            <a:off x="677334" y="2159331"/>
            <a:ext cx="5423429" cy="3882362"/>
          </a:xfrm>
          <a:prstGeom prst="rect">
            <a:avLst/>
          </a:prstGeom>
        </p:spPr>
      </p:pic>
      <p:sp>
        <p:nvSpPr>
          <p:cNvPr id="2" name="TextBox 1">
            <a:extLst>
              <a:ext uri="{FF2B5EF4-FFF2-40B4-BE49-F238E27FC236}">
                <a16:creationId xmlns:a16="http://schemas.microsoft.com/office/drawing/2014/main" id="{76B2F9B1-514E-4065-A192-1C829C8B0BE6}"/>
              </a:ext>
            </a:extLst>
          </p:cNvPr>
          <p:cNvSpPr txBox="1"/>
          <p:nvPr/>
        </p:nvSpPr>
        <p:spPr>
          <a:xfrm>
            <a:off x="3574109" y="5841638"/>
            <a:ext cx="252665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oftwaretointernet.blogspot.com/2017/03/tax-analysis-conversion-organization.html?spref=pi">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7A3A-49E5-41A7-B0C5-5175666DA2C7}"/>
              </a:ext>
            </a:extLst>
          </p:cNvPr>
          <p:cNvSpPr>
            <a:spLocks noGrp="1"/>
          </p:cNvSpPr>
          <p:nvPr>
            <p:ph type="title"/>
          </p:nvPr>
        </p:nvSpPr>
        <p:spPr/>
        <p:txBody>
          <a:bodyPr>
            <a:normAutofit/>
          </a:bodyPr>
          <a:lstStyle/>
          <a:p>
            <a:r>
              <a:rPr lang="en-US" sz="3200" dirty="0"/>
              <a:t>Finance &amp; Administration Training Agenda</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05B74E7B-CCB6-4A09-9C88-FA8F7A2AA8BD}"/>
                  </a:ext>
                </a:extLst>
              </p:cNvPr>
              <p:cNvGraphicFramePr>
                <a:graphicFrameLocks noChangeAspect="1"/>
              </p:cNvGraphicFramePr>
              <p:nvPr>
                <p:extLst>
                  <p:ext uri="{D42A27DB-BD31-4B8C-83A1-F6EECF244321}">
                    <p14:modId xmlns:p14="http://schemas.microsoft.com/office/powerpoint/2010/main" val="3055490023"/>
                  </p:ext>
                </p:extLst>
              </p:nvPr>
            </p:nvGraphicFramePr>
            <p:xfrm>
              <a:off x="677863" y="2160588"/>
              <a:ext cx="8596312" cy="3881437"/>
            </p:xfrm>
            <a:graphic>
              <a:graphicData uri="http://schemas.microsoft.com/office/powerpoint/2016/summaryzoom">
                <psuz:summaryZm>
                  <psuz:summaryZmObj sectionId="{13477BBD-07EB-4C35-BA19-5F6F7423CB58}">
                    <psuz:zmPr id="{D4B6061D-2BD5-4FE9-BC75-17B484621142}" transitionDur="1000">
                      <p166:blipFill xmlns:p166="http://schemas.microsoft.com/office/powerpoint/2016/6/main">
                        <a:blip r:embed="rId2"/>
                        <a:stretch>
                          <a:fillRect/>
                        </a:stretch>
                      </p166:blipFill>
                      <p166:spPr xmlns:p166="http://schemas.microsoft.com/office/powerpoint/2016/6/main">
                        <a:xfrm>
                          <a:off x="1134785" y="135851"/>
                          <a:ext cx="3105149" cy="1746646"/>
                        </a:xfrm>
                        <a:prstGeom prst="rect">
                          <a:avLst/>
                        </a:prstGeom>
                        <a:ln w="3175">
                          <a:solidFill>
                            <a:prstClr val="ltGray"/>
                          </a:solidFill>
                        </a:ln>
                      </p166:spPr>
                    </psuz:zmPr>
                  </psuz:summaryZmObj>
                  <psuz:summaryZmObj sectionId="{5DFDADC3-E1B8-488C-B054-522CE0D93F97}">
                    <psuz:zmPr id="{C2009351-30D0-4697-8769-9F256A35A957}" transitionDur="1000">
                      <p166:blipFill xmlns:p166="http://schemas.microsoft.com/office/powerpoint/2016/6/main">
                        <a:blip r:embed="rId3"/>
                        <a:stretch>
                          <a:fillRect/>
                        </a:stretch>
                      </p166:blipFill>
                      <p166:spPr xmlns:p166="http://schemas.microsoft.com/office/powerpoint/2016/6/main">
                        <a:xfrm>
                          <a:off x="4356377" y="135851"/>
                          <a:ext cx="3105149" cy="1746646"/>
                        </a:xfrm>
                        <a:prstGeom prst="rect">
                          <a:avLst/>
                        </a:prstGeom>
                        <a:ln w="3175">
                          <a:solidFill>
                            <a:prstClr val="ltGray"/>
                          </a:solidFill>
                        </a:ln>
                      </p166:spPr>
                    </psuz:zmPr>
                  </psuz:summaryZmObj>
                  <psuz:summaryZmObj sectionId="{3C26D787-2BE3-4992-BDDF-224E476D823D}">
                    <psuz:zmPr id="{82F26B98-F549-47B8-939C-86FB31C99483}" transitionDur="1000">
                      <p166:blipFill xmlns:p166="http://schemas.microsoft.com/office/powerpoint/2016/6/main">
                        <a:blip r:embed="rId4"/>
                        <a:stretch>
                          <a:fillRect/>
                        </a:stretch>
                      </p166:blipFill>
                      <p166:spPr xmlns:p166="http://schemas.microsoft.com/office/powerpoint/2016/6/main">
                        <a:xfrm>
                          <a:off x="1134785" y="1998940"/>
                          <a:ext cx="3105149" cy="1746646"/>
                        </a:xfrm>
                        <a:prstGeom prst="rect">
                          <a:avLst/>
                        </a:prstGeom>
                        <a:ln w="3175">
                          <a:solidFill>
                            <a:prstClr val="ltGray"/>
                          </a:solidFill>
                        </a:ln>
                      </p166:spPr>
                    </psuz:zmPr>
                  </psuz:summaryZmObj>
                  <psuz:summaryZmObj sectionId="{9CC56C01-B7BF-4844-A17A-B3A0ACCF696C}">
                    <psuz:zmPr id="{A60E330A-1907-4087-B8E2-1A3531862E61}" transitionDur="1000">
                      <p166:blipFill xmlns:p166="http://schemas.microsoft.com/office/powerpoint/2016/6/main">
                        <a:blip r:embed="rId5"/>
                        <a:stretch>
                          <a:fillRect/>
                        </a:stretch>
                      </p166:blipFill>
                      <p166:spPr xmlns:p166="http://schemas.microsoft.com/office/powerpoint/2016/6/main">
                        <a:xfrm>
                          <a:off x="4356377" y="1998940"/>
                          <a:ext cx="3105149" cy="1746646"/>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05B74E7B-CCB6-4A09-9C88-FA8F7A2AA8BD}"/>
                  </a:ext>
                </a:extLst>
              </p:cNvPr>
              <p:cNvGrpSpPr>
                <a:grpSpLocks noGrp="1" noUngrp="1" noRot="1" noChangeAspect="1" noMove="1" noResize="1"/>
              </p:cNvGrpSpPr>
              <p:nvPr/>
            </p:nvGrpSpPr>
            <p:grpSpPr>
              <a:xfrm>
                <a:off x="677863" y="2160588"/>
                <a:ext cx="8596312" cy="3881437"/>
                <a:chOff x="677863" y="2160588"/>
                <a:chExt cx="8596312" cy="3881437"/>
              </a:xfrm>
            </p:grpSpPr>
            <p:pic>
              <p:nvPicPr>
                <p:cNvPr id="3" name="Picture 3">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812648" y="2296439"/>
                  <a:ext cx="3105149" cy="1746646"/>
                </a:xfrm>
                <a:prstGeom prst="rect">
                  <a:avLst/>
                </a:prstGeom>
                <a:ln w="3175">
                  <a:solidFill>
                    <a:prstClr val="ltGray"/>
                  </a:solidFill>
                </a:ln>
              </p:spPr>
            </p:pic>
            <p:pic>
              <p:nvPicPr>
                <p:cNvPr id="4" name="Picture 4">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5034240" y="2296439"/>
                  <a:ext cx="3105149" cy="1746646"/>
                </a:xfrm>
                <a:prstGeom prst="rect">
                  <a:avLst/>
                </a:prstGeom>
                <a:ln w="3175">
                  <a:solidFill>
                    <a:prstClr val="ltGray"/>
                  </a:solidFill>
                </a:ln>
              </p:spPr>
            </p:pic>
            <p:pic>
              <p:nvPicPr>
                <p:cNvPr id="6" name="Picture 6">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1812648" y="4159528"/>
                  <a:ext cx="3105149" cy="1746646"/>
                </a:xfrm>
                <a:prstGeom prst="rect">
                  <a:avLst/>
                </a:prstGeom>
                <a:ln w="3175">
                  <a:solidFill>
                    <a:prstClr val="ltGray"/>
                  </a:solidFill>
                </a:ln>
              </p:spPr>
            </p:pic>
            <p:pic>
              <p:nvPicPr>
                <p:cNvPr id="7" name="Picture 7">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5034240" y="4159528"/>
                  <a:ext cx="3105149" cy="1746646"/>
                </a:xfrm>
                <a:prstGeom prst="rect">
                  <a:avLst/>
                </a:prstGeom>
                <a:ln w="3175">
                  <a:solidFill>
                    <a:prstClr val="ltGray"/>
                  </a:solidFill>
                </a:ln>
              </p:spPr>
            </p:pic>
          </p:grpSp>
        </mc:Fallback>
      </mc:AlternateContent>
    </p:spTree>
    <p:extLst>
      <p:ext uri="{BB962C8B-B14F-4D97-AF65-F5344CB8AC3E}">
        <p14:creationId xmlns:p14="http://schemas.microsoft.com/office/powerpoint/2010/main" val="2186669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BAFCC88-9F3F-4071-9DE7-A7B10FAF5EA6}"/>
              </a:ext>
            </a:extLst>
          </p:cNvPr>
          <p:cNvSpPr>
            <a:spLocks noGrp="1" noChangeArrowheads="1"/>
          </p:cNvSpPr>
          <p:nvPr>
            <p:ph type="title"/>
          </p:nvPr>
        </p:nvSpPr>
        <p:spPr>
          <a:xfrm>
            <a:off x="5536734" y="609600"/>
            <a:ext cx="3737268" cy="1320800"/>
          </a:xfrm>
        </p:spPr>
        <p:txBody>
          <a:bodyPr>
            <a:normAutofit/>
          </a:bodyPr>
          <a:lstStyle/>
          <a:p>
            <a:pPr eaLnBrk="1" hangingPunct="1">
              <a:defRPr/>
            </a:pPr>
            <a:r>
              <a:rPr lang="en-US" b="1" dirty="0">
                <a:latin typeface="+mn-lt"/>
              </a:rPr>
              <a:t>Invoices</a:t>
            </a:r>
            <a:r>
              <a:rPr lang="en-US" b="1" dirty="0"/>
              <a:t>	</a:t>
            </a:r>
          </a:p>
        </p:txBody>
      </p:sp>
      <p:sp>
        <p:nvSpPr>
          <p:cNvPr id="3075" name="Rectangle 3">
            <a:extLst>
              <a:ext uri="{FF2B5EF4-FFF2-40B4-BE49-F238E27FC236}">
                <a16:creationId xmlns:a16="http://schemas.microsoft.com/office/drawing/2014/main" id="{2A98C32A-75AF-4E44-B8C4-065296574B7C}"/>
              </a:ext>
            </a:extLst>
          </p:cNvPr>
          <p:cNvSpPr>
            <a:spLocks noGrp="1" noChangeArrowheads="1"/>
          </p:cNvSpPr>
          <p:nvPr>
            <p:ph idx="1"/>
          </p:nvPr>
        </p:nvSpPr>
        <p:spPr>
          <a:xfrm>
            <a:off x="5209563" y="2160589"/>
            <a:ext cx="4742305" cy="4550929"/>
          </a:xfrm>
        </p:spPr>
        <p:txBody>
          <a:bodyPr spcCol="640080">
            <a:normAutofit/>
          </a:bodyPr>
          <a:lstStyle/>
          <a:p>
            <a:pPr eaLnBrk="1" hangingPunct="1">
              <a:lnSpc>
                <a:spcPct val="90000"/>
              </a:lnSpc>
            </a:pPr>
            <a:r>
              <a:rPr lang="en-US" altLang="en-US" sz="1400" dirty="0"/>
              <a:t>Invoices from the vendor must include:</a:t>
            </a:r>
          </a:p>
          <a:p>
            <a:pPr lvl="1">
              <a:lnSpc>
                <a:spcPct val="90000"/>
              </a:lnSpc>
            </a:pPr>
            <a:r>
              <a:rPr lang="en-US" altLang="en-US" sz="1400" dirty="0"/>
              <a:t>Vendor information</a:t>
            </a:r>
          </a:p>
          <a:p>
            <a:pPr lvl="1">
              <a:lnSpc>
                <a:spcPct val="90000"/>
              </a:lnSpc>
            </a:pPr>
            <a:r>
              <a:rPr lang="en-US" altLang="en-US" sz="1400" dirty="0"/>
              <a:t>Invoice date and amount</a:t>
            </a:r>
          </a:p>
          <a:p>
            <a:pPr lvl="1">
              <a:lnSpc>
                <a:spcPct val="90000"/>
              </a:lnSpc>
            </a:pPr>
            <a:r>
              <a:rPr lang="en-US" altLang="en-US" sz="1400" dirty="0"/>
              <a:t>Ship to, sold to and delivered to must be Western Connecticut State University</a:t>
            </a:r>
          </a:p>
          <a:p>
            <a:pPr lvl="1">
              <a:lnSpc>
                <a:spcPct val="90000"/>
              </a:lnSpc>
            </a:pPr>
            <a:r>
              <a:rPr lang="en-US" altLang="en-US" sz="1400" dirty="0"/>
              <a:t>Itemized detail of expenses</a:t>
            </a:r>
          </a:p>
          <a:p>
            <a:pPr lvl="1">
              <a:lnSpc>
                <a:spcPct val="90000"/>
              </a:lnSpc>
            </a:pPr>
            <a:r>
              <a:rPr lang="en-US" altLang="en-US" sz="1400" dirty="0"/>
              <a:t>No sales tax</a:t>
            </a:r>
          </a:p>
          <a:p>
            <a:pPr eaLnBrk="1" hangingPunct="1">
              <a:lnSpc>
                <a:spcPct val="90000"/>
              </a:lnSpc>
            </a:pPr>
            <a:r>
              <a:rPr lang="en-US" altLang="en-US" sz="1400" dirty="0"/>
              <a:t>All invoices are mailed directly to the Accounts Payable office or emailed to </a:t>
            </a:r>
            <a:r>
              <a:rPr lang="en-US" altLang="en-US" sz="1400" b="1" dirty="0">
                <a:highlight>
                  <a:srgbClr val="C0C0C0"/>
                </a:highlight>
                <a:hlinkClick r:id="rId2"/>
              </a:rPr>
              <a:t>apinvoices@wcsu.edu</a:t>
            </a:r>
            <a:r>
              <a:rPr lang="en-US" altLang="en-US" sz="1400" b="1" dirty="0">
                <a:highlight>
                  <a:srgbClr val="C0C0C0"/>
                </a:highlight>
              </a:rPr>
              <a:t>  </a:t>
            </a:r>
            <a:r>
              <a:rPr lang="en-US" altLang="en-US" sz="1400" dirty="0"/>
              <a:t>They will then be emailed to the appropriate department for approval </a:t>
            </a:r>
          </a:p>
          <a:p>
            <a:pPr eaLnBrk="1" hangingPunct="1">
              <a:lnSpc>
                <a:spcPct val="90000"/>
              </a:lnSpc>
            </a:pPr>
            <a:r>
              <a:rPr lang="en-US" altLang="en-US" sz="1400" dirty="0"/>
              <a:t>Once the invoice is approved by the financial manager it should be sent to AP either inter-office or electronically to </a:t>
            </a:r>
            <a:r>
              <a:rPr lang="en-US" altLang="en-US" sz="1400" b="1" dirty="0">
                <a:highlight>
                  <a:srgbClr val="C0C0C0"/>
                </a:highlight>
                <a:hlinkClick r:id="rId3"/>
              </a:rPr>
              <a:t>Battistat@wcsu.edu</a:t>
            </a:r>
            <a:r>
              <a:rPr lang="en-US" altLang="en-US" sz="1400" b="1" dirty="0">
                <a:highlight>
                  <a:srgbClr val="C0C0C0"/>
                </a:highlight>
              </a:rPr>
              <a:t>  </a:t>
            </a:r>
          </a:p>
          <a:p>
            <a:pPr eaLnBrk="1" hangingPunct="1">
              <a:lnSpc>
                <a:spcPct val="90000"/>
              </a:lnSpc>
            </a:pPr>
            <a:r>
              <a:rPr lang="en-US" altLang="en-US" sz="1400" dirty="0"/>
              <a:t>Checks are issued on Fridays &amp; mailed the next business day or direct deposited</a:t>
            </a:r>
          </a:p>
          <a:p>
            <a:pPr marL="0" indent="0">
              <a:lnSpc>
                <a:spcPct val="90000"/>
              </a:lnSpc>
              <a:buNone/>
            </a:pPr>
            <a:endParaRPr lang="en-US" altLang="en-US" sz="1100" dirty="0"/>
          </a:p>
          <a:p>
            <a:pPr eaLnBrk="1" hangingPunct="1">
              <a:lnSpc>
                <a:spcPct val="90000"/>
              </a:lnSpc>
            </a:pPr>
            <a:endParaRPr lang="en-US" altLang="en-US" sz="1100" dirty="0"/>
          </a:p>
        </p:txBody>
      </p:sp>
      <p:pic>
        <p:nvPicPr>
          <p:cNvPr id="67588" name="Picture 67587" descr="A hand holding a pen and shading circles on a sheet">
            <a:extLst>
              <a:ext uri="{FF2B5EF4-FFF2-40B4-BE49-F238E27FC236}">
                <a16:creationId xmlns:a16="http://schemas.microsoft.com/office/drawing/2014/main" id="{C87689F9-9A8D-5F2D-2B8C-FE43B16D88D8}"/>
              </a:ext>
            </a:extLst>
          </p:cNvPr>
          <p:cNvPicPr>
            <a:picLocks noChangeAspect="1"/>
          </p:cNvPicPr>
          <p:nvPr/>
        </p:nvPicPr>
        <p:blipFill rotWithShape="1">
          <a:blip r:embed="rId4"/>
          <a:srcRect l="38256" r="15920"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7593" name="Isosceles Triangle 6759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8" name="Picture 67587" descr="A hand holding a pen and shading circles on a sheet">
            <a:extLst>
              <a:ext uri="{FF2B5EF4-FFF2-40B4-BE49-F238E27FC236}">
                <a16:creationId xmlns:a16="http://schemas.microsoft.com/office/drawing/2014/main" id="{C87689F9-9A8D-5F2D-2B8C-FE43B16D88D8}"/>
              </a:ext>
            </a:extLst>
          </p:cNvPr>
          <p:cNvPicPr>
            <a:picLocks noChangeAspect="1"/>
          </p:cNvPicPr>
          <p:nvPr/>
        </p:nvPicPr>
        <p:blipFill rotWithShape="1">
          <a:blip r:embed="rId2">
            <a:duotone>
              <a:schemeClr val="accent1">
                <a:shade val="45000"/>
                <a:satMod val="135000"/>
              </a:schemeClr>
              <a:prstClr val="white"/>
            </a:duotone>
          </a:blip>
          <a:srcRect l="9091" t="3671" b="8542"/>
          <a:stretch/>
        </p:blipFill>
        <p:spPr>
          <a:xfrm>
            <a:off x="1" y="10"/>
            <a:ext cx="12191999" cy="6857990"/>
          </a:xfrm>
          <a:prstGeom prst="rect">
            <a:avLst/>
          </a:prstGeom>
        </p:spPr>
      </p:pic>
      <p:sp>
        <p:nvSpPr>
          <p:cNvPr id="67593" name="Isosceles Triangle 67592">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595" name="Parallelogram 67594">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597" name="Straight Connector 67596">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599" name="Straight Connector 67598">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601"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586" name="Rectangle 2">
            <a:extLst>
              <a:ext uri="{FF2B5EF4-FFF2-40B4-BE49-F238E27FC236}">
                <a16:creationId xmlns:a16="http://schemas.microsoft.com/office/drawing/2014/main" id="{EBAFCC88-9F3F-4071-9DE7-A7B10FAF5EA6}"/>
              </a:ext>
            </a:extLst>
          </p:cNvPr>
          <p:cNvSpPr>
            <a:spLocks noGrp="1" noChangeArrowheads="1"/>
          </p:cNvSpPr>
          <p:nvPr>
            <p:ph type="title"/>
          </p:nvPr>
        </p:nvSpPr>
        <p:spPr>
          <a:xfrm>
            <a:off x="2786047" y="609600"/>
            <a:ext cx="6487955" cy="1320800"/>
          </a:xfrm>
        </p:spPr>
        <p:txBody>
          <a:bodyPr anchor="t">
            <a:normAutofit/>
          </a:bodyPr>
          <a:lstStyle/>
          <a:p>
            <a:pPr eaLnBrk="1" hangingPunct="1">
              <a:defRPr/>
            </a:pPr>
            <a:r>
              <a:rPr lang="en-US" b="1" dirty="0"/>
              <a:t>Approval of Invoices</a:t>
            </a:r>
          </a:p>
        </p:txBody>
      </p:sp>
      <p:sp>
        <p:nvSpPr>
          <p:cNvPr id="67603"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605" name="Isosceles Triangle 67604">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75" name="Rectangle 3">
            <a:extLst>
              <a:ext uri="{FF2B5EF4-FFF2-40B4-BE49-F238E27FC236}">
                <a16:creationId xmlns:a16="http://schemas.microsoft.com/office/drawing/2014/main" id="{2A98C32A-75AF-4E44-B8C4-065296574B7C}"/>
              </a:ext>
            </a:extLst>
          </p:cNvPr>
          <p:cNvSpPr>
            <a:spLocks noGrp="1" noChangeArrowheads="1"/>
          </p:cNvSpPr>
          <p:nvPr>
            <p:ph idx="1"/>
          </p:nvPr>
        </p:nvSpPr>
        <p:spPr>
          <a:xfrm>
            <a:off x="2786047" y="2159000"/>
            <a:ext cx="6487955" cy="3882362"/>
          </a:xfrm>
        </p:spPr>
        <p:txBody>
          <a:bodyPr>
            <a:normAutofit/>
          </a:bodyPr>
          <a:lstStyle/>
          <a:p>
            <a:pPr eaLnBrk="1" hangingPunct="1"/>
            <a:r>
              <a:rPr lang="en-US" altLang="en-US" dirty="0"/>
              <a:t>Needed in the body of email from the financial manager</a:t>
            </a:r>
          </a:p>
          <a:p>
            <a:pPr lvl="1"/>
            <a:r>
              <a:rPr lang="en-US" altLang="en-US" dirty="0"/>
              <a:t>Vendor Name</a:t>
            </a:r>
          </a:p>
          <a:p>
            <a:pPr lvl="1"/>
            <a:r>
              <a:rPr lang="en-US" altLang="en-US" dirty="0"/>
              <a:t>Invoice #</a:t>
            </a:r>
          </a:p>
          <a:p>
            <a:pPr lvl="1"/>
            <a:r>
              <a:rPr lang="en-US" altLang="en-US" dirty="0"/>
              <a:t>Invoice amount to pay</a:t>
            </a:r>
          </a:p>
          <a:p>
            <a:pPr lvl="1"/>
            <a:r>
              <a:rPr lang="en-US" altLang="en-US" dirty="0"/>
              <a:t>PO# or attached requisition with proper coding</a:t>
            </a:r>
          </a:p>
          <a:p>
            <a:pPr lvl="1"/>
            <a:r>
              <a:rPr lang="en-US" altLang="en-US" dirty="0"/>
              <a:t>Date goods/services received</a:t>
            </a:r>
          </a:p>
          <a:p>
            <a:r>
              <a:rPr lang="en-US" altLang="en-US" dirty="0"/>
              <a:t>Or the invoice may be digitally signed with the received date </a:t>
            </a:r>
          </a:p>
          <a:p>
            <a:r>
              <a:rPr lang="en-US" altLang="en-US" dirty="0"/>
              <a:t>If you are submitting with a reg, it must be sent to purchasing first</a:t>
            </a:r>
          </a:p>
          <a:p>
            <a:endParaRPr lang="en-US" altLang="en-US" dirty="0"/>
          </a:p>
          <a:p>
            <a:pPr eaLnBrk="1" hangingPunct="1"/>
            <a:endParaRPr lang="en-US" altLang="en-US" dirty="0"/>
          </a:p>
        </p:txBody>
      </p:sp>
      <p:sp>
        <p:nvSpPr>
          <p:cNvPr id="67607"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609"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611"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613" name="Isosceles Triangle 67612">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053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F054EF5-EFE6-45A2-834C-0F0931F39F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CFE3C88A-FEDB-4B9C-94EE-5026B326B3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5D51D9B-0E7C-44D3-9215-81F9915232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16EFB339-1D4E-4824-A20B-AF30D07CF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00030831-8136-4C61-8F00-6F190C5A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B14B360-4798-467E-ADE9-756959EC5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9433F2F7-DA21-430A-A31C-D529D9C6A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0B24FFF9-F75D-4A88-90F8-D2D7BBB8E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A0A2A2C4-404D-431C-8F9A-227932A42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661DBE2-1BC5-463F-BBB8-199B890D1C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710A6E70-F0B9-4E3D-9A78-2D2FEE5DF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6"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C5FB7EB-8803-42E4-8E43-9AC30EC1B67B}"/>
              </a:ext>
            </a:extLst>
          </p:cNvPr>
          <p:cNvPicPr>
            <a:picLocks noChangeAspect="1"/>
          </p:cNvPicPr>
          <p:nvPr/>
        </p:nvPicPr>
        <p:blipFill>
          <a:blip r:embed="rId2"/>
          <a:stretch>
            <a:fillRect/>
          </a:stretch>
        </p:blipFill>
        <p:spPr>
          <a:xfrm>
            <a:off x="1127464" y="556929"/>
            <a:ext cx="7111014" cy="5653257"/>
          </a:xfrm>
          <a:prstGeom prst="rect">
            <a:avLst/>
          </a:prstGeom>
        </p:spPr>
      </p:pic>
    </p:spTree>
    <p:extLst>
      <p:ext uri="{BB962C8B-B14F-4D97-AF65-F5344CB8AC3E}">
        <p14:creationId xmlns:p14="http://schemas.microsoft.com/office/powerpoint/2010/main" val="42517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8" name="Picture 67587" descr="A hand holding a pen and shading circles on a sheet">
            <a:extLst>
              <a:ext uri="{FF2B5EF4-FFF2-40B4-BE49-F238E27FC236}">
                <a16:creationId xmlns:a16="http://schemas.microsoft.com/office/drawing/2014/main" id="{C87689F9-9A8D-5F2D-2B8C-FE43B16D88D8}"/>
              </a:ext>
            </a:extLst>
          </p:cNvPr>
          <p:cNvPicPr>
            <a:picLocks noChangeAspect="1"/>
          </p:cNvPicPr>
          <p:nvPr/>
        </p:nvPicPr>
        <p:blipFill rotWithShape="1">
          <a:blip r:embed="rId3"/>
          <a:srcRect l="27523" r="5187"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67586" name="Rectangle 2">
            <a:extLst>
              <a:ext uri="{FF2B5EF4-FFF2-40B4-BE49-F238E27FC236}">
                <a16:creationId xmlns:a16="http://schemas.microsoft.com/office/drawing/2014/main" id="{EBAFCC88-9F3F-4071-9DE7-A7B10FAF5EA6}"/>
              </a:ext>
            </a:extLst>
          </p:cNvPr>
          <p:cNvSpPr>
            <a:spLocks noGrp="1" noChangeArrowheads="1"/>
          </p:cNvSpPr>
          <p:nvPr>
            <p:ph type="title"/>
          </p:nvPr>
        </p:nvSpPr>
        <p:spPr>
          <a:xfrm>
            <a:off x="677333" y="609600"/>
            <a:ext cx="3851123" cy="1320800"/>
          </a:xfrm>
        </p:spPr>
        <p:txBody>
          <a:bodyPr>
            <a:normAutofit/>
          </a:bodyPr>
          <a:lstStyle/>
          <a:p>
            <a:pPr eaLnBrk="1" hangingPunct="1">
              <a:defRPr/>
            </a:pPr>
            <a:r>
              <a:rPr lang="en-US" b="1" dirty="0"/>
              <a:t>Disbursement Form </a:t>
            </a:r>
          </a:p>
        </p:txBody>
      </p:sp>
      <p:sp>
        <p:nvSpPr>
          <p:cNvPr id="3075" name="Rectangle 3">
            <a:extLst>
              <a:ext uri="{FF2B5EF4-FFF2-40B4-BE49-F238E27FC236}">
                <a16:creationId xmlns:a16="http://schemas.microsoft.com/office/drawing/2014/main" id="{2A98C32A-75AF-4E44-B8C4-065296574B7C}"/>
              </a:ext>
            </a:extLst>
          </p:cNvPr>
          <p:cNvSpPr>
            <a:spLocks noGrp="1" noChangeArrowheads="1"/>
          </p:cNvSpPr>
          <p:nvPr>
            <p:ph idx="1"/>
          </p:nvPr>
        </p:nvSpPr>
        <p:spPr>
          <a:xfrm>
            <a:off x="677334" y="2160589"/>
            <a:ext cx="3851122" cy="3880773"/>
          </a:xfrm>
        </p:spPr>
        <p:txBody>
          <a:bodyPr numCol="1">
            <a:normAutofit/>
          </a:bodyPr>
          <a:lstStyle/>
          <a:p>
            <a:r>
              <a:rPr lang="en-US" altLang="en-US" dirty="0"/>
              <a:t>Uses:</a:t>
            </a:r>
          </a:p>
          <a:p>
            <a:pPr marL="342900" lvl="1" indent="0">
              <a:buNone/>
            </a:pPr>
            <a:r>
              <a:rPr lang="en-US" altLang="en-US" dirty="0"/>
              <a:t>-Personal Service Agreement</a:t>
            </a:r>
          </a:p>
          <a:p>
            <a:pPr marL="342900" lvl="1" indent="0">
              <a:buNone/>
            </a:pPr>
            <a:r>
              <a:rPr lang="en-US" altLang="en-US" dirty="0"/>
              <a:t>-Honorarium</a:t>
            </a:r>
          </a:p>
          <a:p>
            <a:pPr marL="342900" lvl="1" indent="0">
              <a:buNone/>
            </a:pPr>
            <a:r>
              <a:rPr lang="en-US" altLang="en-US" dirty="0"/>
              <a:t>-Refund</a:t>
            </a:r>
          </a:p>
          <a:p>
            <a:pPr marL="342900" lvl="1" indent="0">
              <a:buNone/>
            </a:pPr>
            <a:r>
              <a:rPr lang="en-US" altLang="en-US" dirty="0"/>
              <a:t>-Reimbursement</a:t>
            </a:r>
          </a:p>
          <a:p>
            <a:pPr marL="342900" lvl="1" indent="0">
              <a:buNone/>
            </a:pPr>
            <a:r>
              <a:rPr lang="en-US" altLang="en-US" dirty="0"/>
              <a:t>-Membership</a:t>
            </a:r>
          </a:p>
          <a:p>
            <a:pPr marL="342900" lvl="1" indent="0">
              <a:buNone/>
            </a:pPr>
            <a:r>
              <a:rPr lang="en-US" altLang="en-US" dirty="0"/>
              <a:t>-Subscription</a:t>
            </a:r>
          </a:p>
          <a:p>
            <a:pPr marL="342900" lvl="1" indent="0">
              <a:buNone/>
            </a:pPr>
            <a:r>
              <a:rPr lang="en-US" altLang="en-US" dirty="0"/>
              <a:t>-Other</a:t>
            </a:r>
          </a:p>
          <a:p>
            <a:pPr marL="0" indent="0">
              <a:buNone/>
            </a:pPr>
            <a:r>
              <a:rPr lang="en-US" altLang="en-US" u="sng" dirty="0"/>
              <a:t>                                        </a:t>
            </a:r>
          </a:p>
        </p:txBody>
      </p:sp>
      <p:cxnSp>
        <p:nvCxnSpPr>
          <p:cNvPr id="67593" name="Straight Connector 6759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595" name="Straight Connector 6759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59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59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60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60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60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60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60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3">
            <a:extLst>
              <a:ext uri="{FF2B5EF4-FFF2-40B4-BE49-F238E27FC236}">
                <a16:creationId xmlns:a16="http://schemas.microsoft.com/office/drawing/2014/main" id="{100AC21F-AA8D-49F9-A07C-955FD51E8C98}"/>
              </a:ext>
            </a:extLst>
          </p:cNvPr>
          <p:cNvSpPr txBox="1">
            <a:spLocks noChangeArrowheads="1"/>
          </p:cNvSpPr>
          <p:nvPr/>
        </p:nvSpPr>
        <p:spPr>
          <a:xfrm>
            <a:off x="9753600" y="1645445"/>
            <a:ext cx="76200" cy="4576763"/>
          </a:xfrm>
          <a:prstGeom prst="rect">
            <a:avLst/>
          </a:prstGeom>
        </p:spPr>
        <p:txBody>
          <a:bodyPr vert="horz" lIns="91440" tIns="45720" rIns="91440" bIns="45720" numCol="1"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altLang="en-US" sz="2400" dirty="0"/>
          </a:p>
        </p:txBody>
      </p:sp>
    </p:spTree>
    <p:extLst>
      <p:ext uri="{BB962C8B-B14F-4D97-AF65-F5344CB8AC3E}">
        <p14:creationId xmlns:p14="http://schemas.microsoft.com/office/powerpoint/2010/main" val="2072424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67587" descr="A hand holding a pen and shading circles on a sheet">
            <a:extLst>
              <a:ext uri="{FF2B5EF4-FFF2-40B4-BE49-F238E27FC236}">
                <a16:creationId xmlns:a16="http://schemas.microsoft.com/office/drawing/2014/main" id="{C87689F9-9A8D-5F2D-2B8C-FE43B16D88D8}"/>
              </a:ext>
            </a:extLst>
          </p:cNvPr>
          <p:cNvPicPr>
            <a:picLocks noChangeAspect="1"/>
          </p:cNvPicPr>
          <p:nvPr/>
        </p:nvPicPr>
        <p:blipFill rotWithShape="1">
          <a:blip r:embed="rId3">
            <a:duotone>
              <a:prstClr val="black"/>
              <a:schemeClr val="tx2">
                <a:tint val="45000"/>
                <a:satMod val="400000"/>
              </a:schemeClr>
            </a:duotone>
            <a:alphaModFix amt="25000"/>
          </a:blip>
          <a:srcRect l="22334" r="-1" b="-1"/>
          <a:stretch/>
        </p:blipFill>
        <p:spPr>
          <a:xfrm>
            <a:off x="1524020" y="152400"/>
            <a:ext cx="9143980" cy="7086600"/>
          </a:xfrm>
          <a:prstGeom prst="rect">
            <a:avLst/>
          </a:prstGeom>
        </p:spPr>
      </p:pic>
      <p:sp>
        <p:nvSpPr>
          <p:cNvPr id="3075" name="Rectangle 3">
            <a:extLst>
              <a:ext uri="{FF2B5EF4-FFF2-40B4-BE49-F238E27FC236}">
                <a16:creationId xmlns:a16="http://schemas.microsoft.com/office/drawing/2014/main" id="{2A98C32A-75AF-4E44-B8C4-065296574B7C}"/>
              </a:ext>
            </a:extLst>
          </p:cNvPr>
          <p:cNvSpPr>
            <a:spLocks noGrp="1" noChangeArrowheads="1"/>
          </p:cNvSpPr>
          <p:nvPr>
            <p:ph idx="1"/>
          </p:nvPr>
        </p:nvSpPr>
        <p:spPr>
          <a:xfrm>
            <a:off x="2286000" y="4592320"/>
            <a:ext cx="8039100" cy="1752600"/>
          </a:xfrm>
        </p:spPr>
        <p:txBody>
          <a:bodyPr>
            <a:normAutofit/>
          </a:bodyPr>
          <a:lstStyle/>
          <a:p>
            <a:pPr marL="0" indent="0">
              <a:buNone/>
            </a:pPr>
            <a:r>
              <a:rPr lang="en-US" altLang="en-US" dirty="0"/>
              <a:t>Tammie Battista					Kathleen Morey</a:t>
            </a:r>
          </a:p>
          <a:p>
            <a:pPr marL="0" indent="0">
              <a:buNone/>
            </a:pPr>
            <a:r>
              <a:rPr lang="en-US" altLang="en-US" dirty="0"/>
              <a:t>Assoc Director Fiscal Affairs-AP		Clerk Typist-AP</a:t>
            </a:r>
          </a:p>
          <a:p>
            <a:pPr marL="0" indent="0">
              <a:buNone/>
            </a:pPr>
            <a:r>
              <a:rPr lang="en-US" altLang="en-US" dirty="0"/>
              <a:t>203-837-8378					203-837-8363</a:t>
            </a:r>
          </a:p>
          <a:p>
            <a:pPr marL="0" indent="0">
              <a:buNone/>
            </a:pPr>
            <a:r>
              <a:rPr lang="en-US" altLang="en-US" dirty="0">
                <a:highlight>
                  <a:srgbClr val="C0C0C0"/>
                </a:highlight>
                <a:hlinkClick r:id="rId4"/>
              </a:rPr>
              <a:t>Battistat@wcsu.edu</a:t>
            </a:r>
            <a:r>
              <a:rPr lang="en-US" altLang="en-US" dirty="0"/>
              <a:t>				</a:t>
            </a:r>
            <a:r>
              <a:rPr lang="en-US" altLang="en-US" dirty="0">
                <a:highlight>
                  <a:srgbClr val="C0C0C0"/>
                </a:highlight>
                <a:hlinkClick r:id="rId5"/>
              </a:rPr>
              <a:t>Moreyk@wcsu.edu</a:t>
            </a:r>
            <a:r>
              <a:rPr lang="en-US" altLang="en-US" dirty="0">
                <a:highlight>
                  <a:srgbClr val="C0C0C0"/>
                </a:highlight>
              </a:rPr>
              <a:t> </a:t>
            </a:r>
          </a:p>
          <a:p>
            <a:pPr marL="0" indent="0">
              <a:buNone/>
            </a:pPr>
            <a:endParaRPr lang="en-US" altLang="en-US" dirty="0"/>
          </a:p>
        </p:txBody>
      </p:sp>
      <p:pic>
        <p:nvPicPr>
          <p:cNvPr id="3" name="Picture 2" descr="A picture containing text, table, indoor, desk&#10;&#10;Description automatically generated">
            <a:extLst>
              <a:ext uri="{FF2B5EF4-FFF2-40B4-BE49-F238E27FC236}">
                <a16:creationId xmlns:a16="http://schemas.microsoft.com/office/drawing/2014/main" id="{D20DB7F6-4536-4F2F-9A9B-094C08BC941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23980" y="-104140"/>
            <a:ext cx="9144000" cy="4419600"/>
          </a:xfrm>
          <a:prstGeom prst="rect">
            <a:avLst/>
          </a:prstGeom>
        </p:spPr>
      </p:pic>
      <p:sp>
        <p:nvSpPr>
          <p:cNvPr id="4" name="TextBox 3">
            <a:extLst>
              <a:ext uri="{FF2B5EF4-FFF2-40B4-BE49-F238E27FC236}">
                <a16:creationId xmlns:a16="http://schemas.microsoft.com/office/drawing/2014/main" id="{10A459BF-8BAF-4FFE-8969-A9EBD231418B}"/>
              </a:ext>
            </a:extLst>
          </p:cNvPr>
          <p:cNvSpPr txBox="1"/>
          <p:nvPr/>
        </p:nvSpPr>
        <p:spPr>
          <a:xfrm>
            <a:off x="1524000" y="6858000"/>
            <a:ext cx="9144000" cy="230832"/>
          </a:xfrm>
          <a:prstGeom prst="rect">
            <a:avLst/>
          </a:prstGeom>
          <a:noFill/>
        </p:spPr>
        <p:txBody>
          <a:bodyPr wrap="square" rtlCol="0">
            <a:spAutoFit/>
          </a:bodyPr>
          <a:lstStyle/>
          <a:p>
            <a:r>
              <a:rPr lang="en-US" sz="900" dirty="0">
                <a:hlinkClick r:id="rId7" tooltip="https://www.flickr.com/photos/144008357@N08/32906837178"/>
              </a:rPr>
              <a:t>This Photo</a:t>
            </a:r>
            <a:r>
              <a:rPr lang="en-US" sz="900" dirty="0"/>
              <a:t> by Unknown Author is licensed under </a:t>
            </a:r>
            <a:r>
              <a:rPr lang="en-US" sz="900" dirty="0">
                <a:hlinkClick r:id="rId8" tooltip="https://creativecommons.org/licenses/by/3.0/"/>
              </a:rPr>
              <a:t>CC BY</a:t>
            </a:r>
            <a:endParaRPr lang="en-US" sz="900" dirty="0"/>
          </a:p>
        </p:txBody>
      </p:sp>
    </p:spTree>
    <p:extLst>
      <p:ext uri="{BB962C8B-B14F-4D97-AF65-F5344CB8AC3E}">
        <p14:creationId xmlns:p14="http://schemas.microsoft.com/office/powerpoint/2010/main" val="1447319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raph on document with pen">
            <a:extLst>
              <a:ext uri="{FF2B5EF4-FFF2-40B4-BE49-F238E27FC236}">
                <a16:creationId xmlns:a16="http://schemas.microsoft.com/office/drawing/2014/main" id="{470611E9-2856-CAC1-B864-F1053587D900}"/>
              </a:ext>
            </a:extLst>
          </p:cNvPr>
          <p:cNvPicPr>
            <a:picLocks noChangeAspect="1"/>
          </p:cNvPicPr>
          <p:nvPr/>
        </p:nvPicPr>
        <p:blipFill rotWithShape="1">
          <a:blip r:embed="rId2"/>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itle 6">
            <a:extLst>
              <a:ext uri="{FF2B5EF4-FFF2-40B4-BE49-F238E27FC236}">
                <a16:creationId xmlns:a16="http://schemas.microsoft.com/office/drawing/2014/main" id="{100B79A5-39A5-4B22-AE63-3B9B540033EE}"/>
              </a:ext>
            </a:extLst>
          </p:cNvPr>
          <p:cNvSpPr>
            <a:spLocks noGrp="1"/>
          </p:cNvSpPr>
          <p:nvPr>
            <p:ph type="ctrTitle"/>
          </p:nvPr>
        </p:nvSpPr>
        <p:spPr>
          <a:xfrm>
            <a:off x="668867" y="1678666"/>
            <a:ext cx="4088190" cy="2369093"/>
          </a:xfrm>
        </p:spPr>
        <p:txBody>
          <a:bodyPr>
            <a:normAutofit/>
          </a:bodyPr>
          <a:lstStyle/>
          <a:p>
            <a:r>
              <a:rPr lang="en-US" sz="4800" dirty="0"/>
              <a:t>Fiscal Affairs</a:t>
            </a:r>
          </a:p>
        </p:txBody>
      </p:sp>
      <p:sp>
        <p:nvSpPr>
          <p:cNvPr id="8" name="Subtitle 7">
            <a:extLst>
              <a:ext uri="{FF2B5EF4-FFF2-40B4-BE49-F238E27FC236}">
                <a16:creationId xmlns:a16="http://schemas.microsoft.com/office/drawing/2014/main" id="{CA47F04A-A28D-4BE6-8851-8CCE16021C02}"/>
              </a:ext>
            </a:extLst>
          </p:cNvPr>
          <p:cNvSpPr>
            <a:spLocks noGrp="1"/>
          </p:cNvSpPr>
          <p:nvPr>
            <p:ph type="subTitle" idx="1"/>
          </p:nvPr>
        </p:nvSpPr>
        <p:spPr>
          <a:xfrm>
            <a:off x="677335" y="4050831"/>
            <a:ext cx="4079721" cy="1096901"/>
          </a:xfrm>
        </p:spPr>
        <p:txBody>
          <a:bodyPr>
            <a:normAutofit/>
          </a:bodyPr>
          <a:lstStyle/>
          <a:p>
            <a:r>
              <a:rPr lang="en-US" sz="2000" b="1" dirty="0"/>
              <a:t>Agenda: WebFOCUS</a:t>
            </a:r>
          </a:p>
        </p:txBody>
      </p:sp>
      <p:cxnSp>
        <p:nvCxnSpPr>
          <p:cNvPr id="14" name="Straight Connector 13">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49788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10BE7E6-4D60-451E-80DD-CCCEC82FC306}"/>
              </a:ext>
            </a:extLst>
          </p:cNvPr>
          <p:cNvSpPr>
            <a:spLocks noGrp="1"/>
          </p:cNvSpPr>
          <p:nvPr>
            <p:ph type="title"/>
          </p:nvPr>
        </p:nvSpPr>
        <p:spPr>
          <a:xfrm>
            <a:off x="677334" y="609600"/>
            <a:ext cx="3843375" cy="5175624"/>
          </a:xfrm>
        </p:spPr>
        <p:txBody>
          <a:bodyPr anchor="ctr">
            <a:normAutofit/>
          </a:bodyPr>
          <a:lstStyle/>
          <a:p>
            <a:r>
              <a:rPr lang="en-US" b="1" u="sng" dirty="0">
                <a:solidFill>
                  <a:schemeClr val="tx1">
                    <a:lumMod val="85000"/>
                    <a:lumOff val="15000"/>
                  </a:schemeClr>
                </a:solidFill>
              </a:rPr>
              <a:t>WebFOCUS</a:t>
            </a:r>
          </a:p>
        </p:txBody>
      </p:sp>
      <p:sp>
        <p:nvSpPr>
          <p:cNvPr id="28" name="Freeform: Shape 2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6B8F5BE-099E-4121-8307-E04891F1B08A}"/>
              </a:ext>
            </a:extLst>
          </p:cNvPr>
          <p:cNvSpPr>
            <a:spLocks noGrp="1"/>
          </p:cNvSpPr>
          <p:nvPr>
            <p:ph idx="1"/>
          </p:nvPr>
        </p:nvSpPr>
        <p:spPr>
          <a:xfrm>
            <a:off x="6116084" y="609601"/>
            <a:ext cx="5511296" cy="5175624"/>
          </a:xfrm>
        </p:spPr>
        <p:txBody>
          <a:bodyPr anchor="ctr">
            <a:normAutofit/>
          </a:bodyPr>
          <a:lstStyle/>
          <a:p>
            <a:r>
              <a:rPr lang="en-US" sz="2400" dirty="0">
                <a:solidFill>
                  <a:srgbClr val="FFFFFF"/>
                </a:solidFill>
              </a:rPr>
              <a:t>What is WebFOCUS?</a:t>
            </a:r>
          </a:p>
          <a:p>
            <a:r>
              <a:rPr lang="en-US" sz="2400" dirty="0">
                <a:solidFill>
                  <a:srgbClr val="FFFFFF"/>
                </a:solidFill>
              </a:rPr>
              <a:t>How to access WebFOCUS?</a:t>
            </a:r>
          </a:p>
          <a:p>
            <a:r>
              <a:rPr lang="en-US" sz="2400" dirty="0">
                <a:solidFill>
                  <a:srgbClr val="FFFFFF"/>
                </a:solidFill>
              </a:rPr>
              <a:t>How to sign into WebFOCUS?</a:t>
            </a:r>
          </a:p>
          <a:p>
            <a:pPr marL="0" indent="0">
              <a:buNone/>
            </a:pPr>
            <a:r>
              <a:rPr lang="en-US" dirty="0">
                <a:solidFill>
                  <a:srgbClr val="FFFFFF"/>
                </a:solidFill>
              </a:rPr>
              <a:t>	</a:t>
            </a:r>
          </a:p>
        </p:txBody>
      </p:sp>
      <p:sp>
        <p:nvSpPr>
          <p:cNvPr id="5" name="Slide Number Placeholder 4">
            <a:extLst>
              <a:ext uri="{FF2B5EF4-FFF2-40B4-BE49-F238E27FC236}">
                <a16:creationId xmlns:a16="http://schemas.microsoft.com/office/drawing/2014/main" id="{EFA52084-5A61-42F0-B04C-C7F04FD17FA8}"/>
              </a:ext>
            </a:extLst>
          </p:cNvPr>
          <p:cNvSpPr>
            <a:spLocks noGrp="1"/>
          </p:cNvSpPr>
          <p:nvPr>
            <p:ph type="sldNum" sz="quarter" idx="12"/>
          </p:nvPr>
        </p:nvSpPr>
        <p:spPr>
          <a:xfrm>
            <a:off x="8590663" y="6041362"/>
            <a:ext cx="683339" cy="365125"/>
          </a:xfrm>
        </p:spPr>
        <p:txBody>
          <a:bodyPr>
            <a:normAutofit/>
          </a:bodyPr>
          <a:lstStyle/>
          <a:p>
            <a:pPr>
              <a:spcAft>
                <a:spcPts val="600"/>
              </a:spcAft>
            </a:pPr>
            <a:fld id="{738013CB-E6A1-440C-A108-7C9D67EAD210}" type="slidenum">
              <a:rPr lang="en-US">
                <a:solidFill>
                  <a:srgbClr val="FFFFFF"/>
                </a:solidFill>
              </a:rPr>
              <a:pPr>
                <a:spcAft>
                  <a:spcPts val="600"/>
                </a:spcAft>
              </a:pPr>
              <a:t>26</a:t>
            </a:fld>
            <a:endParaRPr lang="en-US">
              <a:solidFill>
                <a:srgbClr val="FFFFFF"/>
              </a:solidFill>
            </a:endParaRPr>
          </a:p>
        </p:txBody>
      </p:sp>
    </p:spTree>
    <p:extLst>
      <p:ext uri="{BB962C8B-B14F-4D97-AF65-F5344CB8AC3E}">
        <p14:creationId xmlns:p14="http://schemas.microsoft.com/office/powerpoint/2010/main" val="32620733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E7E6-4D60-451E-80DD-CCCEC82FC306}"/>
              </a:ext>
            </a:extLst>
          </p:cNvPr>
          <p:cNvSpPr>
            <a:spLocks noGrp="1"/>
          </p:cNvSpPr>
          <p:nvPr>
            <p:ph type="title"/>
          </p:nvPr>
        </p:nvSpPr>
        <p:spPr>
          <a:xfrm>
            <a:off x="677334" y="609600"/>
            <a:ext cx="8596668" cy="1320800"/>
          </a:xfrm>
        </p:spPr>
        <p:txBody>
          <a:bodyPr>
            <a:normAutofit/>
          </a:bodyPr>
          <a:lstStyle/>
          <a:p>
            <a:r>
              <a:rPr lang="en-US" b="1" u="sng" dirty="0"/>
              <a:t>What is WebFOCUS?</a:t>
            </a:r>
          </a:p>
        </p:txBody>
      </p:sp>
      <p:sp>
        <p:nvSpPr>
          <p:cNvPr id="5" name="Slide Number Placeholder 4">
            <a:extLst>
              <a:ext uri="{FF2B5EF4-FFF2-40B4-BE49-F238E27FC236}">
                <a16:creationId xmlns:a16="http://schemas.microsoft.com/office/drawing/2014/main" id="{EFA52084-5A61-42F0-B04C-C7F04FD17FA8}"/>
              </a:ext>
            </a:extLst>
          </p:cNvPr>
          <p:cNvSpPr>
            <a:spLocks noGrp="1"/>
          </p:cNvSpPr>
          <p:nvPr>
            <p:ph type="sldNum" sz="quarter" idx="12"/>
          </p:nvPr>
        </p:nvSpPr>
        <p:spPr>
          <a:xfrm>
            <a:off x="8590663" y="6041362"/>
            <a:ext cx="683339" cy="365125"/>
          </a:xfrm>
        </p:spPr>
        <p:txBody>
          <a:bodyPr>
            <a:normAutofit/>
          </a:bodyPr>
          <a:lstStyle/>
          <a:p>
            <a:pPr>
              <a:spcAft>
                <a:spcPts val="600"/>
              </a:spcAft>
            </a:pPr>
            <a:fld id="{738013CB-E6A1-440C-A108-7C9D67EAD210}" type="slidenum">
              <a:rPr lang="en-US" smtClean="0"/>
              <a:pPr>
                <a:spcAft>
                  <a:spcPts val="600"/>
                </a:spcAft>
              </a:pPr>
              <a:t>27</a:t>
            </a:fld>
            <a:endParaRPr lang="en-US"/>
          </a:p>
        </p:txBody>
      </p:sp>
      <p:graphicFrame>
        <p:nvGraphicFramePr>
          <p:cNvPr id="7" name="Content Placeholder 2">
            <a:extLst>
              <a:ext uri="{FF2B5EF4-FFF2-40B4-BE49-F238E27FC236}">
                <a16:creationId xmlns:a16="http://schemas.microsoft.com/office/drawing/2014/main" id="{FC6D8039-4CB4-F8FD-F4F8-1F31EA050539}"/>
              </a:ext>
            </a:extLst>
          </p:cNvPr>
          <p:cNvGraphicFramePr>
            <a:graphicFrameLocks noGrp="1"/>
          </p:cNvGraphicFramePr>
          <p:nvPr>
            <p:ph idx="1"/>
            <p:extLst>
              <p:ext uri="{D42A27DB-BD31-4B8C-83A1-F6EECF244321}">
                <p14:modId xmlns:p14="http://schemas.microsoft.com/office/powerpoint/2010/main" val="358905014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23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BE7E6-4D60-451E-80DD-CCCEC82FC306}"/>
              </a:ext>
            </a:extLst>
          </p:cNvPr>
          <p:cNvSpPr>
            <a:spLocks noGrp="1"/>
          </p:cNvSpPr>
          <p:nvPr>
            <p:ph type="title"/>
          </p:nvPr>
        </p:nvSpPr>
        <p:spPr>
          <a:xfrm>
            <a:off x="1286933" y="609600"/>
            <a:ext cx="10197494" cy="1099457"/>
          </a:xfrm>
        </p:spPr>
        <p:txBody>
          <a:bodyPr>
            <a:normAutofit/>
          </a:bodyPr>
          <a:lstStyle/>
          <a:p>
            <a:r>
              <a:rPr lang="en-US" b="1" u="sng" dirty="0"/>
              <a:t>How to access WebFOCUS?</a:t>
            </a: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EFA52084-5A61-42F0-B04C-C7F04FD17FA8}"/>
              </a:ext>
            </a:extLst>
          </p:cNvPr>
          <p:cNvSpPr>
            <a:spLocks noGrp="1"/>
          </p:cNvSpPr>
          <p:nvPr>
            <p:ph type="sldNum" sz="quarter" idx="12"/>
          </p:nvPr>
        </p:nvSpPr>
        <p:spPr>
          <a:xfrm>
            <a:off x="9894532" y="6182876"/>
            <a:ext cx="683339" cy="365125"/>
          </a:xfrm>
        </p:spPr>
        <p:txBody>
          <a:bodyPr>
            <a:normAutofit/>
          </a:bodyPr>
          <a:lstStyle/>
          <a:p>
            <a:pPr>
              <a:spcAft>
                <a:spcPts val="600"/>
              </a:spcAft>
            </a:pPr>
            <a:fld id="{738013CB-E6A1-440C-A108-7C9D67EAD210}" type="slidenum">
              <a:rPr lang="en-US" smtClean="0"/>
              <a:pPr>
                <a:spcAft>
                  <a:spcPts val="600"/>
                </a:spcAft>
              </a:pPr>
              <a:t>28</a:t>
            </a:fld>
            <a:endParaRPr lang="en-US"/>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09B220F1-C656-C342-D510-9B4C8202476A}"/>
              </a:ext>
            </a:extLst>
          </p:cNvPr>
          <p:cNvGraphicFramePr>
            <a:graphicFrameLocks noGrp="1"/>
          </p:cNvGraphicFramePr>
          <p:nvPr>
            <p:ph idx="1"/>
            <p:extLst>
              <p:ext uri="{D42A27DB-BD31-4B8C-83A1-F6EECF244321}">
                <p14:modId xmlns:p14="http://schemas.microsoft.com/office/powerpoint/2010/main" val="66532181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7751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E7E6-4D60-451E-80DD-CCCEC82FC306}"/>
              </a:ext>
            </a:extLst>
          </p:cNvPr>
          <p:cNvSpPr>
            <a:spLocks noGrp="1"/>
          </p:cNvSpPr>
          <p:nvPr>
            <p:ph type="title"/>
          </p:nvPr>
        </p:nvSpPr>
        <p:spPr>
          <a:xfrm>
            <a:off x="677334" y="609600"/>
            <a:ext cx="8596668" cy="1320800"/>
          </a:xfrm>
        </p:spPr>
        <p:txBody>
          <a:bodyPr anchor="t">
            <a:normAutofit/>
          </a:bodyPr>
          <a:lstStyle/>
          <a:p>
            <a:r>
              <a:rPr lang="en-US" b="1" u="sng" dirty="0"/>
              <a:t>How to sign into WebFOCUS?</a:t>
            </a:r>
          </a:p>
        </p:txBody>
      </p:sp>
      <p:sp>
        <p:nvSpPr>
          <p:cNvPr id="3" name="Content Placeholder 2">
            <a:extLst>
              <a:ext uri="{FF2B5EF4-FFF2-40B4-BE49-F238E27FC236}">
                <a16:creationId xmlns:a16="http://schemas.microsoft.com/office/drawing/2014/main" id="{E6B8F5BE-099E-4121-8307-E04891F1B08A}"/>
              </a:ext>
            </a:extLst>
          </p:cNvPr>
          <p:cNvSpPr>
            <a:spLocks noGrp="1"/>
          </p:cNvSpPr>
          <p:nvPr>
            <p:ph idx="1"/>
          </p:nvPr>
        </p:nvSpPr>
        <p:spPr>
          <a:xfrm>
            <a:off x="677334" y="2160590"/>
            <a:ext cx="5220430" cy="3701270"/>
          </a:xfrm>
        </p:spPr>
        <p:txBody>
          <a:bodyPr>
            <a:normAutofit/>
          </a:bodyPr>
          <a:lstStyle/>
          <a:p>
            <a:r>
              <a:rPr lang="en-US" dirty="0"/>
              <a:t>To find the WebFOCUS link, visit the Finance and Administration website and select Budgets.</a:t>
            </a:r>
          </a:p>
          <a:p>
            <a:pPr marL="0" indent="0">
              <a:buNone/>
            </a:pPr>
            <a:r>
              <a:rPr lang="en-US" dirty="0">
                <a:hlinkClick r:id="rId3"/>
              </a:rPr>
              <a:t>https://reports.bi.ct.edu/ibi_apps/bip/portal/FinancialManagers</a:t>
            </a:r>
            <a:endParaRPr lang="en-US" dirty="0"/>
          </a:p>
          <a:p>
            <a:r>
              <a:rPr lang="en-US" dirty="0"/>
              <a:t>To sign in username is </a:t>
            </a:r>
            <a:r>
              <a:rPr lang="en-US" dirty="0" err="1"/>
              <a:t>wcsu</a:t>
            </a:r>
            <a:r>
              <a:rPr lang="en-US" dirty="0"/>
              <a:t>\Window’s name (example: </a:t>
            </a:r>
            <a:r>
              <a:rPr lang="en-US" dirty="0" err="1"/>
              <a:t>wcsu</a:t>
            </a:r>
            <a:r>
              <a:rPr lang="en-US" dirty="0"/>
              <a:t>\</a:t>
            </a:r>
            <a:r>
              <a:rPr lang="en-US" dirty="0" err="1"/>
              <a:t>mazzam</a:t>
            </a:r>
            <a:r>
              <a:rPr lang="en-US" dirty="0"/>
              <a:t>)</a:t>
            </a:r>
          </a:p>
          <a:p>
            <a:r>
              <a:rPr lang="en-US" dirty="0"/>
              <a:t>Password is the same as your WCSU Window’s password.</a:t>
            </a:r>
          </a:p>
        </p:txBody>
      </p:sp>
      <p:pic>
        <p:nvPicPr>
          <p:cNvPr id="6" name="Content Placeholder 14">
            <a:extLst>
              <a:ext uri="{FF2B5EF4-FFF2-40B4-BE49-F238E27FC236}">
                <a16:creationId xmlns:a16="http://schemas.microsoft.com/office/drawing/2014/main" id="{BACC103A-F6CA-480D-8BD3-EC22C5942518}"/>
              </a:ext>
            </a:extLst>
          </p:cNvPr>
          <p:cNvPicPr>
            <a:picLocks/>
          </p:cNvPicPr>
          <p:nvPr/>
        </p:nvPicPr>
        <p:blipFill>
          <a:blip r:embed="rId4"/>
          <a:stretch>
            <a:fillRect/>
          </a:stretch>
        </p:blipFill>
        <p:spPr>
          <a:xfrm>
            <a:off x="6087417" y="2159000"/>
            <a:ext cx="3145536" cy="3615558"/>
          </a:xfrm>
          <a:prstGeom prst="rect">
            <a:avLst/>
          </a:prstGeom>
        </p:spPr>
      </p:pic>
      <p:sp>
        <p:nvSpPr>
          <p:cNvPr id="5" name="Slide Number Placeholder 4">
            <a:extLst>
              <a:ext uri="{FF2B5EF4-FFF2-40B4-BE49-F238E27FC236}">
                <a16:creationId xmlns:a16="http://schemas.microsoft.com/office/drawing/2014/main" id="{EFA52084-5A61-42F0-B04C-C7F04FD17FA8}"/>
              </a:ext>
            </a:extLst>
          </p:cNvPr>
          <p:cNvSpPr>
            <a:spLocks noGrp="1"/>
          </p:cNvSpPr>
          <p:nvPr>
            <p:ph type="sldNum" sz="quarter" idx="12"/>
          </p:nvPr>
        </p:nvSpPr>
        <p:spPr>
          <a:xfrm>
            <a:off x="8590663" y="6041362"/>
            <a:ext cx="683339" cy="365125"/>
          </a:xfrm>
        </p:spPr>
        <p:txBody>
          <a:bodyPr>
            <a:normAutofit/>
          </a:bodyPr>
          <a:lstStyle/>
          <a:p>
            <a:pPr>
              <a:spcAft>
                <a:spcPts val="600"/>
              </a:spcAft>
            </a:pPr>
            <a:fld id="{738013CB-E6A1-440C-A108-7C9D67EAD210}" type="slidenum">
              <a:rPr lang="en-US" smtClean="0"/>
              <a:pPr>
                <a:spcAft>
                  <a:spcPts val="600"/>
                </a:spcAft>
              </a:pPr>
              <a:t>29</a:t>
            </a:fld>
            <a:endParaRPr lang="en-US"/>
          </a:p>
        </p:txBody>
      </p:sp>
    </p:spTree>
    <p:extLst>
      <p:ext uri="{BB962C8B-B14F-4D97-AF65-F5344CB8AC3E}">
        <p14:creationId xmlns:p14="http://schemas.microsoft.com/office/powerpoint/2010/main" val="282066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65765B-2AEF-4D2C-95E9-5429EB4743DA}"/>
              </a:ext>
            </a:extLst>
          </p:cNvPr>
          <p:cNvSpPr>
            <a:spLocks noGrp="1"/>
          </p:cNvSpPr>
          <p:nvPr>
            <p:ph type="ctrTitle"/>
          </p:nvPr>
        </p:nvSpPr>
        <p:spPr>
          <a:xfrm>
            <a:off x="4974337" y="1265314"/>
            <a:ext cx="4299666" cy="3249131"/>
          </a:xfrm>
        </p:spPr>
        <p:txBody>
          <a:bodyPr>
            <a:normAutofit/>
          </a:bodyPr>
          <a:lstStyle/>
          <a:p>
            <a:pPr algn="l"/>
            <a:r>
              <a:rPr lang="en-US" sz="4600" dirty="0"/>
              <a:t>Administrative Services </a:t>
            </a:r>
          </a:p>
        </p:txBody>
      </p:sp>
      <p:sp>
        <p:nvSpPr>
          <p:cNvPr id="5" name="Subtitle 4">
            <a:extLst>
              <a:ext uri="{FF2B5EF4-FFF2-40B4-BE49-F238E27FC236}">
                <a16:creationId xmlns:a16="http://schemas.microsoft.com/office/drawing/2014/main" id="{F8E6B227-C533-446D-BA28-95BD0EE69332}"/>
              </a:ext>
            </a:extLst>
          </p:cNvPr>
          <p:cNvSpPr>
            <a:spLocks noGrp="1"/>
          </p:cNvSpPr>
          <p:nvPr>
            <p:ph type="subTitle" idx="1"/>
          </p:nvPr>
        </p:nvSpPr>
        <p:spPr>
          <a:xfrm>
            <a:off x="4974336" y="4514446"/>
            <a:ext cx="4299666" cy="871042"/>
          </a:xfrm>
        </p:spPr>
        <p:txBody>
          <a:bodyPr>
            <a:normAutofit/>
          </a:bodyPr>
          <a:lstStyle/>
          <a:p>
            <a:pPr algn="l"/>
            <a:r>
              <a:rPr lang="en-US" b="1" dirty="0"/>
              <a:t>Agenda: Contracts, Procurement &amp; </a:t>
            </a:r>
          </a:p>
          <a:p>
            <a:pPr algn="l"/>
            <a:r>
              <a:rPr lang="en-US" b="1" dirty="0"/>
              <a:t>P-Card Program </a:t>
            </a:r>
          </a:p>
        </p:txBody>
      </p:sp>
      <p:sp>
        <p:nvSpPr>
          <p:cNvPr id="12" name="Isosceles Triangle 1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Graphic 8" descr="Gears">
            <a:extLst>
              <a:ext uri="{FF2B5EF4-FFF2-40B4-BE49-F238E27FC236}">
                <a16:creationId xmlns:a16="http://schemas.microsoft.com/office/drawing/2014/main" id="{91811CEE-3888-908A-4B6D-0872BD8DA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883616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67587" descr="A hand holding a pen and shading circles on a sheet">
            <a:extLst>
              <a:ext uri="{FF2B5EF4-FFF2-40B4-BE49-F238E27FC236}">
                <a16:creationId xmlns:a16="http://schemas.microsoft.com/office/drawing/2014/main" id="{C87689F9-9A8D-5F2D-2B8C-FE43B16D88D8}"/>
              </a:ext>
            </a:extLst>
          </p:cNvPr>
          <p:cNvPicPr>
            <a:picLocks noChangeAspect="1"/>
          </p:cNvPicPr>
          <p:nvPr/>
        </p:nvPicPr>
        <p:blipFill rotWithShape="1">
          <a:blip r:embed="rId3">
            <a:duotone>
              <a:prstClr val="black"/>
              <a:schemeClr val="tx2">
                <a:tint val="45000"/>
                <a:satMod val="400000"/>
              </a:schemeClr>
            </a:duotone>
            <a:alphaModFix amt="25000"/>
          </a:blip>
          <a:srcRect l="22334" r="-1" b="-1"/>
          <a:stretch/>
        </p:blipFill>
        <p:spPr>
          <a:xfrm>
            <a:off x="1524020" y="152400"/>
            <a:ext cx="9143980" cy="7086600"/>
          </a:xfrm>
          <a:prstGeom prst="rect">
            <a:avLst/>
          </a:prstGeom>
        </p:spPr>
      </p:pic>
      <p:sp>
        <p:nvSpPr>
          <p:cNvPr id="3075" name="Rectangle 3">
            <a:extLst>
              <a:ext uri="{FF2B5EF4-FFF2-40B4-BE49-F238E27FC236}">
                <a16:creationId xmlns:a16="http://schemas.microsoft.com/office/drawing/2014/main" id="{2A98C32A-75AF-4E44-B8C4-065296574B7C}"/>
              </a:ext>
            </a:extLst>
          </p:cNvPr>
          <p:cNvSpPr>
            <a:spLocks noGrp="1" noChangeArrowheads="1"/>
          </p:cNvSpPr>
          <p:nvPr>
            <p:ph idx="1"/>
          </p:nvPr>
        </p:nvSpPr>
        <p:spPr>
          <a:xfrm>
            <a:off x="2286000" y="4592320"/>
            <a:ext cx="8039100" cy="1752600"/>
          </a:xfrm>
        </p:spPr>
        <p:txBody>
          <a:bodyPr>
            <a:normAutofit/>
          </a:bodyPr>
          <a:lstStyle/>
          <a:p>
            <a:pPr marL="0" indent="0">
              <a:buNone/>
            </a:pPr>
            <a:r>
              <a:rPr lang="en-US" altLang="en-US" dirty="0"/>
              <a:t>Mary Mazza							Inita Mix</a:t>
            </a:r>
          </a:p>
          <a:p>
            <a:pPr marL="0" indent="0">
              <a:buNone/>
            </a:pPr>
            <a:r>
              <a:rPr lang="en-US" altLang="en-US" dirty="0"/>
              <a:t>Associate Controller					Budget Analyst</a:t>
            </a:r>
          </a:p>
          <a:p>
            <a:pPr marL="0" indent="0">
              <a:buNone/>
            </a:pPr>
            <a:r>
              <a:rPr lang="en-US" altLang="en-US" dirty="0"/>
              <a:t>203-837-8372						203-837-8516</a:t>
            </a:r>
          </a:p>
          <a:p>
            <a:pPr marL="0" indent="0">
              <a:buNone/>
            </a:pPr>
            <a:r>
              <a:rPr lang="en-US" altLang="en-US" dirty="0">
                <a:hlinkClick r:id="rId4"/>
              </a:rPr>
              <a:t>mazzam@wcsu.edu</a:t>
            </a:r>
            <a:r>
              <a:rPr lang="en-US" altLang="en-US" dirty="0"/>
              <a:t>					</a:t>
            </a:r>
            <a:r>
              <a:rPr lang="en-US" altLang="en-US" dirty="0">
                <a:hlinkClick r:id="rId5"/>
              </a:rPr>
              <a:t>mixi@wcsu.edu</a:t>
            </a:r>
            <a:endParaRPr lang="en-US" altLang="en-US" dirty="0"/>
          </a:p>
          <a:p>
            <a:pPr marL="0" indent="0">
              <a:buNone/>
            </a:pPr>
            <a:endParaRPr lang="en-US" altLang="en-US" dirty="0"/>
          </a:p>
          <a:p>
            <a:pPr marL="0" indent="0">
              <a:buNone/>
            </a:pPr>
            <a:endParaRPr lang="en-US" altLang="en-US" dirty="0"/>
          </a:p>
        </p:txBody>
      </p:sp>
      <p:pic>
        <p:nvPicPr>
          <p:cNvPr id="3" name="Picture 2" descr="A picture containing text, table, indoor, desk&#10;&#10;Description automatically generated">
            <a:extLst>
              <a:ext uri="{FF2B5EF4-FFF2-40B4-BE49-F238E27FC236}">
                <a16:creationId xmlns:a16="http://schemas.microsoft.com/office/drawing/2014/main" id="{D20DB7F6-4536-4F2F-9A9B-094C08BC941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23980" y="-104140"/>
            <a:ext cx="9144000" cy="4419600"/>
          </a:xfrm>
          <a:prstGeom prst="rect">
            <a:avLst/>
          </a:prstGeom>
        </p:spPr>
      </p:pic>
      <p:sp>
        <p:nvSpPr>
          <p:cNvPr id="4" name="TextBox 3">
            <a:extLst>
              <a:ext uri="{FF2B5EF4-FFF2-40B4-BE49-F238E27FC236}">
                <a16:creationId xmlns:a16="http://schemas.microsoft.com/office/drawing/2014/main" id="{10A459BF-8BAF-4FFE-8969-A9EBD231418B}"/>
              </a:ext>
            </a:extLst>
          </p:cNvPr>
          <p:cNvSpPr txBox="1"/>
          <p:nvPr/>
        </p:nvSpPr>
        <p:spPr>
          <a:xfrm>
            <a:off x="1524000" y="6858000"/>
            <a:ext cx="9144000" cy="230832"/>
          </a:xfrm>
          <a:prstGeom prst="rect">
            <a:avLst/>
          </a:prstGeom>
          <a:noFill/>
        </p:spPr>
        <p:txBody>
          <a:bodyPr wrap="square" rtlCol="0">
            <a:spAutoFit/>
          </a:bodyPr>
          <a:lstStyle/>
          <a:p>
            <a:r>
              <a:rPr lang="en-US" sz="900" dirty="0">
                <a:hlinkClick r:id="rId7" tooltip="https://www.flickr.com/photos/144008357@N08/32906837178"/>
              </a:rPr>
              <a:t>This Photo</a:t>
            </a:r>
            <a:r>
              <a:rPr lang="en-US" sz="900" dirty="0"/>
              <a:t> by Unknown Author is licensed under </a:t>
            </a:r>
            <a:r>
              <a:rPr lang="en-US" sz="900" dirty="0">
                <a:hlinkClick r:id="rId8" tooltip="https://creativecommons.org/licenses/by/3.0/"/>
              </a:rPr>
              <a:t>CC BY</a:t>
            </a:r>
            <a:endParaRPr lang="en-US" sz="900" dirty="0"/>
          </a:p>
        </p:txBody>
      </p:sp>
    </p:spTree>
    <p:extLst>
      <p:ext uri="{BB962C8B-B14F-4D97-AF65-F5344CB8AC3E}">
        <p14:creationId xmlns:p14="http://schemas.microsoft.com/office/powerpoint/2010/main" val="121266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78A2-7B93-4FF3-97CF-D890894BFAB4}"/>
              </a:ext>
            </a:extLst>
          </p:cNvPr>
          <p:cNvSpPr>
            <a:spLocks noGrp="1"/>
          </p:cNvSpPr>
          <p:nvPr>
            <p:ph type="title"/>
          </p:nvPr>
        </p:nvSpPr>
        <p:spPr>
          <a:xfrm>
            <a:off x="2152650" y="365127"/>
            <a:ext cx="7677150" cy="85079"/>
          </a:xfrm>
        </p:spPr>
        <p:txBody>
          <a:bodyPr>
            <a:normAutofit fontScale="90000"/>
          </a:bodyPr>
          <a:lstStyle/>
          <a:p>
            <a:endParaRPr lang="en-US" dirty="0"/>
          </a:p>
        </p:txBody>
      </p:sp>
      <p:pic>
        <p:nvPicPr>
          <p:cNvPr id="5" name="Content Placeholder 4" descr="Text, whiteboard&#10;&#10;Description automatically generated">
            <a:extLst>
              <a:ext uri="{FF2B5EF4-FFF2-40B4-BE49-F238E27FC236}">
                <a16:creationId xmlns:a16="http://schemas.microsoft.com/office/drawing/2014/main" id="{00207CD0-FBCE-4694-80D5-3EBC7BAA057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0"/>
            <a:ext cx="9144000" cy="6858000"/>
          </a:xfrm>
        </p:spPr>
      </p:pic>
      <p:sp>
        <p:nvSpPr>
          <p:cNvPr id="6" name="TextBox 5">
            <a:extLst>
              <a:ext uri="{FF2B5EF4-FFF2-40B4-BE49-F238E27FC236}">
                <a16:creationId xmlns:a16="http://schemas.microsoft.com/office/drawing/2014/main" id="{954823BE-D1A2-41B1-BD68-737EF358B6F6}"/>
              </a:ext>
            </a:extLst>
          </p:cNvPr>
          <p:cNvSpPr txBox="1"/>
          <p:nvPr/>
        </p:nvSpPr>
        <p:spPr>
          <a:xfrm>
            <a:off x="2786998" y="6176963"/>
            <a:ext cx="6618004" cy="230832"/>
          </a:xfrm>
          <a:prstGeom prst="rect">
            <a:avLst/>
          </a:prstGeom>
          <a:noFill/>
        </p:spPr>
        <p:txBody>
          <a:bodyPr wrap="square" rtlCol="0">
            <a:spAutoFit/>
          </a:bodyPr>
          <a:lstStyle/>
          <a:p>
            <a:r>
              <a:rPr lang="en-US" sz="900" dirty="0">
                <a:hlinkClick r:id="rId3" tooltip="https://www.picpedia.org/chalkboard/q/questions.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73318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8C29-4D49-4C29-8C3B-92766506F5DF}"/>
              </a:ext>
            </a:extLst>
          </p:cNvPr>
          <p:cNvSpPr>
            <a:spLocks noGrp="1"/>
          </p:cNvSpPr>
          <p:nvPr>
            <p:ph type="ctrTitle"/>
          </p:nvPr>
        </p:nvSpPr>
        <p:spPr>
          <a:xfrm>
            <a:off x="1820092" y="700459"/>
            <a:ext cx="8316686" cy="1289277"/>
          </a:xfrm>
        </p:spPr>
        <p:txBody>
          <a:bodyPr>
            <a:normAutofit fontScale="90000"/>
          </a:bodyPr>
          <a:lstStyle/>
          <a:p>
            <a:r>
              <a:rPr lang="en-US" b="1" dirty="0">
                <a:cs typeface="Times New Roman" panose="02020603050405020304" pitchFamily="18" charset="0"/>
              </a:rPr>
              <a:t>Contracts</a:t>
            </a:r>
            <a:r>
              <a:rPr lang="en-US" dirty="0"/>
              <a:t> </a:t>
            </a:r>
            <a:r>
              <a:rPr lang="en-US" b="1" dirty="0">
                <a:cs typeface="Times New Roman" panose="02020603050405020304" pitchFamily="18" charset="0"/>
              </a:rPr>
              <a:t>Do’s and Don’ts </a:t>
            </a:r>
            <a:endParaRPr lang="en-US" dirty="0"/>
          </a:p>
        </p:txBody>
      </p:sp>
      <p:sp>
        <p:nvSpPr>
          <p:cNvPr id="8" name="Text Placeholder 2">
            <a:extLst>
              <a:ext uri="{FF2B5EF4-FFF2-40B4-BE49-F238E27FC236}">
                <a16:creationId xmlns:a16="http://schemas.microsoft.com/office/drawing/2014/main" id="{09567BC4-8B74-4C6D-A489-278F7B09FEFE}"/>
              </a:ext>
            </a:extLst>
          </p:cNvPr>
          <p:cNvSpPr txBox="1">
            <a:spLocks/>
          </p:cNvSpPr>
          <p:nvPr/>
        </p:nvSpPr>
        <p:spPr>
          <a:xfrm>
            <a:off x="1101633" y="2046428"/>
            <a:ext cx="4754880" cy="6400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cs typeface="Times New Roman" panose="02020603050405020304" pitchFamily="18" charset="0"/>
              </a:rPr>
              <a:t>Do…</a:t>
            </a:r>
          </a:p>
        </p:txBody>
      </p:sp>
      <p:sp>
        <p:nvSpPr>
          <p:cNvPr id="9" name="Text Placeholder 4">
            <a:extLst>
              <a:ext uri="{FF2B5EF4-FFF2-40B4-BE49-F238E27FC236}">
                <a16:creationId xmlns:a16="http://schemas.microsoft.com/office/drawing/2014/main" id="{011B412D-226E-4387-B54D-1B578BCFD4BC}"/>
              </a:ext>
            </a:extLst>
          </p:cNvPr>
          <p:cNvSpPr txBox="1">
            <a:spLocks/>
          </p:cNvSpPr>
          <p:nvPr/>
        </p:nvSpPr>
        <p:spPr>
          <a:xfrm>
            <a:off x="6335487" y="2103120"/>
            <a:ext cx="4754880" cy="640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cs typeface="Times New Roman" panose="02020603050405020304" pitchFamily="18" charset="0"/>
              </a:rPr>
              <a:t>Don’t…</a:t>
            </a:r>
          </a:p>
        </p:txBody>
      </p:sp>
      <p:sp>
        <p:nvSpPr>
          <p:cNvPr id="10" name="Content Placeholder 3">
            <a:extLst>
              <a:ext uri="{FF2B5EF4-FFF2-40B4-BE49-F238E27FC236}">
                <a16:creationId xmlns:a16="http://schemas.microsoft.com/office/drawing/2014/main" id="{534DE6D1-9111-441C-BCF2-3226CBB7EE6B}"/>
              </a:ext>
            </a:extLst>
          </p:cNvPr>
          <p:cNvSpPr txBox="1">
            <a:spLocks/>
          </p:cNvSpPr>
          <p:nvPr/>
        </p:nvSpPr>
        <p:spPr>
          <a:xfrm>
            <a:off x="1069848" y="2743200"/>
            <a:ext cx="4754880" cy="329184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Times New Roman" panose="02020603050405020304" pitchFamily="18" charset="0"/>
              </a:rPr>
              <a:t>Engage Subject Matter Expert, CFO and Contract Developer when negotiating financial business matters and terms and conditions.</a:t>
            </a:r>
          </a:p>
          <a:p>
            <a:r>
              <a:rPr lang="en-US" dirty="0">
                <a:cs typeface="Times New Roman" panose="02020603050405020304" pitchFamily="18" charset="0"/>
              </a:rPr>
              <a:t>Submit a Pre-Authorization Form (online form) to initiate Contract Development to assist in keeping an inventory and accounting for WCSU contracts.</a:t>
            </a:r>
          </a:p>
          <a:p>
            <a:r>
              <a:rPr lang="en-US" dirty="0">
                <a:cs typeface="Times New Roman" panose="02020603050405020304" pitchFamily="18" charset="0"/>
              </a:rPr>
              <a:t>Ensure State contract terms and conditions are included in any agreement to protect the interests of WCSU and the State of Connecticut. </a:t>
            </a:r>
          </a:p>
          <a:p>
            <a:endParaRPr lang="en-US" dirty="0"/>
          </a:p>
        </p:txBody>
      </p:sp>
      <p:sp>
        <p:nvSpPr>
          <p:cNvPr id="11" name="Content Placeholder 5">
            <a:extLst>
              <a:ext uri="{FF2B5EF4-FFF2-40B4-BE49-F238E27FC236}">
                <a16:creationId xmlns:a16="http://schemas.microsoft.com/office/drawing/2014/main" id="{11DD8C25-56A8-42B0-ADE4-193C651B838A}"/>
              </a:ext>
            </a:extLst>
          </p:cNvPr>
          <p:cNvSpPr txBox="1">
            <a:spLocks/>
          </p:cNvSpPr>
          <p:nvPr/>
        </p:nvSpPr>
        <p:spPr>
          <a:xfrm>
            <a:off x="6367272" y="2743200"/>
            <a:ext cx="4754880" cy="329184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Times New Roman" panose="02020603050405020304" pitchFamily="18" charset="0"/>
              </a:rPr>
              <a:t>Unlawfully sign an agreement if unauthorized by the WCSU Delegation of Authority.</a:t>
            </a:r>
          </a:p>
          <a:p>
            <a:r>
              <a:rPr lang="en-US" dirty="0">
                <a:cs typeface="Times New Roman" panose="02020603050405020304" pitchFamily="18" charset="0"/>
              </a:rPr>
              <a:t>Agree to terms and conditions which may make WCSU and State vulnerable to lawsuits, litigation, etc. </a:t>
            </a:r>
          </a:p>
          <a:p>
            <a:r>
              <a:rPr lang="en-US" dirty="0">
                <a:cs typeface="Times New Roman" panose="02020603050405020304" pitchFamily="18" charset="0"/>
              </a:rPr>
              <a:t>Agree to terms and conditions that do not favor WCSU and State; i.e. Sovereign Immunity,  Termination and Confidentiality.  </a:t>
            </a:r>
          </a:p>
          <a:p>
            <a:r>
              <a:rPr lang="en-US" dirty="0">
                <a:cs typeface="Times New Roman" panose="02020603050405020304" pitchFamily="18" charset="0"/>
              </a:rPr>
              <a:t>Circumvent the contract process.    </a:t>
            </a:r>
          </a:p>
          <a:p>
            <a:endParaRPr lang="en-US" b="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4524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7EB868C-022F-4998-9791-3CCF046C766D}"/>
              </a:ext>
            </a:extLst>
          </p:cNvPr>
          <p:cNvSpPr>
            <a:spLocks noGrp="1"/>
          </p:cNvSpPr>
          <p:nvPr>
            <p:ph type="title"/>
          </p:nvPr>
        </p:nvSpPr>
        <p:spPr>
          <a:xfrm>
            <a:off x="643467" y="816638"/>
            <a:ext cx="3367359" cy="5224724"/>
          </a:xfrm>
        </p:spPr>
        <p:txBody>
          <a:bodyPr anchor="ctr">
            <a:normAutofit/>
          </a:bodyPr>
          <a:lstStyle/>
          <a:p>
            <a:r>
              <a:rPr lang="en-US" b="1" dirty="0">
                <a:cs typeface="Times New Roman" panose="02020603050405020304" pitchFamily="18" charset="0"/>
              </a:rPr>
              <a:t>Main Components of a Contract</a:t>
            </a:r>
            <a:endParaRPr lang="en-US" b="1" dirty="0"/>
          </a:p>
        </p:txBody>
      </p:sp>
      <p:sp>
        <p:nvSpPr>
          <p:cNvPr id="3" name="Content Placeholder 2">
            <a:extLst>
              <a:ext uri="{FF2B5EF4-FFF2-40B4-BE49-F238E27FC236}">
                <a16:creationId xmlns:a16="http://schemas.microsoft.com/office/drawing/2014/main" id="{7389AE62-15BD-411A-9177-2F16616C1CA6}"/>
              </a:ext>
            </a:extLst>
          </p:cNvPr>
          <p:cNvSpPr>
            <a:spLocks noGrp="1"/>
          </p:cNvSpPr>
          <p:nvPr>
            <p:ph idx="1"/>
          </p:nvPr>
        </p:nvSpPr>
        <p:spPr>
          <a:xfrm>
            <a:off x="4654295" y="816638"/>
            <a:ext cx="4619706" cy="5224724"/>
          </a:xfrm>
        </p:spPr>
        <p:txBody>
          <a:bodyPr anchor="ctr">
            <a:normAutofit/>
          </a:bodyPr>
          <a:lstStyle/>
          <a:p>
            <a:r>
              <a:rPr lang="en-US" b="1" u="sng" dirty="0">
                <a:cs typeface="Times New Roman" panose="02020603050405020304" pitchFamily="18" charset="0"/>
              </a:rPr>
              <a:t>Vendor Name and Information</a:t>
            </a:r>
            <a:r>
              <a:rPr lang="en-US" dirty="0">
                <a:cs typeface="Times New Roman" panose="02020603050405020304" pitchFamily="18" charset="0"/>
              </a:rPr>
              <a:t>: Legal Business Name must appear on the contract i.e. (LLC, LLP, Inc.)</a:t>
            </a:r>
          </a:p>
          <a:p>
            <a:r>
              <a:rPr lang="en-US" b="1" u="sng" dirty="0">
                <a:cs typeface="Times New Roman" panose="02020603050405020304" pitchFamily="18" charset="0"/>
              </a:rPr>
              <a:t>Term</a:t>
            </a:r>
            <a:r>
              <a:rPr lang="en-US" dirty="0">
                <a:cs typeface="Times New Roman" panose="02020603050405020304" pitchFamily="18" charset="0"/>
              </a:rPr>
              <a:t>: Start and End Date of an Agreement (No open-ended terms.)</a:t>
            </a:r>
          </a:p>
          <a:p>
            <a:r>
              <a:rPr lang="en-US" b="1" u="sng" dirty="0">
                <a:cs typeface="Times New Roman" panose="02020603050405020304" pitchFamily="18" charset="0"/>
              </a:rPr>
              <a:t>Scope of Work</a:t>
            </a:r>
            <a:r>
              <a:rPr lang="en-US" dirty="0">
                <a:cs typeface="Times New Roman" panose="02020603050405020304" pitchFamily="18" charset="0"/>
              </a:rPr>
              <a:t>: Must be detailed enough to answer:   Who, What, When, Where, Why, and How?</a:t>
            </a:r>
          </a:p>
          <a:p>
            <a:r>
              <a:rPr lang="en-US" b="1" u="sng" dirty="0">
                <a:cs typeface="Times New Roman" panose="02020603050405020304" pitchFamily="18" charset="0"/>
              </a:rPr>
              <a:t>Cost</a:t>
            </a:r>
            <a:r>
              <a:rPr lang="en-US" dirty="0">
                <a:cs typeface="Times New Roman" panose="02020603050405020304" pitchFamily="18" charset="0"/>
              </a:rPr>
              <a:t>: A maximum contract amount is required. (No open-ended costs.) Total contract amount must be included.</a:t>
            </a:r>
          </a:p>
          <a:p>
            <a:pPr lvl="1"/>
            <a:r>
              <a:rPr lang="en-US" b="1" dirty="0">
                <a:cs typeface="Times New Roman" panose="02020603050405020304" pitchFamily="18" charset="0"/>
              </a:rPr>
              <a:t>Invoices</a:t>
            </a:r>
            <a:r>
              <a:rPr lang="en-US" dirty="0">
                <a:cs typeface="Times New Roman" panose="02020603050405020304" pitchFamily="18" charset="0"/>
              </a:rPr>
              <a:t> – Contact information including Requesting Department contact person, address, phone number and email must be included to identify as to who will be responsible for the receipt and handling of invoices.</a:t>
            </a:r>
          </a:p>
          <a:p>
            <a:endParaRPr lang="en-US" dirty="0"/>
          </a:p>
        </p:txBody>
      </p:sp>
    </p:spTree>
    <p:extLst>
      <p:ext uri="{BB962C8B-B14F-4D97-AF65-F5344CB8AC3E}">
        <p14:creationId xmlns:p14="http://schemas.microsoft.com/office/powerpoint/2010/main" val="82793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3CBA-84AF-495F-8522-17CD34E065FB}"/>
              </a:ext>
            </a:extLst>
          </p:cNvPr>
          <p:cNvSpPr>
            <a:spLocks noGrp="1"/>
          </p:cNvSpPr>
          <p:nvPr>
            <p:ph type="title"/>
          </p:nvPr>
        </p:nvSpPr>
        <p:spPr/>
        <p:txBody>
          <a:bodyPr/>
          <a:lstStyle/>
          <a:p>
            <a:pPr algn="ctr"/>
            <a:r>
              <a:rPr lang="en-US" b="1" dirty="0">
                <a:cs typeface="Times New Roman" panose="02020603050405020304" pitchFamily="18" charset="0"/>
              </a:rPr>
              <a:t>When Contracts are Required…</a:t>
            </a:r>
            <a:endParaRPr lang="en-US" dirty="0"/>
          </a:p>
        </p:txBody>
      </p:sp>
      <p:sp>
        <p:nvSpPr>
          <p:cNvPr id="3" name="Content Placeholder 2">
            <a:extLst>
              <a:ext uri="{FF2B5EF4-FFF2-40B4-BE49-F238E27FC236}">
                <a16:creationId xmlns:a16="http://schemas.microsoft.com/office/drawing/2014/main" id="{6D2F710F-4EDE-46D0-AA19-E869020BB777}"/>
              </a:ext>
            </a:extLst>
          </p:cNvPr>
          <p:cNvSpPr>
            <a:spLocks noGrp="1"/>
          </p:cNvSpPr>
          <p:nvPr>
            <p:ph idx="1"/>
          </p:nvPr>
        </p:nvSpPr>
        <p:spPr>
          <a:xfrm>
            <a:off x="991906" y="1606071"/>
            <a:ext cx="10515600" cy="1204958"/>
          </a:xfrm>
        </p:spPr>
        <p:txBody>
          <a:bodyPr>
            <a:normAutofit/>
          </a:bodyPr>
          <a:lstStyle/>
          <a:p>
            <a:pPr marL="284163" lvl="1" indent="-173038"/>
            <a:r>
              <a:rPr lang="en-US" dirty="0">
                <a:cs typeface="Times New Roman" panose="02020603050405020304" pitchFamily="18" charset="0"/>
              </a:rPr>
              <a:t>Contracts are required for purchased </a:t>
            </a:r>
            <a:r>
              <a:rPr lang="en-US" b="1" dirty="0">
                <a:cs typeface="Times New Roman" panose="02020603050405020304" pitchFamily="18" charset="0"/>
              </a:rPr>
              <a:t>services</a:t>
            </a:r>
            <a:r>
              <a:rPr lang="en-US" dirty="0">
                <a:cs typeface="Times New Roman" panose="02020603050405020304" pitchFamily="18" charset="0"/>
              </a:rPr>
              <a:t> </a:t>
            </a:r>
            <a:r>
              <a:rPr lang="en-US" u="sng" dirty="0">
                <a:cs typeface="Times New Roman" panose="02020603050405020304" pitchFamily="18" charset="0"/>
              </a:rPr>
              <a:t>greater than $10,000</a:t>
            </a:r>
            <a:r>
              <a:rPr lang="en-US" dirty="0">
                <a:cs typeface="Times New Roman" panose="02020603050405020304" pitchFamily="18" charset="0"/>
              </a:rPr>
              <a:t>. </a:t>
            </a:r>
          </a:p>
          <a:p>
            <a:pPr marL="111125" lvl="1" indent="0">
              <a:buNone/>
            </a:pPr>
            <a:endParaRPr lang="en-US" dirty="0">
              <a:cs typeface="Times New Roman" panose="02020603050405020304" pitchFamily="18" charset="0"/>
            </a:endParaRPr>
          </a:p>
          <a:p>
            <a:pPr marL="284163" lvl="1" indent="-173038"/>
            <a:r>
              <a:rPr lang="en-US" dirty="0">
                <a:cs typeface="Times New Roman" panose="02020603050405020304" pitchFamily="18" charset="0"/>
              </a:rPr>
              <a:t>OAG approval is required for non-templated contracts </a:t>
            </a:r>
            <a:r>
              <a:rPr lang="en-US" u="sng" dirty="0">
                <a:cs typeface="Times New Roman" panose="02020603050405020304" pitchFamily="18" charset="0"/>
              </a:rPr>
              <a:t>$25,000 or greater</a:t>
            </a:r>
            <a:r>
              <a:rPr lang="en-US" dirty="0">
                <a:cs typeface="Times New Roman" panose="02020603050405020304" pitchFamily="18" charset="0"/>
              </a:rPr>
              <a:t>. </a:t>
            </a:r>
          </a:p>
          <a:p>
            <a:endParaRPr lang="en-US" dirty="0"/>
          </a:p>
        </p:txBody>
      </p:sp>
      <p:sp>
        <p:nvSpPr>
          <p:cNvPr id="4" name="Rectangle 3">
            <a:extLst>
              <a:ext uri="{FF2B5EF4-FFF2-40B4-BE49-F238E27FC236}">
                <a16:creationId xmlns:a16="http://schemas.microsoft.com/office/drawing/2014/main" id="{3E6F3391-5EF4-4CC8-8786-76F28415A9A1}"/>
              </a:ext>
            </a:extLst>
          </p:cNvPr>
          <p:cNvSpPr/>
          <p:nvPr/>
        </p:nvSpPr>
        <p:spPr>
          <a:xfrm>
            <a:off x="1163464" y="3017475"/>
            <a:ext cx="9675223" cy="1631216"/>
          </a:xfrm>
          <a:prstGeom prst="rect">
            <a:avLst/>
          </a:prstGeom>
        </p:spPr>
        <p:txBody>
          <a:bodyPr wrap="square">
            <a:spAutoFit/>
          </a:bodyPr>
          <a:lstStyle/>
          <a:p>
            <a:r>
              <a:rPr lang="en-US" sz="2800" b="1" dirty="0">
                <a:cs typeface="Times New Roman" panose="02020603050405020304" pitchFamily="18" charset="0"/>
              </a:rPr>
              <a:t>MOA vs. MOU</a:t>
            </a:r>
            <a:r>
              <a:rPr lang="en-US" sz="2800" dirty="0">
                <a:cs typeface="Times New Roman" panose="02020603050405020304" pitchFamily="18" charset="0"/>
              </a:rPr>
              <a:t>: </a:t>
            </a:r>
            <a:r>
              <a:rPr lang="en-US" u="sng" dirty="0">
                <a:cs typeface="Times New Roman" panose="02020603050405020304" pitchFamily="18" charset="0"/>
              </a:rPr>
              <a:t>Note</a:t>
            </a:r>
            <a:r>
              <a:rPr lang="en-US" dirty="0">
                <a:cs typeface="Times New Roman" panose="02020603050405020304" pitchFamily="18" charset="0"/>
              </a:rPr>
              <a:t> - WCSU can only enter into an MOA/MOU with a State Agency or other constituent unit of the State.  </a:t>
            </a:r>
            <a:r>
              <a:rPr lang="en-US" i="1" dirty="0">
                <a:cs typeface="Times New Roman" panose="02020603050405020304" pitchFamily="18" charset="0"/>
              </a:rPr>
              <a:t>(Municipalities and other organizations are excluded as they have different governing laws.)</a:t>
            </a:r>
          </a:p>
          <a:p>
            <a:endParaRPr lang="en-US" i="1" dirty="0">
              <a:cs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EC0C921D-537F-4564-8693-057A21C5F69D}"/>
              </a:ext>
            </a:extLst>
          </p:cNvPr>
          <p:cNvSpPr/>
          <p:nvPr/>
        </p:nvSpPr>
        <p:spPr>
          <a:xfrm>
            <a:off x="1951591" y="4262800"/>
            <a:ext cx="4049485" cy="1938992"/>
          </a:xfrm>
          <a:prstGeom prst="rect">
            <a:avLst/>
          </a:prstGeom>
        </p:spPr>
        <p:txBody>
          <a:bodyPr wrap="square">
            <a:spAutoFit/>
          </a:bodyPr>
          <a:lstStyle/>
          <a:p>
            <a:r>
              <a:rPr lang="en-US" sz="2400" u="sng" dirty="0">
                <a:cs typeface="Times New Roman" panose="02020603050405020304" pitchFamily="18" charset="0"/>
              </a:rPr>
              <a:t>MOA</a:t>
            </a:r>
            <a:r>
              <a:rPr lang="en-US" sz="2400" dirty="0">
                <a:cs typeface="Times New Roman" panose="02020603050405020304" pitchFamily="18" charset="0"/>
              </a:rPr>
              <a:t> =</a:t>
            </a:r>
          </a:p>
          <a:p>
            <a:r>
              <a:rPr lang="en-US" sz="2400" dirty="0">
                <a:cs typeface="Times New Roman" panose="02020603050405020304" pitchFamily="18" charset="0"/>
              </a:rPr>
              <a:t>Memorandum of “Agreement” between binding parties with </a:t>
            </a:r>
            <a:r>
              <a:rPr lang="en-US" sz="2400" b="1" dirty="0">
                <a:cs typeface="Times New Roman" panose="02020603050405020304" pitchFamily="18" charset="0"/>
              </a:rPr>
              <a:t>monetary value</a:t>
            </a:r>
            <a:r>
              <a:rPr lang="en-US" sz="2400" dirty="0">
                <a:cs typeface="Times New Roman" panose="02020603050405020304" pitchFamily="18" charset="0"/>
              </a:rPr>
              <a:t>. </a:t>
            </a:r>
          </a:p>
        </p:txBody>
      </p:sp>
      <p:sp>
        <p:nvSpPr>
          <p:cNvPr id="6" name="Content Placeholder 3">
            <a:extLst>
              <a:ext uri="{FF2B5EF4-FFF2-40B4-BE49-F238E27FC236}">
                <a16:creationId xmlns:a16="http://schemas.microsoft.com/office/drawing/2014/main" id="{F82CFA9D-989B-42B5-BF24-685C2E42279E}"/>
              </a:ext>
            </a:extLst>
          </p:cNvPr>
          <p:cNvSpPr txBox="1">
            <a:spLocks/>
          </p:cNvSpPr>
          <p:nvPr/>
        </p:nvSpPr>
        <p:spPr>
          <a:xfrm>
            <a:off x="6249706" y="4262800"/>
            <a:ext cx="4239333" cy="30066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cs typeface="Times New Roman" panose="02020603050405020304" pitchFamily="18" charset="0"/>
              </a:rPr>
              <a:t>MOU</a:t>
            </a:r>
            <a:r>
              <a:rPr lang="en-US" sz="2400" dirty="0">
                <a:cs typeface="Times New Roman" panose="02020603050405020304" pitchFamily="18" charset="0"/>
              </a:rPr>
              <a:t> = </a:t>
            </a:r>
          </a:p>
          <a:p>
            <a:pPr marL="0" indent="0">
              <a:buNone/>
            </a:pPr>
            <a:r>
              <a:rPr lang="en-US" sz="2400" dirty="0">
                <a:cs typeface="Times New Roman" panose="02020603050405020304" pitchFamily="18" charset="0"/>
              </a:rPr>
              <a:t>Memorandum of “Understanding” between binding parties with </a:t>
            </a:r>
            <a:r>
              <a:rPr lang="en-US" sz="2400" b="1" dirty="0">
                <a:cs typeface="Times New Roman" panose="02020603050405020304" pitchFamily="18" charset="0"/>
              </a:rPr>
              <a:t>no monetary value</a:t>
            </a:r>
            <a:r>
              <a:rPr lang="en-US" sz="2400" dirty="0">
                <a:cs typeface="Times New Roman" panose="02020603050405020304" pitchFamily="18" charset="0"/>
              </a:rPr>
              <a:t>.</a:t>
            </a:r>
          </a:p>
        </p:txBody>
      </p:sp>
    </p:spTree>
    <p:extLst>
      <p:ext uri="{BB962C8B-B14F-4D97-AF65-F5344CB8AC3E}">
        <p14:creationId xmlns:p14="http://schemas.microsoft.com/office/powerpoint/2010/main" val="404309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09E4D-850C-457F-A8A1-D4981A3B76DA}"/>
              </a:ext>
            </a:extLst>
          </p:cNvPr>
          <p:cNvSpPr>
            <a:spLocks noGrp="1"/>
          </p:cNvSpPr>
          <p:nvPr>
            <p:ph type="title"/>
          </p:nvPr>
        </p:nvSpPr>
        <p:spPr>
          <a:xfrm>
            <a:off x="1286933" y="609600"/>
            <a:ext cx="10197494" cy="1099457"/>
          </a:xfrm>
        </p:spPr>
        <p:txBody>
          <a:bodyPr>
            <a:normAutofit/>
          </a:bodyPr>
          <a:lstStyle/>
          <a:p>
            <a:r>
              <a:rPr lang="en-US" b="1" dirty="0">
                <a:cs typeface="Times New Roman" panose="02020603050405020304" pitchFamily="18" charset="0"/>
              </a:rPr>
              <a:t>Procurement Process</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6" name="Content Placeholder 2">
            <a:extLst>
              <a:ext uri="{FF2B5EF4-FFF2-40B4-BE49-F238E27FC236}">
                <a16:creationId xmlns:a16="http://schemas.microsoft.com/office/drawing/2014/main" id="{9AD29979-527B-A290-6765-D68194836A09}"/>
              </a:ext>
            </a:extLst>
          </p:cNvPr>
          <p:cNvGraphicFramePr>
            <a:graphicFrameLocks noGrp="1"/>
          </p:cNvGraphicFramePr>
          <p:nvPr>
            <p:ph idx="1"/>
            <p:extLst>
              <p:ext uri="{D42A27DB-BD31-4B8C-83A1-F6EECF244321}">
                <p14:modId xmlns:p14="http://schemas.microsoft.com/office/powerpoint/2010/main" val="1786468192"/>
              </p:ext>
            </p:extLst>
          </p:nvPr>
        </p:nvGraphicFramePr>
        <p:xfrm>
          <a:off x="1109709" y="1948542"/>
          <a:ext cx="9795357" cy="4816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12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7710-AD2F-45D7-8E2F-65A7E1807FDA}"/>
              </a:ext>
            </a:extLst>
          </p:cNvPr>
          <p:cNvSpPr>
            <a:spLocks noGrp="1"/>
          </p:cNvSpPr>
          <p:nvPr>
            <p:ph type="title"/>
          </p:nvPr>
        </p:nvSpPr>
        <p:spPr>
          <a:xfrm>
            <a:off x="677334" y="609600"/>
            <a:ext cx="8596668" cy="1320800"/>
          </a:xfrm>
        </p:spPr>
        <p:txBody>
          <a:bodyPr>
            <a:normAutofit/>
          </a:bodyPr>
          <a:lstStyle/>
          <a:p>
            <a:r>
              <a:rPr lang="en-US" sz="4400" b="1" dirty="0">
                <a:cs typeface="Times New Roman" panose="02020603050405020304" pitchFamily="18" charset="0"/>
              </a:rPr>
              <a:t>P-Card Program</a:t>
            </a:r>
          </a:p>
        </p:txBody>
      </p:sp>
      <p:graphicFrame>
        <p:nvGraphicFramePr>
          <p:cNvPr id="5" name="Content Placeholder 2">
            <a:extLst>
              <a:ext uri="{FF2B5EF4-FFF2-40B4-BE49-F238E27FC236}">
                <a16:creationId xmlns:a16="http://schemas.microsoft.com/office/drawing/2014/main" id="{257E2986-4500-0007-933A-E5CB944F6C66}"/>
              </a:ext>
            </a:extLst>
          </p:cNvPr>
          <p:cNvGraphicFramePr>
            <a:graphicFrameLocks noGrp="1"/>
          </p:cNvGraphicFramePr>
          <p:nvPr>
            <p:ph idx="1"/>
            <p:extLst>
              <p:ext uri="{D42A27DB-BD31-4B8C-83A1-F6EECF244321}">
                <p14:modId xmlns:p14="http://schemas.microsoft.com/office/powerpoint/2010/main" val="3715906414"/>
              </p:ext>
            </p:extLst>
          </p:nvPr>
        </p:nvGraphicFramePr>
        <p:xfrm>
          <a:off x="677863" y="2160588"/>
          <a:ext cx="8696956" cy="4204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92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26FC-E537-438D-B2EF-AFF6CD7B83B8}"/>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General Housekeeping Matters</a:t>
            </a:r>
          </a:p>
        </p:txBody>
      </p:sp>
      <p:sp>
        <p:nvSpPr>
          <p:cNvPr id="3" name="Content Placeholder 2">
            <a:extLst>
              <a:ext uri="{FF2B5EF4-FFF2-40B4-BE49-F238E27FC236}">
                <a16:creationId xmlns:a16="http://schemas.microsoft.com/office/drawing/2014/main" id="{6546F840-FB23-48D4-8E22-F21BB0C21AF6}"/>
              </a:ext>
            </a:extLst>
          </p:cNvPr>
          <p:cNvSpPr>
            <a:spLocks noGrp="1"/>
          </p:cNvSpPr>
          <p:nvPr>
            <p:ph idx="1"/>
          </p:nvPr>
        </p:nvSpPr>
        <p:spPr/>
        <p:txBody>
          <a:bodyPr>
            <a:normAutofit fontScale="85000" lnSpcReduction="20000"/>
          </a:bodyPr>
          <a:lstStyle/>
          <a:p>
            <a:pPr lvl="0"/>
            <a:r>
              <a:rPr lang="en-US" sz="2000" dirty="0">
                <a:latin typeface="Times New Roman" panose="02020603050405020304" pitchFamily="18" charset="0"/>
                <a:cs typeface="Times New Roman" panose="02020603050405020304" pitchFamily="18" charset="0"/>
              </a:rPr>
              <a:t>A Pre-Authorization request must be submitted through the </a:t>
            </a:r>
            <a:r>
              <a:rPr lang="en-US" sz="2000" b="1" u="sng" dirty="0">
                <a:highlight>
                  <a:srgbClr val="FFFF00"/>
                </a:highlight>
                <a:latin typeface="Times New Roman" panose="02020603050405020304" pitchFamily="18" charset="0"/>
                <a:cs typeface="Times New Roman" panose="02020603050405020304" pitchFamily="18" charset="0"/>
              </a:rPr>
              <a:t>new</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hlinkClick r:id="rId2"/>
              </a:rPr>
              <a:t>Administrative Pre-Authorization Approval</a:t>
            </a:r>
            <a:r>
              <a:rPr lang="en-US" sz="2000" dirty="0">
                <a:latin typeface="Times New Roman" panose="02020603050405020304" pitchFamily="18" charset="0"/>
                <a:cs typeface="Times New Roman" panose="02020603050405020304" pitchFamily="18" charset="0"/>
              </a:rPr>
              <a:t> app when requesting a contract, agreement or competitive solicitation; regardless if the Vendor is proposing their own agreement.  This assists in prioritizing requests and obtaining executive level approvals needed to proceed.   </a:t>
            </a:r>
          </a:p>
          <a:p>
            <a:pPr lvl="0"/>
            <a:r>
              <a:rPr lang="en-US" sz="2000" u="sng" dirty="0">
                <a:latin typeface="Times New Roman" panose="02020603050405020304" pitchFamily="18" charset="0"/>
                <a:cs typeface="Times New Roman" panose="02020603050405020304" pitchFamily="18" charset="0"/>
                <a:hlinkClick r:id="rId3"/>
              </a:rPr>
              <a:t>Fillable Requisition Form</a:t>
            </a:r>
            <a:r>
              <a:rPr lang="en-US" sz="2000" dirty="0">
                <a:latin typeface="Times New Roman" panose="02020603050405020304" pitchFamily="18" charset="0"/>
                <a:cs typeface="Times New Roman" panose="02020603050405020304" pitchFamily="18" charset="0"/>
              </a:rPr>
              <a:t>: There appear to be numerous formats of the Requisition Form.  For consistency, please use the form provided in the weblink to avoid from have multiple versions of the form in circulation. </a:t>
            </a:r>
            <a:r>
              <a:rPr lang="en-US" sz="2000" b="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Alternate versions of the requisition will be </a:t>
            </a:r>
            <a:r>
              <a:rPr lang="en-US" sz="2000" b="1" dirty="0">
                <a:latin typeface="Times New Roman" panose="02020603050405020304" pitchFamily="18" charset="0"/>
                <a:cs typeface="Times New Roman" panose="02020603050405020304" pitchFamily="18" charset="0"/>
              </a:rPr>
              <a:t>returned back to sender and no longer approved. </a:t>
            </a:r>
          </a:p>
          <a:p>
            <a:pPr lvl="0"/>
            <a:r>
              <a:rPr lang="en-US" sz="2000" u="sng" dirty="0">
                <a:latin typeface="Times New Roman" panose="02020603050405020304" pitchFamily="18" charset="0"/>
                <a:cs typeface="Times New Roman" panose="02020603050405020304" pitchFamily="18" charset="0"/>
                <a:hlinkClick r:id="rId4"/>
              </a:rPr>
              <a:t>PSA/Honorarium Form</a:t>
            </a:r>
            <a:r>
              <a:rPr lang="en-US" sz="2000" dirty="0">
                <a:latin typeface="Times New Roman" panose="02020603050405020304" pitchFamily="18" charset="0"/>
                <a:cs typeface="Times New Roman" panose="02020603050405020304" pitchFamily="18" charset="0"/>
              </a:rPr>
              <a:t>: This form has been updated per the CSCU Manual to allow for purchases $5,000 or less. </a:t>
            </a:r>
          </a:p>
          <a:p>
            <a:pPr lvl="0"/>
            <a:r>
              <a:rPr lang="en-US" sz="2000" dirty="0">
                <a:latin typeface="Times New Roman" panose="02020603050405020304" pitchFamily="18" charset="0"/>
                <a:cs typeface="Times New Roman" panose="02020603050405020304" pitchFamily="18" charset="0"/>
                <a:hlinkClick r:id="rId5"/>
              </a:rPr>
              <a:t>Food Service Request Form:</a:t>
            </a:r>
            <a:r>
              <a:rPr lang="en-US" sz="2000" dirty="0">
                <a:latin typeface="Times New Roman" panose="02020603050405020304" pitchFamily="18" charset="0"/>
                <a:cs typeface="Times New Roman" panose="02020603050405020304" pitchFamily="18" charset="0"/>
              </a:rPr>
              <a:t> Must be submitted </a:t>
            </a:r>
            <a:r>
              <a:rPr lang="en-US" sz="2000" b="1" u="sng" dirty="0">
                <a:latin typeface="Times New Roman" panose="02020603050405020304" pitchFamily="18" charset="0"/>
                <a:cs typeface="Times New Roman" panose="02020603050405020304" pitchFamily="18" charset="0"/>
              </a:rPr>
              <a:t>2 weeks in advance of the event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per Sodexo’s policy.  </a:t>
            </a:r>
            <a:r>
              <a:rPr lang="en-US" sz="2000" b="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WCSU appreciates compliance with this policy </a:t>
            </a:r>
            <a:r>
              <a:rPr lang="en-US" sz="2000" b="1" dirty="0">
                <a:latin typeface="Times New Roman" panose="02020603050405020304" pitchFamily="18" charset="0"/>
                <a:cs typeface="Times New Roman" panose="02020603050405020304" pitchFamily="18" charset="0"/>
              </a:rPr>
              <a:t>to avoid potential audit findings</a:t>
            </a:r>
            <a:r>
              <a:rPr lang="en-US" sz="2000" dirty="0">
                <a:latin typeface="Times New Roman" panose="02020603050405020304" pitchFamily="18" charset="0"/>
                <a:cs typeface="Times New Roman" panose="02020603050405020304" pitchFamily="18" charset="0"/>
              </a:rPr>
              <a:t>. </a:t>
            </a:r>
          </a:p>
          <a:p>
            <a:pPr marL="0" lvl="0" indent="0" algn="ctr">
              <a:buNone/>
            </a:pPr>
            <a:endParaRPr lang="en-US" sz="2000" b="1" dirty="0">
              <a:highlight>
                <a:srgbClr val="FFFF00"/>
              </a:highlight>
              <a:latin typeface="Times New Roman" panose="02020603050405020304" pitchFamily="18" charset="0"/>
              <a:cs typeface="Times New Roman" panose="02020603050405020304" pitchFamily="18" charset="0"/>
            </a:endParaRPr>
          </a:p>
          <a:p>
            <a:pPr marL="0" lvl="0" indent="0" algn="ctr">
              <a:buNone/>
            </a:pPr>
            <a:r>
              <a:rPr lang="en-US" sz="2000" b="1" dirty="0">
                <a:highlight>
                  <a:srgbClr val="FFFF00"/>
                </a:highlight>
                <a:latin typeface="Times New Roman" panose="02020603050405020304" pitchFamily="18" charset="0"/>
                <a:cs typeface="Times New Roman" panose="02020603050405020304" pitchFamily="18" charset="0"/>
              </a:rPr>
              <a:t>Rule of Thumb: When in doubt, please </a:t>
            </a:r>
            <a:r>
              <a:rPr lang="en-US" sz="2000" b="1">
                <a:highlight>
                  <a:srgbClr val="FFFF00"/>
                </a:highlight>
                <a:latin typeface="Times New Roman" panose="02020603050405020304" pitchFamily="18" charset="0"/>
                <a:cs typeface="Times New Roman" panose="02020603050405020304" pitchFamily="18" charset="0"/>
              </a:rPr>
              <a:t>call Purchasing </a:t>
            </a:r>
            <a:r>
              <a:rPr lang="en-US" sz="2000" b="1" dirty="0">
                <a:highlight>
                  <a:srgbClr val="FFFF00"/>
                </a:highlight>
                <a:latin typeface="Times New Roman" panose="02020603050405020304" pitchFamily="18" charset="0"/>
                <a:cs typeface="Times New Roman" panose="02020603050405020304" pitchFamily="18" charset="0"/>
              </a:rPr>
              <a:t>for guidance. </a:t>
            </a:r>
          </a:p>
          <a:p>
            <a:endParaRPr lang="en-US" dirty="0"/>
          </a:p>
        </p:txBody>
      </p:sp>
    </p:spTree>
    <p:extLst>
      <p:ext uri="{BB962C8B-B14F-4D97-AF65-F5344CB8AC3E}">
        <p14:creationId xmlns:p14="http://schemas.microsoft.com/office/powerpoint/2010/main" val="498477888"/>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123DA34658014780B9205C79A8B162" ma:contentTypeVersion="12" ma:contentTypeDescription="Create a new document." ma:contentTypeScope="" ma:versionID="72b99cf2300e1aa0642ab00a6d78a879">
  <xsd:schema xmlns:xsd="http://www.w3.org/2001/XMLSchema" xmlns:xs="http://www.w3.org/2001/XMLSchema" xmlns:p="http://schemas.microsoft.com/office/2006/metadata/properties" xmlns:ns3="28d50c8e-ba52-45db-8439-5c26deaafdc4" xmlns:ns4="def3e16f-957f-400a-993c-69727a57a2c4" targetNamespace="http://schemas.microsoft.com/office/2006/metadata/properties" ma:root="true" ma:fieldsID="121e7cc4fd2f2fcfd5a9d29685df4158" ns3:_="" ns4:_="">
    <xsd:import namespace="28d50c8e-ba52-45db-8439-5c26deaafdc4"/>
    <xsd:import namespace="def3e16f-957f-400a-993c-69727a57a2c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50c8e-ba52-45db-8439-5c26deaaf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f3e16f-957f-400a-993c-69727a57a2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3FAC7E-6511-4A3B-8CBE-5186387D771B}">
  <ds:schemaRefs>
    <ds:schemaRef ds:uri="http://schemas.microsoft.com/sharepoint/v3/contenttype/forms"/>
  </ds:schemaRefs>
</ds:datastoreItem>
</file>

<file path=customXml/itemProps2.xml><?xml version="1.0" encoding="utf-8"?>
<ds:datastoreItem xmlns:ds="http://schemas.openxmlformats.org/officeDocument/2006/customXml" ds:itemID="{67205793-D26D-4857-B58A-1126E5D2F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d50c8e-ba52-45db-8439-5c26deaafdc4"/>
    <ds:schemaRef ds:uri="def3e16f-957f-400a-993c-69727a57a2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D23ABD-AC68-4E63-8C80-40B45F26D7A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5785</TotalTime>
  <Words>2053</Words>
  <Application>Microsoft Office PowerPoint</Application>
  <PresentationFormat>Widescreen</PresentationFormat>
  <Paragraphs>219</Paragraphs>
  <Slides>31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Times New Roman</vt:lpstr>
      <vt:lpstr>Trebuchet MS</vt:lpstr>
      <vt:lpstr>Wingdings 3</vt:lpstr>
      <vt:lpstr>Facet</vt:lpstr>
      <vt:lpstr>Division of Finance &amp; Administration-Western Connecticut State University</vt:lpstr>
      <vt:lpstr>Finance &amp; Administration Training Agenda</vt:lpstr>
      <vt:lpstr>Administrative Services </vt:lpstr>
      <vt:lpstr>Contracts Do’s and Don’ts </vt:lpstr>
      <vt:lpstr>Main Components of a Contract</vt:lpstr>
      <vt:lpstr>When Contracts are Required…</vt:lpstr>
      <vt:lpstr>Procurement Process</vt:lpstr>
      <vt:lpstr>P-Card Program</vt:lpstr>
      <vt:lpstr>General Housekeeping Matters</vt:lpstr>
      <vt:lpstr>PowerPoint Presentation</vt:lpstr>
      <vt:lpstr>Financial Planning &amp; Budgets</vt:lpstr>
      <vt:lpstr>Financial Planning &amp; Budgets Training Agenda:</vt:lpstr>
      <vt:lpstr>“Line-Item” vs. “Lump-Sum” Budget Approach</vt:lpstr>
      <vt:lpstr>Actions to Align the Spending with Line-item Budget:</vt:lpstr>
      <vt:lpstr>PowerPoint Presentation</vt:lpstr>
      <vt:lpstr>Budget Transfer Form </vt:lpstr>
      <vt:lpstr>PowerPoint Presentation</vt:lpstr>
      <vt:lpstr>Accounts Payable</vt:lpstr>
      <vt:lpstr>Accounts Payable</vt:lpstr>
      <vt:lpstr>Invoices </vt:lpstr>
      <vt:lpstr>Approval of Invoices</vt:lpstr>
      <vt:lpstr>PowerPoint Presentation</vt:lpstr>
      <vt:lpstr>Disbursement Form </vt:lpstr>
      <vt:lpstr>PowerPoint Presentation</vt:lpstr>
      <vt:lpstr>Fiscal Affairs</vt:lpstr>
      <vt:lpstr>WebFOCUS</vt:lpstr>
      <vt:lpstr>What is WebFOCUS?</vt:lpstr>
      <vt:lpstr>How to access WebFOCUS?</vt:lpstr>
      <vt:lpstr>How to sign into WebFOCUS?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Finance &amp; Administration</dc:title>
  <dc:creator>Kimberly Wasniak</dc:creator>
  <cp:lastModifiedBy>Kimberly Wasniak</cp:lastModifiedBy>
  <cp:revision>10</cp:revision>
  <dcterms:created xsi:type="dcterms:W3CDTF">2022-09-02T16:58:23Z</dcterms:created>
  <dcterms:modified xsi:type="dcterms:W3CDTF">2022-09-12T14:02:29Z</dcterms:modified>
</cp:coreProperties>
</file>