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5104AE-33A1-6940-9676-A8BA25611ECD}" v="505" dt="2025-11-04T16:34:16.974"/>
    <p1510:client id="{F7F3CCC2-0D8D-554A-8EB0-FAFBE03F6395}" v="2" dt="2025-11-04T00:36:46.1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/>
    <p:restoredTop sz="94719"/>
  </p:normalViewPr>
  <p:slideViewPr>
    <p:cSldViewPr snapToGrid="0">
      <p:cViewPr varScale="1">
        <p:scale>
          <a:sx n="105" d="100"/>
          <a:sy n="105" d="100"/>
        </p:scale>
        <p:origin x="7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E1F06-2505-8A4C-A285-EC1308001D89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D9E61-1DA2-6C4A-A8AC-C1C0F4CFE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3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D9E61-1DA2-6C4A-A8AC-C1C0F4CFEE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6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5B40A-0956-78CC-4FD7-8555B6972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F5754-234F-68D0-95DE-4153DD7C7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945CF-3548-CC12-A224-A17A5CEE8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5CF2-A642-3048-A434-C02C24BE51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D464C-9688-DE28-3358-EF3DEB6A5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798F9-7FFA-C083-4DEF-17BCF1B28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86B9-06FC-E345-8F63-F2AD5EA10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66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CE2AB-D6D5-3C18-1E90-5D884ED6D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C9A62-4105-6A28-FFAC-6B661806A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64287-7A1E-AE26-E313-8BCEC0C5E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5CF2-A642-3048-A434-C02C24BE51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57C41-4C7D-459E-3C52-94EAA100E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94172-C9CE-0FC8-D4AF-D17CD69F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86B9-06FC-E345-8F63-F2AD5EA10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4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D4291B-7119-4828-40D9-AF2B3BEBF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35D8EF-8436-AA32-678A-8E5ECFD6BE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6DB81-9764-0F00-8272-63AEC35A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5CF2-A642-3048-A434-C02C24BE51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D6EC9-E7F9-D9AE-66E7-62260DB67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E191B-ADF1-2A29-68A1-D883D411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86B9-06FC-E345-8F63-F2AD5EA10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1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231FA-1B0E-DD7A-FB52-5F8A161BE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DFD0E-7803-86C2-4CE2-DB8F11AD2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33636-3751-E411-2B7D-78772558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5CF2-A642-3048-A434-C02C24BE51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6F475-B324-1C15-EBDB-FF6A2019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C9076-6FB9-5C77-7878-A6968281D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86B9-06FC-E345-8F63-F2AD5EA10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6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240F7-9830-1270-C185-9726E6989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5F55F-C77D-657C-68D1-46682D777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F6E65-D185-88B4-44DE-E62AA2434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5CF2-A642-3048-A434-C02C24BE51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CF9F7-F939-3147-298F-42606AAC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63153-4CE2-AFC1-02AF-7BC85AFE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86B9-06FC-E345-8F63-F2AD5EA10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42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8DE27-8DA8-0A76-09F4-EDB75397F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BFC84-5264-4C3E-41F6-1886414846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F5D57C-B7EB-2A64-9AE0-973C069D3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3D30B-DBA4-AA6A-E566-16318DB0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5CF2-A642-3048-A434-C02C24BE51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524C8-3186-3D9C-8429-6CB25308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AC26C-EFC2-6435-AC3A-71D0FC5E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86B9-06FC-E345-8F63-F2AD5EA10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3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99C7E-BA1B-D0ED-910E-4265E655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35288-B3CC-BD60-B032-90BEE5EEE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34496-A332-B8E0-A303-0697AE683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F87330-808B-2779-0934-D04CA59C3E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A5ED5-DD46-07A3-5421-4AD08434D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6D290-6267-1DB3-D661-6070FC7A5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5CF2-A642-3048-A434-C02C24BE51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87592E-184B-5BC5-4A30-DC4443A3C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8225CF-F30F-484E-ACAC-016E2E5B5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86B9-06FC-E345-8F63-F2AD5EA10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2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15066-FC66-E82A-339A-5291AEEC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AA48DA-E4EF-2CFA-6F3D-00EF333E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5CF2-A642-3048-A434-C02C24BE51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12907-74FB-7385-1F1F-A29CD5D7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CACB1-F35C-FDC9-F1E9-D7D06CB69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86B9-06FC-E345-8F63-F2AD5EA10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0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DAD16-7023-D42E-0BCE-EAD200592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5CF2-A642-3048-A434-C02C24BE51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BA73F7-773B-7958-6008-5A9C30AEA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877F3-B5A5-2B9C-0C15-DCB271AC7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86B9-06FC-E345-8F63-F2AD5EA10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07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4B1A-E09B-4F19-974A-CAF61109D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B558B-8470-8C29-8D45-DAAFD1943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958E4-67C5-4798-16D5-FABEDFA31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702530-498B-9E98-F6DC-30865541B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5CF2-A642-3048-A434-C02C24BE51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4EC50-E622-1F8F-135B-7CA0FA556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A3AEC-8B6F-4801-E4F8-CB4FD111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86B9-06FC-E345-8F63-F2AD5EA10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47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A92CC-5194-0A79-613C-8A885C63E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F36C63-32EF-3755-0ECB-C0A4E430B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765FB-6EF1-2F0C-810F-E2F3EE250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378D-707E-7AA1-B4E5-9C4AD155B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5CF2-A642-3048-A434-C02C24BE51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495B0-1EFE-6FE8-6A81-26FB9941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1463F-8C21-C9DA-4954-189B90CB7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086B9-06FC-E345-8F63-F2AD5EA10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5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D422C1-32E9-4C63-B138-557603C88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5173E-CB93-66EA-AE57-AD8FF527D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6A87A-1B5C-609D-EFCA-9D061A048E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A85CF2-A642-3048-A434-C02C24BE51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9FDE7-7F6B-92BF-45A3-6C9F73782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2E2E-9CC4-551D-ABC0-5B066FDAC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F086B9-06FC-E345-8F63-F2AD5EA10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6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shionrevolution.org/transparency" TargetMode="External"/><Relationship Id="rId3" Type="http://schemas.openxmlformats.org/officeDocument/2006/relationships/hyperlink" Target="https://www.ilo.org/global/publications/books/WCMS_797515/lang--en/index.htm" TargetMode="External"/><Relationship Id="rId7" Type="http://schemas.openxmlformats.org/officeDocument/2006/relationships/hyperlink" Target="https://ranaplaza-fund.org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ol.gov/agencies/ilab/reports/child-labor/list-of-goods" TargetMode="External"/><Relationship Id="rId5" Type="http://schemas.openxmlformats.org/officeDocument/2006/relationships/hyperlink" Target="https://cleanclothes.org/" TargetMode="External"/><Relationship Id="rId4" Type="http://schemas.openxmlformats.org/officeDocument/2006/relationships/hyperlink" Target="https://www.unicef.org/supply/stories/children-fashion-supply-chai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emf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.emf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06EE-A1C4-1C50-DE12-65428EB87B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E7A822-F2BB-8F79-E6A8-22BA87B18A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8BE46-C9BE-D45D-16F7-DE1DA796201B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AD189D-9E83-FE52-AF44-C3A843A4FDC1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F218E4-06E7-94CD-5409-1318C7EB3DCF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FB861E-1493-42FE-F217-52559638C51E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0EDD4D-95F7-90C3-0B0B-ECFDBA856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F2AC46-AC58-D8EA-48FD-3654AF66B5D8}"/>
              </a:ext>
            </a:extLst>
          </p:cNvPr>
          <p:cNvSpPr txBox="1"/>
          <p:nvPr/>
        </p:nvSpPr>
        <p:spPr>
          <a:xfrm>
            <a:off x="2813851" y="1368693"/>
            <a:ext cx="656429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latin typeface="+mj-lt"/>
                <a:cs typeface="Times New Roman" panose="02020603050405020304" pitchFamily="18" charset="0"/>
              </a:rPr>
              <a:t>Fashion’s Hidden Victims</a:t>
            </a:r>
          </a:p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By: Nicoletta Smith </a:t>
            </a:r>
          </a:p>
        </p:txBody>
      </p:sp>
      <p:pic>
        <p:nvPicPr>
          <p:cNvPr id="6" name="Audio Recording Nov 3, 2025 at 7:40:18 PM">
            <a:hlinkClick r:id="" action="ppaction://media"/>
            <a:extLst>
              <a:ext uri="{FF2B5EF4-FFF2-40B4-BE49-F238E27FC236}">
                <a16:creationId xmlns:a16="http://schemas.microsoft.com/office/drawing/2014/main" id="{2D60DB58-F0D9-29E4-418B-FCBADA27E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3994" y="565150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FA029B-4E6A-D136-A0FA-9BAC239DF3F3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2813851" y="2770059"/>
            <a:ext cx="6564298" cy="33197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9CAB1-46AA-2834-0D71-9E146AA6FF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394" y="5814170"/>
            <a:ext cx="111961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6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C29DF-6825-0D9A-95B3-9E9E0BF49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D1686-0FCB-0832-41A5-E34169276D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67805-8F18-FD9B-45AB-5EC0444B5E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15FE7-4FC3-BF7B-D482-C066C46D515C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CC443E-7DD0-97FC-10F6-5282C86A2B5E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6A8D5A-3B0F-487E-D998-8096167833A8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CB5A21-A863-6E28-EA22-A52C56CE0E12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857635-1844-FF95-AB6E-A8E1F566C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3FF509-22CB-AD61-E895-92EA7151BCC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cs typeface="Times New Roman" panose="02020603050405020304" pitchFamily="18" charset="0"/>
              </a:rPr>
              <a:t>References</a:t>
            </a:r>
            <a:r>
              <a:rPr lang="en-US" sz="48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A8F9C6-3CF4-C373-BE1B-CF639839A1D5}"/>
              </a:ext>
            </a:extLst>
          </p:cNvPr>
          <p:cNvSpPr txBox="1"/>
          <p:nvPr/>
        </p:nvSpPr>
        <p:spPr>
          <a:xfrm>
            <a:off x="1725227" y="2572331"/>
            <a:ext cx="9704773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  <a:hlinkClick r:id="rId3"/>
              </a:rPr>
              <a:t>https://www.ilo.org/global/publications/books/WCMS_797515/lang--en/index.htm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  <a:hlinkClick r:id="rId4"/>
              </a:rPr>
              <a:t>https://www.unicef.org/supply/stories/children-fashion-supply-chain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  <a:hlinkClick r:id="rId5"/>
              </a:rPr>
              <a:t>https://cleanclothes.org/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  <a:hlinkClick r:id="rId6"/>
              </a:rPr>
              <a:t>https://www.dol.gov/agencies/ilab/reports/child-labor/list-of-goods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  <a:hlinkClick r:id="rId7"/>
              </a:rPr>
              <a:t>https://ranaplaza-fund.org/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cs typeface="Times New Roman" panose="02020603050405020304" pitchFamily="18" charset="0"/>
                <a:hlinkClick r:id="rId8"/>
              </a:rPr>
              <a:t>https://www.fashionrevolution.org/transparency</a:t>
            </a: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42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47E4C-534B-577A-9ABF-85C88649B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C56D9-EC73-CA0D-5885-801B4B2322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3954A1-124B-E815-2FD5-C14E8F984E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CA0A4-A0EC-2D1A-BBFE-A870E602985A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F8C6A4-3066-0EFA-76E9-09E5F7D50A27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726744-DFED-894A-4C08-58BEC22227CB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A79F75-99FA-453D-F26B-33F6CD316189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AA26DEF-8C96-8450-2677-CEC236BE6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6FD256E-DD4A-0E9F-EA10-0576A2D79E48}"/>
              </a:ext>
            </a:extLst>
          </p:cNvPr>
          <p:cNvSpPr txBox="1">
            <a:spLocks/>
          </p:cNvSpPr>
          <p:nvPr/>
        </p:nvSpPr>
        <p:spPr>
          <a:xfrm>
            <a:off x="1207852" y="5000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cs typeface="Times New Roman" panose="02020603050405020304" pitchFamily="18" charset="0"/>
              </a:rPr>
              <a:t>The Hidden Cost of Fashion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E44000D-6D1A-04F9-263D-F8208542241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7C4676-C016-3E69-8B6A-79113B8F47BF}"/>
              </a:ext>
            </a:extLst>
          </p:cNvPr>
          <p:cNvSpPr txBox="1"/>
          <p:nvPr/>
        </p:nvSpPr>
        <p:spPr>
          <a:xfrm>
            <a:off x="1524000" y="1916014"/>
            <a:ext cx="509972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Millions of children are employed in textile mils, garment factories, and cotton fields around the world.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ILO estimates that over 160 million children are in child labor.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Fashion is one of the top industries to fuel demand.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Fast fashion produces inexpensive clothing at a fast pace, but at what cost?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014025-FC2D-70AA-9B57-D894021B40A6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6871376" y="1934319"/>
            <a:ext cx="4387174" cy="3433861"/>
          </a:xfrm>
          <a:prstGeom prst="rect">
            <a:avLst/>
          </a:prstGeom>
        </p:spPr>
      </p:pic>
      <p:pic>
        <p:nvPicPr>
          <p:cNvPr id="8" name="Audio Recording Nov 3, 2025 at 7:56:16 PM">
            <a:hlinkClick r:id="" action="ppaction://media"/>
            <a:extLst>
              <a:ext uri="{FF2B5EF4-FFF2-40B4-BE49-F238E27FC236}">
                <a16:creationId xmlns:a16="http://schemas.microsoft.com/office/drawing/2014/main" id="{E743302D-E7C4-8E2D-D79D-2DBB1DEAD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1600" y="55529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7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27D25-52E6-9752-F4FF-1E3B7A2DF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6BB0D-F70E-1ED7-94F9-E0798DDAD7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8AA23E-E354-47AF-7EF7-061AA20697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0A8D5B-3D81-B19D-43A5-D19B9788F3DF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D0100E-E524-8D40-0481-4512A910AFA2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551532-6069-4DF4-99DD-67E39E0BEC8C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878416-571E-141A-CE8D-0B19B040F4CF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6C4525A-54D8-4D22-1897-5AB08EA4B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293812E-9408-4629-11AC-15ABA7DF8C65}"/>
              </a:ext>
            </a:extLst>
          </p:cNvPr>
          <p:cNvSpPr txBox="1">
            <a:spLocks/>
          </p:cNvSpPr>
          <p:nvPr/>
        </p:nvSpPr>
        <p:spPr>
          <a:xfrm>
            <a:off x="838199" y="3288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cs typeface="Times New Roman" panose="02020603050405020304" pitchFamily="18" charset="0"/>
              </a:rPr>
              <a:t>What Is Child Labor?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A4E71E-E178-BF25-8F30-6A120568322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04A2B8-072E-8F02-2722-D5E1121F08D1}"/>
              </a:ext>
            </a:extLst>
          </p:cNvPr>
          <p:cNvSpPr txBox="1"/>
          <p:nvPr/>
        </p:nvSpPr>
        <p:spPr>
          <a:xfrm>
            <a:off x="1927123" y="1911191"/>
            <a:ext cx="8740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Work that deprives children of their childhood, potential, or dignity, and harms physical or mental development.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Common in cotton harvesting, garment sewing, and dyeing.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A key distinction is helping families vs. exploitative labor.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6694C4-A8A2-C105-8E77-75DDA060572A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rcRect t="6131"/>
          <a:stretch/>
        </p:blipFill>
        <p:spPr>
          <a:xfrm>
            <a:off x="3844003" y="3385275"/>
            <a:ext cx="4553565" cy="279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 Recording Nov 3, 2025 at 8:07:08 PM">
            <a:hlinkClick r:id="" action="ppaction://media"/>
            <a:extLst>
              <a:ext uri="{FF2B5EF4-FFF2-40B4-BE49-F238E27FC236}">
                <a16:creationId xmlns:a16="http://schemas.microsoft.com/office/drawing/2014/main" id="{4179BC9F-613B-F8A3-A467-C40D1D2AC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3700" y="56848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477C2-96F3-1910-978C-D31AD585F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76143-4BDD-936E-1A08-16C918C4A2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7E0BA1-9019-5832-8C8B-7D2A606875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5FD87-F498-9D44-5469-AE5CF833DD4C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5B4B7-BB4B-CB5A-DECF-1C3273D93FFF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EB8625-5B00-2DAF-B70C-4499A35E75A1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C15B39-23CA-CCE7-0F71-295467013804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307DF8-ACCA-87FF-393E-226496FBF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1E086A-D0A7-6AC9-8425-D39B1B4BD8FD}"/>
              </a:ext>
            </a:extLst>
          </p:cNvPr>
          <p:cNvSpPr txBox="1">
            <a:spLocks/>
          </p:cNvSpPr>
          <p:nvPr/>
        </p:nvSpPr>
        <p:spPr>
          <a:xfrm>
            <a:off x="838200" y="6948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cs typeface="Times New Roman" panose="02020603050405020304" pitchFamily="18" charset="0"/>
              </a:rPr>
              <a:t>Case Study - </a:t>
            </a:r>
          </a:p>
          <a:p>
            <a:r>
              <a:rPr lang="en-US" sz="4800" dirty="0">
                <a:cs typeface="Times New Roman" panose="02020603050405020304" pitchFamily="18" charset="0"/>
              </a:rPr>
              <a:t>Bangladesh Garment Factories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A9E14-BCE5-234E-1959-5D85EC39A853}"/>
              </a:ext>
            </a:extLst>
          </p:cNvPr>
          <p:cNvSpPr txBox="1"/>
          <p:nvPr/>
        </p:nvSpPr>
        <p:spPr>
          <a:xfrm>
            <a:off x="1541613" y="2146708"/>
            <a:ext cx="493169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Following China, Bangladesh is the second largest exporter of apparel in the world.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Children, as young as 10, do work for more than 12 hours a day at a pay of less than $1.50 a day.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Workers may not have safe working conditions and may be exposed to toxic dyes as well as machinery injuries.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In 2013, the Rana Plaza factory collapsed which killed 1,134 workers, many of whom were underage.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47D15D-83DC-3810-7F5C-66CD4BABB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759" y="2000656"/>
            <a:ext cx="4011561" cy="203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A4347C-72A5-0A72-2DA2-912A60465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5399" y="4295898"/>
            <a:ext cx="3637935" cy="1960580"/>
          </a:xfrm>
          <a:prstGeom prst="rect">
            <a:avLst/>
          </a:prstGeom>
        </p:spPr>
      </p:pic>
      <p:pic>
        <p:nvPicPr>
          <p:cNvPr id="6" name="Audio Recording Nov 3, 2025 at 8:14:42 PM">
            <a:hlinkClick r:id="" action="ppaction://media"/>
            <a:extLst>
              <a:ext uri="{FF2B5EF4-FFF2-40B4-BE49-F238E27FC236}">
                <a16:creationId xmlns:a16="http://schemas.microsoft.com/office/drawing/2014/main" id="{F77F2DF5-768A-BD65-C324-222B2957E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47400" y="5806023"/>
            <a:ext cx="81280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BE0618-61F4-FDD5-5DA0-C9575F3329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2061" y="3583650"/>
            <a:ext cx="1665339" cy="154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7DA59-114B-3FA4-5ABE-9015A3E8E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DBD5F-0B80-62AC-3BF7-BA93B503B5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234669-4274-CA45-AA00-CE226A53B2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B0CBC9-DD12-8757-A57C-513A103BA022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B56BA5-DCD2-293B-FC8F-FE046055A9CB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81BBD7-46D0-A5B7-6AA3-EAF6F8D282FF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87A491-173A-9D15-EDB9-B70B772CF7E2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BF9D74-242D-1A20-DBF9-1D700AE0F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DD2280C-9A87-48EA-EAAF-425D825A0DDF}"/>
              </a:ext>
            </a:extLst>
          </p:cNvPr>
          <p:cNvSpPr txBox="1">
            <a:spLocks/>
          </p:cNvSpPr>
          <p:nvPr/>
        </p:nvSpPr>
        <p:spPr>
          <a:xfrm>
            <a:off x="838200" y="5440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cs typeface="Times New Roman" panose="02020603050405020304" pitchFamily="18" charset="0"/>
              </a:rPr>
              <a:t>Why Child Labor Happens?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2ADEA-9F32-F397-024C-168E545A21E5}"/>
              </a:ext>
            </a:extLst>
          </p:cNvPr>
          <p:cNvSpPr txBox="1"/>
          <p:nvPr/>
        </p:nvSpPr>
        <p:spPr>
          <a:xfrm>
            <a:off x="2330632" y="1871510"/>
            <a:ext cx="867166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Poverty and lack of education, families depend on their children’s income.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Cheap labor demand, companies subcontract to minimize costs.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Weak enforcement, corruption and lack of monitoring.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Fast fashion brands compel mass production due to low prices.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82FFC-EAD1-C02C-5C42-514803EC3095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4572192" y="3613666"/>
            <a:ext cx="4188544" cy="2918801"/>
          </a:xfrm>
          <a:prstGeom prst="rect">
            <a:avLst/>
          </a:prstGeom>
        </p:spPr>
      </p:pic>
      <p:pic>
        <p:nvPicPr>
          <p:cNvPr id="9" name="Audio Recording Nov 3, 2025 at 8:23:12 PM">
            <a:hlinkClick r:id="" action="ppaction://media"/>
            <a:extLst>
              <a:ext uri="{FF2B5EF4-FFF2-40B4-BE49-F238E27FC236}">
                <a16:creationId xmlns:a16="http://schemas.microsoft.com/office/drawing/2014/main" id="{908379F7-73B5-4828-AF94-4AB4E0988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1000" y="5735637"/>
            <a:ext cx="81280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475E6A-CF13-0427-D628-2AA88AA689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0736" y="3623498"/>
            <a:ext cx="2762537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58D385-59AF-D46A-447B-6C58E604A3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4207" y="3623498"/>
            <a:ext cx="321798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0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39E97-3F97-67CC-78AA-5A440DC1A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2A260-4E54-FED2-C19A-F36A4C0979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35B909-BA71-9ED7-DFA9-AA5E3E75B7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30703F-06C8-6EFE-D4C1-8708CBDA8492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2CDE6F-3F20-3C06-57BA-2EC96BC20C1C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1580A2-95EC-0D25-E26C-CD89A1074E1C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DFA2AB-9F0C-5C6E-CAC5-1CC57BC6E501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F3666C-8494-1B59-9D05-025DCF918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133210B-F88E-CF2F-AA2B-CF2E5F7F868E}"/>
              </a:ext>
            </a:extLst>
          </p:cNvPr>
          <p:cNvSpPr txBox="1">
            <a:spLocks/>
          </p:cNvSpPr>
          <p:nvPr/>
        </p:nvSpPr>
        <p:spPr>
          <a:xfrm>
            <a:off x="838200" y="4922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cs typeface="Times New Roman" panose="02020603050405020304" pitchFamily="18" charset="0"/>
              </a:rPr>
              <a:t>Human Rights Violations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7DD32-DC37-C3F2-70EB-8A6C6137141E}"/>
              </a:ext>
            </a:extLst>
          </p:cNvPr>
          <p:cNvSpPr txBox="1"/>
          <p:nvPr/>
        </p:nvSpPr>
        <p:spPr>
          <a:xfrm>
            <a:off x="1524000" y="2288539"/>
            <a:ext cx="94868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cs typeface="Times New Roman" panose="02020603050405020304" pitchFamily="18" charset="0"/>
              </a:rPr>
              <a:t>Breaking multiple international protections: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UDHR Article 25: Right to sufficient standards of living and child protection.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ILO Conventions No. 138 &amp; 182: Minimum age and worst forms of child labor.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UNCRC Article 32: Protection from economic exploitation. 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pic>
        <p:nvPicPr>
          <p:cNvPr id="8" name="Audio Recording Nov 3, 2025 at 8:27:02 PM">
            <a:hlinkClick r:id="" action="ppaction://media"/>
            <a:extLst>
              <a:ext uri="{FF2B5EF4-FFF2-40B4-BE49-F238E27FC236}">
                <a16:creationId xmlns:a16="http://schemas.microsoft.com/office/drawing/2014/main" id="{0DD91FF9-D09E-8AE8-377A-7D4D70306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5651500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687B0E-5155-4A25-3627-A52FB2A01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5448" y="3981647"/>
            <a:ext cx="1828800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388009-8792-E892-268A-68FCE788D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9049" y="3981647"/>
            <a:ext cx="2438400" cy="137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F61441-5865-6706-ACEC-9B9173DFB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2250" y="3981647"/>
            <a:ext cx="2437610" cy="1371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8CA9E3-8E01-0FC3-F877-90401FC37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4661" y="3978275"/>
            <a:ext cx="1090247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8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39969-2590-1746-5A4B-2F2851ED6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742C9-5087-A0D4-FF6A-10E2AA5C46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726AD7-6291-0667-DC84-CB7CC285E8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543579-BF57-D45A-CC89-2F3B350D56C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5F375E-245B-8F81-D83F-B1F756BF636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7F9A59-D842-7503-54AF-812059C1CE77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4DD7F8-AC72-16BD-0B88-392DC4A68397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15F736-2A2F-2D71-CBAB-E714040E8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28D737C-4B54-95F7-D6E8-737CFE05DECF}"/>
              </a:ext>
            </a:extLst>
          </p:cNvPr>
          <p:cNvSpPr txBox="1">
            <a:spLocks/>
          </p:cNvSpPr>
          <p:nvPr/>
        </p:nvSpPr>
        <p:spPr>
          <a:xfrm>
            <a:off x="1257300" y="4595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cs typeface="Times New Roman" panose="02020603050405020304" pitchFamily="18" charset="0"/>
              </a:rPr>
              <a:t>Legal Accountability</a:t>
            </a:r>
          </a:p>
          <a:p>
            <a:r>
              <a:rPr lang="en-US" sz="4800" dirty="0">
                <a:cs typeface="Times New Roman" panose="02020603050405020304" pitchFamily="18" charset="0"/>
              </a:rPr>
              <a:t> &amp; Corporate Responsibility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D6D4F-79AC-0026-AADA-82F312F8261E}"/>
              </a:ext>
            </a:extLst>
          </p:cNvPr>
          <p:cNvSpPr txBox="1"/>
          <p:nvPr/>
        </p:nvSpPr>
        <p:spPr>
          <a:xfrm>
            <a:off x="1680964" y="2001729"/>
            <a:ext cx="999975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U.S. Tariff Act (1930): Prevents imports from forced or child labor.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Modern Slavery Acts (UK 2015, Australia 2018): Require transparency in supply chains.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Many brands issue Ethical Sourcing Reports, but enforceability is limited.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NGOs, including Fashion Revolution and Clean Clothes Campaign expose violations.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6DAAB4-6023-6DDF-70F3-3DA55316A3A8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7992486" y="5034778"/>
            <a:ext cx="2743783" cy="1566044"/>
          </a:xfrm>
          <a:prstGeom prst="rect">
            <a:avLst/>
          </a:prstGeom>
        </p:spPr>
      </p:pic>
      <p:pic>
        <p:nvPicPr>
          <p:cNvPr id="6" name="Audio Recording Nov 3, 2025 at 8:38:29 PM">
            <a:hlinkClick r:id="" action="ppaction://media"/>
            <a:extLst>
              <a:ext uri="{FF2B5EF4-FFF2-40B4-BE49-F238E27FC236}">
                <a16:creationId xmlns:a16="http://schemas.microsoft.com/office/drawing/2014/main" id="{019F1465-7195-039F-9B65-469B32778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0" y="5684838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744E2C-561F-5C03-CBDF-4079352175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775" y="3862106"/>
            <a:ext cx="1811426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712F06-AF27-7E66-9DC9-08D79DFA5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629" y="5349875"/>
            <a:ext cx="2280775" cy="1371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CBC370-7768-FEC3-CD88-63F0E1D435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6421" y="3857622"/>
            <a:ext cx="3904333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49787C-CE1A-EB07-8009-8EB2ED3DE6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04745" y="3745069"/>
            <a:ext cx="2274711" cy="1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4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C2E0D-8560-E73B-E09F-76BEC6EE6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E1691-6CB2-22D9-EE24-4F6A0F12CE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C6BF2F-513B-EA00-B38E-80EB5E854D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2D463A-BF5E-6D97-8493-6C7E095AFD7F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A739B4-6AD9-AFD5-A2A3-91B84CA92A6B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3D3672-EE3E-2296-80B5-668BB85933A6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6BAB5C-9BD3-F265-83A0-A6FF86171C60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8E0DCF-086F-A271-CA73-1813EF078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7EB894A-13B6-873E-2C5B-BF0B93CD82A9}"/>
              </a:ext>
            </a:extLst>
          </p:cNvPr>
          <p:cNvSpPr txBox="1">
            <a:spLocks/>
          </p:cNvSpPr>
          <p:nvPr/>
        </p:nvSpPr>
        <p:spPr>
          <a:xfrm>
            <a:off x="838200" y="3642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cs typeface="Times New Roman" panose="02020603050405020304" pitchFamily="18" charset="0"/>
              </a:rPr>
              <a:t>The Path Forward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5FB884-F81A-B431-08C5-4D5AE83CD358}"/>
              </a:ext>
            </a:extLst>
          </p:cNvPr>
          <p:cNvSpPr txBox="1"/>
          <p:nvPr/>
        </p:nvSpPr>
        <p:spPr>
          <a:xfrm>
            <a:off x="1905000" y="2027160"/>
            <a:ext cx="89104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Consumer Awareness: Purchase less; select sustainable brands.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Corporate Action: Invest in ethical supply chains and auditing.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Education Access: Programs that keep children connected to school rather than to factories. </a:t>
            </a:r>
          </a:p>
        </p:txBody>
      </p:sp>
      <p:pic>
        <p:nvPicPr>
          <p:cNvPr id="6" name="Audio Recording Nov 3, 2025 at 8:45:41 PM">
            <a:hlinkClick r:id="" action="ppaction://media"/>
            <a:extLst>
              <a:ext uri="{FF2B5EF4-FFF2-40B4-BE49-F238E27FC236}">
                <a16:creationId xmlns:a16="http://schemas.microsoft.com/office/drawing/2014/main" id="{C9467034-4DD0-4F75-3D10-5DA897ADC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5446667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40069C-8D01-A29F-E152-AE28B32072E5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4601497" y="3429000"/>
            <a:ext cx="3154106" cy="25545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5129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129F8-C6BE-9C4F-1AA3-D0B3A8EB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52227-EE71-D12D-F59A-21D91D2B36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E588A-82D0-6C97-2F2A-0686A779AF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E605C-00F7-2944-5278-5A6B0173F10A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A8DDC-E869-20D2-399C-DBAB6C05FF6A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905299-F55F-E1AD-1BE0-1A4014A95AE7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2F441A-F796-B38B-90F3-1A2EA4476727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82D65F-B97C-CECF-51CA-4E71F6F82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553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A8718F1-3060-7CE6-80DB-6F54701C143F}"/>
              </a:ext>
            </a:extLst>
          </p:cNvPr>
          <p:cNvSpPr txBox="1">
            <a:spLocks/>
          </p:cNvSpPr>
          <p:nvPr/>
        </p:nvSpPr>
        <p:spPr>
          <a:xfrm>
            <a:off x="838200" y="235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05862-22B8-4F1C-0EBC-50836FDF0699}"/>
              </a:ext>
            </a:extLst>
          </p:cNvPr>
          <p:cNvSpPr txBox="1"/>
          <p:nvPr/>
        </p:nvSpPr>
        <p:spPr>
          <a:xfrm>
            <a:off x="3185170" y="1332707"/>
            <a:ext cx="578184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Support ethical companies and fair trade.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Invest in free and quality education.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Strengthen inspections and laws.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Raise awareness and encourage youth activism</a:t>
            </a:r>
            <a:r>
              <a:rPr lang="en-US" sz="2000" dirty="0"/>
              <a:t>. </a:t>
            </a:r>
          </a:p>
        </p:txBody>
      </p:sp>
      <p:pic>
        <p:nvPicPr>
          <p:cNvPr id="6" name="Audio Recording Nov 3, 2025 at 8:51:18 PM">
            <a:hlinkClick r:id="" action="ppaction://media"/>
            <a:extLst>
              <a:ext uri="{FF2B5EF4-FFF2-40B4-BE49-F238E27FC236}">
                <a16:creationId xmlns:a16="http://schemas.microsoft.com/office/drawing/2014/main" id="{516F099E-C420-C911-8B8B-B05BFC6D8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5349875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984312-5F1C-25F5-0C93-E9D20C366161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3185170" y="2886979"/>
            <a:ext cx="6096000" cy="37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4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506</Words>
  <Application>Microsoft Office PowerPoint</Application>
  <PresentationFormat>Widescreen</PresentationFormat>
  <Paragraphs>50</Paragraphs>
  <Slides>10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Nicoletta M. Smith</dc:creator>
  <cp:lastModifiedBy>Angelo Cefaloni</cp:lastModifiedBy>
  <cp:revision>3</cp:revision>
  <dcterms:created xsi:type="dcterms:W3CDTF">2025-10-29T16:41:30Z</dcterms:created>
  <dcterms:modified xsi:type="dcterms:W3CDTF">2026-04-27T20:06:20Z</dcterms:modified>
</cp:coreProperties>
</file>