
<file path=[Content_Types].xml><?xml version="1.0" encoding="utf-8"?>
<Types xmlns="http://schemas.openxmlformats.org/package/2006/content-types">
  <Default Extension="emf" ContentType="image/x-emf"/>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9" r:id="rId1"/>
  </p:sldMasterIdLst>
  <p:notesMasterIdLst>
    <p:notesMasterId r:id="rId11"/>
  </p:notesMasterIdLst>
  <p:sldIdLst>
    <p:sldId id="256" r:id="rId2"/>
    <p:sldId id="257" r:id="rId3"/>
    <p:sldId id="264" r:id="rId4"/>
    <p:sldId id="261" r:id="rId5"/>
    <p:sldId id="258" r:id="rId6"/>
    <p:sldId id="259" r:id="rId7"/>
    <p:sldId id="260" r:id="rId8"/>
    <p:sldId id="262"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D2F091-01F0-D340-8407-0CEC21D50830}" v="437" dt="2025-11-11T20:51:35.0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7"/>
    <p:restoredTop sz="82172"/>
  </p:normalViewPr>
  <p:slideViewPr>
    <p:cSldViewPr snapToGrid="0">
      <p:cViewPr varScale="1">
        <p:scale>
          <a:sx n="91" d="100"/>
          <a:sy n="91" d="100"/>
        </p:scale>
        <p:origin x="10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08C37-5914-4BF2-97EE-A2B5E6B9BC4A}"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CD38D135-28B9-42F5-BD02-1A86B47D2A59}">
      <dgm:prSet/>
      <dgm:spPr/>
      <dgm:t>
        <a:bodyPr/>
        <a:lstStyle/>
        <a:p>
          <a:pPr>
            <a:defRPr b="1"/>
          </a:pPr>
          <a:r>
            <a:rPr lang="en-US" dirty="0"/>
            <a:t>late 1980s</a:t>
          </a:r>
        </a:p>
      </dgm:t>
    </dgm:pt>
    <dgm:pt modelId="{1AB7E5FD-9473-4812-8414-922DB605CAA8}" type="parTrans" cxnId="{2A440968-644A-4DF3-A1E4-AC120A7A08AB}">
      <dgm:prSet/>
      <dgm:spPr/>
      <dgm:t>
        <a:bodyPr/>
        <a:lstStyle/>
        <a:p>
          <a:endParaRPr lang="en-US"/>
        </a:p>
      </dgm:t>
    </dgm:pt>
    <dgm:pt modelId="{AE539F7D-C447-4DE1-9E81-3BD52021E288}" type="sibTrans" cxnId="{2A440968-644A-4DF3-A1E4-AC120A7A08AB}">
      <dgm:prSet/>
      <dgm:spPr/>
      <dgm:t>
        <a:bodyPr/>
        <a:lstStyle/>
        <a:p>
          <a:endParaRPr lang="en-US"/>
        </a:p>
      </dgm:t>
    </dgm:pt>
    <dgm:pt modelId="{D0C50A24-E165-450B-A0B9-951A894EBF7D}">
      <dgm:prSet/>
      <dgm:spPr/>
      <dgm:t>
        <a:bodyPr/>
        <a:lstStyle/>
        <a:p>
          <a:r>
            <a:rPr lang="en-US" dirty="0"/>
            <a:t>Began in the late 1980s with organs taken from executed prisoners</a:t>
          </a:r>
        </a:p>
      </dgm:t>
    </dgm:pt>
    <dgm:pt modelId="{F9AF62C4-B341-4F32-8041-0C6FAF0D799E}" type="parTrans" cxnId="{03354C61-159C-49B8-A498-90FA4BB8B973}">
      <dgm:prSet/>
      <dgm:spPr/>
      <dgm:t>
        <a:bodyPr/>
        <a:lstStyle/>
        <a:p>
          <a:endParaRPr lang="en-US"/>
        </a:p>
      </dgm:t>
    </dgm:pt>
    <dgm:pt modelId="{48D93A93-4C5E-4578-BF16-0C6FF1FD9174}" type="sibTrans" cxnId="{03354C61-159C-49B8-A498-90FA4BB8B973}">
      <dgm:prSet/>
      <dgm:spPr/>
      <dgm:t>
        <a:bodyPr/>
        <a:lstStyle/>
        <a:p>
          <a:endParaRPr lang="en-US"/>
        </a:p>
      </dgm:t>
    </dgm:pt>
    <dgm:pt modelId="{EB19D490-C8EA-4F4B-9A14-4C9C34C8A8FC}">
      <dgm:prSet/>
      <dgm:spPr/>
      <dgm:t>
        <a:bodyPr/>
        <a:lstStyle/>
        <a:p>
          <a:pPr>
            <a:defRPr b="1"/>
          </a:pPr>
          <a:r>
            <a:rPr lang="en-US"/>
            <a:t>1990s-2000s</a:t>
          </a:r>
        </a:p>
      </dgm:t>
    </dgm:pt>
    <dgm:pt modelId="{CE308FEC-CE19-4983-91AC-B4FE9C943943}" type="parTrans" cxnId="{64458F8A-F251-4920-AFD9-A6586BBA39AA}">
      <dgm:prSet/>
      <dgm:spPr/>
      <dgm:t>
        <a:bodyPr/>
        <a:lstStyle/>
        <a:p>
          <a:endParaRPr lang="en-US"/>
        </a:p>
      </dgm:t>
    </dgm:pt>
    <dgm:pt modelId="{C60A525B-B9FD-425E-8FD2-21B8DECD10FD}" type="sibTrans" cxnId="{64458F8A-F251-4920-AFD9-A6586BBA39AA}">
      <dgm:prSet/>
      <dgm:spPr/>
      <dgm:t>
        <a:bodyPr/>
        <a:lstStyle/>
        <a:p>
          <a:endParaRPr lang="en-US"/>
        </a:p>
      </dgm:t>
    </dgm:pt>
    <dgm:pt modelId="{BB985DA2-84E0-46D7-805F-8A1D49A3F49A}">
      <dgm:prSet/>
      <dgm:spPr/>
      <dgm:t>
        <a:bodyPr/>
        <a:lstStyle/>
        <a:p>
          <a:r>
            <a:rPr lang="en-US" dirty="0"/>
            <a:t>There was a rapid increase in transplants despite very few voluntary donors</a:t>
          </a:r>
        </a:p>
      </dgm:t>
    </dgm:pt>
    <dgm:pt modelId="{AEA166BE-C589-4732-B8BA-CF49ABB706D1}" type="parTrans" cxnId="{987ED8E6-B12D-46D4-89BF-38D344847C97}">
      <dgm:prSet/>
      <dgm:spPr/>
      <dgm:t>
        <a:bodyPr/>
        <a:lstStyle/>
        <a:p>
          <a:endParaRPr lang="en-US"/>
        </a:p>
      </dgm:t>
    </dgm:pt>
    <dgm:pt modelId="{B2BE7597-F63F-4EC8-B697-07B390928D68}" type="sibTrans" cxnId="{987ED8E6-B12D-46D4-89BF-38D344847C97}">
      <dgm:prSet/>
      <dgm:spPr/>
      <dgm:t>
        <a:bodyPr/>
        <a:lstStyle/>
        <a:p>
          <a:endParaRPr lang="en-US"/>
        </a:p>
      </dgm:t>
    </dgm:pt>
    <dgm:pt modelId="{1738459D-180F-4975-B1AB-A640E40204F8}">
      <dgm:prSet/>
      <dgm:spPr/>
      <dgm:t>
        <a:bodyPr/>
        <a:lstStyle/>
        <a:p>
          <a:pPr>
            <a:defRPr b="1"/>
          </a:pPr>
          <a:r>
            <a:rPr lang="en-US"/>
            <a:t>1999</a:t>
          </a:r>
        </a:p>
      </dgm:t>
    </dgm:pt>
    <dgm:pt modelId="{34DB8685-D84F-4899-BC40-857D77977278}" type="parTrans" cxnId="{A1CC648A-E710-487B-934A-F6E45555FB99}">
      <dgm:prSet/>
      <dgm:spPr/>
      <dgm:t>
        <a:bodyPr/>
        <a:lstStyle/>
        <a:p>
          <a:endParaRPr lang="en-US"/>
        </a:p>
      </dgm:t>
    </dgm:pt>
    <dgm:pt modelId="{075A95B4-F719-44E1-9FC1-384774763ABF}" type="sibTrans" cxnId="{A1CC648A-E710-487B-934A-F6E45555FB99}">
      <dgm:prSet/>
      <dgm:spPr/>
      <dgm:t>
        <a:bodyPr/>
        <a:lstStyle/>
        <a:p>
          <a:endParaRPr lang="en-US"/>
        </a:p>
      </dgm:t>
    </dgm:pt>
    <dgm:pt modelId="{110CCBCE-6E98-48C3-946D-C6F9014A6E55}">
      <dgm:prSet/>
      <dgm:spPr/>
      <dgm:t>
        <a:bodyPr/>
        <a:lstStyle/>
        <a:p>
          <a:r>
            <a:rPr lang="en-US"/>
            <a:t>Chinese Communist Party launches persecution campaign against Falun Gong, labeling it as a “threat”</a:t>
          </a:r>
        </a:p>
      </dgm:t>
    </dgm:pt>
    <dgm:pt modelId="{51BCC601-1192-4B43-BE59-1C0DE318E330}" type="parTrans" cxnId="{04AEC2D6-3D45-49CE-86BD-17845D988357}">
      <dgm:prSet/>
      <dgm:spPr/>
      <dgm:t>
        <a:bodyPr/>
        <a:lstStyle/>
        <a:p>
          <a:endParaRPr lang="en-US"/>
        </a:p>
      </dgm:t>
    </dgm:pt>
    <dgm:pt modelId="{4CA6A2B3-F247-4C83-AF28-C7D4A828D230}" type="sibTrans" cxnId="{04AEC2D6-3D45-49CE-86BD-17845D988357}">
      <dgm:prSet/>
      <dgm:spPr/>
      <dgm:t>
        <a:bodyPr/>
        <a:lstStyle/>
        <a:p>
          <a:endParaRPr lang="en-US"/>
        </a:p>
      </dgm:t>
    </dgm:pt>
    <dgm:pt modelId="{57D95569-A708-4517-A850-56D7402E9AB6}">
      <dgm:prSet/>
      <dgm:spPr/>
      <dgm:t>
        <a:bodyPr/>
        <a:lstStyle/>
        <a:p>
          <a:pPr>
            <a:defRPr b="1"/>
          </a:pPr>
          <a:r>
            <a:rPr lang="en-US"/>
            <a:t>2006</a:t>
          </a:r>
        </a:p>
      </dgm:t>
    </dgm:pt>
    <dgm:pt modelId="{516491BF-2BEE-4042-9AFE-9F0BECC87AD6}" type="parTrans" cxnId="{58D6A07A-0F8D-4106-9D1D-ABF3A801D3B5}">
      <dgm:prSet/>
      <dgm:spPr/>
      <dgm:t>
        <a:bodyPr/>
        <a:lstStyle/>
        <a:p>
          <a:endParaRPr lang="en-US"/>
        </a:p>
      </dgm:t>
    </dgm:pt>
    <dgm:pt modelId="{A57B42EE-D3AA-441E-9A93-855393BDA70F}" type="sibTrans" cxnId="{58D6A07A-0F8D-4106-9D1D-ABF3A801D3B5}">
      <dgm:prSet/>
      <dgm:spPr/>
      <dgm:t>
        <a:bodyPr/>
        <a:lstStyle/>
        <a:p>
          <a:endParaRPr lang="en-US"/>
        </a:p>
      </dgm:t>
    </dgm:pt>
    <dgm:pt modelId="{3804C53F-09FE-4729-BFC3-C667AD263266}">
      <dgm:prSet/>
      <dgm:spPr/>
      <dgm:t>
        <a:bodyPr/>
        <a:lstStyle/>
        <a:p>
          <a:r>
            <a:rPr lang="en-US" dirty="0"/>
            <a:t>First international reports expose large-scale organ harvesting of Falun Gong prisoners, promoting UN and U.S. investigations</a:t>
          </a:r>
        </a:p>
      </dgm:t>
    </dgm:pt>
    <dgm:pt modelId="{539794E1-F599-4EAA-AAFE-C58F5C898C19}" type="parTrans" cxnId="{92BDE726-ED45-4F79-A4C5-0300230DCA79}">
      <dgm:prSet/>
      <dgm:spPr/>
      <dgm:t>
        <a:bodyPr/>
        <a:lstStyle/>
        <a:p>
          <a:endParaRPr lang="en-US"/>
        </a:p>
      </dgm:t>
    </dgm:pt>
    <dgm:pt modelId="{4E9A26C0-65CD-448D-B664-6414762D1612}" type="sibTrans" cxnId="{92BDE726-ED45-4F79-A4C5-0300230DCA79}">
      <dgm:prSet/>
      <dgm:spPr/>
      <dgm:t>
        <a:bodyPr/>
        <a:lstStyle/>
        <a:p>
          <a:endParaRPr lang="en-US"/>
        </a:p>
      </dgm:t>
    </dgm:pt>
    <dgm:pt modelId="{59120473-6C32-9E4A-B85D-A1023CD84757}" type="pres">
      <dgm:prSet presAssocID="{2ED08C37-5914-4BF2-97EE-A2B5E6B9BC4A}" presName="root" presStyleCnt="0">
        <dgm:presLayoutVars>
          <dgm:chMax/>
          <dgm:chPref/>
          <dgm:animLvl val="lvl"/>
        </dgm:presLayoutVars>
      </dgm:prSet>
      <dgm:spPr/>
    </dgm:pt>
    <dgm:pt modelId="{6D6C8F7F-3484-F34F-A8EC-91EB9D71F329}" type="pres">
      <dgm:prSet presAssocID="{2ED08C37-5914-4BF2-97EE-A2B5E6B9BC4A}" presName="divider" presStyleLbl="node1" presStyleIdx="0" presStyleCnt="1"/>
      <dgm:spPr/>
    </dgm:pt>
    <dgm:pt modelId="{3A2D01B5-FFA9-3C41-B0A3-F36DEA8E941F}" type="pres">
      <dgm:prSet presAssocID="{2ED08C37-5914-4BF2-97EE-A2B5E6B9BC4A}" presName="nodes" presStyleCnt="0">
        <dgm:presLayoutVars>
          <dgm:chMax/>
          <dgm:chPref/>
          <dgm:animLvl val="lvl"/>
        </dgm:presLayoutVars>
      </dgm:prSet>
      <dgm:spPr/>
    </dgm:pt>
    <dgm:pt modelId="{4CBFC71B-4F71-4646-B405-EB9FF63BD8D6}" type="pres">
      <dgm:prSet presAssocID="{CD38D135-28B9-42F5-BD02-1A86B47D2A59}" presName="composite" presStyleCnt="0"/>
      <dgm:spPr/>
    </dgm:pt>
    <dgm:pt modelId="{B77C6461-69B8-5347-90BA-0820B2BDFF4F}" type="pres">
      <dgm:prSet presAssocID="{CD38D135-28B9-42F5-BD02-1A86B47D2A59}" presName="L1TextContainer" presStyleLbl="revTx" presStyleIdx="0" presStyleCnt="4">
        <dgm:presLayoutVars>
          <dgm:chMax val="1"/>
          <dgm:chPref val="1"/>
          <dgm:bulletEnabled val="1"/>
        </dgm:presLayoutVars>
      </dgm:prSet>
      <dgm:spPr/>
    </dgm:pt>
    <dgm:pt modelId="{AFFD61CA-7D79-274B-819E-5C1FC0CB88D2}" type="pres">
      <dgm:prSet presAssocID="{CD38D135-28B9-42F5-BD02-1A86B47D2A59}" presName="L2TextContainerWrapper" presStyleCnt="0">
        <dgm:presLayoutVars>
          <dgm:chMax val="0"/>
          <dgm:chPref val="0"/>
          <dgm:bulletEnabled val="1"/>
        </dgm:presLayoutVars>
      </dgm:prSet>
      <dgm:spPr/>
    </dgm:pt>
    <dgm:pt modelId="{BEAAB027-B515-D94C-9DC8-B04D46CE3A84}" type="pres">
      <dgm:prSet presAssocID="{CD38D135-28B9-42F5-BD02-1A86B47D2A59}" presName="L2TextContainer" presStyleLbl="bgAccFollowNode1" presStyleIdx="0" presStyleCnt="4"/>
      <dgm:spPr/>
    </dgm:pt>
    <dgm:pt modelId="{72D31797-1437-B04F-93C5-3C83CD8D9ADB}" type="pres">
      <dgm:prSet presAssocID="{CD38D135-28B9-42F5-BD02-1A86B47D2A59}" presName="FlexibleEmptyPlaceHolder" presStyleCnt="0"/>
      <dgm:spPr/>
    </dgm:pt>
    <dgm:pt modelId="{144FBD4C-C170-954B-AFCC-7D8E7A65B33C}" type="pres">
      <dgm:prSet presAssocID="{CD38D135-28B9-42F5-BD02-1A86B47D2A59}" presName="ConnectLine" presStyleLbl="alignNode1" presStyleIdx="0"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C43BE87D-2954-444E-94D0-69DB41EFACA1}" type="pres">
      <dgm:prSet presAssocID="{CD38D135-28B9-42F5-BD02-1A86B47D2A59}" presName="ConnectorPoint" presStyleLbl="fgAcc1" presStyleIdx="0" presStyleCnt="4"/>
      <dgm:spPr>
        <a:solidFill>
          <a:schemeClr val="lt1">
            <a:alpha val="90000"/>
            <a:hueOff val="0"/>
            <a:satOff val="0"/>
            <a:lumOff val="0"/>
            <a:alphaOff val="0"/>
          </a:schemeClr>
        </a:solidFill>
        <a:ln w="19050" cap="flat" cmpd="sng" algn="ctr">
          <a:noFill/>
          <a:prstDash val="solid"/>
          <a:miter lim="800000"/>
        </a:ln>
        <a:effectLst/>
      </dgm:spPr>
    </dgm:pt>
    <dgm:pt modelId="{2A2DB0D8-5B90-5144-AB6D-ACD576FE75FE}" type="pres">
      <dgm:prSet presAssocID="{CD38D135-28B9-42F5-BD02-1A86B47D2A59}" presName="EmptyPlaceHolder" presStyleCnt="0"/>
      <dgm:spPr/>
    </dgm:pt>
    <dgm:pt modelId="{A3C166CA-6673-E741-BD1F-E2DFF3B1A0BD}" type="pres">
      <dgm:prSet presAssocID="{AE539F7D-C447-4DE1-9E81-3BD52021E288}" presName="spaceBetweenRectangles" presStyleCnt="0"/>
      <dgm:spPr/>
    </dgm:pt>
    <dgm:pt modelId="{0CDB141C-437E-AC4C-82DE-30740B37A184}" type="pres">
      <dgm:prSet presAssocID="{EB19D490-C8EA-4F4B-9A14-4C9C34C8A8FC}" presName="composite" presStyleCnt="0"/>
      <dgm:spPr/>
    </dgm:pt>
    <dgm:pt modelId="{7F517A07-E807-4C40-A8B0-78B7AD12773A}" type="pres">
      <dgm:prSet presAssocID="{EB19D490-C8EA-4F4B-9A14-4C9C34C8A8FC}" presName="L1TextContainer" presStyleLbl="revTx" presStyleIdx="1" presStyleCnt="4">
        <dgm:presLayoutVars>
          <dgm:chMax val="1"/>
          <dgm:chPref val="1"/>
          <dgm:bulletEnabled val="1"/>
        </dgm:presLayoutVars>
      </dgm:prSet>
      <dgm:spPr/>
    </dgm:pt>
    <dgm:pt modelId="{51478FCC-DB3F-DB4A-8FB4-44A58953A119}" type="pres">
      <dgm:prSet presAssocID="{EB19D490-C8EA-4F4B-9A14-4C9C34C8A8FC}" presName="L2TextContainerWrapper" presStyleCnt="0">
        <dgm:presLayoutVars>
          <dgm:chMax val="0"/>
          <dgm:chPref val="0"/>
          <dgm:bulletEnabled val="1"/>
        </dgm:presLayoutVars>
      </dgm:prSet>
      <dgm:spPr/>
    </dgm:pt>
    <dgm:pt modelId="{4CA830C6-4F7C-4D4F-81C8-F8247D57B578}" type="pres">
      <dgm:prSet presAssocID="{EB19D490-C8EA-4F4B-9A14-4C9C34C8A8FC}" presName="L2TextContainer" presStyleLbl="bgAccFollowNode1" presStyleIdx="1" presStyleCnt="4"/>
      <dgm:spPr/>
    </dgm:pt>
    <dgm:pt modelId="{508B5E7A-89D2-DF47-A684-59203EC1D75E}" type="pres">
      <dgm:prSet presAssocID="{EB19D490-C8EA-4F4B-9A14-4C9C34C8A8FC}" presName="FlexibleEmptyPlaceHolder" presStyleCnt="0"/>
      <dgm:spPr/>
    </dgm:pt>
    <dgm:pt modelId="{A74B22FE-09DF-AA4C-93FE-0DFA5B3FBEFA}" type="pres">
      <dgm:prSet presAssocID="{EB19D490-C8EA-4F4B-9A14-4C9C34C8A8FC}" presName="ConnectLine" presStyleLbl="alignNode1" presStyleIdx="1"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4A715091-6EA6-564A-A317-D3967E7F0E82}" type="pres">
      <dgm:prSet presAssocID="{EB19D490-C8EA-4F4B-9A14-4C9C34C8A8FC}" presName="ConnectorPoint" presStyleLbl="fgAcc1" presStyleIdx="1" presStyleCnt="4"/>
      <dgm:spPr>
        <a:solidFill>
          <a:schemeClr val="lt1">
            <a:alpha val="90000"/>
            <a:hueOff val="0"/>
            <a:satOff val="0"/>
            <a:lumOff val="0"/>
            <a:alphaOff val="0"/>
          </a:schemeClr>
        </a:solidFill>
        <a:ln w="19050" cap="flat" cmpd="sng" algn="ctr">
          <a:noFill/>
          <a:prstDash val="solid"/>
          <a:miter lim="800000"/>
        </a:ln>
        <a:effectLst/>
      </dgm:spPr>
    </dgm:pt>
    <dgm:pt modelId="{E1A29E37-5BAC-F247-8FA0-67ACFE0F68FE}" type="pres">
      <dgm:prSet presAssocID="{EB19D490-C8EA-4F4B-9A14-4C9C34C8A8FC}" presName="EmptyPlaceHolder" presStyleCnt="0"/>
      <dgm:spPr/>
    </dgm:pt>
    <dgm:pt modelId="{36B7E441-EC6A-D84B-B5A7-F61D9F9EF0B5}" type="pres">
      <dgm:prSet presAssocID="{C60A525B-B9FD-425E-8FD2-21B8DECD10FD}" presName="spaceBetweenRectangles" presStyleCnt="0"/>
      <dgm:spPr/>
    </dgm:pt>
    <dgm:pt modelId="{1B000C50-9AA9-BB45-9CAA-A9FAD01710B1}" type="pres">
      <dgm:prSet presAssocID="{1738459D-180F-4975-B1AB-A640E40204F8}" presName="composite" presStyleCnt="0"/>
      <dgm:spPr/>
    </dgm:pt>
    <dgm:pt modelId="{3789B6E7-DECD-7B4D-9720-F40980D6FF2D}" type="pres">
      <dgm:prSet presAssocID="{1738459D-180F-4975-B1AB-A640E40204F8}" presName="L1TextContainer" presStyleLbl="revTx" presStyleIdx="2" presStyleCnt="4">
        <dgm:presLayoutVars>
          <dgm:chMax val="1"/>
          <dgm:chPref val="1"/>
          <dgm:bulletEnabled val="1"/>
        </dgm:presLayoutVars>
      </dgm:prSet>
      <dgm:spPr/>
    </dgm:pt>
    <dgm:pt modelId="{7055EE08-3685-4343-93D1-315C21D87EF6}" type="pres">
      <dgm:prSet presAssocID="{1738459D-180F-4975-B1AB-A640E40204F8}" presName="L2TextContainerWrapper" presStyleCnt="0">
        <dgm:presLayoutVars>
          <dgm:chMax val="0"/>
          <dgm:chPref val="0"/>
          <dgm:bulletEnabled val="1"/>
        </dgm:presLayoutVars>
      </dgm:prSet>
      <dgm:spPr/>
    </dgm:pt>
    <dgm:pt modelId="{A31AD217-04A7-7048-A3E0-ACF60A85EB3C}" type="pres">
      <dgm:prSet presAssocID="{1738459D-180F-4975-B1AB-A640E40204F8}" presName="L2TextContainer" presStyleLbl="bgAccFollowNode1" presStyleIdx="2" presStyleCnt="4"/>
      <dgm:spPr/>
    </dgm:pt>
    <dgm:pt modelId="{C1937C8A-1EDD-EB4E-A947-325F8457464E}" type="pres">
      <dgm:prSet presAssocID="{1738459D-180F-4975-B1AB-A640E40204F8}" presName="FlexibleEmptyPlaceHolder" presStyleCnt="0"/>
      <dgm:spPr/>
    </dgm:pt>
    <dgm:pt modelId="{CAF741CA-F250-7E49-B371-E0FD3337FE75}" type="pres">
      <dgm:prSet presAssocID="{1738459D-180F-4975-B1AB-A640E40204F8}" presName="ConnectLine" presStyleLbl="alignNode1" presStyleIdx="2"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07FE190D-BE60-6D47-85BA-0DAFB9DBC27D}" type="pres">
      <dgm:prSet presAssocID="{1738459D-180F-4975-B1AB-A640E40204F8}" presName="ConnectorPoint" presStyleLbl="fgAcc1" presStyleIdx="2" presStyleCnt="4"/>
      <dgm:spPr>
        <a:solidFill>
          <a:schemeClr val="lt1">
            <a:alpha val="90000"/>
            <a:hueOff val="0"/>
            <a:satOff val="0"/>
            <a:lumOff val="0"/>
            <a:alphaOff val="0"/>
          </a:schemeClr>
        </a:solidFill>
        <a:ln w="19050" cap="flat" cmpd="sng" algn="ctr">
          <a:noFill/>
          <a:prstDash val="solid"/>
          <a:miter lim="800000"/>
        </a:ln>
        <a:effectLst/>
      </dgm:spPr>
    </dgm:pt>
    <dgm:pt modelId="{1704CE5F-7E0F-914E-B440-9A75977CF36E}" type="pres">
      <dgm:prSet presAssocID="{1738459D-180F-4975-B1AB-A640E40204F8}" presName="EmptyPlaceHolder" presStyleCnt="0"/>
      <dgm:spPr/>
    </dgm:pt>
    <dgm:pt modelId="{AB49AADB-68A6-0440-BFE8-B4916323E082}" type="pres">
      <dgm:prSet presAssocID="{075A95B4-F719-44E1-9FC1-384774763ABF}" presName="spaceBetweenRectangles" presStyleCnt="0"/>
      <dgm:spPr/>
    </dgm:pt>
    <dgm:pt modelId="{496DF8FE-A2FC-7748-A422-F8C1FCF8A8CD}" type="pres">
      <dgm:prSet presAssocID="{57D95569-A708-4517-A850-56D7402E9AB6}" presName="composite" presStyleCnt="0"/>
      <dgm:spPr/>
    </dgm:pt>
    <dgm:pt modelId="{0FA767AD-C1AD-BD46-88D3-8D8EAA4FC47B}" type="pres">
      <dgm:prSet presAssocID="{57D95569-A708-4517-A850-56D7402E9AB6}" presName="L1TextContainer" presStyleLbl="revTx" presStyleIdx="3" presStyleCnt="4">
        <dgm:presLayoutVars>
          <dgm:chMax val="1"/>
          <dgm:chPref val="1"/>
          <dgm:bulletEnabled val="1"/>
        </dgm:presLayoutVars>
      </dgm:prSet>
      <dgm:spPr/>
    </dgm:pt>
    <dgm:pt modelId="{AFD30C7B-3ADE-A44B-BA2C-7C5F1BC60CC7}" type="pres">
      <dgm:prSet presAssocID="{57D95569-A708-4517-A850-56D7402E9AB6}" presName="L2TextContainerWrapper" presStyleCnt="0">
        <dgm:presLayoutVars>
          <dgm:chMax val="0"/>
          <dgm:chPref val="0"/>
          <dgm:bulletEnabled val="1"/>
        </dgm:presLayoutVars>
      </dgm:prSet>
      <dgm:spPr/>
    </dgm:pt>
    <dgm:pt modelId="{6151B70E-C9E8-B54C-B1C2-23E49C2D81C6}" type="pres">
      <dgm:prSet presAssocID="{57D95569-A708-4517-A850-56D7402E9AB6}" presName="L2TextContainer" presStyleLbl="bgAccFollowNode1" presStyleIdx="3" presStyleCnt="4"/>
      <dgm:spPr/>
    </dgm:pt>
    <dgm:pt modelId="{712374D2-AB57-854D-97FC-9CAFAB6A5133}" type="pres">
      <dgm:prSet presAssocID="{57D95569-A708-4517-A850-56D7402E9AB6}" presName="FlexibleEmptyPlaceHolder" presStyleCnt="0"/>
      <dgm:spPr/>
    </dgm:pt>
    <dgm:pt modelId="{1920A04B-9BD2-7048-9A01-5802BCFE3DA3}" type="pres">
      <dgm:prSet presAssocID="{57D95569-A708-4517-A850-56D7402E9AB6}" presName="ConnectLine" presStyleLbl="alignNode1" presStyleIdx="3"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56DE72F8-CD03-A545-B9CB-88095F85FEDB}" type="pres">
      <dgm:prSet presAssocID="{57D95569-A708-4517-A850-56D7402E9AB6}" presName="ConnectorPoint" presStyleLbl="fgAcc1" presStyleIdx="3" presStyleCnt="4"/>
      <dgm:spPr>
        <a:solidFill>
          <a:schemeClr val="lt1">
            <a:alpha val="90000"/>
            <a:hueOff val="0"/>
            <a:satOff val="0"/>
            <a:lumOff val="0"/>
            <a:alphaOff val="0"/>
          </a:schemeClr>
        </a:solidFill>
        <a:ln w="19050" cap="flat" cmpd="sng" algn="ctr">
          <a:noFill/>
          <a:prstDash val="solid"/>
          <a:miter lim="800000"/>
        </a:ln>
        <a:effectLst/>
      </dgm:spPr>
    </dgm:pt>
    <dgm:pt modelId="{67CBE0D0-6E43-CB4B-8F03-93C9C8D4FFE7}" type="pres">
      <dgm:prSet presAssocID="{57D95569-A708-4517-A850-56D7402E9AB6}" presName="EmptyPlaceHolder" presStyleCnt="0"/>
      <dgm:spPr/>
    </dgm:pt>
  </dgm:ptLst>
  <dgm:cxnLst>
    <dgm:cxn modelId="{2AC0F20D-8FE2-7B41-9E0E-2A1D60D9A2B7}" type="presOf" srcId="{BB985DA2-84E0-46D7-805F-8A1D49A3F49A}" destId="{4CA830C6-4F7C-4D4F-81C8-F8247D57B578}" srcOrd="0" destOrd="0" presId="urn:microsoft.com/office/officeart/2017/3/layout/HorizontalPathTimeline"/>
    <dgm:cxn modelId="{E5AD190F-0017-A449-92D7-7A4C0A1C8B16}" type="presOf" srcId="{2ED08C37-5914-4BF2-97EE-A2B5E6B9BC4A}" destId="{59120473-6C32-9E4A-B85D-A1023CD84757}" srcOrd="0" destOrd="0" presId="urn:microsoft.com/office/officeart/2017/3/layout/HorizontalPathTimeline"/>
    <dgm:cxn modelId="{8E135A16-2306-A34D-85C7-F2C74C923E50}" type="presOf" srcId="{57D95569-A708-4517-A850-56D7402E9AB6}" destId="{0FA767AD-C1AD-BD46-88D3-8D8EAA4FC47B}" srcOrd="0" destOrd="0" presId="urn:microsoft.com/office/officeart/2017/3/layout/HorizontalPathTimeline"/>
    <dgm:cxn modelId="{92BDE726-ED45-4F79-A4C5-0300230DCA79}" srcId="{57D95569-A708-4517-A850-56D7402E9AB6}" destId="{3804C53F-09FE-4729-BFC3-C667AD263266}" srcOrd="0" destOrd="0" parTransId="{539794E1-F599-4EAA-AAFE-C58F5C898C19}" sibTransId="{4E9A26C0-65CD-448D-B664-6414762D1612}"/>
    <dgm:cxn modelId="{89FBCE40-8342-3147-8DFC-47623C0FAFD4}" type="presOf" srcId="{CD38D135-28B9-42F5-BD02-1A86B47D2A59}" destId="{B77C6461-69B8-5347-90BA-0820B2BDFF4F}" srcOrd="0" destOrd="0" presId="urn:microsoft.com/office/officeart/2017/3/layout/HorizontalPathTimeline"/>
    <dgm:cxn modelId="{03354C61-159C-49B8-A498-90FA4BB8B973}" srcId="{CD38D135-28B9-42F5-BD02-1A86B47D2A59}" destId="{D0C50A24-E165-450B-A0B9-951A894EBF7D}" srcOrd="0" destOrd="0" parTransId="{F9AF62C4-B341-4F32-8041-0C6FAF0D799E}" sibTransId="{48D93A93-4C5E-4578-BF16-0C6FF1FD9174}"/>
    <dgm:cxn modelId="{2A440968-644A-4DF3-A1E4-AC120A7A08AB}" srcId="{2ED08C37-5914-4BF2-97EE-A2B5E6B9BC4A}" destId="{CD38D135-28B9-42F5-BD02-1A86B47D2A59}" srcOrd="0" destOrd="0" parTransId="{1AB7E5FD-9473-4812-8414-922DB605CAA8}" sibTransId="{AE539F7D-C447-4DE1-9E81-3BD52021E288}"/>
    <dgm:cxn modelId="{34007974-5364-A941-91D3-FDBE8D68A19B}" type="presOf" srcId="{110CCBCE-6E98-48C3-946D-C6F9014A6E55}" destId="{A31AD217-04A7-7048-A3E0-ACF60A85EB3C}" srcOrd="0" destOrd="0" presId="urn:microsoft.com/office/officeart/2017/3/layout/HorizontalPathTimeline"/>
    <dgm:cxn modelId="{58D6A07A-0F8D-4106-9D1D-ABF3A801D3B5}" srcId="{2ED08C37-5914-4BF2-97EE-A2B5E6B9BC4A}" destId="{57D95569-A708-4517-A850-56D7402E9AB6}" srcOrd="3" destOrd="0" parTransId="{516491BF-2BEE-4042-9AFE-9F0BECC87AD6}" sibTransId="{A57B42EE-D3AA-441E-9A93-855393BDA70F}"/>
    <dgm:cxn modelId="{A1CC648A-E710-487B-934A-F6E45555FB99}" srcId="{2ED08C37-5914-4BF2-97EE-A2B5E6B9BC4A}" destId="{1738459D-180F-4975-B1AB-A640E40204F8}" srcOrd="2" destOrd="0" parTransId="{34DB8685-D84F-4899-BC40-857D77977278}" sibTransId="{075A95B4-F719-44E1-9FC1-384774763ABF}"/>
    <dgm:cxn modelId="{64458F8A-F251-4920-AFD9-A6586BBA39AA}" srcId="{2ED08C37-5914-4BF2-97EE-A2B5E6B9BC4A}" destId="{EB19D490-C8EA-4F4B-9A14-4C9C34C8A8FC}" srcOrd="1" destOrd="0" parTransId="{CE308FEC-CE19-4983-91AC-B4FE9C943943}" sibTransId="{C60A525B-B9FD-425E-8FD2-21B8DECD10FD}"/>
    <dgm:cxn modelId="{1962B49A-3F3E-8D4E-92C5-4DCA541872EB}" type="presOf" srcId="{EB19D490-C8EA-4F4B-9A14-4C9C34C8A8FC}" destId="{7F517A07-E807-4C40-A8B0-78B7AD12773A}" srcOrd="0" destOrd="0" presId="urn:microsoft.com/office/officeart/2017/3/layout/HorizontalPathTimeline"/>
    <dgm:cxn modelId="{C6973BD0-2F8C-674A-B623-3D72899EEEAA}" type="presOf" srcId="{D0C50A24-E165-450B-A0B9-951A894EBF7D}" destId="{BEAAB027-B515-D94C-9DC8-B04D46CE3A84}" srcOrd="0" destOrd="0" presId="urn:microsoft.com/office/officeart/2017/3/layout/HorizontalPathTimeline"/>
    <dgm:cxn modelId="{04AEC2D6-3D45-49CE-86BD-17845D988357}" srcId="{1738459D-180F-4975-B1AB-A640E40204F8}" destId="{110CCBCE-6E98-48C3-946D-C6F9014A6E55}" srcOrd="0" destOrd="0" parTransId="{51BCC601-1192-4B43-BE59-1C0DE318E330}" sibTransId="{4CA6A2B3-F247-4C83-AF28-C7D4A828D230}"/>
    <dgm:cxn modelId="{0EE1BBE3-0230-E643-AC33-C583407DEEB8}" type="presOf" srcId="{3804C53F-09FE-4729-BFC3-C667AD263266}" destId="{6151B70E-C9E8-B54C-B1C2-23E49C2D81C6}" srcOrd="0" destOrd="0" presId="urn:microsoft.com/office/officeart/2017/3/layout/HorizontalPathTimeline"/>
    <dgm:cxn modelId="{3B64C8E4-00E0-D14D-813F-85B065DC3CDF}" type="presOf" srcId="{1738459D-180F-4975-B1AB-A640E40204F8}" destId="{3789B6E7-DECD-7B4D-9720-F40980D6FF2D}" srcOrd="0" destOrd="0" presId="urn:microsoft.com/office/officeart/2017/3/layout/HorizontalPathTimeline"/>
    <dgm:cxn modelId="{987ED8E6-B12D-46D4-89BF-38D344847C97}" srcId="{EB19D490-C8EA-4F4B-9A14-4C9C34C8A8FC}" destId="{BB985DA2-84E0-46D7-805F-8A1D49A3F49A}" srcOrd="0" destOrd="0" parTransId="{AEA166BE-C589-4732-B8BA-CF49ABB706D1}" sibTransId="{B2BE7597-F63F-4EC8-B697-07B390928D68}"/>
    <dgm:cxn modelId="{59353F5B-1C58-D243-B397-64D03FBFEA03}" type="presParOf" srcId="{59120473-6C32-9E4A-B85D-A1023CD84757}" destId="{6D6C8F7F-3484-F34F-A8EC-91EB9D71F329}" srcOrd="0" destOrd="0" presId="urn:microsoft.com/office/officeart/2017/3/layout/HorizontalPathTimeline"/>
    <dgm:cxn modelId="{3C755BCE-1D0B-3F4B-A90B-D07E5C33DA19}" type="presParOf" srcId="{59120473-6C32-9E4A-B85D-A1023CD84757}" destId="{3A2D01B5-FFA9-3C41-B0A3-F36DEA8E941F}" srcOrd="1" destOrd="0" presId="urn:microsoft.com/office/officeart/2017/3/layout/HorizontalPathTimeline"/>
    <dgm:cxn modelId="{B2A400DA-2DC1-504B-9BE2-870A404A229B}" type="presParOf" srcId="{3A2D01B5-FFA9-3C41-B0A3-F36DEA8E941F}" destId="{4CBFC71B-4F71-4646-B405-EB9FF63BD8D6}" srcOrd="0" destOrd="0" presId="urn:microsoft.com/office/officeart/2017/3/layout/HorizontalPathTimeline"/>
    <dgm:cxn modelId="{1C939302-EC79-FD41-83FF-101918CFC138}" type="presParOf" srcId="{4CBFC71B-4F71-4646-B405-EB9FF63BD8D6}" destId="{B77C6461-69B8-5347-90BA-0820B2BDFF4F}" srcOrd="0" destOrd="0" presId="urn:microsoft.com/office/officeart/2017/3/layout/HorizontalPathTimeline"/>
    <dgm:cxn modelId="{48877E14-58DF-D14E-AF11-7B23170E3BFF}" type="presParOf" srcId="{4CBFC71B-4F71-4646-B405-EB9FF63BD8D6}" destId="{AFFD61CA-7D79-274B-819E-5C1FC0CB88D2}" srcOrd="1" destOrd="0" presId="urn:microsoft.com/office/officeart/2017/3/layout/HorizontalPathTimeline"/>
    <dgm:cxn modelId="{65CBB3B2-8487-B741-B90E-BF22D2AC4733}" type="presParOf" srcId="{AFFD61CA-7D79-274B-819E-5C1FC0CB88D2}" destId="{BEAAB027-B515-D94C-9DC8-B04D46CE3A84}" srcOrd="0" destOrd="0" presId="urn:microsoft.com/office/officeart/2017/3/layout/HorizontalPathTimeline"/>
    <dgm:cxn modelId="{4D63C0F0-BDCE-D645-8286-86F14B50B546}" type="presParOf" srcId="{AFFD61CA-7D79-274B-819E-5C1FC0CB88D2}" destId="{72D31797-1437-B04F-93C5-3C83CD8D9ADB}" srcOrd="1" destOrd="0" presId="urn:microsoft.com/office/officeart/2017/3/layout/HorizontalPathTimeline"/>
    <dgm:cxn modelId="{204640EF-28A5-A949-8A39-20718DDA9D3F}" type="presParOf" srcId="{4CBFC71B-4F71-4646-B405-EB9FF63BD8D6}" destId="{144FBD4C-C170-954B-AFCC-7D8E7A65B33C}" srcOrd="2" destOrd="0" presId="urn:microsoft.com/office/officeart/2017/3/layout/HorizontalPathTimeline"/>
    <dgm:cxn modelId="{FD641FEC-8FD3-BA4D-A388-DBFBFDA7F792}" type="presParOf" srcId="{4CBFC71B-4F71-4646-B405-EB9FF63BD8D6}" destId="{C43BE87D-2954-444E-94D0-69DB41EFACA1}" srcOrd="3" destOrd="0" presId="urn:microsoft.com/office/officeart/2017/3/layout/HorizontalPathTimeline"/>
    <dgm:cxn modelId="{BCC22FCB-1F95-7A47-A473-05253ECFF75E}" type="presParOf" srcId="{4CBFC71B-4F71-4646-B405-EB9FF63BD8D6}" destId="{2A2DB0D8-5B90-5144-AB6D-ACD576FE75FE}" srcOrd="4" destOrd="0" presId="urn:microsoft.com/office/officeart/2017/3/layout/HorizontalPathTimeline"/>
    <dgm:cxn modelId="{7502BE92-DB96-4A43-BF70-859E9E942E4C}" type="presParOf" srcId="{3A2D01B5-FFA9-3C41-B0A3-F36DEA8E941F}" destId="{A3C166CA-6673-E741-BD1F-E2DFF3B1A0BD}" srcOrd="1" destOrd="0" presId="urn:microsoft.com/office/officeart/2017/3/layout/HorizontalPathTimeline"/>
    <dgm:cxn modelId="{ED4CA9C1-50C5-7D4E-89D7-3B002830B53D}" type="presParOf" srcId="{3A2D01B5-FFA9-3C41-B0A3-F36DEA8E941F}" destId="{0CDB141C-437E-AC4C-82DE-30740B37A184}" srcOrd="2" destOrd="0" presId="urn:microsoft.com/office/officeart/2017/3/layout/HorizontalPathTimeline"/>
    <dgm:cxn modelId="{ED9A6826-0994-3C46-B2A3-925D402AE424}" type="presParOf" srcId="{0CDB141C-437E-AC4C-82DE-30740B37A184}" destId="{7F517A07-E807-4C40-A8B0-78B7AD12773A}" srcOrd="0" destOrd="0" presId="urn:microsoft.com/office/officeart/2017/3/layout/HorizontalPathTimeline"/>
    <dgm:cxn modelId="{C87FB945-B94B-9549-8BAD-C34BA1EB015E}" type="presParOf" srcId="{0CDB141C-437E-AC4C-82DE-30740B37A184}" destId="{51478FCC-DB3F-DB4A-8FB4-44A58953A119}" srcOrd="1" destOrd="0" presId="urn:microsoft.com/office/officeart/2017/3/layout/HorizontalPathTimeline"/>
    <dgm:cxn modelId="{53CFD501-5E21-4A4B-ADBF-2D6FFA99DE68}" type="presParOf" srcId="{51478FCC-DB3F-DB4A-8FB4-44A58953A119}" destId="{4CA830C6-4F7C-4D4F-81C8-F8247D57B578}" srcOrd="0" destOrd="0" presId="urn:microsoft.com/office/officeart/2017/3/layout/HorizontalPathTimeline"/>
    <dgm:cxn modelId="{F9EB2569-DC86-AE4D-8F34-35B75E174713}" type="presParOf" srcId="{51478FCC-DB3F-DB4A-8FB4-44A58953A119}" destId="{508B5E7A-89D2-DF47-A684-59203EC1D75E}" srcOrd="1" destOrd="0" presId="urn:microsoft.com/office/officeart/2017/3/layout/HorizontalPathTimeline"/>
    <dgm:cxn modelId="{D865C4D5-4D06-3E4B-9E6C-5F118CD05991}" type="presParOf" srcId="{0CDB141C-437E-AC4C-82DE-30740B37A184}" destId="{A74B22FE-09DF-AA4C-93FE-0DFA5B3FBEFA}" srcOrd="2" destOrd="0" presId="urn:microsoft.com/office/officeart/2017/3/layout/HorizontalPathTimeline"/>
    <dgm:cxn modelId="{0DEF933F-CE4E-A44C-A97F-615C1F6F033E}" type="presParOf" srcId="{0CDB141C-437E-AC4C-82DE-30740B37A184}" destId="{4A715091-6EA6-564A-A317-D3967E7F0E82}" srcOrd="3" destOrd="0" presId="urn:microsoft.com/office/officeart/2017/3/layout/HorizontalPathTimeline"/>
    <dgm:cxn modelId="{ADFD664D-FD81-C74D-83E4-3659FC3A3A4C}" type="presParOf" srcId="{0CDB141C-437E-AC4C-82DE-30740B37A184}" destId="{E1A29E37-5BAC-F247-8FA0-67ACFE0F68FE}" srcOrd="4" destOrd="0" presId="urn:microsoft.com/office/officeart/2017/3/layout/HorizontalPathTimeline"/>
    <dgm:cxn modelId="{8CB5D75D-C42C-BC47-A67D-3BAD605D63F8}" type="presParOf" srcId="{3A2D01B5-FFA9-3C41-B0A3-F36DEA8E941F}" destId="{36B7E441-EC6A-D84B-B5A7-F61D9F9EF0B5}" srcOrd="3" destOrd="0" presId="urn:microsoft.com/office/officeart/2017/3/layout/HorizontalPathTimeline"/>
    <dgm:cxn modelId="{DE940D5E-FA2B-0543-871A-22D398137B5C}" type="presParOf" srcId="{3A2D01B5-FFA9-3C41-B0A3-F36DEA8E941F}" destId="{1B000C50-9AA9-BB45-9CAA-A9FAD01710B1}" srcOrd="4" destOrd="0" presId="urn:microsoft.com/office/officeart/2017/3/layout/HorizontalPathTimeline"/>
    <dgm:cxn modelId="{D81D89E3-6566-614B-9A47-266EC44762D8}" type="presParOf" srcId="{1B000C50-9AA9-BB45-9CAA-A9FAD01710B1}" destId="{3789B6E7-DECD-7B4D-9720-F40980D6FF2D}" srcOrd="0" destOrd="0" presId="urn:microsoft.com/office/officeart/2017/3/layout/HorizontalPathTimeline"/>
    <dgm:cxn modelId="{0C36B5EF-7C24-DD49-8148-8FDBEDF7E496}" type="presParOf" srcId="{1B000C50-9AA9-BB45-9CAA-A9FAD01710B1}" destId="{7055EE08-3685-4343-93D1-315C21D87EF6}" srcOrd="1" destOrd="0" presId="urn:microsoft.com/office/officeart/2017/3/layout/HorizontalPathTimeline"/>
    <dgm:cxn modelId="{945A31C9-8877-6B44-9108-D138783D6B78}" type="presParOf" srcId="{7055EE08-3685-4343-93D1-315C21D87EF6}" destId="{A31AD217-04A7-7048-A3E0-ACF60A85EB3C}" srcOrd="0" destOrd="0" presId="urn:microsoft.com/office/officeart/2017/3/layout/HorizontalPathTimeline"/>
    <dgm:cxn modelId="{C1A4A61B-460E-FB42-B9C8-BE52DA8B9CB0}" type="presParOf" srcId="{7055EE08-3685-4343-93D1-315C21D87EF6}" destId="{C1937C8A-1EDD-EB4E-A947-325F8457464E}" srcOrd="1" destOrd="0" presId="urn:microsoft.com/office/officeart/2017/3/layout/HorizontalPathTimeline"/>
    <dgm:cxn modelId="{523814D1-2752-5045-9678-6C61161D9F24}" type="presParOf" srcId="{1B000C50-9AA9-BB45-9CAA-A9FAD01710B1}" destId="{CAF741CA-F250-7E49-B371-E0FD3337FE75}" srcOrd="2" destOrd="0" presId="urn:microsoft.com/office/officeart/2017/3/layout/HorizontalPathTimeline"/>
    <dgm:cxn modelId="{8310345A-BCDA-F340-B782-CB06997FB12A}" type="presParOf" srcId="{1B000C50-9AA9-BB45-9CAA-A9FAD01710B1}" destId="{07FE190D-BE60-6D47-85BA-0DAFB9DBC27D}" srcOrd="3" destOrd="0" presId="urn:microsoft.com/office/officeart/2017/3/layout/HorizontalPathTimeline"/>
    <dgm:cxn modelId="{F18DF337-5F8F-4246-8414-3B97D44F9BB6}" type="presParOf" srcId="{1B000C50-9AA9-BB45-9CAA-A9FAD01710B1}" destId="{1704CE5F-7E0F-914E-B440-9A75977CF36E}" srcOrd="4" destOrd="0" presId="urn:microsoft.com/office/officeart/2017/3/layout/HorizontalPathTimeline"/>
    <dgm:cxn modelId="{CA63AC41-568C-C742-B186-940276A4377D}" type="presParOf" srcId="{3A2D01B5-FFA9-3C41-B0A3-F36DEA8E941F}" destId="{AB49AADB-68A6-0440-BFE8-B4916323E082}" srcOrd="5" destOrd="0" presId="urn:microsoft.com/office/officeart/2017/3/layout/HorizontalPathTimeline"/>
    <dgm:cxn modelId="{1706A5EF-DC6A-8342-B024-651CFD1C102E}" type="presParOf" srcId="{3A2D01B5-FFA9-3C41-B0A3-F36DEA8E941F}" destId="{496DF8FE-A2FC-7748-A422-F8C1FCF8A8CD}" srcOrd="6" destOrd="0" presId="urn:microsoft.com/office/officeart/2017/3/layout/HorizontalPathTimeline"/>
    <dgm:cxn modelId="{5D6A0FA0-9C6D-C541-A5B6-8AA033E17FF5}" type="presParOf" srcId="{496DF8FE-A2FC-7748-A422-F8C1FCF8A8CD}" destId="{0FA767AD-C1AD-BD46-88D3-8D8EAA4FC47B}" srcOrd="0" destOrd="0" presId="urn:microsoft.com/office/officeart/2017/3/layout/HorizontalPathTimeline"/>
    <dgm:cxn modelId="{2763C395-5F26-8A4A-A897-FCC9A72C0045}" type="presParOf" srcId="{496DF8FE-A2FC-7748-A422-F8C1FCF8A8CD}" destId="{AFD30C7B-3ADE-A44B-BA2C-7C5F1BC60CC7}" srcOrd="1" destOrd="0" presId="urn:microsoft.com/office/officeart/2017/3/layout/HorizontalPathTimeline"/>
    <dgm:cxn modelId="{1933A585-C29C-8249-A8E3-D092C64E126B}" type="presParOf" srcId="{AFD30C7B-3ADE-A44B-BA2C-7C5F1BC60CC7}" destId="{6151B70E-C9E8-B54C-B1C2-23E49C2D81C6}" srcOrd="0" destOrd="0" presId="urn:microsoft.com/office/officeart/2017/3/layout/HorizontalPathTimeline"/>
    <dgm:cxn modelId="{B680579C-7099-DF48-880B-8608B5170E71}" type="presParOf" srcId="{AFD30C7B-3ADE-A44B-BA2C-7C5F1BC60CC7}" destId="{712374D2-AB57-854D-97FC-9CAFAB6A5133}" srcOrd="1" destOrd="0" presId="urn:microsoft.com/office/officeart/2017/3/layout/HorizontalPathTimeline"/>
    <dgm:cxn modelId="{387C6C7C-090F-174D-9BEC-F21638D1B033}" type="presParOf" srcId="{496DF8FE-A2FC-7748-A422-F8C1FCF8A8CD}" destId="{1920A04B-9BD2-7048-9A01-5802BCFE3DA3}" srcOrd="2" destOrd="0" presId="urn:microsoft.com/office/officeart/2017/3/layout/HorizontalPathTimeline"/>
    <dgm:cxn modelId="{E4D839E8-6ADB-5F4D-943D-4237B1A7215F}" type="presParOf" srcId="{496DF8FE-A2FC-7748-A422-F8C1FCF8A8CD}" destId="{56DE72F8-CD03-A545-B9CB-88095F85FEDB}" srcOrd="3" destOrd="0" presId="urn:microsoft.com/office/officeart/2017/3/layout/HorizontalPathTimeline"/>
    <dgm:cxn modelId="{C5BCA075-879E-BD4D-942D-0DDC7F9CD976}" type="presParOf" srcId="{496DF8FE-A2FC-7748-A422-F8C1FCF8A8CD}" destId="{67CBE0D0-6E43-CB4B-8F03-93C9C8D4FFE7}" srcOrd="4" destOrd="0" presId="urn:microsoft.com/office/officeart/2017/3/layout/HorizontalPath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C6461-69B8-5347-90BA-0820B2BDFF4F}">
      <dsp:nvSpPr>
        <dsp:cNvPr id="0" name=""/>
        <dsp:cNvSpPr/>
      </dsp:nvSpPr>
      <dsp:spPr>
        <a:xfrm>
          <a:off x="444983" y="2232665"/>
          <a:ext cx="3549037" cy="469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late 1980s</a:t>
          </a:r>
        </a:p>
      </dsp:txBody>
      <dsp:txXfrm>
        <a:off x="444983" y="2232665"/>
        <a:ext cx="3549037" cy="469816"/>
      </dsp:txXfrm>
    </dsp:sp>
    <dsp:sp modelId="{6D6C8F7F-3484-F34F-A8EC-91EB9D71F329}">
      <dsp:nvSpPr>
        <dsp:cNvPr id="0" name=""/>
        <dsp:cNvSpPr/>
      </dsp:nvSpPr>
      <dsp:spPr>
        <a:xfrm>
          <a:off x="0" y="1995678"/>
          <a:ext cx="11093450" cy="16630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AB027-B515-D94C-9DC8-B04D46CE3A84}">
      <dsp:nvSpPr>
        <dsp:cNvPr id="0" name=""/>
        <dsp:cNvSpPr/>
      </dsp:nvSpPr>
      <dsp:spPr>
        <a:xfrm>
          <a:off x="267531" y="582007"/>
          <a:ext cx="3903941" cy="70686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Began in the late 1980s with organs taken from executed prisoners</a:t>
          </a:r>
        </a:p>
      </dsp:txBody>
      <dsp:txXfrm>
        <a:off x="267531" y="582007"/>
        <a:ext cx="3903941" cy="706867"/>
      </dsp:txXfrm>
    </dsp:sp>
    <dsp:sp modelId="{144FBD4C-C170-954B-AFCC-7D8E7A65B33C}">
      <dsp:nvSpPr>
        <dsp:cNvPr id="0" name=""/>
        <dsp:cNvSpPr/>
      </dsp:nvSpPr>
      <dsp:spPr>
        <a:xfrm>
          <a:off x="2219502" y="1288875"/>
          <a:ext cx="0" cy="70680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F517A07-E807-4C40-A8B0-78B7AD12773A}">
      <dsp:nvSpPr>
        <dsp:cNvPr id="0" name=""/>
        <dsp:cNvSpPr/>
      </dsp:nvSpPr>
      <dsp:spPr>
        <a:xfrm>
          <a:off x="2663132" y="1455182"/>
          <a:ext cx="3549037" cy="469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1990s-2000s</a:t>
          </a:r>
        </a:p>
      </dsp:txBody>
      <dsp:txXfrm>
        <a:off x="2663132" y="1455182"/>
        <a:ext cx="3549037" cy="469816"/>
      </dsp:txXfrm>
    </dsp:sp>
    <dsp:sp modelId="{4CA830C6-4F7C-4D4F-81C8-F8247D57B578}">
      <dsp:nvSpPr>
        <dsp:cNvPr id="0" name=""/>
        <dsp:cNvSpPr/>
      </dsp:nvSpPr>
      <dsp:spPr>
        <a:xfrm>
          <a:off x="2485680" y="2868788"/>
          <a:ext cx="3903941" cy="70686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There was a rapid increase in transplants despite very few voluntary donors</a:t>
          </a:r>
        </a:p>
      </dsp:txBody>
      <dsp:txXfrm>
        <a:off x="2485680" y="2868788"/>
        <a:ext cx="3903941" cy="706867"/>
      </dsp:txXfrm>
    </dsp:sp>
    <dsp:sp modelId="{A74B22FE-09DF-AA4C-93FE-0DFA5B3FBEFA}">
      <dsp:nvSpPr>
        <dsp:cNvPr id="0" name=""/>
        <dsp:cNvSpPr/>
      </dsp:nvSpPr>
      <dsp:spPr>
        <a:xfrm>
          <a:off x="4437650" y="2161985"/>
          <a:ext cx="0" cy="70680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43BE87D-2954-444E-94D0-69DB41EFACA1}">
      <dsp:nvSpPr>
        <dsp:cNvPr id="0" name=""/>
        <dsp:cNvSpPr/>
      </dsp:nvSpPr>
      <dsp:spPr>
        <a:xfrm>
          <a:off x="2167531" y="2026861"/>
          <a:ext cx="103941" cy="103941"/>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4A715091-6EA6-564A-A317-D3967E7F0E82}">
      <dsp:nvSpPr>
        <dsp:cNvPr id="0" name=""/>
        <dsp:cNvSpPr/>
      </dsp:nvSpPr>
      <dsp:spPr>
        <a:xfrm>
          <a:off x="4385680" y="2026861"/>
          <a:ext cx="103941" cy="103941"/>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3789B6E7-DECD-7B4D-9720-F40980D6FF2D}">
      <dsp:nvSpPr>
        <dsp:cNvPr id="0" name=""/>
        <dsp:cNvSpPr/>
      </dsp:nvSpPr>
      <dsp:spPr>
        <a:xfrm>
          <a:off x="4881280" y="2232665"/>
          <a:ext cx="3549037" cy="469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1999</a:t>
          </a:r>
        </a:p>
      </dsp:txBody>
      <dsp:txXfrm>
        <a:off x="4881280" y="2232665"/>
        <a:ext cx="3549037" cy="469816"/>
      </dsp:txXfrm>
    </dsp:sp>
    <dsp:sp modelId="{A31AD217-04A7-7048-A3E0-ACF60A85EB3C}">
      <dsp:nvSpPr>
        <dsp:cNvPr id="0" name=""/>
        <dsp:cNvSpPr/>
      </dsp:nvSpPr>
      <dsp:spPr>
        <a:xfrm>
          <a:off x="4703828" y="364510"/>
          <a:ext cx="3903941" cy="92436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Chinese Communist Party launches persecution campaign against Falun Gong, labeling it as a “threat”</a:t>
          </a:r>
        </a:p>
      </dsp:txBody>
      <dsp:txXfrm>
        <a:off x="4703828" y="364510"/>
        <a:ext cx="3903941" cy="924365"/>
      </dsp:txXfrm>
    </dsp:sp>
    <dsp:sp modelId="{CAF741CA-F250-7E49-B371-E0FD3337FE75}">
      <dsp:nvSpPr>
        <dsp:cNvPr id="0" name=""/>
        <dsp:cNvSpPr/>
      </dsp:nvSpPr>
      <dsp:spPr>
        <a:xfrm>
          <a:off x="6655799" y="1288875"/>
          <a:ext cx="0" cy="70680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FA767AD-C1AD-BD46-88D3-8D8EAA4FC47B}">
      <dsp:nvSpPr>
        <dsp:cNvPr id="0" name=""/>
        <dsp:cNvSpPr/>
      </dsp:nvSpPr>
      <dsp:spPr>
        <a:xfrm>
          <a:off x="7099428" y="1455182"/>
          <a:ext cx="3549037" cy="469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2006</a:t>
          </a:r>
        </a:p>
      </dsp:txBody>
      <dsp:txXfrm>
        <a:off x="7099428" y="1455182"/>
        <a:ext cx="3549037" cy="469816"/>
      </dsp:txXfrm>
    </dsp:sp>
    <dsp:sp modelId="{6151B70E-C9E8-B54C-B1C2-23E49C2D81C6}">
      <dsp:nvSpPr>
        <dsp:cNvPr id="0" name=""/>
        <dsp:cNvSpPr/>
      </dsp:nvSpPr>
      <dsp:spPr>
        <a:xfrm>
          <a:off x="6921976" y="2868788"/>
          <a:ext cx="3903941" cy="114186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First international reports expose large-scale organ harvesting of Falun Gong prisoners, promoting UN and U.S. investigations</a:t>
          </a:r>
        </a:p>
      </dsp:txBody>
      <dsp:txXfrm>
        <a:off x="6921976" y="2868788"/>
        <a:ext cx="3903941" cy="1141863"/>
      </dsp:txXfrm>
    </dsp:sp>
    <dsp:sp modelId="{1920A04B-9BD2-7048-9A01-5802BCFE3DA3}">
      <dsp:nvSpPr>
        <dsp:cNvPr id="0" name=""/>
        <dsp:cNvSpPr/>
      </dsp:nvSpPr>
      <dsp:spPr>
        <a:xfrm>
          <a:off x="8873947" y="2161985"/>
          <a:ext cx="0" cy="70680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7FE190D-BE60-6D47-85BA-0DAFB9DBC27D}">
      <dsp:nvSpPr>
        <dsp:cNvPr id="0" name=""/>
        <dsp:cNvSpPr/>
      </dsp:nvSpPr>
      <dsp:spPr>
        <a:xfrm>
          <a:off x="6603828" y="2026861"/>
          <a:ext cx="103941" cy="103941"/>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56DE72F8-CD03-A545-B9CB-88095F85FEDB}">
      <dsp:nvSpPr>
        <dsp:cNvPr id="0" name=""/>
        <dsp:cNvSpPr/>
      </dsp:nvSpPr>
      <dsp:spPr>
        <a:xfrm>
          <a:off x="8821976" y="2026861"/>
          <a:ext cx="103941" cy="103941"/>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216B9-3C4D-4627-9905-5A55C2357CFE}" type="datetimeFigureOut">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945863-DE6A-466D-B5A5-268CE5EE3FBE}" type="slidenum">
              <a:t>‹#›</a:t>
            </a:fld>
            <a:endParaRPr lang="en-US"/>
          </a:p>
        </p:txBody>
      </p:sp>
    </p:spTree>
    <p:extLst>
      <p:ext uri="{BB962C8B-B14F-4D97-AF65-F5344CB8AC3E}">
        <p14:creationId xmlns:p14="http://schemas.microsoft.com/office/powerpoint/2010/main" val="21073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45863-DE6A-466D-B5A5-268CE5EE3FBE}" type="slidenum">
              <a:rPr lang="en-US" smtClean="0"/>
              <a:t>1</a:t>
            </a:fld>
            <a:endParaRPr lang="en-US"/>
          </a:p>
        </p:txBody>
      </p:sp>
    </p:spTree>
    <p:extLst>
      <p:ext uri="{BB962C8B-B14F-4D97-AF65-F5344CB8AC3E}">
        <p14:creationId xmlns:p14="http://schemas.microsoft.com/office/powerpoint/2010/main" val="353698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Organ trafficking is the illegal removal and sale of human organs- usually for transplants or profit</a:t>
            </a:r>
          </a:p>
          <a:p>
            <a:r>
              <a:rPr lang="en-US" dirty="0">
                <a:ea typeface="Calibri"/>
                <a:cs typeface="Calibri"/>
              </a:rPr>
              <a:t>In many cases, the organs are taken without consent from vulnerable groups like prisoners, the poor or even people who have been kidnapped</a:t>
            </a:r>
          </a:p>
          <a:p>
            <a:r>
              <a:rPr lang="en-US" dirty="0">
                <a:ea typeface="Calibri"/>
                <a:cs typeface="Calibri"/>
              </a:rPr>
              <a:t>This happens because there is a huge global demand for organ transplants but not enough legal donors</a:t>
            </a:r>
          </a:p>
          <a:p>
            <a:r>
              <a:rPr lang="en-US" dirty="0">
                <a:ea typeface="Calibri"/>
                <a:cs typeface="Calibri"/>
              </a:rPr>
              <a:t>It’s a billion dollar black market that affects thousands of victims each year</a:t>
            </a:r>
          </a:p>
          <a:p>
            <a:r>
              <a:rPr lang="en-US" dirty="0">
                <a:ea typeface="Calibri"/>
                <a:cs typeface="Calibri"/>
              </a:rPr>
              <a:t>Beyond the money, it’s a serious violation of basic human rights- the right to life, autonomy and dignity</a:t>
            </a:r>
          </a:p>
        </p:txBody>
      </p:sp>
      <p:sp>
        <p:nvSpPr>
          <p:cNvPr id="4" name="Slide Number Placeholder 3"/>
          <p:cNvSpPr>
            <a:spLocks noGrp="1"/>
          </p:cNvSpPr>
          <p:nvPr>
            <p:ph type="sldNum" sz="quarter" idx="5"/>
          </p:nvPr>
        </p:nvSpPr>
        <p:spPr/>
        <p:txBody>
          <a:bodyPr/>
          <a:lstStyle/>
          <a:p>
            <a:fld id="{0E945863-DE6A-466D-B5A5-268CE5EE3FBE}" type="slidenum">
              <a:t>2</a:t>
            </a:fld>
            <a:endParaRPr lang="en-US"/>
          </a:p>
        </p:txBody>
      </p:sp>
    </p:spTree>
    <p:extLst>
      <p:ext uri="{BB962C8B-B14F-4D97-AF65-F5344CB8AC3E}">
        <p14:creationId xmlns:p14="http://schemas.microsoft.com/office/powerpoint/2010/main" val="413026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 harvesting in China developed gradually over several decades.</a:t>
            </a:r>
          </a:p>
          <a:p>
            <a:r>
              <a:rPr lang="en-US" dirty="0"/>
              <a:t>It began in the 1980s with the use of organs from executed prisoners, but by the 1990s, transplant operations had grown dramatically without a reliable donor system.</a:t>
            </a:r>
          </a:p>
          <a:p>
            <a:r>
              <a:rPr lang="en-US" dirty="0"/>
              <a:t>After 1999, the detention of Falun Gong practitioners provided a new, hidden source for organs, and by the early 2000s, evidence pointed to organized medical screening inside detention centers.</a:t>
            </a:r>
          </a:p>
          <a:p>
            <a:r>
              <a:rPr lang="en-US" dirty="0"/>
              <a:t>In 2006, international reports exposed these practices, prompting human rights investigations that continue to this day."</a:t>
            </a:r>
          </a:p>
          <a:p>
            <a:endParaRPr lang="en-US" dirty="0"/>
          </a:p>
        </p:txBody>
      </p:sp>
      <p:sp>
        <p:nvSpPr>
          <p:cNvPr id="4" name="Slide Number Placeholder 3"/>
          <p:cNvSpPr>
            <a:spLocks noGrp="1"/>
          </p:cNvSpPr>
          <p:nvPr>
            <p:ph type="sldNum" sz="quarter" idx="5"/>
          </p:nvPr>
        </p:nvSpPr>
        <p:spPr/>
        <p:txBody>
          <a:bodyPr/>
          <a:lstStyle/>
          <a:p>
            <a:fld id="{0E945863-DE6A-466D-B5A5-268CE5EE3FBE}" type="slidenum">
              <a:rPr lang="en-US" smtClean="0"/>
              <a:t>3</a:t>
            </a:fld>
            <a:endParaRPr lang="en-US"/>
          </a:p>
        </p:txBody>
      </p:sp>
    </p:spTree>
    <p:extLst>
      <p:ext uri="{BB962C8B-B14F-4D97-AF65-F5344CB8AC3E}">
        <p14:creationId xmlns:p14="http://schemas.microsoft.com/office/powerpoint/2010/main" val="318964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“Investigations estimate China does up to 100,000 transplants a year — far more than it reports.</a:t>
            </a:r>
            <a:br>
              <a:rPr lang="en-US" dirty="0">
                <a:cs typeface="+mn-lt"/>
              </a:rPr>
            </a:br>
            <a:r>
              <a:rPr lang="en-US" dirty="0"/>
              <a:t> People often get organs within weeks, not months, which points to a hidden donor source.</a:t>
            </a:r>
            <a:br>
              <a:rPr lang="en-US" dirty="0">
                <a:cs typeface="+mn-lt"/>
              </a:rPr>
            </a:br>
            <a:r>
              <a:rPr lang="en-US" dirty="0"/>
              <a:t> The UN and WHO say there’s credible evidence of forced organ harvesting, and the global organ trade is worth 800 million to 1.7 billion annually”</a:t>
            </a:r>
          </a:p>
          <a:p>
            <a:br>
              <a:rPr lang="en-US" dirty="0"/>
            </a:b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E945863-DE6A-466D-B5A5-268CE5EE3FBE}" type="slidenum">
              <a:rPr lang="en-US"/>
              <a:t>4</a:t>
            </a:fld>
            <a:endParaRPr lang="en-US"/>
          </a:p>
        </p:txBody>
      </p:sp>
    </p:spTree>
    <p:extLst>
      <p:ext uri="{BB962C8B-B14F-4D97-AF65-F5344CB8AC3E}">
        <p14:creationId xmlns:p14="http://schemas.microsoft.com/office/powerpoint/2010/main" val="422345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China, many reports show that organs are taken from prisoners of conscience and political dissidents, often without their consent.</a:t>
            </a:r>
          </a:p>
          <a:p>
            <a:r>
              <a:rPr lang="en-US" dirty="0">
                <a:ea typeface="Calibri"/>
                <a:cs typeface="Calibri"/>
              </a:rPr>
              <a:t>These actions violate international human rights laws- including the Universal Declaration of Human Rights. Article 3 protects the right to life and security, and Article 5 bans torture or cruel treatment</a:t>
            </a:r>
          </a:p>
          <a:p>
            <a:r>
              <a:rPr lang="en-US" dirty="0">
                <a:ea typeface="Calibri"/>
                <a:cs typeface="Calibri"/>
              </a:rPr>
              <a:t>The UN and World Health Organization also prohibit organ removal through coercion</a:t>
            </a:r>
          </a:p>
          <a:p>
            <a:r>
              <a:rPr lang="en-US" dirty="0">
                <a:ea typeface="Calibri"/>
                <a:cs typeface="Calibri"/>
              </a:rPr>
              <a:t>Despite these laws, detainees continue to be harvested for organs, showing a serious violation of both human rights and medical ethics.</a:t>
            </a:r>
          </a:p>
        </p:txBody>
      </p:sp>
      <p:sp>
        <p:nvSpPr>
          <p:cNvPr id="4" name="Slide Number Placeholder 3"/>
          <p:cNvSpPr>
            <a:spLocks noGrp="1"/>
          </p:cNvSpPr>
          <p:nvPr>
            <p:ph type="sldNum" sz="quarter" idx="5"/>
          </p:nvPr>
        </p:nvSpPr>
        <p:spPr/>
        <p:txBody>
          <a:bodyPr/>
          <a:lstStyle/>
          <a:p>
            <a:fld id="{0E945863-DE6A-466D-B5A5-268CE5EE3FBE}" type="slidenum">
              <a:t>5</a:t>
            </a:fld>
            <a:endParaRPr lang="en-US"/>
          </a:p>
        </p:txBody>
      </p:sp>
    </p:spTree>
    <p:extLst>
      <p:ext uri="{BB962C8B-B14F-4D97-AF65-F5344CB8AC3E}">
        <p14:creationId xmlns:p14="http://schemas.microsoft.com/office/powerpoint/2010/main" val="3316472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map shows how many of China’s major transplant hospitals are located near large prison and ‘re-education’ camp areas. Thousands of people are detained for their religious or political beliefs, including Falun Gong practitioners. Inside these camps, detainees are forced to undergo blood tests and organ scans without any medical reason. Many of them are later listed as ‘transferred’ and never seen again. Evidence shows that some hospitals and prisons are directly connected, creating a pipeline from prisoners to transplant operating rooms. Reports indicate organs are often taken while victims are still alive or right after execution, and their bodies are cremated to destroy proof. This is a coordinated, state-run system—not a few isolated cases.”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E945863-DE6A-466D-B5A5-268CE5EE3FBE}" type="slidenum">
              <a:t>6</a:t>
            </a:fld>
            <a:endParaRPr lang="en-US"/>
          </a:p>
        </p:txBody>
      </p:sp>
    </p:spTree>
    <p:extLst>
      <p:ext uri="{BB962C8B-B14F-4D97-AF65-F5344CB8AC3E}">
        <p14:creationId xmlns:p14="http://schemas.microsoft.com/office/powerpoint/2010/main" val="196124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“Cheng Pei Ming is a person who survived forced organ harvesting. He was imprisoned simply for practicing Falun Gong — a peaceful meditation practice banned by the Chinese Communist Party. While in prison, he was tested repeatedly, not for health reasons, but to check organ compatibility.</a:t>
            </a:r>
          </a:p>
          <a:p>
            <a:r>
              <a:rPr lang="en-US" dirty="0"/>
              <a:t>In 2004, he was suddenly taken for what guards called an ‘operation.’ When he regained consciousness, he found himself in severe pain with a surgical incision across his chest. He had never consented to any procedure.</a:t>
            </a:r>
          </a:p>
          <a:p>
            <a:r>
              <a:rPr lang="en-US" dirty="0"/>
              <a:t>Years later, after escaping to the U.S., medical tests confirmed that sections of his </a:t>
            </a:r>
            <a:r>
              <a:rPr lang="en-US" b="0" dirty="0"/>
              <a:t>liver and lung had been removed</a:t>
            </a:r>
            <a:r>
              <a:rPr lang="en-US" dirty="0"/>
              <a:t>. Cheng is believed to be the first person to </a:t>
            </a:r>
            <a:r>
              <a:rPr lang="en-US" b="0" dirty="0"/>
              <a:t>survive</a:t>
            </a:r>
            <a:r>
              <a:rPr lang="en-US" dirty="0"/>
              <a:t> China’s forced organ harvesting — a process that kills most victims.</a:t>
            </a:r>
          </a:p>
          <a:p>
            <a:r>
              <a:rPr lang="en-US" dirty="0"/>
              <a:t>His survival provides rare physical proof of these crimes. Cheng now uses his voice to speak for the countless others who did not make it out alive.”</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E945863-DE6A-466D-B5A5-268CE5EE3FBE}" type="slidenum">
              <a:t>7</a:t>
            </a:fld>
            <a:endParaRPr lang="en-US"/>
          </a:p>
        </p:txBody>
      </p:sp>
    </p:spTree>
    <p:extLst>
      <p:ext uri="{BB962C8B-B14F-4D97-AF65-F5344CB8AC3E}">
        <p14:creationId xmlns:p14="http://schemas.microsoft.com/office/powerpoint/2010/main" val="355316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end the presentation, I want to focus on what can actually be done to end forced organ harvesting.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First, accountability: International pressure needs to stay strong. Other countries, hospitals, and even private companies should refuse to work with China’s transplant system until there’s real transparency and proof that organs are ethically sourced.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Second, community action: Raising awareness is one of the most powerful tools we have. Schools and universities—like ours—can host events, film screenings, or discussions to help more people understand what’s happening and how serious it 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Third, personal responsibility: There’s even something individuals can do. People can take the ETAC Pledge, which is basically a promise not to accept an organ from an unethical transplant system like China’s.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finally, government action: In the U.S., the Stop Forced Organ Harvesting Act of 2025 was passed by the House and is now in the Senate Foreign Relations Committee. This bill would sanction individuals and organizations involved in organ harvesting and make the U.S. take a stronger stand against these human-rights violations.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 overall, real change depends on both awareness and accountability—at every level.”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E945863-DE6A-466D-B5A5-268CE5EE3FBE}" type="slidenum">
              <a:rPr lang="en-US"/>
              <a:t>8</a:t>
            </a:fld>
            <a:endParaRPr lang="en-US"/>
          </a:p>
        </p:txBody>
      </p:sp>
    </p:spTree>
    <p:extLst>
      <p:ext uri="{BB962C8B-B14F-4D97-AF65-F5344CB8AC3E}">
        <p14:creationId xmlns:p14="http://schemas.microsoft.com/office/powerpoint/2010/main" val="3387232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E9C5-FDCA-D79F-42CB-EA28C3E234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EC1256-72AA-8DFF-B385-E84B1B6706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46B556-5350-B4A2-8DE3-BC27A5A0625C}"/>
              </a:ext>
            </a:extLst>
          </p:cNvPr>
          <p:cNvSpPr>
            <a:spLocks noGrp="1"/>
          </p:cNvSpPr>
          <p:nvPr>
            <p:ph type="dt" sz="half" idx="10"/>
          </p:nvPr>
        </p:nvSpPr>
        <p:spPr/>
        <p:txBody>
          <a:bodyPr/>
          <a:lstStyle/>
          <a:p>
            <a:fld id="{72EA7947-E287-4738-8C82-07CE4F01EF03}" type="datetime2">
              <a:rPr lang="en-US" smtClean="0"/>
              <a:t>Monday, April 27, 2026</a:t>
            </a:fld>
            <a:endParaRPr lang="en-US"/>
          </a:p>
        </p:txBody>
      </p:sp>
      <p:sp>
        <p:nvSpPr>
          <p:cNvPr id="5" name="Footer Placeholder 4">
            <a:extLst>
              <a:ext uri="{FF2B5EF4-FFF2-40B4-BE49-F238E27FC236}">
                <a16:creationId xmlns:a16="http://schemas.microsoft.com/office/drawing/2014/main" id="{1CC9210F-A6BD-9F92-FD60-696BF247CEBE}"/>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A384C68-B4B0-E050-66E1-A240845D0B8E}"/>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09355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C0E19-E845-AF00-64A5-6599BC724A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720DD1-2E3C-3544-B6D2-E7A94583A2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4C8C0-D061-9B9B-3612-2D5B297D3988}"/>
              </a:ext>
            </a:extLst>
          </p:cNvPr>
          <p:cNvSpPr>
            <a:spLocks noGrp="1"/>
          </p:cNvSpPr>
          <p:nvPr>
            <p:ph type="dt" sz="half" idx="10"/>
          </p:nvPr>
        </p:nvSpPr>
        <p:spPr/>
        <p:txBody>
          <a:bodyPr/>
          <a:lstStyle/>
          <a:p>
            <a:fld id="{246CB39B-5F4C-4A7E-9BE3-AAFD45576D16}" type="datetime2">
              <a:rPr lang="en-US" smtClean="0"/>
              <a:t>Monday, April 27, 2026</a:t>
            </a:fld>
            <a:endParaRPr lang="en-US"/>
          </a:p>
        </p:txBody>
      </p:sp>
      <p:sp>
        <p:nvSpPr>
          <p:cNvPr id="5" name="Footer Placeholder 4">
            <a:extLst>
              <a:ext uri="{FF2B5EF4-FFF2-40B4-BE49-F238E27FC236}">
                <a16:creationId xmlns:a16="http://schemas.microsoft.com/office/drawing/2014/main" id="{5DEA3089-1D4C-5F2D-449C-859FD86A3398}"/>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14341BB7-BF2C-6C3E-EE16-F970591BDD8E}"/>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5004338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5BAD91-9C24-547F-71F4-6A366C5520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E4ADF2-E46A-7201-5968-4557603F18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C7EA3-42F2-6D2B-314C-16A951D74252}"/>
              </a:ext>
            </a:extLst>
          </p:cNvPr>
          <p:cNvSpPr>
            <a:spLocks noGrp="1"/>
          </p:cNvSpPr>
          <p:nvPr>
            <p:ph type="dt" sz="half" idx="10"/>
          </p:nvPr>
        </p:nvSpPr>
        <p:spPr/>
        <p:txBody>
          <a:bodyPr/>
          <a:lstStyle/>
          <a:p>
            <a:fld id="{246CB39B-5F4C-4A7E-9BE3-AAFD45576D16}" type="datetime2">
              <a:rPr lang="en-US" smtClean="0"/>
              <a:t>Monday, April 27, 2026</a:t>
            </a:fld>
            <a:endParaRPr lang="en-US"/>
          </a:p>
        </p:txBody>
      </p:sp>
      <p:sp>
        <p:nvSpPr>
          <p:cNvPr id="5" name="Footer Placeholder 4">
            <a:extLst>
              <a:ext uri="{FF2B5EF4-FFF2-40B4-BE49-F238E27FC236}">
                <a16:creationId xmlns:a16="http://schemas.microsoft.com/office/drawing/2014/main" id="{DB6DA659-285E-C63F-EBBB-5007972BDBD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84C67CE4-F4BA-DDF8-078D-E83593B839DE}"/>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88688627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6150C-037B-CBF1-B153-364EA6559B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EED4FA-5533-E406-5845-15A650DF26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3A3F7-3896-AAF0-BCDE-B3E2ADAB2671}"/>
              </a:ext>
            </a:extLst>
          </p:cNvPr>
          <p:cNvSpPr>
            <a:spLocks noGrp="1"/>
          </p:cNvSpPr>
          <p:nvPr>
            <p:ph type="dt" sz="half" idx="10"/>
          </p:nvPr>
        </p:nvSpPr>
        <p:spPr/>
        <p:txBody>
          <a:bodyPr/>
          <a:lstStyle/>
          <a:p>
            <a:fld id="{246CB39B-5F4C-4A7E-9BE3-AAFD45576D16}" type="datetime2">
              <a:rPr lang="en-US" smtClean="0"/>
              <a:t>Monday, April 27, 2026</a:t>
            </a:fld>
            <a:endParaRPr lang="en-US"/>
          </a:p>
        </p:txBody>
      </p:sp>
      <p:sp>
        <p:nvSpPr>
          <p:cNvPr id="5" name="Footer Placeholder 4">
            <a:extLst>
              <a:ext uri="{FF2B5EF4-FFF2-40B4-BE49-F238E27FC236}">
                <a16:creationId xmlns:a16="http://schemas.microsoft.com/office/drawing/2014/main" id="{795F171A-8A38-B258-ACD4-1E9B12AD015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3242F711-A1C2-CB7F-37F5-BD7DE07283D2}"/>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7673103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D8F6-936D-21E5-BFE6-1B0EE063A3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D7A752-D4A7-8106-10EE-68946867ED0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7E14D7-375A-6E1B-409B-37BE877CF569}"/>
              </a:ext>
            </a:extLst>
          </p:cNvPr>
          <p:cNvSpPr>
            <a:spLocks noGrp="1"/>
          </p:cNvSpPr>
          <p:nvPr>
            <p:ph type="dt" sz="half" idx="10"/>
          </p:nvPr>
        </p:nvSpPr>
        <p:spPr/>
        <p:txBody>
          <a:bodyPr/>
          <a:lstStyle/>
          <a:p>
            <a:fld id="{FE809929-0719-4517-94D6-FDF7F99E70F6}" type="datetime2">
              <a:rPr lang="en-US" smtClean="0"/>
              <a:t>Monday, April 27, 2026</a:t>
            </a:fld>
            <a:endParaRPr lang="en-US"/>
          </a:p>
        </p:txBody>
      </p:sp>
      <p:sp>
        <p:nvSpPr>
          <p:cNvPr id="5" name="Footer Placeholder 4">
            <a:extLst>
              <a:ext uri="{FF2B5EF4-FFF2-40B4-BE49-F238E27FC236}">
                <a16:creationId xmlns:a16="http://schemas.microsoft.com/office/drawing/2014/main" id="{6F8602C6-7928-5970-31FE-FA9E0813472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8880E29E-7999-1363-FE05-B229837534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01277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07C4-D5E7-911C-F92A-FF8941448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47D0C-A579-D511-067B-A8DCA2B763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8C8F92-62E1-817B-9AD1-3299DC7DC5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D1CDE2-AD6D-5AA1-79BF-89087E633195}"/>
              </a:ext>
            </a:extLst>
          </p:cNvPr>
          <p:cNvSpPr>
            <a:spLocks noGrp="1"/>
          </p:cNvSpPr>
          <p:nvPr>
            <p:ph type="dt" sz="half" idx="10"/>
          </p:nvPr>
        </p:nvSpPr>
        <p:spPr/>
        <p:txBody>
          <a:bodyPr/>
          <a:lstStyle/>
          <a:p>
            <a:fld id="{246CB39B-5F4C-4A7E-9BE3-AAFD45576D16}" type="datetime2">
              <a:rPr lang="en-US" smtClean="0"/>
              <a:t>Monday, April 27, 2026</a:t>
            </a:fld>
            <a:endParaRPr lang="en-US"/>
          </a:p>
        </p:txBody>
      </p:sp>
      <p:sp>
        <p:nvSpPr>
          <p:cNvPr id="6" name="Footer Placeholder 5">
            <a:extLst>
              <a:ext uri="{FF2B5EF4-FFF2-40B4-BE49-F238E27FC236}">
                <a16:creationId xmlns:a16="http://schemas.microsoft.com/office/drawing/2014/main" id="{9D3F958B-03C4-92B1-B7F8-43A0A5611FD8}"/>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E55B6B1D-AAC2-297F-44D6-BF341D814FBF}"/>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02701002"/>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1073-87B4-98F9-4636-9D4E680178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C80DA4-207F-E8BB-3DA1-B9193D5A6F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BED3F6-C43E-2236-38B0-1EE57898F8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453861-4158-954B-7C24-3E2444052A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1CA680-A6AE-20D6-D464-E9B0103BC0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61E95-105F-5FBE-5AB4-70D4B7E81E55}"/>
              </a:ext>
            </a:extLst>
          </p:cNvPr>
          <p:cNvSpPr>
            <a:spLocks noGrp="1"/>
          </p:cNvSpPr>
          <p:nvPr>
            <p:ph type="dt" sz="half" idx="10"/>
          </p:nvPr>
        </p:nvSpPr>
        <p:spPr/>
        <p:txBody>
          <a:bodyPr/>
          <a:lstStyle/>
          <a:p>
            <a:fld id="{246CB39B-5F4C-4A7E-9BE3-AAFD45576D16}" type="datetime2">
              <a:rPr lang="en-US" smtClean="0"/>
              <a:t>Monday, April 27, 2026</a:t>
            </a:fld>
            <a:endParaRPr lang="en-US"/>
          </a:p>
        </p:txBody>
      </p:sp>
      <p:sp>
        <p:nvSpPr>
          <p:cNvPr id="8" name="Footer Placeholder 7">
            <a:extLst>
              <a:ext uri="{FF2B5EF4-FFF2-40B4-BE49-F238E27FC236}">
                <a16:creationId xmlns:a16="http://schemas.microsoft.com/office/drawing/2014/main" id="{94C219B9-D814-8D51-B157-FDEA42B8F25A}"/>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5B4CC410-6603-4A06-D2E8-97B4205F25CD}"/>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9127673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170D-5C78-0661-2C6B-7C984C3906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2A00D-5CD9-A7BE-07D6-0FC1B107E77E}"/>
              </a:ext>
            </a:extLst>
          </p:cNvPr>
          <p:cNvSpPr>
            <a:spLocks noGrp="1"/>
          </p:cNvSpPr>
          <p:nvPr>
            <p:ph type="dt" sz="half" idx="10"/>
          </p:nvPr>
        </p:nvSpPr>
        <p:spPr/>
        <p:txBody>
          <a:bodyPr/>
          <a:lstStyle/>
          <a:p>
            <a:fld id="{D75BB40A-97BD-4BFB-B639-0BFF95FDE8B7}" type="datetime2">
              <a:rPr lang="en-US" smtClean="0"/>
              <a:t>Monday, April 27, 2026</a:t>
            </a:fld>
            <a:endParaRPr lang="en-US"/>
          </a:p>
        </p:txBody>
      </p:sp>
      <p:sp>
        <p:nvSpPr>
          <p:cNvPr id="4" name="Footer Placeholder 3">
            <a:extLst>
              <a:ext uri="{FF2B5EF4-FFF2-40B4-BE49-F238E27FC236}">
                <a16:creationId xmlns:a16="http://schemas.microsoft.com/office/drawing/2014/main" id="{DDAD9723-5692-D9F2-5485-A5335A905621}"/>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ACF22CA9-734F-94BA-AB92-3A318F923414}"/>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335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D2F564-E7C6-E981-FAD6-26AA400C7B70}"/>
              </a:ext>
            </a:extLst>
          </p:cNvPr>
          <p:cNvSpPr>
            <a:spLocks noGrp="1"/>
          </p:cNvSpPr>
          <p:nvPr>
            <p:ph type="dt" sz="half" idx="10"/>
          </p:nvPr>
        </p:nvSpPr>
        <p:spPr/>
        <p:txBody>
          <a:bodyPr/>
          <a:lstStyle/>
          <a:p>
            <a:fld id="{9EE9E0E3-ECF6-4CFE-8698-AEFEBCECC3C0}" type="datetime2">
              <a:rPr lang="en-US" smtClean="0"/>
              <a:t>Monday, April 27, 2026</a:t>
            </a:fld>
            <a:endParaRPr lang="en-US"/>
          </a:p>
        </p:txBody>
      </p:sp>
      <p:sp>
        <p:nvSpPr>
          <p:cNvPr id="3" name="Footer Placeholder 2">
            <a:extLst>
              <a:ext uri="{FF2B5EF4-FFF2-40B4-BE49-F238E27FC236}">
                <a16:creationId xmlns:a16="http://schemas.microsoft.com/office/drawing/2014/main" id="{FA2B40BC-D9A4-9479-58C9-8E4B806EC3A3}"/>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BE49F1C6-9A86-A517-6486-DFCBEB7F05F7}"/>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92258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EDC0-4740-804C-6683-D6DC70D26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247640-BDA2-0AF1-E497-1D4AC371CF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503036-D9F1-3521-925D-AFF9A9B7F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9DC48-BD1A-95C7-2567-39A4B9B5F918}"/>
              </a:ext>
            </a:extLst>
          </p:cNvPr>
          <p:cNvSpPr>
            <a:spLocks noGrp="1"/>
          </p:cNvSpPr>
          <p:nvPr>
            <p:ph type="dt" sz="half" idx="10"/>
          </p:nvPr>
        </p:nvSpPr>
        <p:spPr/>
        <p:txBody>
          <a:bodyPr/>
          <a:lstStyle/>
          <a:p>
            <a:fld id="{246CB39B-5F4C-4A7E-9BE3-AAFD45576D16}" type="datetime2">
              <a:rPr lang="en-US" smtClean="0"/>
              <a:t>Monday, April 27, 2026</a:t>
            </a:fld>
            <a:endParaRPr lang="en-US"/>
          </a:p>
        </p:txBody>
      </p:sp>
      <p:sp>
        <p:nvSpPr>
          <p:cNvPr id="6" name="Footer Placeholder 5">
            <a:extLst>
              <a:ext uri="{FF2B5EF4-FFF2-40B4-BE49-F238E27FC236}">
                <a16:creationId xmlns:a16="http://schemas.microsoft.com/office/drawing/2014/main" id="{EB346FF1-276D-C52A-923E-9A98FF7859F4}"/>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955D26C7-4878-83C5-69A6-ADD051761448}"/>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305523910"/>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A3F3A-07D2-B94D-5CF7-AA1DD0896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3F3A5D-608E-73B8-A87C-01A54452BD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BB3A5E-B2BF-13C2-7296-DE42CC9FC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B4B97-141F-B31F-5FBF-1F68C8C29663}"/>
              </a:ext>
            </a:extLst>
          </p:cNvPr>
          <p:cNvSpPr>
            <a:spLocks noGrp="1"/>
          </p:cNvSpPr>
          <p:nvPr>
            <p:ph type="dt" sz="half" idx="10"/>
          </p:nvPr>
        </p:nvSpPr>
        <p:spPr/>
        <p:txBody>
          <a:bodyPr/>
          <a:lstStyle/>
          <a:p>
            <a:fld id="{E50BC9E2-CB44-4C05-9BB5-496C18A241E0}" type="datetime2">
              <a:rPr lang="en-US" smtClean="0"/>
              <a:t>Monday, April 27, 2026</a:t>
            </a:fld>
            <a:endParaRPr lang="en-US"/>
          </a:p>
        </p:txBody>
      </p:sp>
      <p:sp>
        <p:nvSpPr>
          <p:cNvPr id="6" name="Footer Placeholder 5">
            <a:extLst>
              <a:ext uri="{FF2B5EF4-FFF2-40B4-BE49-F238E27FC236}">
                <a16:creationId xmlns:a16="http://schemas.microsoft.com/office/drawing/2014/main" id="{E7242557-A826-7668-4416-E940B11E61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68567-CA11-FB4E-FBE1-9292E9E55FA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97313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4C244B-E296-32FC-E10F-F86611E3A7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AD4D-9DF9-CD5B-0F67-F35C8CACF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3D024-F21A-CD5C-0E2D-4310F554F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6CB39B-5F4C-4A7E-9BE3-AAFD45576D16}" type="datetime2">
              <a:rPr lang="en-US" smtClean="0"/>
              <a:t>Monday, April 27, 2026</a:t>
            </a:fld>
            <a:endParaRPr lang="en-US"/>
          </a:p>
        </p:txBody>
      </p:sp>
      <p:sp>
        <p:nvSpPr>
          <p:cNvPr id="5" name="Footer Placeholder 4">
            <a:extLst>
              <a:ext uri="{FF2B5EF4-FFF2-40B4-BE49-F238E27FC236}">
                <a16:creationId xmlns:a16="http://schemas.microsoft.com/office/drawing/2014/main" id="{E696EE22-D314-D7D0-B196-1A36796497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a:t>
            </a:r>
          </a:p>
        </p:txBody>
      </p:sp>
      <p:sp>
        <p:nvSpPr>
          <p:cNvPr id="6" name="Slide Number Placeholder 5">
            <a:extLst>
              <a:ext uri="{FF2B5EF4-FFF2-40B4-BE49-F238E27FC236}">
                <a16:creationId xmlns:a16="http://schemas.microsoft.com/office/drawing/2014/main" id="{0FBFEBBB-9935-3CDD-DC59-4F53F42F84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866539612"/>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thediplomat.com/2024/08/first-known-survivor-of-chinas-forced-organ-harvesting-speaks-out/" TargetMode="External"/><Relationship Id="rId7" Type="http://schemas.openxmlformats.org/officeDocument/2006/relationships/hyperlink" Target="https://www.congress.gov/bill/119th-congress/house-bill/1503/text/ih" TargetMode="External"/><Relationship Id="rId2" Type="http://schemas.openxmlformats.org/officeDocument/2006/relationships/hyperlink" Target="https://pubmed.ncbi.nlm.nih.gov/27805507/" TargetMode="External"/><Relationship Id="rId1" Type="http://schemas.openxmlformats.org/officeDocument/2006/relationships/slideLayout" Target="../slideLayouts/slideLayout2.xml"/><Relationship Id="rId6" Type="http://schemas.openxmlformats.org/officeDocument/2006/relationships/hyperlink" Target="https://endtransplantabuse.org/pledge/" TargetMode="External"/><Relationship Id="rId5" Type="http://schemas.openxmlformats.org/officeDocument/2006/relationships/hyperlink" Target="https://www.bma.org.uk/news-and-opinion/at-what-price" TargetMode="External"/><Relationship Id="rId4" Type="http://schemas.openxmlformats.org/officeDocument/2006/relationships/hyperlink" Target="https://www.scu.edu/ethics/healthcare-ethics-blog/forced-organ-harvesting-a-decades-long-injustice-in-need-of-international-accountability-and-a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539659F5-50B9-7308-712A-C68195DF0703}"/>
              </a:ext>
            </a:extLst>
          </p:cNvPr>
          <p:cNvSpPr>
            <a:spLocks noGrp="1"/>
          </p:cNvSpPr>
          <p:nvPr>
            <p:ph type="ctrTitle"/>
          </p:nvPr>
        </p:nvSpPr>
        <p:spPr>
          <a:xfrm>
            <a:off x="1472608" y="1380564"/>
            <a:ext cx="4561369" cy="2346229"/>
          </a:xfrm>
        </p:spPr>
        <p:txBody>
          <a:bodyPr anchor="b">
            <a:normAutofit/>
          </a:bodyPr>
          <a:lstStyle/>
          <a:p>
            <a:r>
              <a:rPr lang="en-US" sz="3200" dirty="0">
                <a:solidFill>
                  <a:srgbClr val="595959"/>
                </a:solidFill>
                <a:latin typeface="Palatino Linotype"/>
              </a:rPr>
              <a:t>Global Organ Trafficking and the Murder of Victims in China Prisons</a:t>
            </a:r>
          </a:p>
        </p:txBody>
      </p:sp>
      <p:sp>
        <p:nvSpPr>
          <p:cNvPr id="3" name="Subtitle 2">
            <a:extLst>
              <a:ext uri="{FF2B5EF4-FFF2-40B4-BE49-F238E27FC236}">
                <a16:creationId xmlns:a16="http://schemas.microsoft.com/office/drawing/2014/main" id="{E1766F68-11C5-2174-6245-98582727A59F}"/>
              </a:ext>
            </a:extLst>
          </p:cNvPr>
          <p:cNvSpPr>
            <a:spLocks noGrp="1"/>
          </p:cNvSpPr>
          <p:nvPr>
            <p:ph type="subTitle" idx="1"/>
          </p:nvPr>
        </p:nvSpPr>
        <p:spPr>
          <a:xfrm>
            <a:off x="1472608" y="4061345"/>
            <a:ext cx="4561369" cy="1416090"/>
          </a:xfrm>
        </p:spPr>
        <p:txBody>
          <a:bodyPr anchor="t">
            <a:normAutofit/>
          </a:bodyPr>
          <a:lstStyle/>
          <a:p>
            <a:r>
              <a:rPr lang="en-US" sz="1400">
                <a:solidFill>
                  <a:srgbClr val="595959"/>
                </a:solidFill>
                <a:latin typeface="Palatino Linotype"/>
              </a:rPr>
              <a:t>By: Faith Reilly</a:t>
            </a:r>
          </a:p>
        </p:txBody>
      </p:sp>
      <p:pic>
        <p:nvPicPr>
          <p:cNvPr id="7" name="Picture 6">
            <a:extLst>
              <a:ext uri="{FF2B5EF4-FFF2-40B4-BE49-F238E27FC236}">
                <a16:creationId xmlns:a16="http://schemas.microsoft.com/office/drawing/2014/main" id="{F1D1DC20-C754-EF3A-730D-1008E5373EFE}"/>
              </a:ext>
            </a:extLst>
          </p:cNvPr>
          <p:cNvPicPr>
            <a:picLocks noChangeAspect="1"/>
          </p:cNvPicPr>
          <p:nvPr/>
        </p:nvPicPr>
        <p:blipFill>
          <a:blip r:embed="rId5"/>
          <a:stretch>
            <a:fillRect/>
          </a:stretch>
        </p:blipFill>
        <p:spPr>
          <a:xfrm>
            <a:off x="6908277" y="1380565"/>
            <a:ext cx="3823745" cy="4096870"/>
          </a:xfrm>
          <a:prstGeom prst="rect">
            <a:avLst/>
          </a:prstGeom>
        </p:spPr>
      </p:pic>
      <p:pic>
        <p:nvPicPr>
          <p:cNvPr id="8" name="Slide 1.m4a">
            <a:hlinkClick r:id="" action="ppaction://media"/>
            <a:extLst>
              <a:ext uri="{FF2B5EF4-FFF2-40B4-BE49-F238E27FC236}">
                <a16:creationId xmlns:a16="http://schemas.microsoft.com/office/drawing/2014/main" id="{0DF11D04-54C3-DBB3-9476-44E20E588F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5800" y="4868366"/>
            <a:ext cx="1384892" cy="1384892"/>
          </a:xfrm>
          <a:prstGeom prst="rect">
            <a:avLst/>
          </a:prstGeom>
        </p:spPr>
      </p:pic>
    </p:spTree>
    <p:extLst>
      <p:ext uri="{BB962C8B-B14F-4D97-AF65-F5344CB8AC3E}">
        <p14:creationId xmlns:p14="http://schemas.microsoft.com/office/powerpoint/2010/main" val="340102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295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FE285B-B3F8-4323-1588-A139E27B23DA}"/>
              </a:ext>
            </a:extLst>
          </p:cNvPr>
          <p:cNvSpPr>
            <a:spLocks noGrp="1"/>
          </p:cNvSpPr>
          <p:nvPr>
            <p:ph type="title"/>
          </p:nvPr>
        </p:nvSpPr>
        <p:spPr>
          <a:xfrm>
            <a:off x="1616054" y="1261137"/>
            <a:ext cx="8959893" cy="888360"/>
          </a:xfrm>
        </p:spPr>
        <p:txBody>
          <a:bodyPr anchor="b">
            <a:normAutofit/>
          </a:bodyPr>
          <a:lstStyle/>
          <a:p>
            <a:pPr algn="ctr"/>
            <a:r>
              <a:rPr lang="en-US" sz="3200">
                <a:solidFill>
                  <a:schemeClr val="tx1">
                    <a:lumMod val="65000"/>
                    <a:lumOff val="35000"/>
                  </a:schemeClr>
                </a:solidFill>
                <a:latin typeface="Palatino Linotype"/>
              </a:rPr>
              <a:t>What is organ trafficking?</a:t>
            </a:r>
          </a:p>
        </p:txBody>
      </p:sp>
      <p:sp>
        <p:nvSpPr>
          <p:cNvPr id="3" name="Content Placeholder 2">
            <a:extLst>
              <a:ext uri="{FF2B5EF4-FFF2-40B4-BE49-F238E27FC236}">
                <a16:creationId xmlns:a16="http://schemas.microsoft.com/office/drawing/2014/main" id="{F1D90273-EB38-4743-D0D7-AD661E0EA2E1}"/>
              </a:ext>
            </a:extLst>
          </p:cNvPr>
          <p:cNvSpPr>
            <a:spLocks noGrp="1"/>
          </p:cNvSpPr>
          <p:nvPr>
            <p:ph idx="1"/>
          </p:nvPr>
        </p:nvSpPr>
        <p:spPr>
          <a:xfrm>
            <a:off x="1616054" y="2427383"/>
            <a:ext cx="8959892" cy="3169482"/>
          </a:xfrm>
        </p:spPr>
        <p:txBody>
          <a:bodyPr anchor="t">
            <a:normAutofit/>
          </a:bodyPr>
          <a:lstStyle/>
          <a:p>
            <a:r>
              <a:rPr lang="en-US" sz="2000">
                <a:solidFill>
                  <a:schemeClr val="tx1">
                    <a:lumMod val="65000"/>
                    <a:lumOff val="35000"/>
                  </a:schemeClr>
                </a:solidFill>
                <a:latin typeface="Palatino Linotype"/>
              </a:rPr>
              <a:t>Illegal removal and trade of human organs for profit</a:t>
            </a:r>
          </a:p>
          <a:p>
            <a:r>
              <a:rPr lang="en-US" sz="2000">
                <a:solidFill>
                  <a:schemeClr val="tx1">
                    <a:lumMod val="65000"/>
                    <a:lumOff val="35000"/>
                  </a:schemeClr>
                </a:solidFill>
                <a:latin typeface="Palatino Linotype"/>
              </a:rPr>
              <a:t>Often taken without consent from vulnerable people- prisoners, the poor, or kidnaped victims </a:t>
            </a:r>
          </a:p>
          <a:p>
            <a:r>
              <a:rPr lang="en-US" sz="2000">
                <a:solidFill>
                  <a:schemeClr val="tx1">
                    <a:lumMod val="65000"/>
                    <a:lumOff val="35000"/>
                  </a:schemeClr>
                </a:solidFill>
                <a:latin typeface="Palatino Linotype"/>
              </a:rPr>
              <a:t>Driven by high demand for transplants and limited donors</a:t>
            </a:r>
          </a:p>
          <a:p>
            <a:r>
              <a:rPr lang="en-US" sz="2000">
                <a:solidFill>
                  <a:schemeClr val="tx1">
                    <a:lumMod val="65000"/>
                    <a:lumOff val="35000"/>
                  </a:schemeClr>
                </a:solidFill>
                <a:latin typeface="Palatino Linotype"/>
              </a:rPr>
              <a:t>Involves thousands of victims and over $1 billion yearly</a:t>
            </a:r>
          </a:p>
          <a:p>
            <a:r>
              <a:rPr lang="en-US" sz="2000">
                <a:solidFill>
                  <a:schemeClr val="tx1">
                    <a:lumMod val="65000"/>
                    <a:lumOff val="35000"/>
                  </a:schemeClr>
                </a:solidFill>
                <a:latin typeface="Palatino Linotype"/>
              </a:rPr>
              <a:t>Violates the right to life, autonomy and human dignity</a:t>
            </a:r>
          </a:p>
        </p:txBody>
      </p:sp>
      <p:pic>
        <p:nvPicPr>
          <p:cNvPr id="4" name="Slide 2.m4a">
            <a:hlinkClick r:id="" action="ppaction://media"/>
            <a:extLst>
              <a:ext uri="{FF2B5EF4-FFF2-40B4-BE49-F238E27FC236}">
                <a16:creationId xmlns:a16="http://schemas.microsoft.com/office/drawing/2014/main" id="{AEBEFB10-943E-E9B9-E0AF-657DF880D4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5513" y="4983988"/>
            <a:ext cx="1397000" cy="1397000"/>
          </a:xfrm>
          <a:prstGeom prst="rect">
            <a:avLst/>
          </a:prstGeom>
        </p:spPr>
      </p:pic>
    </p:spTree>
    <p:extLst>
      <p:ext uri="{BB962C8B-B14F-4D97-AF65-F5344CB8AC3E}">
        <p14:creationId xmlns:p14="http://schemas.microsoft.com/office/powerpoint/2010/main" val="140982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1A3D01E-A89A-115A-BB6B-12F3B211A75E}"/>
              </a:ext>
            </a:extLst>
          </p:cNvPr>
          <p:cNvSpPr>
            <a:spLocks noGrp="1"/>
          </p:cNvSpPr>
          <p:nvPr>
            <p:ph type="title"/>
          </p:nvPr>
        </p:nvSpPr>
        <p:spPr>
          <a:xfrm>
            <a:off x="550863" y="365125"/>
            <a:ext cx="11090274" cy="1325563"/>
          </a:xfrm>
        </p:spPr>
        <p:txBody>
          <a:bodyPr>
            <a:normAutofit/>
          </a:bodyPr>
          <a:lstStyle/>
          <a:p>
            <a:r>
              <a:rPr lang="en-US" sz="4000">
                <a:latin typeface="Palatino Linotype" panose="02040502050505030304" pitchFamily="18" charset="0"/>
              </a:rPr>
              <a:t>History of Organ Harvesting and Trafficking in China</a:t>
            </a:r>
          </a:p>
        </p:txBody>
      </p:sp>
      <p:graphicFrame>
        <p:nvGraphicFramePr>
          <p:cNvPr id="5" name="Content Placeholder 2">
            <a:extLst>
              <a:ext uri="{FF2B5EF4-FFF2-40B4-BE49-F238E27FC236}">
                <a16:creationId xmlns:a16="http://schemas.microsoft.com/office/drawing/2014/main" id="{9B3951B5-3516-B8B0-E8AC-46DB98D602DC}"/>
              </a:ext>
            </a:extLst>
          </p:cNvPr>
          <p:cNvGraphicFramePr>
            <a:graphicFrameLocks noGrp="1"/>
          </p:cNvGraphicFramePr>
          <p:nvPr>
            <p:ph idx="1"/>
            <p:extLst>
              <p:ext uri="{D42A27DB-BD31-4B8C-83A1-F6EECF244321}">
                <p14:modId xmlns:p14="http://schemas.microsoft.com/office/powerpoint/2010/main" val="1216532162"/>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slide 333.m4a">
            <a:hlinkClick r:id="" action="ppaction://media"/>
            <a:extLst>
              <a:ext uri="{FF2B5EF4-FFF2-40B4-BE49-F238E27FC236}">
                <a16:creationId xmlns:a16="http://schemas.microsoft.com/office/drawing/2014/main" id="{62E0B2E2-3105-ABA7-4B74-A5273F69DD8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27891" y="5029346"/>
            <a:ext cx="1261918" cy="1261918"/>
          </a:xfrm>
          <a:prstGeom prst="rect">
            <a:avLst/>
          </a:prstGeom>
        </p:spPr>
      </p:pic>
    </p:spTree>
    <p:extLst>
      <p:ext uri="{BB962C8B-B14F-4D97-AF65-F5344CB8AC3E}">
        <p14:creationId xmlns:p14="http://schemas.microsoft.com/office/powerpoint/2010/main" val="396141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9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A611F-17DB-CCA1-BD25-82EE79DD8AA2}"/>
              </a:ext>
            </a:extLst>
          </p:cNvPr>
          <p:cNvSpPr>
            <a:spLocks noGrp="1"/>
          </p:cNvSpPr>
          <p:nvPr>
            <p:ph type="title"/>
          </p:nvPr>
        </p:nvSpPr>
        <p:spPr>
          <a:xfrm>
            <a:off x="1616054" y="1070149"/>
            <a:ext cx="8959893" cy="1004836"/>
          </a:xfrm>
        </p:spPr>
        <p:txBody>
          <a:bodyPr anchor="ctr">
            <a:normAutofit/>
          </a:bodyPr>
          <a:lstStyle/>
          <a:p>
            <a:pPr algn="ctr"/>
            <a:r>
              <a:rPr lang="en-US" sz="3200" dirty="0">
                <a:solidFill>
                  <a:srgbClr val="595959"/>
                </a:solidFill>
                <a:latin typeface="Palatino Linotype" panose="02040502050505030304" pitchFamily="18" charset="0"/>
              </a:rPr>
              <a:t>Data and Evidence of Organ Harvesting in China</a:t>
            </a:r>
          </a:p>
        </p:txBody>
      </p:sp>
      <p:sp>
        <p:nvSpPr>
          <p:cNvPr id="21" name="Rectangle 20">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815CF0-DBD8-B19F-2505-DAAE96CE4EAD}"/>
              </a:ext>
            </a:extLst>
          </p:cNvPr>
          <p:cNvSpPr>
            <a:spLocks noGrp="1"/>
          </p:cNvSpPr>
          <p:nvPr>
            <p:ph idx="1"/>
          </p:nvPr>
        </p:nvSpPr>
        <p:spPr>
          <a:xfrm>
            <a:off x="1616054" y="2768321"/>
            <a:ext cx="8959892" cy="2828543"/>
          </a:xfrm>
        </p:spPr>
        <p:txBody>
          <a:bodyPr vert="horz" lIns="91440" tIns="45720" rIns="91440" bIns="45720" rtlCol="0" anchor="t">
            <a:normAutofit/>
          </a:bodyPr>
          <a:lstStyle/>
          <a:p>
            <a:r>
              <a:rPr lang="en-US" sz="2000" dirty="0">
                <a:solidFill>
                  <a:schemeClr val="tx1">
                    <a:lumMod val="65000"/>
                    <a:lumOff val="35000"/>
                  </a:schemeClr>
                </a:solidFill>
                <a:latin typeface="Palatino Linotype" panose="02040502050505030304" pitchFamily="18" charset="0"/>
              </a:rPr>
              <a:t>Hospitals in China report performing an estimated 60,000-100,000 organ transplants per year- far higher than the government’s official claim of only 10,000</a:t>
            </a:r>
          </a:p>
          <a:p>
            <a:r>
              <a:rPr lang="en-US" sz="2000" dirty="0">
                <a:solidFill>
                  <a:schemeClr val="tx1">
                    <a:lumMod val="65000"/>
                    <a:lumOff val="35000"/>
                  </a:schemeClr>
                </a:solidFill>
                <a:latin typeface="Palatino Linotype" panose="02040502050505030304" pitchFamily="18" charset="0"/>
              </a:rPr>
              <a:t>Given the overwhelming gap in these statistics, where did China source tens of thousands of organs?</a:t>
            </a:r>
          </a:p>
          <a:p>
            <a:r>
              <a:rPr lang="en-US" sz="2000" dirty="0">
                <a:solidFill>
                  <a:schemeClr val="tx1">
                    <a:lumMod val="65000"/>
                    <a:lumOff val="35000"/>
                  </a:schemeClr>
                </a:solidFill>
                <a:latin typeface="Palatino Linotype" panose="02040502050505030304" pitchFamily="18" charset="0"/>
              </a:rPr>
              <a:t>Wait times as short as 2-4 weeks- much faster than other countries</a:t>
            </a:r>
          </a:p>
          <a:p>
            <a:r>
              <a:rPr lang="en-US" sz="2000" dirty="0">
                <a:solidFill>
                  <a:schemeClr val="tx1">
                    <a:lumMod val="65000"/>
                    <a:lumOff val="35000"/>
                  </a:schemeClr>
                </a:solidFill>
                <a:latin typeface="Palatino Linotype" panose="02040502050505030304" pitchFamily="18" charset="0"/>
              </a:rPr>
              <a:t>Global illegal organ trade worth $800 million- $1.7 billion annually</a:t>
            </a:r>
          </a:p>
          <a:p>
            <a:endParaRPr lang="en-US" sz="2000" dirty="0">
              <a:solidFill>
                <a:schemeClr val="tx1">
                  <a:lumMod val="65000"/>
                  <a:lumOff val="35000"/>
                </a:schemeClr>
              </a:solidFill>
            </a:endParaRPr>
          </a:p>
        </p:txBody>
      </p:sp>
      <p:pic>
        <p:nvPicPr>
          <p:cNvPr id="4" name="Slide 33.m4a">
            <a:hlinkClick r:id="" action="ppaction://media"/>
            <a:extLst>
              <a:ext uri="{FF2B5EF4-FFF2-40B4-BE49-F238E27FC236}">
                <a16:creationId xmlns:a16="http://schemas.microsoft.com/office/drawing/2014/main" id="{4CBE5F0F-2DF2-B6EE-A21B-F908664C42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2016" y="5107285"/>
            <a:ext cx="1147928" cy="1147928"/>
          </a:xfrm>
          <a:prstGeom prst="rect">
            <a:avLst/>
          </a:prstGeom>
        </p:spPr>
      </p:pic>
    </p:spTree>
    <p:extLst>
      <p:ext uri="{BB962C8B-B14F-4D97-AF65-F5344CB8AC3E}">
        <p14:creationId xmlns:p14="http://schemas.microsoft.com/office/powerpoint/2010/main" val="347200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1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AE6C7C-F30F-B757-2EBC-0D21F8B45F71}"/>
              </a:ext>
            </a:extLst>
          </p:cNvPr>
          <p:cNvSpPr>
            <a:spLocks noGrp="1"/>
          </p:cNvSpPr>
          <p:nvPr>
            <p:ph type="title"/>
          </p:nvPr>
        </p:nvSpPr>
        <p:spPr>
          <a:xfrm>
            <a:off x="871442" y="685800"/>
            <a:ext cx="4353116" cy="1474666"/>
          </a:xfrm>
        </p:spPr>
        <p:txBody>
          <a:bodyPr anchor="b">
            <a:normAutofit/>
          </a:bodyPr>
          <a:lstStyle/>
          <a:p>
            <a:pPr algn="ctr"/>
            <a:r>
              <a:rPr lang="en-US" sz="3200" dirty="0">
                <a:solidFill>
                  <a:srgbClr val="595959"/>
                </a:solidFill>
                <a:latin typeface="Palatino Linotype"/>
              </a:rPr>
              <a:t>China’s Organ Harvesting and International Law</a:t>
            </a:r>
          </a:p>
        </p:txBody>
      </p:sp>
      <p:sp>
        <p:nvSpPr>
          <p:cNvPr id="3" name="Content Placeholder 2">
            <a:extLst>
              <a:ext uri="{FF2B5EF4-FFF2-40B4-BE49-F238E27FC236}">
                <a16:creationId xmlns:a16="http://schemas.microsoft.com/office/drawing/2014/main" id="{0F9743A0-81DB-FDAF-1B3B-82B726D2FB6F}"/>
              </a:ext>
            </a:extLst>
          </p:cNvPr>
          <p:cNvSpPr>
            <a:spLocks noGrp="1"/>
          </p:cNvSpPr>
          <p:nvPr>
            <p:ph idx="1"/>
          </p:nvPr>
        </p:nvSpPr>
        <p:spPr>
          <a:xfrm>
            <a:off x="871442" y="2447337"/>
            <a:ext cx="4353116" cy="3770434"/>
          </a:xfrm>
        </p:spPr>
        <p:txBody>
          <a:bodyPr anchor="t">
            <a:normAutofit/>
          </a:bodyPr>
          <a:lstStyle/>
          <a:p>
            <a:r>
              <a:rPr lang="en-US" sz="1700" dirty="0">
                <a:solidFill>
                  <a:srgbClr val="595959"/>
                </a:solidFill>
                <a:latin typeface="Palatino Linotype"/>
              </a:rPr>
              <a:t>Illegal organ harvesting violates the Universal Declaration of Human Rights: Article 3- right to life and security and Article 5- freedom from torture or cruel treatment</a:t>
            </a:r>
          </a:p>
          <a:p>
            <a:r>
              <a:rPr lang="en-US" sz="1700" dirty="0">
                <a:solidFill>
                  <a:srgbClr val="595959"/>
                </a:solidFill>
                <a:latin typeface="Palatino Linotype"/>
              </a:rPr>
              <a:t>UN and WHO rules ban organ removal through coercion</a:t>
            </a:r>
          </a:p>
          <a:p>
            <a:r>
              <a:rPr lang="en-US" sz="1700" dirty="0">
                <a:solidFill>
                  <a:srgbClr val="595959"/>
                </a:solidFill>
                <a:latin typeface="Palatino Linotype"/>
              </a:rPr>
              <a:t>Detainees are blood-tested, executed, and harvested for organs- a clear breach of international human rights and medical ethics</a:t>
            </a:r>
          </a:p>
          <a:p>
            <a:endParaRPr lang="en-US" sz="1700" dirty="0">
              <a:solidFill>
                <a:srgbClr val="595959"/>
              </a:solidFill>
              <a:latin typeface="Palatino Linotype"/>
            </a:endParaRPr>
          </a:p>
        </p:txBody>
      </p:sp>
      <p:pic>
        <p:nvPicPr>
          <p:cNvPr id="4" name="Picture 3" descr="A group of surgeons in a operating room&#10;&#10;AI-generated content may be incorrect.">
            <a:extLst>
              <a:ext uri="{FF2B5EF4-FFF2-40B4-BE49-F238E27FC236}">
                <a16:creationId xmlns:a16="http://schemas.microsoft.com/office/drawing/2014/main" id="{86D4B3D7-C58C-A5CA-DDF6-57732B2A1C04}"/>
              </a:ext>
            </a:extLst>
          </p:cNvPr>
          <p:cNvPicPr>
            <a:picLocks noChangeAspect="1"/>
          </p:cNvPicPr>
          <p:nvPr/>
        </p:nvPicPr>
        <p:blipFill>
          <a:blip r:embed="rId5"/>
          <a:srcRect t="10175" b="7408"/>
          <a:stretch>
            <a:fillRect/>
          </a:stretch>
        </p:blipFill>
        <p:spPr>
          <a:xfrm>
            <a:off x="6781801" y="2447337"/>
            <a:ext cx="4797056" cy="2353610"/>
          </a:xfrm>
          <a:prstGeom prst="rect">
            <a:avLst/>
          </a:prstGeom>
        </p:spPr>
      </p:pic>
      <p:pic>
        <p:nvPicPr>
          <p:cNvPr id="7" name="slide 55.m4a">
            <a:hlinkClick r:id="" action="ppaction://media"/>
            <a:extLst>
              <a:ext uri="{FF2B5EF4-FFF2-40B4-BE49-F238E27FC236}">
                <a16:creationId xmlns:a16="http://schemas.microsoft.com/office/drawing/2014/main" id="{22180C65-3747-543C-D2AC-00459409370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5641" y="5394579"/>
            <a:ext cx="1293091" cy="1293091"/>
          </a:xfrm>
          <a:prstGeom prst="rect">
            <a:avLst/>
          </a:prstGeom>
        </p:spPr>
      </p:pic>
    </p:spTree>
    <p:extLst>
      <p:ext uri="{BB962C8B-B14F-4D97-AF65-F5344CB8AC3E}">
        <p14:creationId xmlns:p14="http://schemas.microsoft.com/office/powerpoint/2010/main" val="214611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9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3ED4F0-F80C-3D12-4DA7-5F26D2D73605}"/>
              </a:ext>
            </a:extLst>
          </p:cNvPr>
          <p:cNvSpPr>
            <a:spLocks noGrp="1"/>
          </p:cNvSpPr>
          <p:nvPr>
            <p:ph type="title"/>
          </p:nvPr>
        </p:nvSpPr>
        <p:spPr>
          <a:xfrm>
            <a:off x="1309862" y="4465674"/>
            <a:ext cx="4786138" cy="1663995"/>
          </a:xfrm>
        </p:spPr>
        <p:txBody>
          <a:bodyPr anchor="t">
            <a:normAutofit/>
          </a:bodyPr>
          <a:lstStyle/>
          <a:p>
            <a:pPr algn="ctr"/>
            <a:r>
              <a:rPr lang="en-US" sz="3200" dirty="0">
                <a:solidFill>
                  <a:schemeClr val="tx1">
                    <a:lumMod val="65000"/>
                    <a:lumOff val="35000"/>
                  </a:schemeClr>
                </a:solidFill>
                <a:latin typeface="Palatino Linotype"/>
              </a:rPr>
              <a:t>Inside China’s Prison System and “Re-Education Camps”</a:t>
            </a:r>
          </a:p>
        </p:txBody>
      </p:sp>
      <p:pic>
        <p:nvPicPr>
          <p:cNvPr id="9" name="Picture 8" descr="A map of china with red dots and white text&#10;&#10;AI-generated content may be incorrect.">
            <a:extLst>
              <a:ext uri="{FF2B5EF4-FFF2-40B4-BE49-F238E27FC236}">
                <a16:creationId xmlns:a16="http://schemas.microsoft.com/office/drawing/2014/main" id="{3A536347-992C-D336-BD42-FB8EEAAF9578}"/>
              </a:ext>
            </a:extLst>
          </p:cNvPr>
          <p:cNvPicPr>
            <a:picLocks noChangeAspect="1"/>
          </p:cNvPicPr>
          <p:nvPr/>
        </p:nvPicPr>
        <p:blipFill>
          <a:blip r:embed="rId5"/>
          <a:stretch>
            <a:fillRect/>
          </a:stretch>
        </p:blipFill>
        <p:spPr>
          <a:xfrm>
            <a:off x="0" y="0"/>
            <a:ext cx="7416207" cy="4465674"/>
          </a:xfrm>
          <a:prstGeom prst="rect">
            <a:avLst/>
          </a:prstGeom>
        </p:spPr>
      </p:pic>
      <p:sp>
        <p:nvSpPr>
          <p:cNvPr id="16" name="Rectangle 15">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6208" y="0"/>
            <a:ext cx="4775791"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8C008D-7A46-EACB-715B-71A446062C43}"/>
              </a:ext>
            </a:extLst>
          </p:cNvPr>
          <p:cNvSpPr>
            <a:spLocks noGrp="1"/>
          </p:cNvSpPr>
          <p:nvPr>
            <p:ph idx="1"/>
          </p:nvPr>
        </p:nvSpPr>
        <p:spPr>
          <a:xfrm>
            <a:off x="8266814" y="818707"/>
            <a:ext cx="3131288" cy="5310963"/>
          </a:xfrm>
        </p:spPr>
        <p:txBody>
          <a:bodyPr vert="horz" lIns="0" tIns="0" rIns="0" bIns="0" rtlCol="0" anchor="ctr">
            <a:normAutofit/>
          </a:bodyPr>
          <a:lstStyle/>
          <a:p>
            <a:r>
              <a:rPr lang="en-US" sz="1400" dirty="0">
                <a:solidFill>
                  <a:srgbClr val="595959"/>
                </a:solidFill>
                <a:latin typeface="Palatino Linotype"/>
              </a:rPr>
              <a:t>Thousands are detained for political or religious beliefs- including Falun Gong practitioners </a:t>
            </a:r>
          </a:p>
          <a:p>
            <a:r>
              <a:rPr lang="en-US" sz="1400" dirty="0">
                <a:solidFill>
                  <a:srgbClr val="595959"/>
                </a:solidFill>
                <a:latin typeface="Palatino Linotype"/>
              </a:rPr>
              <a:t>Prisoners undergo blood tests, DNA sampling, and organ scans with no medical reason given </a:t>
            </a:r>
          </a:p>
          <a:p>
            <a:r>
              <a:rPr lang="en-US" sz="1400" dirty="0">
                <a:solidFill>
                  <a:srgbClr val="595959"/>
                </a:solidFill>
                <a:latin typeface="Palatino Linotype"/>
              </a:rPr>
              <a:t>Many detainees disappear or are reported “transferred”, and are never seen again</a:t>
            </a:r>
          </a:p>
          <a:p>
            <a:r>
              <a:rPr lang="en-US" sz="1400" dirty="0">
                <a:solidFill>
                  <a:srgbClr val="595959"/>
                </a:solidFill>
                <a:latin typeface="Palatino Linotype"/>
              </a:rPr>
              <a:t>State-run hospital and prisons are often connected- creating a pipeline from prisons to operating tables</a:t>
            </a:r>
          </a:p>
          <a:p>
            <a:r>
              <a:rPr lang="en-US" sz="1400" dirty="0">
                <a:solidFill>
                  <a:srgbClr val="595959"/>
                </a:solidFill>
                <a:latin typeface="Palatino Linotype"/>
              </a:rPr>
              <a:t>Evidence shows organs are removed while victims are alive or immediately after execution, then bodies are cremated to hide proof</a:t>
            </a:r>
          </a:p>
          <a:p>
            <a:r>
              <a:rPr lang="en-US" sz="1400" dirty="0">
                <a:solidFill>
                  <a:srgbClr val="595959"/>
                </a:solidFill>
                <a:latin typeface="Palatino Linotype"/>
              </a:rPr>
              <a:t>This process is systemic and industrialized- not isolated abuse</a:t>
            </a:r>
          </a:p>
        </p:txBody>
      </p:sp>
      <p:pic>
        <p:nvPicPr>
          <p:cNvPr id="6" name="Slide66.m4a">
            <a:hlinkClick r:id="" action="ppaction://media"/>
            <a:extLst>
              <a:ext uri="{FF2B5EF4-FFF2-40B4-BE49-F238E27FC236}">
                <a16:creationId xmlns:a16="http://schemas.microsoft.com/office/drawing/2014/main" id="{7268EE44-EA0B-88A6-7728-D5C669F2D6E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3358" y="5547591"/>
            <a:ext cx="812800" cy="812800"/>
          </a:xfrm>
          <a:prstGeom prst="rect">
            <a:avLst/>
          </a:prstGeom>
        </p:spPr>
      </p:pic>
    </p:spTree>
    <p:extLst>
      <p:ext uri="{BB962C8B-B14F-4D97-AF65-F5344CB8AC3E}">
        <p14:creationId xmlns:p14="http://schemas.microsoft.com/office/powerpoint/2010/main" val="300677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8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66CB0-1AD6-4D8C-BE70-897ADA64F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C3B26D-D43F-467B-B943-E20A45E7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83E56-397F-818C-1A59-DB111617E671}"/>
              </a:ext>
            </a:extLst>
          </p:cNvPr>
          <p:cNvSpPr>
            <a:spLocks noGrp="1"/>
          </p:cNvSpPr>
          <p:nvPr>
            <p:ph type="title"/>
          </p:nvPr>
        </p:nvSpPr>
        <p:spPr>
          <a:xfrm>
            <a:off x="1265274" y="1063256"/>
            <a:ext cx="5624624" cy="1097210"/>
          </a:xfrm>
        </p:spPr>
        <p:txBody>
          <a:bodyPr anchor="b">
            <a:normAutofit/>
          </a:bodyPr>
          <a:lstStyle/>
          <a:p>
            <a:pPr algn="ctr"/>
            <a:r>
              <a:rPr lang="en-US" sz="3200" dirty="0">
                <a:solidFill>
                  <a:srgbClr val="595959"/>
                </a:solidFill>
                <a:latin typeface="Palatino Linotype"/>
              </a:rPr>
              <a:t>A Survivor's Story</a:t>
            </a:r>
          </a:p>
        </p:txBody>
      </p:sp>
      <p:sp>
        <p:nvSpPr>
          <p:cNvPr id="3" name="Content Placeholder 2">
            <a:extLst>
              <a:ext uri="{FF2B5EF4-FFF2-40B4-BE49-F238E27FC236}">
                <a16:creationId xmlns:a16="http://schemas.microsoft.com/office/drawing/2014/main" id="{9505FB5F-8D58-E671-FF38-A52716286D30}"/>
              </a:ext>
            </a:extLst>
          </p:cNvPr>
          <p:cNvSpPr>
            <a:spLocks noGrp="1"/>
          </p:cNvSpPr>
          <p:nvPr>
            <p:ph idx="1"/>
          </p:nvPr>
        </p:nvSpPr>
        <p:spPr>
          <a:xfrm>
            <a:off x="1335801" y="2447337"/>
            <a:ext cx="5475266" cy="3156022"/>
          </a:xfrm>
        </p:spPr>
        <p:txBody>
          <a:bodyPr vert="horz" lIns="0" tIns="0" rIns="0" bIns="0" rtlCol="0" anchor="t">
            <a:normAutofit/>
          </a:bodyPr>
          <a:lstStyle/>
          <a:p>
            <a:r>
              <a:rPr lang="en-US" sz="1400" dirty="0">
                <a:solidFill>
                  <a:srgbClr val="595959"/>
                </a:solidFill>
                <a:latin typeface="Palatino Linotype"/>
              </a:rPr>
              <a:t>Cheng Pei Ming, a Falun Gong practitioner from Shandong, was imprisoned and tortured (1999-2004) for his beliefs</a:t>
            </a:r>
          </a:p>
          <a:p>
            <a:r>
              <a:rPr lang="en-US" sz="1400" dirty="0">
                <a:solidFill>
                  <a:srgbClr val="595959"/>
                </a:solidFill>
                <a:latin typeface="Palatino Linotype"/>
              </a:rPr>
              <a:t>While imprisoned, he was subjected to repeated blood tests and medical scans without explanation</a:t>
            </a:r>
          </a:p>
          <a:p>
            <a:r>
              <a:rPr lang="en-US" sz="1400" dirty="0">
                <a:solidFill>
                  <a:srgbClr val="595959"/>
                </a:solidFill>
                <a:latin typeface="Palatino Linotype"/>
              </a:rPr>
              <a:t>In 2004, Cheng was forcibly taken for a "surgery." When he awoke, he was shackled to a hospital bed with a large incision on his side.</a:t>
            </a:r>
          </a:p>
          <a:p>
            <a:r>
              <a:rPr lang="en-US" sz="1400" dirty="0">
                <a:solidFill>
                  <a:srgbClr val="595959"/>
                </a:solidFill>
                <a:latin typeface="Palatino Linotype"/>
              </a:rPr>
              <a:t>After escaping China years later, U.S. medical scans confirmed parts of his liver and left lung had been surgically removed.</a:t>
            </a:r>
          </a:p>
          <a:p>
            <a:r>
              <a:rPr lang="en-US" sz="1400" dirty="0">
                <a:solidFill>
                  <a:srgbClr val="595959"/>
                </a:solidFill>
                <a:latin typeface="Palatino Linotype"/>
              </a:rPr>
              <a:t>He is believed to be the first known survivor of China's forced organ harvesting campaign. </a:t>
            </a:r>
          </a:p>
          <a:p>
            <a:r>
              <a:rPr lang="en-US" sz="1400" dirty="0">
                <a:solidFill>
                  <a:srgbClr val="595959"/>
                </a:solidFill>
                <a:latin typeface="Palatino Linotype"/>
              </a:rPr>
              <a:t>Today, Cheng speaks publicly to raise awareness and honor those who were killed for their beliefs and organs.</a:t>
            </a:r>
          </a:p>
          <a:p>
            <a:endParaRPr lang="en-US" sz="1400" dirty="0">
              <a:solidFill>
                <a:srgbClr val="595959"/>
              </a:solidFill>
              <a:latin typeface="Palatino Linotype"/>
            </a:endParaRPr>
          </a:p>
        </p:txBody>
      </p:sp>
      <p:pic>
        <p:nvPicPr>
          <p:cNvPr id="6" name="Slide 5.m4a">
            <a:hlinkClick r:id="" action="ppaction://media"/>
            <a:extLst>
              <a:ext uri="{FF2B5EF4-FFF2-40B4-BE49-F238E27FC236}">
                <a16:creationId xmlns:a16="http://schemas.microsoft.com/office/drawing/2014/main" id="{71DCD73A-ACE9-BCD9-7691-F7F74B41D1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657" y="5278582"/>
            <a:ext cx="1150974" cy="1150974"/>
          </a:xfrm>
          <a:prstGeom prst="rect">
            <a:avLst/>
          </a:prstGeom>
        </p:spPr>
      </p:pic>
      <p:pic>
        <p:nvPicPr>
          <p:cNvPr id="8" name="Picture 7" descr="A person with a scar on his back&#10;&#10;AI-generated content may be incorrect.">
            <a:extLst>
              <a:ext uri="{FF2B5EF4-FFF2-40B4-BE49-F238E27FC236}">
                <a16:creationId xmlns:a16="http://schemas.microsoft.com/office/drawing/2014/main" id="{C4AD50B6-94F5-859F-137A-C3EED450E122}"/>
              </a:ext>
            </a:extLst>
          </p:cNvPr>
          <p:cNvPicPr>
            <a:picLocks noChangeAspect="1"/>
          </p:cNvPicPr>
          <p:nvPr/>
        </p:nvPicPr>
        <p:blipFill>
          <a:blip r:embed="rId6"/>
          <a:stretch>
            <a:fillRect/>
          </a:stretch>
        </p:blipFill>
        <p:spPr>
          <a:xfrm>
            <a:off x="7488517" y="685799"/>
            <a:ext cx="3684035" cy="5486401"/>
          </a:xfrm>
          <a:prstGeom prst="rect">
            <a:avLst/>
          </a:prstGeom>
        </p:spPr>
      </p:pic>
    </p:spTree>
    <p:extLst>
      <p:ext uri="{BB962C8B-B14F-4D97-AF65-F5344CB8AC3E}">
        <p14:creationId xmlns:p14="http://schemas.microsoft.com/office/powerpoint/2010/main" val="384775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5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erson in a surgical gown and mask holding a green box&#10;&#10;AI-generated content may be incorrect.">
            <a:extLst>
              <a:ext uri="{FF2B5EF4-FFF2-40B4-BE49-F238E27FC236}">
                <a16:creationId xmlns:a16="http://schemas.microsoft.com/office/drawing/2014/main" id="{C684186A-65AF-0667-9A68-0B874F652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706" r="17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8F3AE5-7D30-3B31-A874-E68E96389069}"/>
              </a:ext>
            </a:extLst>
          </p:cNvPr>
          <p:cNvSpPr>
            <a:spLocks noGrp="1"/>
          </p:cNvSpPr>
          <p:nvPr>
            <p:ph type="title"/>
          </p:nvPr>
        </p:nvSpPr>
        <p:spPr>
          <a:xfrm>
            <a:off x="7531610" y="365125"/>
            <a:ext cx="3822189" cy="1899912"/>
          </a:xfrm>
        </p:spPr>
        <p:txBody>
          <a:bodyPr>
            <a:normAutofit/>
          </a:bodyPr>
          <a:lstStyle/>
          <a:p>
            <a:r>
              <a:rPr lang="en-US" sz="4000" dirty="0">
                <a:latin typeface="Palatino Linotype"/>
              </a:rPr>
              <a:t>Ending forced Organ Harvesting</a:t>
            </a:r>
          </a:p>
        </p:txBody>
      </p:sp>
      <p:sp>
        <p:nvSpPr>
          <p:cNvPr id="3" name="Content Placeholder 2">
            <a:extLst>
              <a:ext uri="{FF2B5EF4-FFF2-40B4-BE49-F238E27FC236}">
                <a16:creationId xmlns:a16="http://schemas.microsoft.com/office/drawing/2014/main" id="{6A2ACA91-FEB8-B0E8-6D2B-AE6394D893CC}"/>
              </a:ext>
            </a:extLst>
          </p:cNvPr>
          <p:cNvSpPr>
            <a:spLocks noGrp="1"/>
          </p:cNvSpPr>
          <p:nvPr>
            <p:ph idx="1"/>
          </p:nvPr>
        </p:nvSpPr>
        <p:spPr>
          <a:xfrm>
            <a:off x="7531610" y="2434201"/>
            <a:ext cx="3822189" cy="3742762"/>
          </a:xfrm>
        </p:spPr>
        <p:txBody>
          <a:bodyPr vert="horz" lIns="91440" tIns="45720" rIns="91440" bIns="45720" rtlCol="0" anchor="t">
            <a:normAutofit fontScale="25000" lnSpcReduction="20000"/>
          </a:bodyPr>
          <a:lstStyle/>
          <a:p>
            <a:pPr>
              <a:lnSpc>
                <a:spcPct val="120000"/>
              </a:lnSpc>
            </a:pPr>
            <a:r>
              <a:rPr lang="en-US" sz="3800" b="1" dirty="0">
                <a:latin typeface="Palatino Linotype"/>
              </a:rPr>
              <a:t>Call for accountability-</a:t>
            </a:r>
            <a:r>
              <a:rPr lang="en-US" sz="3800" dirty="0">
                <a:latin typeface="Palatino Linotype"/>
              </a:rPr>
              <a:t> International pressure needs to stay strong- countries, hospitals, and corporations should refuse to work with China's transplant programs until transparency is proven</a:t>
            </a:r>
          </a:p>
          <a:p>
            <a:pPr>
              <a:lnSpc>
                <a:spcPct val="120000"/>
              </a:lnSpc>
            </a:pPr>
            <a:r>
              <a:rPr lang="en-US" sz="3800" b="1" dirty="0">
                <a:latin typeface="Palatino Linotype"/>
              </a:rPr>
              <a:t>Student &amp; community action- </a:t>
            </a:r>
            <a:r>
              <a:rPr lang="en-US" sz="3800" dirty="0">
                <a:latin typeface="Palatino Linotype"/>
              </a:rPr>
              <a:t>Raising awareness is one of the most powerful tools we have. Schools and universities can host events, screening, and discussions to inform others</a:t>
            </a:r>
          </a:p>
          <a:p>
            <a:pPr>
              <a:lnSpc>
                <a:spcPct val="120000"/>
              </a:lnSpc>
            </a:pPr>
            <a:r>
              <a:rPr lang="en-US" sz="3800" b="1" dirty="0">
                <a:latin typeface="Palatino Linotype"/>
              </a:rPr>
              <a:t>Personal responsibility- </a:t>
            </a:r>
            <a:r>
              <a:rPr lang="en-US" sz="3800" dirty="0">
                <a:latin typeface="Palatino Linotype"/>
              </a:rPr>
              <a:t>People can take the ETAC Pledge- a commitment not to receive organs from unethical transplant systems like China’s</a:t>
            </a:r>
          </a:p>
          <a:p>
            <a:pPr>
              <a:lnSpc>
                <a:spcPct val="120000"/>
              </a:lnSpc>
            </a:pPr>
            <a:r>
              <a:rPr lang="en-US" sz="3800" b="1" dirty="0">
                <a:latin typeface="Palatino Linotype"/>
              </a:rPr>
              <a:t>Legislative Action- </a:t>
            </a:r>
            <a:r>
              <a:rPr lang="en-US" sz="3800" dirty="0">
                <a:latin typeface="Palatino Linotype"/>
              </a:rPr>
              <a:t>The Stop Forced Organ Harvesting Act of 2025 has already passed the U.S. House of Representatives and is now under review by the Senate Foreign Relations Committee. The bill seeks to sanction individuals and entities involved in forced organ harvesting and hold governments accountable </a:t>
            </a:r>
          </a:p>
          <a:p>
            <a:pPr marL="0" indent="0">
              <a:buNone/>
            </a:pPr>
            <a:endParaRPr lang="en-US" sz="2000" dirty="0">
              <a:latin typeface="Palatino Linotype"/>
            </a:endParaRPr>
          </a:p>
        </p:txBody>
      </p:sp>
      <p:pic>
        <p:nvPicPr>
          <p:cNvPr id="6" name="slide 88.m4a">
            <a:hlinkClick r:id="" action="ppaction://media"/>
            <a:extLst>
              <a:ext uri="{FF2B5EF4-FFF2-40B4-BE49-F238E27FC236}">
                <a16:creationId xmlns:a16="http://schemas.microsoft.com/office/drawing/2014/main" id="{7B930FF0-9F37-CA51-F9A3-0C009C6898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1801" y="5599546"/>
            <a:ext cx="812800" cy="812800"/>
          </a:xfrm>
          <a:prstGeom prst="rect">
            <a:avLst/>
          </a:prstGeom>
        </p:spPr>
      </p:pic>
    </p:spTree>
    <p:extLst>
      <p:ext uri="{BB962C8B-B14F-4D97-AF65-F5344CB8AC3E}">
        <p14:creationId xmlns:p14="http://schemas.microsoft.com/office/powerpoint/2010/main" val="70755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8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AE951-B1A7-8706-6EFD-8B29B0F5D622}"/>
              </a:ext>
            </a:extLst>
          </p:cNvPr>
          <p:cNvSpPr>
            <a:spLocks noGrp="1"/>
          </p:cNvSpPr>
          <p:nvPr>
            <p:ph type="title"/>
          </p:nvPr>
        </p:nvSpPr>
        <p:spPr>
          <a:xfrm>
            <a:off x="1616054" y="1261137"/>
            <a:ext cx="8959893" cy="888360"/>
          </a:xfrm>
        </p:spPr>
        <p:txBody>
          <a:bodyPr anchor="b">
            <a:normAutofit/>
          </a:bodyPr>
          <a:lstStyle/>
          <a:p>
            <a:pPr algn="ctr"/>
            <a:r>
              <a:rPr lang="en-US" sz="3200" dirty="0">
                <a:solidFill>
                  <a:schemeClr val="tx1">
                    <a:lumMod val="65000"/>
                    <a:lumOff val="35000"/>
                  </a:schemeClr>
                </a:solidFill>
                <a:latin typeface="Palatino Linotype" panose="02040502050505030304" pitchFamily="18" charset="0"/>
              </a:rPr>
              <a:t>References</a:t>
            </a:r>
          </a:p>
        </p:txBody>
      </p:sp>
      <p:sp>
        <p:nvSpPr>
          <p:cNvPr id="3" name="Content Placeholder 2">
            <a:extLst>
              <a:ext uri="{FF2B5EF4-FFF2-40B4-BE49-F238E27FC236}">
                <a16:creationId xmlns:a16="http://schemas.microsoft.com/office/drawing/2014/main" id="{F14A8E42-B546-4901-8143-923D8F9DBA17}"/>
              </a:ext>
            </a:extLst>
          </p:cNvPr>
          <p:cNvSpPr>
            <a:spLocks noGrp="1"/>
          </p:cNvSpPr>
          <p:nvPr>
            <p:ph idx="1"/>
          </p:nvPr>
        </p:nvSpPr>
        <p:spPr>
          <a:xfrm>
            <a:off x="1616054" y="2427383"/>
            <a:ext cx="8959892" cy="3169482"/>
          </a:xfrm>
        </p:spPr>
        <p:txBody>
          <a:bodyPr anchor="t">
            <a:normAutofit/>
          </a:bodyPr>
          <a:lstStyle/>
          <a:p>
            <a:r>
              <a:rPr lang="en-US" sz="2000" dirty="0">
                <a:solidFill>
                  <a:schemeClr val="tx1">
                    <a:lumMod val="65000"/>
                    <a:lumOff val="35000"/>
                  </a:schemeClr>
                </a:solidFill>
                <a:hlinkClick r:id="rId2"/>
              </a:rPr>
              <a:t>https://pubmed.ncbi.nlm.nih.gov/27805507/</a:t>
            </a:r>
            <a:endParaRPr lang="en-US" sz="2000" dirty="0">
              <a:solidFill>
                <a:schemeClr val="tx1">
                  <a:lumMod val="65000"/>
                  <a:lumOff val="35000"/>
                </a:schemeClr>
              </a:solidFill>
            </a:endParaRPr>
          </a:p>
          <a:p>
            <a:r>
              <a:rPr lang="en-US" sz="2000" dirty="0">
                <a:solidFill>
                  <a:schemeClr val="tx1">
                    <a:lumMod val="65000"/>
                    <a:lumOff val="35000"/>
                  </a:schemeClr>
                </a:solidFill>
                <a:hlinkClick r:id="rId3"/>
              </a:rPr>
              <a:t>https://thediplomat.com/2024/08/first-known-survivor-of-chinas-forced-organ-harvesting-speaks-out/</a:t>
            </a:r>
            <a:endParaRPr lang="en-US" sz="2000" dirty="0">
              <a:solidFill>
                <a:schemeClr val="tx1">
                  <a:lumMod val="65000"/>
                  <a:lumOff val="35000"/>
                </a:schemeClr>
              </a:solidFill>
            </a:endParaRPr>
          </a:p>
          <a:p>
            <a:r>
              <a:rPr lang="en-US" sz="2000" dirty="0">
                <a:solidFill>
                  <a:schemeClr val="tx1">
                    <a:lumMod val="65000"/>
                    <a:lumOff val="35000"/>
                  </a:schemeClr>
                </a:solidFill>
                <a:hlinkClick r:id="rId4"/>
              </a:rPr>
              <a:t>https://www.scu.edu/ethics/healthcare-ethics-blog/forced-organ-harvesting-a-decades-long-injustice-in-need-of-international-accountability-and-action/</a:t>
            </a:r>
            <a:endParaRPr lang="en-US" sz="2000" dirty="0">
              <a:solidFill>
                <a:schemeClr val="tx1">
                  <a:lumMod val="65000"/>
                  <a:lumOff val="35000"/>
                </a:schemeClr>
              </a:solidFill>
            </a:endParaRPr>
          </a:p>
          <a:p>
            <a:r>
              <a:rPr lang="en-US" sz="2000" dirty="0">
                <a:solidFill>
                  <a:schemeClr val="tx1">
                    <a:lumMod val="65000"/>
                    <a:lumOff val="35000"/>
                  </a:schemeClr>
                </a:solidFill>
                <a:hlinkClick r:id="rId5"/>
              </a:rPr>
              <a:t>https://www.bma.org.uk/news-and-opinion/at-what-price</a:t>
            </a:r>
            <a:endParaRPr lang="en-US" sz="2000" dirty="0">
              <a:solidFill>
                <a:schemeClr val="tx1">
                  <a:lumMod val="65000"/>
                  <a:lumOff val="35000"/>
                </a:schemeClr>
              </a:solidFill>
            </a:endParaRPr>
          </a:p>
          <a:p>
            <a:r>
              <a:rPr lang="en-US" sz="2000" dirty="0">
                <a:solidFill>
                  <a:schemeClr val="tx1">
                    <a:lumMod val="65000"/>
                    <a:lumOff val="35000"/>
                  </a:schemeClr>
                </a:solidFill>
                <a:hlinkClick r:id="rId6"/>
              </a:rPr>
              <a:t>https://endtransplantabuse.org/pledge/</a:t>
            </a:r>
            <a:endParaRPr lang="en-US" sz="2000" dirty="0">
              <a:solidFill>
                <a:schemeClr val="tx1">
                  <a:lumMod val="65000"/>
                  <a:lumOff val="35000"/>
                </a:schemeClr>
              </a:solidFill>
            </a:endParaRPr>
          </a:p>
          <a:p>
            <a:r>
              <a:rPr lang="en-US" sz="2000" dirty="0">
                <a:solidFill>
                  <a:schemeClr val="tx1">
                    <a:lumMod val="65000"/>
                    <a:lumOff val="35000"/>
                  </a:schemeClr>
                </a:solidFill>
                <a:hlinkClick r:id="rId7"/>
              </a:rPr>
              <a:t>https://www.congress.gov/bill/119th-congress/house-bill/1503/text/ih</a:t>
            </a:r>
            <a:endParaRPr lang="en-US" sz="2000" dirty="0">
              <a:solidFill>
                <a:schemeClr val="tx1">
                  <a:lumMod val="65000"/>
                  <a:lumOff val="35000"/>
                </a:schemeClr>
              </a:solidFill>
            </a:endParaRPr>
          </a:p>
          <a:p>
            <a:endParaRPr lang="en-US" sz="2000" dirty="0">
              <a:solidFill>
                <a:schemeClr val="tx1">
                  <a:lumMod val="65000"/>
                  <a:lumOff val="35000"/>
                </a:schemeClr>
              </a:solidFill>
            </a:endParaRPr>
          </a:p>
        </p:txBody>
      </p:sp>
    </p:spTree>
    <p:extLst>
      <p:ext uri="{BB962C8B-B14F-4D97-AF65-F5344CB8AC3E}">
        <p14:creationId xmlns:p14="http://schemas.microsoft.com/office/powerpoint/2010/main" val="2632990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424</TotalTime>
  <Words>1597</Words>
  <Application>Microsoft Office PowerPoint</Application>
  <PresentationFormat>Widescreen</PresentationFormat>
  <Paragraphs>86</Paragraphs>
  <Slides>9</Slides>
  <Notes>8</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Calibri</vt:lpstr>
      <vt:lpstr>Palatino Linotype</vt:lpstr>
      <vt:lpstr>Office Theme</vt:lpstr>
      <vt:lpstr>Global Organ Trafficking and the Murder of Victims in China Prisons</vt:lpstr>
      <vt:lpstr>What is organ trafficking?</vt:lpstr>
      <vt:lpstr>History of Organ Harvesting and Trafficking in China</vt:lpstr>
      <vt:lpstr>Data and Evidence of Organ Harvesting in China</vt:lpstr>
      <vt:lpstr>China’s Organ Harvesting and International Law</vt:lpstr>
      <vt:lpstr>Inside China’s Prison System and “Re-Education Camps”</vt:lpstr>
      <vt:lpstr>A Survivor's Story</vt:lpstr>
      <vt:lpstr>Ending forced Organ Harvesting</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Faith V. Reilly</dc:creator>
  <cp:lastModifiedBy>Angelo Cefaloni</cp:lastModifiedBy>
  <cp:revision>3</cp:revision>
  <dcterms:created xsi:type="dcterms:W3CDTF">2025-11-04T19:54:49Z</dcterms:created>
  <dcterms:modified xsi:type="dcterms:W3CDTF">2026-04-27T20:07:13Z</dcterms:modified>
</cp:coreProperties>
</file>