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17"/>
  </p:notesMasterIdLst>
  <p:handoutMasterIdLst>
    <p:handoutMasterId r:id="rId18"/>
  </p:handoutMasterIdLst>
  <p:sldIdLst>
    <p:sldId id="315" r:id="rId5"/>
    <p:sldId id="266" r:id="rId6"/>
    <p:sldId id="314" r:id="rId7"/>
    <p:sldId id="312" r:id="rId8"/>
    <p:sldId id="305" r:id="rId9"/>
    <p:sldId id="316" r:id="rId10"/>
    <p:sldId id="309" r:id="rId11"/>
    <p:sldId id="271" r:id="rId12"/>
    <p:sldId id="256" r:id="rId13"/>
    <p:sldId id="317" r:id="rId14"/>
    <p:sldId id="313"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A1BD55-57CD-466E-0725-B6CBA11E0D12}" name="Lauren Weldy (ALLEGIS GROUP SERVICES)" initials="LW" userId="S::v-lweldy@microsoft.com::07a2285c-a352-4b96-8658-ecc34365c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2B8E84-68B9-4EAE-88F6-D114839E2A39}" v="20" dt="2026-01-10T01:58:56.063"/>
  </p1510:revLst>
</p1510:revInfo>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388" autoAdjust="0"/>
  </p:normalViewPr>
  <p:slideViewPr>
    <p:cSldViewPr snapToGrid="0">
      <p:cViewPr varScale="1">
        <p:scale>
          <a:sx n="102" d="100"/>
          <a:sy n="102" d="100"/>
        </p:scale>
        <p:origin x="954"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49"/>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4/27/2026</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4/27/2026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398691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12</a:t>
            </a:fld>
            <a:endParaRPr lang="en-US" dirty="0"/>
          </a:p>
        </p:txBody>
      </p:sp>
    </p:spTree>
    <p:extLst>
      <p:ext uri="{BB962C8B-B14F-4D97-AF65-F5344CB8AC3E}">
        <p14:creationId xmlns:p14="http://schemas.microsoft.com/office/powerpoint/2010/main" val="58069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a:t>
            </a:fld>
            <a:endParaRPr lang="en-US" dirty="0"/>
          </a:p>
        </p:txBody>
      </p:sp>
    </p:spTree>
    <p:extLst>
      <p:ext uri="{BB962C8B-B14F-4D97-AF65-F5344CB8AC3E}">
        <p14:creationId xmlns:p14="http://schemas.microsoft.com/office/powerpoint/2010/main" val="374389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357255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2714327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60151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219126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8</a:t>
            </a:fld>
            <a:endParaRPr lang="en-US" dirty="0"/>
          </a:p>
        </p:txBody>
      </p:sp>
    </p:spTree>
    <p:extLst>
      <p:ext uri="{BB962C8B-B14F-4D97-AF65-F5344CB8AC3E}">
        <p14:creationId xmlns:p14="http://schemas.microsoft.com/office/powerpoint/2010/main" val="420028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30317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33062062"/>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352365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9/8/20XX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1" y="825689"/>
            <a:ext cx="7685728" cy="3741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30" y="825687"/>
            <a:ext cx="5957384" cy="3741551"/>
          </a:xfrm>
        </p:spPr>
        <p:txBody>
          <a:bodyPr tIns="182880" anchor="ctr" anchorCtr="0">
            <a:noAutofit/>
          </a:bodyPr>
          <a:lstStyle>
            <a:lvl1pPr>
              <a:lnSpc>
                <a:spcPct val="100000"/>
              </a:lnSpc>
              <a:defRPr sz="40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360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p:nvPr>
        </p:nvSpPr>
        <p:spPr>
          <a:xfrm>
            <a:off x="7710836" y="-2"/>
            <a:ext cx="44811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marL="0" indent="0" algn="ctr">
              <a:buNone/>
              <a:defRPr sz="1400"/>
            </a:lvl1pPr>
          </a:lstStyle>
          <a:p>
            <a:r>
              <a:rPr lang="en-US"/>
              <a:t>Click icon to add picture</a:t>
            </a: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42498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143079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dirty="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a:t>Click icon to add picture</a:t>
            </a:r>
            <a:endParaRPr lang="en-US" dirty="0"/>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074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dirty="0"/>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dirty="0"/>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dirty="0">
                <a:solidFill>
                  <a:schemeClr val="tx2"/>
                </a:solidFill>
              </a:rPr>
              <a:t>9/8/20XX</a:t>
            </a:r>
            <a:endParaRPr lang="en-US" dirty="0"/>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768418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 Sub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8" y="1034477"/>
            <a:ext cx="9380431" cy="2614551"/>
          </a:xfrm>
        </p:spPr>
        <p:txBody>
          <a:bodyPr anchor="b"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EF94ADB5-E70F-B672-CBEB-D8194AEA79D5}"/>
              </a:ext>
            </a:extLst>
          </p:cNvPr>
          <p:cNvSpPr>
            <a:spLocks noGrp="1"/>
          </p:cNvSpPr>
          <p:nvPr>
            <p:ph type="body" sz="quarter" idx="10" hasCustomPrompt="1"/>
          </p:nvPr>
        </p:nvSpPr>
        <p:spPr>
          <a:xfrm>
            <a:off x="1386177" y="3649028"/>
            <a:ext cx="9380431" cy="2164715"/>
          </a:xfrm>
        </p:spPr>
        <p:txBody>
          <a:bodyPr anchor="t"/>
          <a:lstStyle>
            <a:lvl1pPr marL="0" indent="0">
              <a:lnSpc>
                <a:spcPct val="125000"/>
              </a:lnSpc>
              <a:buNone/>
              <a:defRPr lang="en-US" sz="2400" b="0" kern="1200" spc="150" baseline="0" dirty="0" smtClean="0">
                <a:solidFill>
                  <a:schemeClr val="bg1"/>
                </a:solidFill>
                <a:latin typeface="+mn-lt"/>
                <a:ea typeface="+mn-ea"/>
                <a:cs typeface="+mn-cs"/>
              </a:defRPr>
            </a:lvl1pPr>
            <a:lvl2pPr>
              <a:defRPr lang="en-US" sz="2400" b="0" kern="1200" spc="150" baseline="0" dirty="0" smtClean="0">
                <a:solidFill>
                  <a:schemeClr val="bg1"/>
                </a:solidFill>
                <a:latin typeface="+mn-lt"/>
                <a:ea typeface="+mn-ea"/>
                <a:cs typeface="+mn-cs"/>
              </a:defRPr>
            </a:lvl2pPr>
            <a:lvl3pPr>
              <a:defRPr lang="en-US" sz="2400" b="0" kern="1200" spc="150" baseline="0" dirty="0" smtClean="0">
                <a:solidFill>
                  <a:schemeClr val="bg1"/>
                </a:solidFill>
                <a:latin typeface="+mn-lt"/>
                <a:ea typeface="+mn-ea"/>
                <a:cs typeface="+mn-cs"/>
              </a:defRPr>
            </a:lvl3pPr>
            <a:lvl4pPr>
              <a:defRPr lang="en-US" sz="2400" b="0" kern="1200" spc="150" baseline="0" dirty="0" smtClean="0">
                <a:solidFill>
                  <a:schemeClr val="bg1"/>
                </a:solidFill>
                <a:latin typeface="+mn-lt"/>
                <a:ea typeface="+mn-ea"/>
                <a:cs typeface="+mn-cs"/>
              </a:defRPr>
            </a:lvl4pPr>
            <a:lvl5pPr>
              <a:defRPr lang="en-US" sz="2400" b="0" kern="1200" spc="150" baseline="0" dirty="0">
                <a:solidFill>
                  <a:schemeClr val="bg1"/>
                </a:solidFill>
                <a:latin typeface="+mn-lt"/>
                <a:ea typeface="+mn-ea"/>
                <a:cs typeface="+mn-cs"/>
              </a:defRPr>
            </a:lvl5pPr>
          </a:lstStyle>
          <a:p>
            <a:pPr lvl="0"/>
            <a:r>
              <a:rPr lang="en-US" dirty="0"/>
              <a:t>Click to add text</a:t>
            </a:r>
          </a:p>
        </p:txBody>
      </p:sp>
    </p:spTree>
    <p:extLst>
      <p:ext uri="{BB962C8B-B14F-4D97-AF65-F5344CB8AC3E}">
        <p14:creationId xmlns:p14="http://schemas.microsoft.com/office/powerpoint/2010/main" val="193573882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2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 uri="{C183D7F6-B498-43B3-948B-1728B52AA6E4}">
                <adec:decorative xmlns:adec="http://schemas.microsoft.com/office/drawing/2017/decorative" val="1"/>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 uri="{C183D7F6-B498-43B3-948B-1728B52AA6E4}">
                <adec:decorative xmlns:adec="http://schemas.microsoft.com/office/drawing/2017/decorative" val="1"/>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3752"/>
            <a:ext cx="10013709" cy="103327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15" name="Content Placeholder 2">
            <a:extLst>
              <a:ext uri="{FF2B5EF4-FFF2-40B4-BE49-F238E27FC236}">
                <a16:creationId xmlns:a16="http://schemas.microsoft.com/office/drawing/2014/main" id="{5778233C-CCEC-FC64-A709-616569B37D23}"/>
              </a:ext>
            </a:extLst>
          </p:cNvPr>
          <p:cNvSpPr>
            <a:spLocks noGrp="1"/>
          </p:cNvSpPr>
          <p:nvPr>
            <p:ph sz="quarter" idx="18" hasCustomPrompt="1"/>
          </p:nvPr>
        </p:nvSpPr>
        <p:spPr>
          <a:xfrm>
            <a:off x="1542563"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67FEFA15-354D-6389-9102-922A664A73AE}"/>
              </a:ext>
            </a:extLst>
          </p:cNvPr>
          <p:cNvSpPr>
            <a:spLocks noGrp="1"/>
          </p:cNvSpPr>
          <p:nvPr>
            <p:ph sz="quarter" idx="19" hasCustomPrompt="1"/>
          </p:nvPr>
        </p:nvSpPr>
        <p:spPr>
          <a:xfrm>
            <a:off x="6966630"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874FDF0-F4BE-433D-86EE-9E1832D4388B}"/>
              </a:ext>
              <a:ext uri="{C183D7F6-B498-43B3-948B-1728B52AA6E4}">
                <adec:decorative xmlns:adec="http://schemas.microsoft.com/office/drawing/2017/decorative" val="1"/>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24306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dirty="0"/>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1616477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and 2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 uri="{C183D7F6-B498-43B3-948B-1728B52AA6E4}">
                <adec:decorative xmlns:adec="http://schemas.microsoft.com/office/drawing/2017/decorative" val="1"/>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 uri="{C183D7F6-B498-43B3-948B-1728B52AA6E4}">
                <adec:decorative xmlns:adec="http://schemas.microsoft.com/office/drawing/2017/decorative" val="1"/>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3752"/>
            <a:ext cx="10013709" cy="103327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 uri="{C183D7F6-B498-43B3-948B-1728B52AA6E4}">
                <adec:decorative xmlns:adec="http://schemas.microsoft.com/office/drawing/2017/decorative" val="1"/>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9F875EEC-3E6C-5B97-FFE8-0D1ECAAAE98A}"/>
              </a:ext>
            </a:extLst>
          </p:cNvPr>
          <p:cNvSpPr>
            <a:spLocks noGrp="1"/>
          </p:cNvSpPr>
          <p:nvPr>
            <p:ph sz="quarter" idx="14" hasCustomPrompt="1"/>
          </p:nvPr>
        </p:nvSpPr>
        <p:spPr>
          <a:xfrm>
            <a:off x="1535372" y="462243"/>
            <a:ext cx="3098425" cy="3866324"/>
          </a:xfrm>
        </p:spPr>
        <p:txBody>
          <a:bodyPr anchor="t">
            <a:normAutofit/>
          </a:bodyPr>
          <a:lstStyle>
            <a:lvl1pPr marL="0" indent="0">
              <a:lnSpc>
                <a:spcPct val="125000"/>
              </a:lnSpc>
              <a:spcAft>
                <a:spcPts val="600"/>
              </a:spcAft>
              <a:buNone/>
              <a:defRPr sz="1800" b="0"/>
            </a:lvl1pPr>
            <a:lvl2pPr marL="281178" indent="0">
              <a:lnSpc>
                <a:spcPct val="125000"/>
              </a:lnSpc>
              <a:spcAft>
                <a:spcPts val="600"/>
              </a:spcAft>
              <a:buNone/>
              <a:defRPr sz="1800"/>
            </a:lvl2pPr>
            <a:lvl3pPr marL="566928" indent="0">
              <a:lnSpc>
                <a:spcPct val="125000"/>
              </a:lnSpc>
              <a:spcAft>
                <a:spcPts val="600"/>
              </a:spcAft>
              <a:buNone/>
              <a:defRPr sz="1800"/>
            </a:lvl3pPr>
            <a:lvl4pPr marL="850392" indent="0">
              <a:lnSpc>
                <a:spcPct val="125000"/>
              </a:lnSpc>
              <a:spcAft>
                <a:spcPts val="600"/>
              </a:spcAft>
              <a:buNone/>
              <a:defRPr sz="1800"/>
            </a:lvl4pPr>
            <a:lvl5pPr marL="1133856" indent="0">
              <a:lnSpc>
                <a:spcPct val="125000"/>
              </a:lnSpc>
              <a:spcAft>
                <a:spcPts val="600"/>
              </a:spcAft>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7">
            <a:extLst>
              <a:ext uri="{FF2B5EF4-FFF2-40B4-BE49-F238E27FC236}">
                <a16:creationId xmlns:a16="http://schemas.microsoft.com/office/drawing/2014/main" id="{0C5070DA-50C2-065D-00B0-3B12070D77E7}"/>
              </a:ext>
            </a:extLst>
          </p:cNvPr>
          <p:cNvSpPr>
            <a:spLocks noGrp="1"/>
          </p:cNvSpPr>
          <p:nvPr>
            <p:ph type="tbl" sz="quarter" idx="15"/>
          </p:nvPr>
        </p:nvSpPr>
        <p:spPr>
          <a:xfrm>
            <a:off x="5075238" y="461735"/>
            <a:ext cx="6473842" cy="3867150"/>
          </a:xfrm>
        </p:spPr>
        <p:txBody>
          <a:bodyPr anchor="t"/>
          <a:lstStyle>
            <a:lvl1pPr marL="0" indent="0" algn="ctr">
              <a:buNone/>
              <a:defRPr/>
            </a:lvl1pPr>
          </a:lstStyle>
          <a:p>
            <a:r>
              <a:rPr lang="en-US"/>
              <a:t>Click icon to add table</a:t>
            </a:r>
            <a:endParaRPr lang="en-US" dirty="0"/>
          </a:p>
        </p:txBody>
      </p:sp>
      <p:sp>
        <p:nvSpPr>
          <p:cNvPr id="15" name="Date Placeholder 3">
            <a:extLst>
              <a:ext uri="{FF2B5EF4-FFF2-40B4-BE49-F238E27FC236}">
                <a16:creationId xmlns:a16="http://schemas.microsoft.com/office/drawing/2014/main" id="{2F8DD265-980F-4708-EDDF-3130F434AC9D}"/>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9583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2084944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dirty="0"/>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736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dirty="0">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dirty="0"/>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dirty="0"/>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dirty="0"/>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838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7585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4/27/2026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38225541"/>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04140893"/>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endParaRPr lang="en-US" dirty="0"/>
          </a:p>
        </p:txBody>
      </p:sp>
    </p:spTree>
    <p:extLst>
      <p:ext uri="{BB962C8B-B14F-4D97-AF65-F5344CB8AC3E}">
        <p14:creationId xmlns:p14="http://schemas.microsoft.com/office/powerpoint/2010/main" val="13706319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6" r:id="rId19"/>
    <p:sldLayoutId id="2147483707" r:id="rId20"/>
    <p:sldLayoutId id="2147483709" r:id="rId21"/>
    <p:sldLayoutId id="2147483682" r:id="rId22"/>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hyperlink" Target="https://creativecommons.org/licenses/by-sa/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courses.lumenlearning.com/suny-ushistory1ay/chapter/introduction/" TargetMode="External"/><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witchyaddams.substack.com/p/atabey-the-first-mother-of-boriken" TargetMode="External"/><Relationship Id="rId3" Type="http://schemas.openxmlformats.org/officeDocument/2006/relationships/hyperlink" Target="https://teamsocialstudies.uconn.edu/wp-content/uploads/sites/47/2021/04/The-Decline-of-the-Tainos-1492-1542_-A-Re-Vision-1.pdf" TargetMode="External"/><Relationship Id="rId7" Type="http://schemas.openxmlformats.org/officeDocument/2006/relationships/hyperlink" Target="https://www.npr.org/sections/parallels/2017/10/07/555871670/80-years-on-dominicans-and-haitians-revisit-painful-memories-of-parsley-massacre"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hyperlink" Target="https://www.smithsonianmag.com/history/who-were-taino-original-inhabitants-columbus-island-73824867/" TargetMode="External"/><Relationship Id="rId5" Type="http://schemas.openxmlformats.org/officeDocument/2006/relationships/hyperlink" Target="https://islandhopperguides.com/dominican-republic/dominican-culture/christopher-columbuss-legacy-exploring-the-contentious-history-of-the-colonial-zone/" TargetMode="External"/><Relationship Id="rId4" Type="http://schemas.openxmlformats.org/officeDocument/2006/relationships/hyperlink" Target="https://islandhopperguides.com/dominican-republic/dominican-culture/dominican-republics-taino-legacy-unearthing-indigenous-roots/#:~:text=While%20many%20traditional%20Ta%C3%ADno%20practices%20were%20suppressed%20during,can%20be%20found%20in%20the%20rural%20farming%20practices." TargetMode="External"/><Relationship Id="rId9" Type="http://schemas.openxmlformats.org/officeDocument/2006/relationships/hyperlink" Target="https://listindiario.com/la-republica/20251005/cuales-son-caracteristicas-escultura-atabey-bahia-sosua_876736.htm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es.wikipedia.org/wiki/Ciudad_Colonial" TargetMode="External"/><Relationship Id="rId3" Type="http://schemas.openxmlformats.org/officeDocument/2006/relationships/image" Target="../media/image13.jpg"/><Relationship Id="rId7"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hyperlink" Target="https://www.flickr.com/photos/juancardenes/2524936149/" TargetMode="External"/><Relationship Id="rId5" Type="http://schemas.openxmlformats.org/officeDocument/2006/relationships/image" Target="../media/image14.jpg"/><Relationship Id="rId10" Type="http://schemas.openxmlformats.org/officeDocument/2006/relationships/hyperlink" Target="https://creativecommons.org/licenses/by/3.0/" TargetMode="External"/><Relationship Id="rId4" Type="http://schemas.openxmlformats.org/officeDocument/2006/relationships/hyperlink" Target="https://pxhere.com/en/photo/1159899" TargetMode="External"/><Relationship Id="rId9"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hyperlink" Target="https://creativecommons.org/licenses/by-sa/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en.wikipedia.org/wiki/Americas" TargetMode="External"/><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s://creativecommons.org/licenses/by-nc-sa/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historiasbastardasextraordinarias.blogspot.com/2011/01/como-tu.html" TargetMode="External"/><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hyperlink" Target="https://creativecommons.org/licenses/by-sa/3.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ourses.lumenlearning.com/suny-ushistory1ay/chapter/spanish-exploration-and-conquest/" TargetMode="External"/><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hyperlink" Target="https://www.youtube.com/watch?v=sb-rbLQAZ4M" TargetMode="External"/><Relationship Id="rId3" Type="http://schemas.openxmlformats.org/officeDocument/2006/relationships/video" Target="https://www.youtube.com/embed/-g7yycKnYKA?feature=oembed" TargetMode="External"/><Relationship Id="rId7" Type="http://schemas.openxmlformats.org/officeDocument/2006/relationships/notesSlide" Target="../notesSlides/notesSlide6.xml"/><Relationship Id="rId12" Type="http://schemas.openxmlformats.org/officeDocument/2006/relationships/hyperlink" Target="https://www.youtube.com/watch?v=-g7yycKnYKA" TargetMode="External"/><Relationship Id="rId2" Type="http://schemas.openxmlformats.org/officeDocument/2006/relationships/video" Target="https://www.youtube.com/embed/8aQY-HLMg8g?feature=oembed" TargetMode="External"/><Relationship Id="rId1" Type="http://schemas.openxmlformats.org/officeDocument/2006/relationships/video" Target="https://www.youtube.com/embed/sb-rbLQAZ4M?feature=oembed" TargetMode="External"/><Relationship Id="rId6" Type="http://schemas.openxmlformats.org/officeDocument/2006/relationships/slideLayout" Target="../slideLayouts/slideLayout19.xml"/><Relationship Id="rId11" Type="http://schemas.openxmlformats.org/officeDocument/2006/relationships/hyperlink" Target="https://www.youtube.com/watch?v=8aQY-HLMg8g&amp;t=4s" TargetMode="External"/><Relationship Id="rId5" Type="http://schemas.openxmlformats.org/officeDocument/2006/relationships/audio" Target="../media/media6.m4a"/><Relationship Id="rId10" Type="http://schemas.openxmlformats.org/officeDocument/2006/relationships/image" Target="../media/image8.jpeg"/><Relationship Id="rId4" Type="http://schemas.microsoft.com/office/2007/relationships/media" Target="../media/media6.m4a"/><Relationship Id="rId9" Type="http://schemas.openxmlformats.org/officeDocument/2006/relationships/image" Target="../media/image7.jpe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www.flickr.com/photos/eu_echo/40374437035/" TargetMode="External"/><Relationship Id="rId3" Type="http://schemas.openxmlformats.org/officeDocument/2006/relationships/slideLayout" Target="../slideLayouts/slideLayout15.xml"/><Relationship Id="rId7" Type="http://schemas.openxmlformats.org/officeDocument/2006/relationships/image" Target="../media/image10.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guides.library.duke.edu/c.php?g=289894&amp;p=1934087" TargetMode="External"/><Relationship Id="rId11" Type="http://schemas.openxmlformats.org/officeDocument/2006/relationships/image" Target="../media/image2.png"/><Relationship Id="rId5" Type="http://schemas.openxmlformats.org/officeDocument/2006/relationships/image" Target="../media/image9.jpg"/><Relationship Id="rId10" Type="http://schemas.openxmlformats.org/officeDocument/2006/relationships/hyperlink" Target="https://creativecommons.org/licenses/by-nc-nd/3.0/" TargetMode="External"/><Relationship Id="rId4" Type="http://schemas.openxmlformats.org/officeDocument/2006/relationships/notesSlide" Target="../notesSlides/notesSlide7.xml"/><Relationship Id="rId9"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nd/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gov.br/palmares/pt-br/assuntos/noticias/o-massacre-de-sharpeville-e-o-dia-internacional-contra-a-discriminacao-racial" TargetMode="External"/><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6" name="Rectangle 15">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F45F8234-3080-4C07-B575-B79541029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wing of a group of people&#10;&#10;AI-generated content may be incorrect.">
            <a:extLst>
              <a:ext uri="{FF2B5EF4-FFF2-40B4-BE49-F238E27FC236}">
                <a16:creationId xmlns:a16="http://schemas.microsoft.com/office/drawing/2014/main" id="{C7078673-DD69-DDA7-2EEB-3257646E330A}"/>
              </a:ext>
            </a:extLst>
          </p:cNvPr>
          <p:cNvPicPr>
            <a:picLocks noChangeAspect="1"/>
          </p:cNvPicPr>
          <p:nvPr/>
        </p:nvPicPr>
        <p:blipFill>
          <a:blip r:embed="rId5">
            <a:extLst>
              <a:ext uri="{837473B0-CC2E-450A-ABE3-18F120FF3D39}">
                <a1611:picAttrSrcUrl xmlns:a1611="http://schemas.microsoft.com/office/drawing/2016/11/main" r:id="rId6"/>
              </a:ext>
            </a:extLst>
          </a:blip>
          <a:srcRect l="11111"/>
          <a:stretch>
            <a:fill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1B0E0466-9F2F-4C27-AE6F-953F891B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54430" y="1148464"/>
            <a:ext cx="4637567" cy="50191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8197352" y="1274751"/>
            <a:ext cx="3351729" cy="3015280"/>
          </a:xfrm>
        </p:spPr>
        <p:txBody>
          <a:bodyPr vert="horz" lIns="109728" tIns="109728" rIns="109728" bIns="91440" rtlCol="0" anchor="b">
            <a:normAutofit/>
          </a:bodyPr>
          <a:lstStyle/>
          <a:p>
            <a:pPr>
              <a:lnSpc>
                <a:spcPct val="115000"/>
              </a:lnSpc>
            </a:pPr>
            <a:r>
              <a:rPr lang="en-US" sz="3100" b="0" dirty="0">
                <a:solidFill>
                  <a:schemeClr val="tx1">
                    <a:lumMod val="75000"/>
                    <a:lumOff val="25000"/>
                  </a:schemeClr>
                </a:solidFill>
                <a:latin typeface="Times New Roman" panose="02020603050405020304" pitchFamily="18" charset="0"/>
                <a:cs typeface="Times New Roman" panose="02020603050405020304" pitchFamily="18" charset="0"/>
              </a:rPr>
              <a:t>Legacy of Oppression In Dominican Republic</a:t>
            </a:r>
          </a:p>
        </p:txBody>
      </p:sp>
      <p:sp>
        <p:nvSpPr>
          <p:cNvPr id="2" name="TextBox 1">
            <a:extLst>
              <a:ext uri="{FF2B5EF4-FFF2-40B4-BE49-F238E27FC236}">
                <a16:creationId xmlns:a16="http://schemas.microsoft.com/office/drawing/2014/main" id="{36879D96-97D9-CA1C-273C-36EDA65FB661}"/>
              </a:ext>
            </a:extLst>
          </p:cNvPr>
          <p:cNvSpPr txBox="1"/>
          <p:nvPr/>
        </p:nvSpPr>
        <p:spPr>
          <a:xfrm>
            <a:off x="8197352" y="4500438"/>
            <a:ext cx="3351729" cy="1482698"/>
          </a:xfrm>
          <a:prstGeom prst="rect">
            <a:avLst/>
          </a:prstGeom>
        </p:spPr>
        <p:txBody>
          <a:bodyPr vert="horz" lIns="109728" tIns="109728" rIns="109728" bIns="91440" rtlCol="0" anchor="t">
            <a:normAutofit/>
          </a:bodyPr>
          <a:lstStyle/>
          <a:p>
            <a:pPr>
              <a:lnSpc>
                <a:spcPct val="150000"/>
              </a:lnSpc>
              <a:spcBef>
                <a:spcPts val="930"/>
              </a:spcBef>
            </a:pPr>
            <a:r>
              <a:rPr lang="en-US" sz="2000" spc="150" dirty="0">
                <a:solidFill>
                  <a:schemeClr val="tx1">
                    <a:lumMod val="85000"/>
                    <a:lumOff val="15000"/>
                  </a:schemeClr>
                </a:solidFill>
                <a:latin typeface="Times New Roman" panose="02020603050405020304" pitchFamily="18" charset="0"/>
                <a:cs typeface="Times New Roman" panose="02020603050405020304" pitchFamily="18" charset="0"/>
              </a:rPr>
              <a:t>By: Yaritza Santana Jimenez</a:t>
            </a:r>
          </a:p>
        </p:txBody>
      </p:sp>
      <p:sp>
        <p:nvSpPr>
          <p:cNvPr id="22" name="Rectangle 21">
            <a:extLst>
              <a:ext uri="{FF2B5EF4-FFF2-40B4-BE49-F238E27FC236}">
                <a16:creationId xmlns:a16="http://schemas.microsoft.com/office/drawing/2014/main" id="{E4F2DCBC-B44F-4E3C-871F-87CC2B8BD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5"/>
            <a:ext cx="6858002"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43065B8-2E07-4810-B74C-42FD04091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1084456"/>
            <a:ext cx="4636008"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529F17-FB87-4ECB-9485-C58500A1B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6109423"/>
            <a:ext cx="4636008"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50800" dist="38100" dir="2700000" algn="tl" rotWithShape="0">
                  <a:prstClr val="black">
                    <a:alpha val="40000"/>
                  </a:prstClr>
                </a:outerShdw>
              </a:effectLst>
            </a:endParaRPr>
          </a:p>
        </p:txBody>
      </p:sp>
      <p:sp>
        <p:nvSpPr>
          <p:cNvPr id="5" name="TextBox 4">
            <a:extLst>
              <a:ext uri="{FF2B5EF4-FFF2-40B4-BE49-F238E27FC236}">
                <a16:creationId xmlns:a16="http://schemas.microsoft.com/office/drawing/2014/main" id="{A718B463-397A-F82F-2E07-A1F42832E0B2}"/>
              </a:ext>
            </a:extLst>
          </p:cNvPr>
          <p:cNvSpPr txBox="1"/>
          <p:nvPr/>
        </p:nvSpPr>
        <p:spPr>
          <a:xfrm>
            <a:off x="9421691" y="6657945"/>
            <a:ext cx="27703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courses.lumenlearning.com/suny-ushistory1ay/chapter/introduc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 name="Introduction">
            <a:hlinkClick r:id="" action="ppaction://media"/>
            <a:extLst>
              <a:ext uri="{FF2B5EF4-FFF2-40B4-BE49-F238E27FC236}">
                <a16:creationId xmlns:a16="http://schemas.microsoft.com/office/drawing/2014/main" id="{90436AE1-0968-76D2-1674-B9AB4A7D54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06845" y="5419036"/>
            <a:ext cx="609600" cy="609600"/>
          </a:xfrm>
          <a:prstGeom prst="rect">
            <a:avLst/>
          </a:prstGeom>
        </p:spPr>
      </p:pic>
    </p:spTree>
    <p:extLst>
      <p:ext uri="{BB962C8B-B14F-4D97-AF65-F5344CB8AC3E}">
        <p14:creationId xmlns:p14="http://schemas.microsoft.com/office/powerpoint/2010/main" val="2323907241"/>
      </p:ext>
    </p:extLst>
  </p:cSld>
  <p:clrMapOvr>
    <a:masterClrMapping/>
  </p:clrMapOvr>
  <mc:AlternateContent xmlns:mc="http://schemas.openxmlformats.org/markup-compatibility/2006">
    <mc:Choice xmlns:p14="http://schemas.microsoft.com/office/powerpoint/2010/main" Requires="p14">
      <p:transition spd="slow" p14:dur="2000" advTm="14453"/>
    </mc:Choice>
    <mc:Fallback>
      <p:transition spd="slow" advTm="1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27FE7-B6AB-5298-1E81-89FA5A4F84F8}"/>
              </a:ext>
            </a:extLst>
          </p:cNvPr>
          <p:cNvSpPr>
            <a:spLocks noGrp="1"/>
          </p:cNvSpPr>
          <p:nvPr>
            <p:ph type="ctrTitle"/>
          </p:nvPr>
        </p:nvSpPr>
        <p:spPr>
          <a:xfrm>
            <a:off x="1386177" y="1244183"/>
            <a:ext cx="9380431" cy="1250602"/>
          </a:xfrm>
        </p:spPr>
        <p:txBody>
          <a:bodyPr/>
          <a:lstStyle/>
          <a:p>
            <a:r>
              <a:rPr lang="en-US" sz="3200" dirty="0"/>
              <a:t>My Taino Descent </a:t>
            </a:r>
          </a:p>
        </p:txBody>
      </p:sp>
      <p:sp>
        <p:nvSpPr>
          <p:cNvPr id="3" name="Text Placeholder 2">
            <a:extLst>
              <a:ext uri="{FF2B5EF4-FFF2-40B4-BE49-F238E27FC236}">
                <a16:creationId xmlns:a16="http://schemas.microsoft.com/office/drawing/2014/main" id="{C36C91E7-9CC7-D774-FE20-CA61051382BF}"/>
              </a:ext>
            </a:extLst>
          </p:cNvPr>
          <p:cNvSpPr>
            <a:spLocks noGrp="1"/>
          </p:cNvSpPr>
          <p:nvPr>
            <p:ph type="body" sz="quarter" idx="10"/>
          </p:nvPr>
        </p:nvSpPr>
        <p:spPr>
          <a:xfrm>
            <a:off x="1011423" y="2749618"/>
            <a:ext cx="9755185" cy="2362028"/>
          </a:xfrm>
        </p:spPr>
        <p:txBody>
          <a:bodyPr>
            <a:normAutofit fontScale="70000" lnSpcReduction="20000"/>
          </a:bodyPr>
          <a:lstStyle/>
          <a:p>
            <a:r>
              <a:rPr lang="en-US" dirty="0"/>
              <a:t>As a woman of Taino and African descent, the opportunities offered to me in the Dominican Republic were not great. Education is a main part of this because only wealthy families can afford a college education. Additionally, I would not be able to find employment because these opportunities only are found when wealthy families offer. A prime example would be my mother and her sister, who for the past two years have struggled to find a stable form of employment.</a:t>
            </a:r>
          </a:p>
        </p:txBody>
      </p:sp>
      <p:pic>
        <p:nvPicPr>
          <p:cNvPr id="4" name="Recorded Sound">
            <a:hlinkClick r:id="" action="ppaction://media"/>
            <a:extLst>
              <a:ext uri="{FF2B5EF4-FFF2-40B4-BE49-F238E27FC236}">
                <a16:creationId xmlns:a16="http://schemas.microsoft.com/office/drawing/2014/main" id="{E57696FD-A21A-F91A-D4C0-3259827BB8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60826" y="1869484"/>
            <a:ext cx="609600" cy="609600"/>
          </a:xfrm>
          <a:prstGeom prst="rect">
            <a:avLst/>
          </a:prstGeom>
        </p:spPr>
      </p:pic>
    </p:spTree>
    <p:extLst>
      <p:ext uri="{BB962C8B-B14F-4D97-AF65-F5344CB8AC3E}">
        <p14:creationId xmlns:p14="http://schemas.microsoft.com/office/powerpoint/2010/main" val="757742805"/>
      </p:ext>
    </p:extLst>
  </p:cSld>
  <p:clrMapOvr>
    <a:masterClrMapping/>
  </p:clrMapOvr>
  <mc:AlternateContent xmlns:mc="http://schemas.openxmlformats.org/markup-compatibility/2006">
    <mc:Choice xmlns:p14="http://schemas.microsoft.com/office/powerpoint/2010/main" Requires="p14">
      <p:transition spd="slow" p14:dur="2000" advTm="51271"/>
    </mc:Choice>
    <mc:Fallback>
      <p:transition spd="slow" advTm="5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4381486" y="241341"/>
            <a:ext cx="3128586" cy="1168739"/>
          </a:xfrm>
        </p:spPr>
        <p:txBody>
          <a:bodyPr/>
          <a:lstStyle/>
          <a:p>
            <a:r>
              <a:rPr lang="en-US" dirty="0"/>
              <a:t>References</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a:xfrm>
            <a:off x="648935" y="1646102"/>
            <a:ext cx="9469426" cy="4160520"/>
          </a:xfrm>
        </p:spPr>
        <p:txBody>
          <a:bodyPr>
            <a:normAutofit fontScale="85000" lnSpcReduction="10000"/>
          </a:bodyPr>
          <a:lstStyle/>
          <a:p>
            <a:pPr marL="285750" indent="-285750">
              <a:buFontTx/>
              <a:buChar char="-"/>
            </a:pPr>
            <a:r>
              <a:rPr lang="en-US" dirty="0">
                <a:solidFill>
                  <a:srgbClr val="CC9900"/>
                </a:solidFill>
                <a:hlinkClick r:id="rId3">
                  <a:extLst>
                    <a:ext uri="{A12FA001-AC4F-418D-AE19-62706E023703}">
                      <ahyp:hlinkClr xmlns:ahyp="http://schemas.microsoft.com/office/drawing/2018/hyperlinkcolor" val="tx"/>
                    </a:ext>
                  </a:extLst>
                </a:hlinkClick>
              </a:rPr>
              <a:t>The Decline of the </a:t>
            </a:r>
            <a:r>
              <a:rPr lang="en-US" dirty="0" err="1">
                <a:solidFill>
                  <a:srgbClr val="CC9900"/>
                </a:solidFill>
                <a:hlinkClick r:id="rId3">
                  <a:extLst>
                    <a:ext uri="{A12FA001-AC4F-418D-AE19-62706E023703}">
                      <ahyp:hlinkClr xmlns:ahyp="http://schemas.microsoft.com/office/drawing/2018/hyperlinkcolor" val="tx"/>
                    </a:ext>
                  </a:extLst>
                </a:hlinkClick>
              </a:rPr>
              <a:t>Tainos</a:t>
            </a:r>
            <a:r>
              <a:rPr lang="en-US" dirty="0">
                <a:solidFill>
                  <a:srgbClr val="CC9900"/>
                </a:solidFill>
                <a:hlinkClick r:id="rId3">
                  <a:extLst>
                    <a:ext uri="{A12FA001-AC4F-418D-AE19-62706E023703}">
                      <ahyp:hlinkClr xmlns:ahyp="http://schemas.microsoft.com/office/drawing/2018/hyperlinkcolor" val="tx"/>
                    </a:ext>
                  </a:extLst>
                </a:hlinkClick>
              </a:rPr>
              <a:t>, 1492-1542: A </a:t>
            </a:r>
            <a:r>
              <a:rPr lang="en-US" dirty="0">
                <a:solidFill>
                  <a:srgbClr val="00B0F0"/>
                </a:solidFill>
                <a:hlinkClick r:id="rId3">
                  <a:extLst>
                    <a:ext uri="{A12FA001-AC4F-418D-AE19-62706E023703}">
                      <ahyp:hlinkClr xmlns:ahyp="http://schemas.microsoft.com/office/drawing/2018/hyperlinkcolor" val="tx"/>
                    </a:ext>
                  </a:extLst>
                </a:hlinkClick>
              </a:rPr>
              <a:t>Re-Vision</a:t>
            </a:r>
            <a:endParaRPr lang="en-US" dirty="0">
              <a:solidFill>
                <a:srgbClr val="00B0F0"/>
              </a:solidFill>
            </a:endParaRPr>
          </a:p>
          <a:p>
            <a:pPr marL="285750" indent="-285750">
              <a:buFontTx/>
              <a:buChar char="-"/>
            </a:pPr>
            <a:r>
              <a:rPr lang="en-US" dirty="0">
                <a:solidFill>
                  <a:srgbClr val="CC9900"/>
                </a:solidFill>
                <a:hlinkClick r:id="rId4">
                  <a:extLst>
                    <a:ext uri="{A12FA001-AC4F-418D-AE19-62706E023703}">
                      <ahyp:hlinkClr xmlns:ahyp="http://schemas.microsoft.com/office/drawing/2018/hyperlinkcolor" val="tx"/>
                    </a:ext>
                  </a:extLst>
                </a:hlinkClick>
              </a:rPr>
              <a:t>Dominican Republic's Taino Legacy: Unearthing Indigenous Roots - Island Hopper </a:t>
            </a:r>
            <a:r>
              <a:rPr lang="en-US" dirty="0">
                <a:solidFill>
                  <a:srgbClr val="00B0F0"/>
                </a:solidFill>
                <a:hlinkClick r:id="rId4">
                  <a:extLst>
                    <a:ext uri="{A12FA001-AC4F-418D-AE19-62706E023703}">
                      <ahyp:hlinkClr xmlns:ahyp="http://schemas.microsoft.com/office/drawing/2018/hyperlinkcolor" val="tx"/>
                    </a:ext>
                  </a:extLst>
                </a:hlinkClick>
              </a:rPr>
              <a:t>Guides</a:t>
            </a:r>
            <a:endParaRPr lang="en-US" dirty="0">
              <a:solidFill>
                <a:srgbClr val="00B0F0"/>
              </a:solidFill>
            </a:endParaRPr>
          </a:p>
          <a:p>
            <a:pPr marL="285750" indent="-285750">
              <a:buFontTx/>
              <a:buChar char="-"/>
            </a:pPr>
            <a:r>
              <a:rPr lang="en-US" dirty="0">
                <a:solidFill>
                  <a:srgbClr val="CC9900"/>
                </a:solidFill>
                <a:hlinkClick r:id="rId5">
                  <a:extLst>
                    <a:ext uri="{A12FA001-AC4F-418D-AE19-62706E023703}">
                      <ahyp:hlinkClr xmlns:ahyp="http://schemas.microsoft.com/office/drawing/2018/hyperlinkcolor" val="tx"/>
                    </a:ext>
                  </a:extLst>
                </a:hlinkClick>
              </a:rPr>
              <a:t>Christopher Columbus's Legacy: Exploring the Contentious History of the Colonial Zone - Island Hopper </a:t>
            </a:r>
            <a:r>
              <a:rPr lang="en-US" dirty="0">
                <a:solidFill>
                  <a:srgbClr val="00B0F0"/>
                </a:solidFill>
                <a:hlinkClick r:id="rId5">
                  <a:extLst>
                    <a:ext uri="{A12FA001-AC4F-418D-AE19-62706E023703}">
                      <ahyp:hlinkClr xmlns:ahyp="http://schemas.microsoft.com/office/drawing/2018/hyperlinkcolor" val="tx"/>
                    </a:ext>
                  </a:extLst>
                </a:hlinkClick>
              </a:rPr>
              <a:t>Guides</a:t>
            </a:r>
            <a:endParaRPr lang="en-US" dirty="0">
              <a:solidFill>
                <a:srgbClr val="00B0F0"/>
              </a:solidFill>
            </a:endParaRPr>
          </a:p>
          <a:p>
            <a:pPr marL="285750" indent="-285750">
              <a:buFontTx/>
              <a:buChar char="-"/>
            </a:pPr>
            <a:r>
              <a:rPr lang="en-US" dirty="0">
                <a:solidFill>
                  <a:srgbClr val="CC9900"/>
                </a:solidFill>
                <a:hlinkClick r:id="rId6">
                  <a:extLst>
                    <a:ext uri="{A12FA001-AC4F-418D-AE19-62706E023703}">
                      <ahyp:hlinkClr xmlns:ahyp="http://schemas.microsoft.com/office/drawing/2018/hyperlinkcolor" val="tx"/>
                    </a:ext>
                  </a:extLst>
                </a:hlinkClick>
              </a:rPr>
              <a:t>Who Were the Taíno, the Original Inhabitants of Columbus’ Island Colonies</a:t>
            </a:r>
            <a:r>
              <a:rPr lang="en-US" dirty="0">
                <a:solidFill>
                  <a:srgbClr val="00B0F0"/>
                </a:solidFill>
                <a:hlinkClick r:id="rId6">
                  <a:extLst>
                    <a:ext uri="{A12FA001-AC4F-418D-AE19-62706E023703}">
                      <ahyp:hlinkClr xmlns:ahyp="http://schemas.microsoft.com/office/drawing/2018/hyperlinkcolor" val="tx"/>
                    </a:ext>
                  </a:extLst>
                </a:hlinkClick>
              </a:rPr>
              <a:t>?</a:t>
            </a:r>
            <a:endParaRPr lang="en-US" dirty="0">
              <a:solidFill>
                <a:srgbClr val="00B0F0"/>
              </a:solidFill>
            </a:endParaRPr>
          </a:p>
          <a:p>
            <a:pPr marL="285750" indent="-285750">
              <a:buFontTx/>
              <a:buChar char="-"/>
            </a:pPr>
            <a:r>
              <a:rPr lang="en-US" dirty="0">
                <a:solidFill>
                  <a:srgbClr val="CC9900"/>
                </a:solidFill>
                <a:hlinkClick r:id="rId7">
                  <a:extLst>
                    <a:ext uri="{A12FA001-AC4F-418D-AE19-62706E023703}">
                      <ahyp:hlinkClr xmlns:ahyp="http://schemas.microsoft.com/office/drawing/2018/hyperlinkcolor" val="tx"/>
                    </a:ext>
                  </a:extLst>
                </a:hlinkClick>
              </a:rPr>
              <a:t>80 Years On, Dominicans And Haitians Revisit Painful Memories Of Parsley Massacre : Parallels : </a:t>
            </a:r>
            <a:r>
              <a:rPr lang="en-US" dirty="0">
                <a:solidFill>
                  <a:srgbClr val="00B0F0"/>
                </a:solidFill>
                <a:hlinkClick r:id="rId7">
                  <a:extLst>
                    <a:ext uri="{A12FA001-AC4F-418D-AE19-62706E023703}">
                      <ahyp:hlinkClr xmlns:ahyp="http://schemas.microsoft.com/office/drawing/2018/hyperlinkcolor" val="tx"/>
                    </a:ext>
                  </a:extLst>
                </a:hlinkClick>
              </a:rPr>
              <a:t>NPR</a:t>
            </a:r>
            <a:endParaRPr lang="en-US" dirty="0">
              <a:solidFill>
                <a:srgbClr val="00B0F0"/>
              </a:solidFill>
            </a:endParaRPr>
          </a:p>
          <a:p>
            <a:pPr marL="285750" indent="-285750">
              <a:buFontTx/>
              <a:buChar char="-"/>
            </a:pPr>
            <a:r>
              <a:rPr lang="en-US" dirty="0">
                <a:solidFill>
                  <a:srgbClr val="CC9900"/>
                </a:solidFill>
                <a:hlinkClick r:id="rId8">
                  <a:extLst>
                    <a:ext uri="{A12FA001-AC4F-418D-AE19-62706E023703}">
                      <ahyp:hlinkClr xmlns:ahyp="http://schemas.microsoft.com/office/drawing/2018/hyperlinkcolor" val="tx"/>
                    </a:ext>
                  </a:extLst>
                </a:hlinkClick>
              </a:rPr>
              <a:t>Atabey: The First Mother of Borikén - by Luna </a:t>
            </a:r>
            <a:r>
              <a:rPr lang="en-US" dirty="0">
                <a:solidFill>
                  <a:srgbClr val="00B0F0"/>
                </a:solidFill>
                <a:hlinkClick r:id="rId8">
                  <a:extLst>
                    <a:ext uri="{A12FA001-AC4F-418D-AE19-62706E023703}">
                      <ahyp:hlinkClr xmlns:ahyp="http://schemas.microsoft.com/office/drawing/2018/hyperlinkcolor" val="tx"/>
                    </a:ext>
                  </a:extLst>
                </a:hlinkClick>
              </a:rPr>
              <a:t>Divina</a:t>
            </a:r>
            <a:endParaRPr lang="en-US" dirty="0">
              <a:solidFill>
                <a:srgbClr val="00B0F0"/>
              </a:solidFill>
            </a:endParaRPr>
          </a:p>
          <a:p>
            <a:pPr marL="285750" indent="-285750">
              <a:buFontTx/>
              <a:buChar char="-"/>
            </a:pPr>
            <a:r>
              <a:rPr lang="es-ES" dirty="0">
                <a:solidFill>
                  <a:srgbClr val="CC9900"/>
                </a:solidFill>
                <a:hlinkClick r:id="rId9">
                  <a:extLst>
                    <a:ext uri="{A12FA001-AC4F-418D-AE19-62706E023703}">
                      <ahyp:hlinkClr xmlns:ahyp="http://schemas.microsoft.com/office/drawing/2018/hyperlinkcolor" val="tx"/>
                    </a:ext>
                  </a:extLst>
                </a:hlinkClick>
              </a:rPr>
              <a:t>¿Cuáles son las características que tiene la escultura de </a:t>
            </a:r>
            <a:r>
              <a:rPr lang="es-ES" dirty="0" err="1">
                <a:solidFill>
                  <a:srgbClr val="CC9900"/>
                </a:solidFill>
                <a:hlinkClick r:id="rId9">
                  <a:extLst>
                    <a:ext uri="{A12FA001-AC4F-418D-AE19-62706E023703}">
                      <ahyp:hlinkClr xmlns:ahyp="http://schemas.microsoft.com/office/drawing/2018/hyperlinkcolor" val="tx"/>
                    </a:ext>
                  </a:extLst>
                </a:hlinkClick>
              </a:rPr>
              <a:t>Atabey</a:t>
            </a:r>
            <a:r>
              <a:rPr lang="es-ES" dirty="0">
                <a:solidFill>
                  <a:srgbClr val="CC9900"/>
                </a:solidFill>
                <a:hlinkClick r:id="rId9">
                  <a:extLst>
                    <a:ext uri="{A12FA001-AC4F-418D-AE19-62706E023703}">
                      <ahyp:hlinkClr xmlns:ahyp="http://schemas.microsoft.com/office/drawing/2018/hyperlinkcolor" val="tx"/>
                    </a:ext>
                  </a:extLst>
                </a:hlinkClick>
              </a:rPr>
              <a:t> en </a:t>
            </a:r>
            <a:r>
              <a:rPr lang="es-ES" dirty="0" err="1">
                <a:solidFill>
                  <a:srgbClr val="CC9900"/>
                </a:solidFill>
                <a:hlinkClick r:id="rId9">
                  <a:extLst>
                    <a:ext uri="{A12FA001-AC4F-418D-AE19-62706E023703}">
                      <ahyp:hlinkClr xmlns:ahyp="http://schemas.microsoft.com/office/drawing/2018/hyperlinkcolor" val="tx"/>
                    </a:ext>
                  </a:extLst>
                </a:hlinkClick>
              </a:rPr>
              <a:t>Sosúa</a:t>
            </a:r>
            <a:r>
              <a:rPr lang="es-ES" dirty="0">
                <a:solidFill>
                  <a:srgbClr val="00B0F0"/>
                </a:solidFill>
                <a:hlinkClick r:id="rId9">
                  <a:extLst>
                    <a:ext uri="{A12FA001-AC4F-418D-AE19-62706E023703}">
                      <ahyp:hlinkClr xmlns:ahyp="http://schemas.microsoft.com/office/drawing/2018/hyperlinkcolor" val="tx"/>
                    </a:ext>
                  </a:extLst>
                </a:hlinkClick>
              </a:rPr>
              <a:t>?</a:t>
            </a:r>
            <a:endParaRPr lang="en-US" dirty="0">
              <a:solidFill>
                <a:srgbClr val="00B0F0"/>
              </a:solidFill>
            </a:endParaRPr>
          </a:p>
          <a:p>
            <a:endParaRPr lang="en-US" dirty="0"/>
          </a:p>
        </p:txBody>
      </p:sp>
    </p:spTree>
    <p:extLst>
      <p:ext uri="{BB962C8B-B14F-4D97-AF65-F5344CB8AC3E}">
        <p14:creationId xmlns:p14="http://schemas.microsoft.com/office/powerpoint/2010/main" val="4153247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41" name="Rectangle 40">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55"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each with a building and a body of water&#10;&#10;AI-generated content may be incorrect.">
            <a:extLst>
              <a:ext uri="{FF2B5EF4-FFF2-40B4-BE49-F238E27FC236}">
                <a16:creationId xmlns:a16="http://schemas.microsoft.com/office/drawing/2014/main" id="{FF71C946-188F-E4F1-345D-9E69A15D99EF}"/>
              </a:ext>
            </a:extLst>
          </p:cNvPr>
          <p:cNvPicPr>
            <a:picLocks noChangeAspect="1"/>
          </p:cNvPicPr>
          <p:nvPr/>
        </p:nvPicPr>
        <p:blipFill>
          <a:blip r:embed="rId3">
            <a:extLst>
              <a:ext uri="{837473B0-CC2E-450A-ABE3-18F120FF3D39}">
                <a1611:picAttrSrcUrl xmlns:a1611="http://schemas.microsoft.com/office/drawing/2016/11/main" r:id="rId4"/>
              </a:ext>
            </a:extLst>
          </a:blip>
          <a:srcRect r="327" b="4"/>
          <a:stretch>
            <a:fillRect/>
          </a:stretch>
        </p:blipFill>
        <p:spPr>
          <a:xfrm>
            <a:off x="-6105" y="1057524"/>
            <a:ext cx="3746499" cy="2508908"/>
          </a:xfrm>
          <a:prstGeom prst="rect">
            <a:avLst/>
          </a:prstGeom>
        </p:spPr>
      </p:pic>
      <p:pic>
        <p:nvPicPr>
          <p:cNvPr id="10" name="Picture 9" descr="A statue of a person in front of a building&#10;&#10;AI-generated content may be incorrect.">
            <a:extLst>
              <a:ext uri="{FF2B5EF4-FFF2-40B4-BE49-F238E27FC236}">
                <a16:creationId xmlns:a16="http://schemas.microsoft.com/office/drawing/2014/main" id="{968830BB-0459-2B3E-205A-9606A03815A0}"/>
              </a:ext>
            </a:extLst>
          </p:cNvPr>
          <p:cNvPicPr>
            <a:picLocks noChangeAspect="1"/>
          </p:cNvPicPr>
          <p:nvPr/>
        </p:nvPicPr>
        <p:blipFill>
          <a:blip r:embed="rId5">
            <a:extLst>
              <a:ext uri="{837473B0-CC2E-450A-ABE3-18F120FF3D39}">
                <a1611:picAttrSrcUrl xmlns:a1611="http://schemas.microsoft.com/office/drawing/2016/11/main" r:id="rId6"/>
              </a:ext>
            </a:extLst>
          </a:blip>
          <a:srcRect l="3436" r="4" b="4"/>
          <a:stretch>
            <a:fillRect/>
          </a:stretch>
        </p:blipFill>
        <p:spPr>
          <a:xfrm>
            <a:off x="-3054" y="3566431"/>
            <a:ext cx="3743448" cy="2577974"/>
          </a:xfrm>
          <a:prstGeom prst="rect">
            <a:avLst/>
          </a:prstGeom>
        </p:spPr>
      </p:pic>
      <p:pic>
        <p:nvPicPr>
          <p:cNvPr id="7" name="Picture 6" descr="An old brick building with arches&#10;&#10;AI-generated content may be incorrect.">
            <a:extLst>
              <a:ext uri="{FF2B5EF4-FFF2-40B4-BE49-F238E27FC236}">
                <a16:creationId xmlns:a16="http://schemas.microsoft.com/office/drawing/2014/main" id="{D89F4D94-0A97-151F-4BB6-DFE85CE4C55D}"/>
              </a:ext>
            </a:extLst>
          </p:cNvPr>
          <p:cNvPicPr>
            <a:picLocks noChangeAspect="1"/>
          </p:cNvPicPr>
          <p:nvPr/>
        </p:nvPicPr>
        <p:blipFill>
          <a:blip r:embed="rId7">
            <a:extLst>
              <a:ext uri="{837473B0-CC2E-450A-ABE3-18F120FF3D39}">
                <a1611:picAttrSrcUrl xmlns:a1611="http://schemas.microsoft.com/office/drawing/2016/11/main" r:id="rId8"/>
              </a:ext>
            </a:extLst>
          </a:blip>
          <a:srcRect l="24691" r="25590"/>
          <a:stretch>
            <a:fillRect/>
          </a:stretch>
        </p:blipFill>
        <p:spPr>
          <a:xfrm>
            <a:off x="3791211" y="1074544"/>
            <a:ext cx="3781063" cy="5069861"/>
          </a:xfrm>
          <a:prstGeom prst="rect">
            <a:avLst/>
          </a:prstGeom>
        </p:spPr>
      </p:pic>
      <p:sp>
        <p:nvSpPr>
          <p:cNvPr id="47" name="Rectangle 46">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626" y="1095508"/>
            <a:ext cx="4629374"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7973503" y="1709530"/>
            <a:ext cx="3754671" cy="2528515"/>
          </a:xfrm>
        </p:spPr>
        <p:txBody>
          <a:bodyPr vert="horz" lIns="109728" tIns="109728" rIns="109728" bIns="91440" rtlCol="0" anchor="b">
            <a:normAutofit/>
          </a:bodyPr>
          <a:lstStyle/>
          <a:p>
            <a:pPr>
              <a:lnSpc>
                <a:spcPct val="125000"/>
              </a:lnSpc>
            </a:pPr>
            <a:r>
              <a:rPr lang="en-US" sz="3600" b="0"/>
              <a:t>THANK YOU</a:t>
            </a:r>
          </a:p>
        </p:txBody>
      </p:sp>
      <p:sp>
        <p:nvSpPr>
          <p:cNvPr id="5" name="Content Placeholder 4">
            <a:extLst>
              <a:ext uri="{FF2B5EF4-FFF2-40B4-BE49-F238E27FC236}">
                <a16:creationId xmlns:a16="http://schemas.microsoft.com/office/drawing/2014/main" id="{5755816F-F516-477A-8EF2-D8CA20267590}"/>
              </a:ext>
            </a:extLst>
          </p:cNvPr>
          <p:cNvSpPr>
            <a:spLocks noGrp="1"/>
          </p:cNvSpPr>
          <p:nvPr>
            <p:ph idx="1"/>
          </p:nvPr>
        </p:nvSpPr>
        <p:spPr>
          <a:xfrm>
            <a:off x="7976915" y="4238046"/>
            <a:ext cx="3751260" cy="1741404"/>
          </a:xfrm>
        </p:spPr>
        <p:txBody>
          <a:bodyPr vert="horz" lIns="109728" tIns="109728" rIns="109728" bIns="91440" rtlCol="0" anchor="t">
            <a:normAutofit/>
          </a:bodyPr>
          <a:lstStyle/>
          <a:p>
            <a:pPr>
              <a:lnSpc>
                <a:spcPct val="150000"/>
              </a:lnSpc>
            </a:pPr>
            <a:r>
              <a:rPr lang="en-US" sz="2000">
                <a:solidFill>
                  <a:schemeClr val="bg1"/>
                </a:solidFill>
              </a:rPr>
              <a:t>Yaritza Santana Jimenez</a:t>
            </a:r>
          </a:p>
        </p:txBody>
      </p:sp>
      <p:sp>
        <p:nvSpPr>
          <p:cNvPr id="51" name="Rectangle 50">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345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C9E843B-168A-434F-8361-E0EFACAC3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6316" y="3558549"/>
            <a:ext cx="506577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B5E7C6C-B1FA-4754-B40B-ABE18CE2A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77470"/>
            <a:ext cx="37398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4" descr="Image result for  taino people in dominican republic">
            <a:extLst>
              <a:ext uri="{FF2B5EF4-FFF2-40B4-BE49-F238E27FC236}">
                <a16:creationId xmlns:a16="http://schemas.microsoft.com/office/drawing/2014/main" id="{4D724E16-E854-555B-218D-BF71D5003320}"/>
              </a:ext>
            </a:extLst>
          </p:cNvPr>
          <p:cNvSpPr>
            <a:spLocks noChangeAspect="1" noChangeArrowheads="1"/>
          </p:cNvSpPr>
          <p:nvPr/>
        </p:nvSpPr>
        <p:spPr bwMode="auto">
          <a:xfrm>
            <a:off x="4893117" y="1154430"/>
            <a:ext cx="25717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C24FB417-7679-79A0-CEFE-EDA8F0565DB7}"/>
              </a:ext>
            </a:extLst>
          </p:cNvPr>
          <p:cNvSpPr txBox="1"/>
          <p:nvPr/>
        </p:nvSpPr>
        <p:spPr>
          <a:xfrm>
            <a:off x="4801965" y="5944350"/>
            <a:ext cx="27703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es.wikipedia.org/wiki/Ciudad_Colonia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1" name="TextBox 10">
            <a:extLst>
              <a:ext uri="{FF2B5EF4-FFF2-40B4-BE49-F238E27FC236}">
                <a16:creationId xmlns:a16="http://schemas.microsoft.com/office/drawing/2014/main" id="{45711294-083D-48E7-9D4E-C640A5572A36}"/>
              </a:ext>
            </a:extLst>
          </p:cNvPr>
          <p:cNvSpPr txBox="1"/>
          <p:nvPr/>
        </p:nvSpPr>
        <p:spPr>
          <a:xfrm>
            <a:off x="1128782" y="5944350"/>
            <a:ext cx="26116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flickr.com/photos/juancardenes/252493614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7982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a group of men&#10;&#10;AI-generated content may be incorrect.">
            <a:extLst>
              <a:ext uri="{FF2B5EF4-FFF2-40B4-BE49-F238E27FC236}">
                <a16:creationId xmlns:a16="http://schemas.microsoft.com/office/drawing/2014/main" id="{9D93F55A-0E43-54A7-8843-5D3AA7B8CFF7}"/>
              </a:ext>
            </a:extLst>
          </p:cNvPr>
          <p:cNvPicPr>
            <a:picLocks noChangeAspect="1"/>
          </p:cNvPicPr>
          <p:nvPr/>
        </p:nvPicPr>
        <p:blipFill>
          <a:blip r:embed="rId5">
            <a:extLst>
              <a:ext uri="{837473B0-CC2E-450A-ABE3-18F120FF3D39}">
                <a1611:picAttrSrcUrl xmlns:a1611="http://schemas.microsoft.com/office/drawing/2016/11/main" r:id="rId6"/>
              </a:ext>
            </a:extLst>
          </a:blip>
          <a:srcRect l="9004" r="23602" b="-1"/>
          <a:stretch>
            <a:fillRect/>
          </a:stretch>
        </p:blipFill>
        <p:spPr>
          <a:xfrm>
            <a:off x="-79991" y="1075053"/>
            <a:ext cx="4458058" cy="4349801"/>
          </a:xfrm>
          <a:prstGeom prst="rect">
            <a:avLst/>
          </a:prstGeom>
        </p:spPr>
      </p:pic>
      <p:sp>
        <p:nvSpPr>
          <p:cNvPr id="19" name="Rectangle 18">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40000"/>
              </a:lnSpc>
            </a:pPr>
            <a:r>
              <a:rPr lang="en-US" sz="2800" dirty="0">
                <a:latin typeface="Times New Roman" panose="02020603050405020304" pitchFamily="18" charset="0"/>
                <a:cs typeface="Times New Roman" panose="02020603050405020304" pitchFamily="18" charset="0"/>
              </a:rPr>
              <a:t>Colonizers Arriving to Hispaniola</a:t>
            </a:r>
          </a:p>
        </p:txBody>
      </p:sp>
      <p:sp>
        <p:nvSpPr>
          <p:cNvPr id="21" name="Rectangle 20">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a:xfrm>
            <a:off x="4794637" y="1940001"/>
            <a:ext cx="6754446" cy="3834594"/>
          </a:xfrm>
        </p:spPr>
        <p:txBody>
          <a:bodyPr vert="horz" lIns="109728" tIns="109728" rIns="109728" bIns="91440" rtlCol="0" anchor="t">
            <a:normAutofit/>
          </a:bodyPr>
          <a:lstStyle/>
          <a:p>
            <a:pPr>
              <a:lnSpc>
                <a:spcPct val="130000"/>
              </a:lnSpc>
            </a:pPr>
            <a:r>
              <a:rPr lang="en-US" sz="1600" dirty="0">
                <a:latin typeface="Times New Roman" panose="02020603050405020304" pitchFamily="18" charset="0"/>
                <a:cs typeface="Times New Roman" panose="02020603050405020304" pitchFamily="18" charset="0"/>
              </a:rPr>
              <a:t>Christopher Columbus arrived in Hispaniola in December of 1492. Which is what we now call Dominican Republic. During that time the island was home to many tribes such as the Arawak, Orinoco and </a:t>
            </a:r>
            <a:r>
              <a:rPr lang="en-US" sz="1600" dirty="0" err="1">
                <a:latin typeface="Times New Roman" panose="02020603050405020304" pitchFamily="18" charset="0"/>
                <a:cs typeface="Times New Roman" panose="02020603050405020304" pitchFamily="18" charset="0"/>
              </a:rPr>
              <a:t>Ciguayo</a:t>
            </a:r>
            <a:r>
              <a:rPr lang="en-US" sz="1600" dirty="0">
                <a:latin typeface="Times New Roman" panose="02020603050405020304" pitchFamily="18" charset="0"/>
                <a:cs typeface="Times New Roman" panose="02020603050405020304" pitchFamily="18" charset="0"/>
              </a:rPr>
              <a:t>, which overall are considered the Taino people. Much of this history has been captured in many films and journal entries that Columbus and Bartolome de las Casa wrote. In which they captured the kindness and hospitality of the Taino people. However, they also captured the injustices they committed against the Taino people which include mass rape, beatings and unjust killings.</a:t>
            </a:r>
          </a:p>
        </p:txBody>
      </p:sp>
      <p:sp>
        <p:nvSpPr>
          <p:cNvPr id="23" name="Rectangle 22">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E0C4A1-674A-A8B7-080D-A6F17B20C08E}"/>
              </a:ext>
            </a:extLst>
          </p:cNvPr>
          <p:cNvSpPr txBox="1"/>
          <p:nvPr/>
        </p:nvSpPr>
        <p:spPr>
          <a:xfrm>
            <a:off x="1607758" y="5224799"/>
            <a:ext cx="27703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en.wikipedia.org/wiki/America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2" name="Slide 1">
            <a:hlinkClick r:id="" action="ppaction://media"/>
            <a:extLst>
              <a:ext uri="{FF2B5EF4-FFF2-40B4-BE49-F238E27FC236}">
                <a16:creationId xmlns:a16="http://schemas.microsoft.com/office/drawing/2014/main" id="{4FC8A6C6-C242-4F60-9EB8-425390B447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317" y="4631531"/>
            <a:ext cx="609600" cy="609600"/>
          </a:xfrm>
          <a:prstGeom prst="rect">
            <a:avLst/>
          </a:prstGeom>
        </p:spPr>
      </p:pic>
    </p:spTree>
    <p:extLst>
      <p:ext uri="{BB962C8B-B14F-4D97-AF65-F5344CB8AC3E}">
        <p14:creationId xmlns:p14="http://schemas.microsoft.com/office/powerpoint/2010/main" val="3318299500"/>
      </p:ext>
    </p:extLst>
  </p:cSld>
  <p:clrMapOvr>
    <a:masterClrMapping/>
  </p:clrMapOvr>
  <mc:AlternateContent xmlns:mc="http://schemas.openxmlformats.org/markup-compatibility/2006">
    <mc:Choice xmlns:p14="http://schemas.microsoft.com/office/powerpoint/2010/main" Requires="p14">
      <p:transition spd="slow" p14:dur="2000" advTm="48269"/>
    </mc:Choice>
    <mc:Fallback>
      <p:transition spd="slow" advTm="4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ovie poster with a person and a helicopter&#10;&#10;AI-generated content may be incorrect.">
            <a:extLst>
              <a:ext uri="{FF2B5EF4-FFF2-40B4-BE49-F238E27FC236}">
                <a16:creationId xmlns:a16="http://schemas.microsoft.com/office/drawing/2014/main" id="{3D447540-98D3-41D7-37DE-35E6245E6277}"/>
              </a:ext>
            </a:extLst>
          </p:cNvPr>
          <p:cNvPicPr>
            <a:picLocks noChangeAspect="1"/>
          </p:cNvPicPr>
          <p:nvPr/>
        </p:nvPicPr>
        <p:blipFill>
          <a:blip r:embed="rId5">
            <a:extLst>
              <a:ext uri="{837473B0-CC2E-450A-ABE3-18F120FF3D39}">
                <a1611:picAttrSrcUrl xmlns:a1611="http://schemas.microsoft.com/office/drawing/2016/11/main" r:id="rId6"/>
              </a:ext>
            </a:extLst>
          </a:blip>
          <a:srcRect r="1" b="27066"/>
          <a:stretch>
            <a:fillRect/>
          </a:stretch>
        </p:blipFill>
        <p:spPr>
          <a:xfrm>
            <a:off x="20" y="1804072"/>
            <a:ext cx="4458058" cy="4349801"/>
          </a:xfrm>
          <a:prstGeom prst="rect">
            <a:avLst/>
          </a:prstGeom>
        </p:spPr>
      </p:pic>
      <p:sp>
        <p:nvSpPr>
          <p:cNvPr id="30" name="Rectangle 2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5225755" y="236386"/>
            <a:ext cx="6754447" cy="1471622"/>
          </a:xfrm>
        </p:spPr>
        <p:txBody>
          <a:bodyPr vert="horz" lIns="109728" tIns="109728" rIns="109728" bIns="91440" rtlCol="0" anchor="b">
            <a:normAutofit/>
          </a:bodyPr>
          <a:lstStyle/>
          <a:p>
            <a:pPr>
              <a:lnSpc>
                <a:spcPct val="150000"/>
              </a:lnSpc>
            </a:pPr>
            <a:r>
              <a:rPr lang="en-US" sz="3600" dirty="0">
                <a:solidFill>
                  <a:schemeClr val="tx1">
                    <a:lumMod val="75000"/>
                    <a:lumOff val="25000"/>
                  </a:schemeClr>
                </a:solidFill>
              </a:rPr>
              <a:t>Even The Rain </a:t>
            </a:r>
          </a:p>
        </p:txBody>
      </p:sp>
      <p:sp>
        <p:nvSpPr>
          <p:cNvPr id="43" name="Rectangle 42">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A52D97-6821-3B04-A2DB-E4645B5C1F0A}"/>
              </a:ext>
            </a:extLst>
          </p:cNvPr>
          <p:cNvSpPr txBox="1"/>
          <p:nvPr/>
        </p:nvSpPr>
        <p:spPr>
          <a:xfrm>
            <a:off x="4870966" y="1785810"/>
            <a:ext cx="6754446" cy="3834594"/>
          </a:xfrm>
          <a:prstGeom prst="rect">
            <a:avLst/>
          </a:prstGeom>
        </p:spPr>
        <p:txBody>
          <a:bodyPr vert="horz" lIns="109728" tIns="109728" rIns="109728" bIns="91440" rtlCol="0" anchor="t">
            <a:noAutofit/>
          </a:bodyPr>
          <a:lstStyle/>
          <a:p>
            <a:pPr>
              <a:lnSpc>
                <a:spcPct val="130000"/>
              </a:lnSpc>
              <a:spcBef>
                <a:spcPts val="930"/>
              </a:spcBef>
              <a:buFont typeface="Corbel" panose="020B0503020204020204" pitchFamily="34" charset="0"/>
            </a:pPr>
            <a:r>
              <a:rPr lang="en-US" spc="150" dirty="0">
                <a:solidFill>
                  <a:schemeClr val="tx1">
                    <a:lumMod val="75000"/>
                    <a:lumOff val="25000"/>
                  </a:schemeClr>
                </a:solidFill>
                <a:latin typeface="Times New Roman" panose="02020603050405020304" pitchFamily="18" charset="0"/>
                <a:cs typeface="Times New Roman" panose="02020603050405020304" pitchFamily="18" charset="0"/>
              </a:rPr>
              <a:t>Most of my inspiration stems from personal encounters and the film Even the Rain directed by Iciar </a:t>
            </a:r>
            <a:r>
              <a:rPr lang="en-US" spc="150" dirty="0" err="1">
                <a:solidFill>
                  <a:schemeClr val="tx1">
                    <a:lumMod val="75000"/>
                    <a:lumOff val="25000"/>
                  </a:schemeClr>
                </a:solidFill>
                <a:latin typeface="Times New Roman" panose="02020603050405020304" pitchFamily="18" charset="0"/>
                <a:cs typeface="Times New Roman" panose="02020603050405020304" pitchFamily="18" charset="0"/>
              </a:rPr>
              <a:t>Bollain</a:t>
            </a:r>
            <a:r>
              <a:rPr lang="en-US" spc="150" dirty="0">
                <a:solidFill>
                  <a:schemeClr val="tx1">
                    <a:lumMod val="75000"/>
                    <a:lumOff val="25000"/>
                  </a:schemeClr>
                </a:solidFill>
                <a:latin typeface="Times New Roman" panose="02020603050405020304" pitchFamily="18" charset="0"/>
                <a:cs typeface="Times New Roman" panose="02020603050405020304" pitchFamily="18" charset="0"/>
              </a:rPr>
              <a:t>. This film depicts many of the injustices committed by Cristopher Columbus. In the film we can see violations of Articles 1, 2, 3, 9, 20, 23, 25,21 and 19 from UDHR. These very much represent the oppressive environment Taino people were forced to live under. Additionally, the film also depicts the Cochabamba Water War in Bolivia that was caused due to a privatization of the water and a shortage of resources for the residents and further depict violations of Human Rights during colonialism and modern-day Bolivia. </a:t>
            </a:r>
          </a:p>
        </p:txBody>
      </p:sp>
      <p:sp>
        <p:nvSpPr>
          <p:cNvPr id="45" name="Rectangle 44">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C2E948-DA1C-121A-7CC0-FEA53480C935}"/>
              </a:ext>
            </a:extLst>
          </p:cNvPr>
          <p:cNvSpPr txBox="1"/>
          <p:nvPr/>
        </p:nvSpPr>
        <p:spPr>
          <a:xfrm>
            <a:off x="1519453" y="5953818"/>
            <a:ext cx="293862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historiasbastardasextraordinarias.blogspot.com/2011/01/como-tu.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2" name="Slide 2">
            <a:hlinkClick r:id="" action="ppaction://media"/>
            <a:extLst>
              <a:ext uri="{FF2B5EF4-FFF2-40B4-BE49-F238E27FC236}">
                <a16:creationId xmlns:a16="http://schemas.microsoft.com/office/drawing/2014/main" id="{D9367A6C-47B1-80F7-B782-351DFE8767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1788" y="5344218"/>
            <a:ext cx="609600" cy="609600"/>
          </a:xfrm>
          <a:prstGeom prst="rect">
            <a:avLst/>
          </a:prstGeom>
        </p:spPr>
      </p:pic>
    </p:spTree>
    <p:extLst>
      <p:ext uri="{BB962C8B-B14F-4D97-AF65-F5344CB8AC3E}">
        <p14:creationId xmlns:p14="http://schemas.microsoft.com/office/powerpoint/2010/main" val="2916022834"/>
      </p:ext>
    </p:extLst>
  </p:cSld>
  <p:clrMapOvr>
    <a:masterClrMapping/>
  </p:clrMapOvr>
  <mc:AlternateContent xmlns:mc="http://schemas.openxmlformats.org/markup-compatibility/2006">
    <mc:Choice xmlns:p14="http://schemas.microsoft.com/office/powerpoint/2010/main" Requires="p14">
      <p:transition spd="slow" p14:dur="2000" advTm="51726"/>
    </mc:Choice>
    <mc:Fallback>
      <p:transition spd="slow" advTm="5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Forced into Religion</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8"/>
          </p:nvPr>
        </p:nvSpPr>
        <p:spPr>
          <a:xfrm>
            <a:off x="1535372" y="662289"/>
            <a:ext cx="10013709" cy="3718557"/>
          </a:xfrm>
        </p:spPr>
        <p:txBody>
          <a:bodyPr>
            <a:noAutofit/>
          </a:bodyPr>
          <a:lstStyle/>
          <a:p>
            <a:r>
              <a:rPr lang="en-US" sz="2000" dirty="0">
                <a:latin typeface="Times New Roman" panose="02020603050405020304" pitchFamily="18" charset="0"/>
                <a:cs typeface="Times New Roman" panose="02020603050405020304" pitchFamily="18" charset="0"/>
              </a:rPr>
              <a:t>In the film, there are representations of brutality from the Spanish conquistadors in which they forced the Taino people into Christianity. The Taino that resisted were brutally beaten, killed and tortured. Accordingly, entire villages were burned and massacred if they refused to obey religious orders. They were also forced to be baptized and forced to rid themselves of meaningful objects. The Spanish conquistadors also forbade them from engaging in rituals that were ceremonial to them and punished them if they did not obey. Once the Taino people were baptized, they were considered objects of Spain and started being sold and enslaved which constitute of violation of Articles 18 and 4 from the UDHR. </a:t>
            </a:r>
          </a:p>
        </p:txBody>
      </p:sp>
      <p:pic>
        <p:nvPicPr>
          <p:cNvPr id="4" name="Slide 3">
            <a:hlinkClick r:id="" action="ppaction://media"/>
            <a:extLst>
              <a:ext uri="{FF2B5EF4-FFF2-40B4-BE49-F238E27FC236}">
                <a16:creationId xmlns:a16="http://schemas.microsoft.com/office/drawing/2014/main" id="{0B3459B9-800F-F43D-8231-BA863026B4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2626" y="5085588"/>
            <a:ext cx="609600" cy="609600"/>
          </a:xfrm>
          <a:prstGeom prst="rect">
            <a:avLst/>
          </a:prstGeom>
        </p:spPr>
      </p:pic>
    </p:spTree>
    <p:extLst>
      <p:ext uri="{BB962C8B-B14F-4D97-AF65-F5344CB8AC3E}">
        <p14:creationId xmlns:p14="http://schemas.microsoft.com/office/powerpoint/2010/main" val="1230700268"/>
      </p:ext>
    </p:extLst>
  </p:cSld>
  <p:clrMapOvr>
    <a:masterClrMapping/>
  </p:clrMapOvr>
  <mc:AlternateContent xmlns:mc="http://schemas.openxmlformats.org/markup-compatibility/2006">
    <mc:Choice xmlns:p14="http://schemas.microsoft.com/office/powerpoint/2010/main" Requires="p14">
      <p:transition spd="slow" p14:dur="2000" advTm="55245"/>
    </mc:Choice>
    <mc:Fallback>
      <p:transition spd="slow" advTm="55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ainting of a group of people fighting&#10;&#10;AI-generated content may be incorrect.">
            <a:extLst>
              <a:ext uri="{FF2B5EF4-FFF2-40B4-BE49-F238E27FC236}">
                <a16:creationId xmlns:a16="http://schemas.microsoft.com/office/drawing/2014/main" id="{A6B35846-0510-058B-F375-04E5399ADEF1}"/>
              </a:ext>
            </a:extLst>
          </p:cNvPr>
          <p:cNvPicPr>
            <a:picLocks noChangeAspect="1"/>
          </p:cNvPicPr>
          <p:nvPr/>
        </p:nvPicPr>
        <p:blipFill>
          <a:blip r:embed="rId5">
            <a:extLst>
              <a:ext uri="{837473B0-CC2E-450A-ABE3-18F120FF3D39}">
                <a1611:picAttrSrcUrl xmlns:a1611="http://schemas.microsoft.com/office/drawing/2016/11/main" r:id="rId6"/>
              </a:ext>
            </a:extLst>
          </a:blip>
          <a:srcRect l="38934" r="16430" b="-2"/>
          <a:stretch>
            <a:fillRect/>
          </a:stretch>
        </p:blipFill>
        <p:spPr>
          <a:xfrm>
            <a:off x="8194348" y="1074544"/>
            <a:ext cx="3997652" cy="5037857"/>
          </a:xfrm>
          <a:prstGeom prst="rect">
            <a:avLst/>
          </a:prstGeom>
        </p:spPr>
      </p:pic>
      <p:sp>
        <p:nvSpPr>
          <p:cNvPr id="55" name="Rectangle 54">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787178" y="1475399"/>
            <a:ext cx="6623040" cy="1140580"/>
          </a:xfrm>
        </p:spPr>
        <p:txBody>
          <a:bodyPr vert="horz" lIns="109728" tIns="109728" rIns="109728" bIns="91440" rtlCol="0" anchor="ctr">
            <a:normAutofit/>
          </a:bodyPr>
          <a:lstStyle/>
          <a:p>
            <a:pPr>
              <a:lnSpc>
                <a:spcPct val="140000"/>
              </a:lnSpc>
            </a:pPr>
            <a:r>
              <a:rPr lang="en-US" sz="2300" dirty="0">
                <a:solidFill>
                  <a:schemeClr val="tx1">
                    <a:lumMod val="75000"/>
                    <a:lumOff val="25000"/>
                  </a:schemeClr>
                </a:solidFill>
                <a:latin typeface="Times New Roman" panose="02020603050405020304" pitchFamily="18" charset="0"/>
                <a:cs typeface="Times New Roman" panose="02020603050405020304" pitchFamily="18" charset="0"/>
              </a:rPr>
              <a:t>Other Injustices During Colonization</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8"/>
          </p:nvPr>
        </p:nvSpPr>
        <p:spPr>
          <a:xfrm>
            <a:off x="787179" y="2743995"/>
            <a:ext cx="6623039" cy="3030599"/>
          </a:xfrm>
        </p:spPr>
        <p:txBody>
          <a:bodyPr vert="horz" lIns="109728" tIns="109728" rIns="109728" bIns="91440" rtlCol="0" anchor="t">
            <a:normAutofit lnSpcReduction="10000"/>
          </a:bodyPr>
          <a:lstStyle/>
          <a:p>
            <a:pPr>
              <a:lnSpc>
                <a:spcPct val="130000"/>
              </a:lnSpc>
            </a:pPr>
            <a:r>
              <a:rPr lang="en-US" sz="1700" dirty="0">
                <a:latin typeface="Times New Roman" panose="02020603050405020304" pitchFamily="18" charset="0"/>
                <a:cs typeface="Times New Roman" panose="02020603050405020304" pitchFamily="18" charset="0"/>
              </a:rPr>
              <a:t>As previously mentioned, the Taino people suffered immensely at the hands of the conquistadors. Not only were they stripped of their identity in terms of religion. They were also forced to produce gold for the Spanish and if they did not comply, they were killed. I consider these violations of Articles 4, 6, 7 and 5 of the UDHR which consider all humans to be equal and free from slavery. Additionally, many of these slaves were renamed and their identities were erased forever. </a:t>
            </a:r>
          </a:p>
        </p:txBody>
      </p:sp>
      <p:sp>
        <p:nvSpPr>
          <p:cNvPr id="59" name="Rectangle 58">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ED0721-72B2-0B97-82E2-D91C9744AEA9}"/>
              </a:ext>
            </a:extLst>
          </p:cNvPr>
          <p:cNvSpPr txBox="1"/>
          <p:nvPr/>
        </p:nvSpPr>
        <p:spPr>
          <a:xfrm>
            <a:off x="9421691" y="5912346"/>
            <a:ext cx="27703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courses.lumenlearning.com/suny-ushistory1ay/chapter/spanish-exploration-and-conques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4" name="Recorded Sound">
            <a:hlinkClick r:id="" action="ppaction://media"/>
            <a:extLst>
              <a:ext uri="{FF2B5EF4-FFF2-40B4-BE49-F238E27FC236}">
                <a16:creationId xmlns:a16="http://schemas.microsoft.com/office/drawing/2014/main" id="{A73765F3-510D-9008-D5BE-D578D6109E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532" y="6187492"/>
            <a:ext cx="609600" cy="609600"/>
          </a:xfrm>
          <a:prstGeom prst="rect">
            <a:avLst/>
          </a:prstGeom>
        </p:spPr>
      </p:pic>
    </p:spTree>
    <p:extLst>
      <p:ext uri="{BB962C8B-B14F-4D97-AF65-F5344CB8AC3E}">
        <p14:creationId xmlns:p14="http://schemas.microsoft.com/office/powerpoint/2010/main" val="2225637236"/>
      </p:ext>
    </p:extLst>
  </p:cSld>
  <p:clrMapOvr>
    <a:masterClrMapping/>
  </p:clrMapOvr>
  <mc:AlternateContent xmlns:mc="http://schemas.openxmlformats.org/markup-compatibility/2006">
    <mc:Choice xmlns:p14="http://schemas.microsoft.com/office/powerpoint/2010/main" Requires="p14">
      <p:transition spd="slow" p14:dur="2000" advTm="37298"/>
    </mc:Choice>
    <mc:Fallback>
      <p:transition spd="slow" advTm="3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61" name="Rectangle 60">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62">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F2EAB6D7-610A-49F1-925C-910CC492F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6764" y="0"/>
            <a:ext cx="1118523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1635103" y="1064632"/>
            <a:ext cx="4797502" cy="1646763"/>
          </a:xfrm>
        </p:spPr>
        <p:txBody>
          <a:bodyPr vert="horz" lIns="109728" tIns="109728" rIns="109728" bIns="91440" rtlCol="0" anchor="b">
            <a:normAutofit/>
          </a:bodyPr>
          <a:lstStyle/>
          <a:p>
            <a:pPr>
              <a:lnSpc>
                <a:spcPct val="125000"/>
              </a:lnSpc>
            </a:pPr>
            <a:r>
              <a:rPr lang="en-US" sz="3600" b="0" cap="all"/>
              <a:t>Clips from the Movie</a:t>
            </a:r>
          </a:p>
        </p:txBody>
      </p:sp>
      <p:sp>
        <p:nvSpPr>
          <p:cNvPr id="69" name="Rectangle 68">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nline Media 8" title="Execution of Hatuey, first hero of Cuba">
            <a:hlinkClick r:id="" action="ppaction://media"/>
            <a:extLst>
              <a:ext uri="{FF2B5EF4-FFF2-40B4-BE49-F238E27FC236}">
                <a16:creationId xmlns:a16="http://schemas.microsoft.com/office/drawing/2014/main" id="{A237D32A-9ADD-4C90-FFD3-E004567416E3}"/>
              </a:ext>
            </a:extLst>
          </p:cNvPr>
          <p:cNvPicPr>
            <a:picLocks noRot="1" noChangeAspect="1"/>
          </p:cNvPicPr>
          <p:nvPr>
            <a:videoFile r:link="rId1"/>
          </p:nvPr>
        </p:nvPicPr>
        <p:blipFill>
          <a:blip r:embed="rId8"/>
          <a:stretch>
            <a:fillRect/>
          </a:stretch>
        </p:blipFill>
        <p:spPr>
          <a:xfrm>
            <a:off x="8029641" y="652452"/>
            <a:ext cx="3644148" cy="2058943"/>
          </a:xfrm>
          <a:prstGeom prst="rect">
            <a:avLst/>
          </a:prstGeom>
        </p:spPr>
      </p:pic>
      <p:pic>
        <p:nvPicPr>
          <p:cNvPr id="10" name="Online Media 9" title="TAMBIÉN LA LLUVIA (Even the Rain) - Trailer [ENG SUB]">
            <a:hlinkClick r:id="" action="ppaction://media"/>
            <a:extLst>
              <a:ext uri="{FF2B5EF4-FFF2-40B4-BE49-F238E27FC236}">
                <a16:creationId xmlns:a16="http://schemas.microsoft.com/office/drawing/2014/main" id="{6EA094F2-513B-182C-7B2A-16AD1AD291D1}"/>
              </a:ext>
            </a:extLst>
          </p:cNvPr>
          <p:cNvPicPr>
            <a:picLocks noRot="1" noChangeAspect="1"/>
          </p:cNvPicPr>
          <p:nvPr>
            <a:videoFile r:link="rId2"/>
          </p:nvPr>
        </p:nvPicPr>
        <p:blipFill>
          <a:blip r:embed="rId9"/>
          <a:stretch>
            <a:fillRect/>
          </a:stretch>
        </p:blipFill>
        <p:spPr>
          <a:xfrm>
            <a:off x="2269531" y="3788240"/>
            <a:ext cx="4373164" cy="2470838"/>
          </a:xfrm>
          <a:prstGeom prst="rect">
            <a:avLst/>
          </a:prstGeom>
        </p:spPr>
      </p:pic>
      <p:sp>
        <p:nvSpPr>
          <p:cNvPr id="73" name="Rectangle 72">
            <a:extLst>
              <a:ext uri="{FF2B5EF4-FFF2-40B4-BE49-F238E27FC236}">
                <a16:creationId xmlns:a16="http://schemas.microsoft.com/office/drawing/2014/main" id="{9B986E1E-DEE3-4E67-92C7-D1AE1EE79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00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0A2A356-639E-4340-ACBF-9DF27BFE0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3424" y="3396996"/>
            <a:ext cx="460857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title="Scene from Even the Rain, initial Colombus colonization effort">
            <a:hlinkClick r:id="" action="ppaction://media"/>
            <a:extLst>
              <a:ext uri="{FF2B5EF4-FFF2-40B4-BE49-F238E27FC236}">
                <a16:creationId xmlns:a16="http://schemas.microsoft.com/office/drawing/2014/main" id="{0781563D-E6BD-2EE8-150A-CD774DF9CFBF}"/>
              </a:ext>
            </a:extLst>
          </p:cNvPr>
          <p:cNvPicPr>
            <a:picLocks noRot="1" noChangeAspect="1"/>
          </p:cNvPicPr>
          <p:nvPr>
            <a:videoFile r:link="rId3"/>
          </p:nvPr>
        </p:nvPicPr>
        <p:blipFill>
          <a:blip r:embed="rId10"/>
          <a:stretch>
            <a:fillRect/>
          </a:stretch>
        </p:blipFill>
        <p:spPr>
          <a:xfrm>
            <a:off x="8049956" y="3988059"/>
            <a:ext cx="3665842" cy="2071200"/>
          </a:xfrm>
          <a:prstGeom prst="rect">
            <a:avLst/>
          </a:prstGeom>
        </p:spPr>
      </p:pic>
      <p:sp>
        <p:nvSpPr>
          <p:cNvPr id="5" name="TextBox 4">
            <a:extLst>
              <a:ext uri="{FF2B5EF4-FFF2-40B4-BE49-F238E27FC236}">
                <a16:creationId xmlns:a16="http://schemas.microsoft.com/office/drawing/2014/main" id="{38FA2B51-BA50-9462-5D40-D807EE4E4947}"/>
              </a:ext>
            </a:extLst>
          </p:cNvPr>
          <p:cNvSpPr txBox="1"/>
          <p:nvPr/>
        </p:nvSpPr>
        <p:spPr>
          <a:xfrm>
            <a:off x="2135180" y="6373873"/>
            <a:ext cx="4262642" cy="369332"/>
          </a:xfrm>
          <a:prstGeom prst="rect">
            <a:avLst/>
          </a:prstGeom>
          <a:noFill/>
        </p:spPr>
        <p:txBody>
          <a:bodyPr wrap="none" rtlCol="0">
            <a:spAutoFit/>
          </a:bodyPr>
          <a:lstStyle/>
          <a:p>
            <a:r>
              <a:rPr lang="en-US" dirty="0">
                <a:hlinkClick r:id="rId11"/>
              </a:rPr>
              <a:t>EVEN THE RAIN - Trailer [ENG SUB]</a:t>
            </a:r>
            <a:endParaRPr lang="en-US" dirty="0"/>
          </a:p>
        </p:txBody>
      </p:sp>
      <p:sp>
        <p:nvSpPr>
          <p:cNvPr id="6" name="TextBox 5">
            <a:extLst>
              <a:ext uri="{FF2B5EF4-FFF2-40B4-BE49-F238E27FC236}">
                <a16:creationId xmlns:a16="http://schemas.microsoft.com/office/drawing/2014/main" id="{68310B76-09C8-4E14-4047-43482A67EEAF}"/>
              </a:ext>
            </a:extLst>
          </p:cNvPr>
          <p:cNvSpPr txBox="1"/>
          <p:nvPr/>
        </p:nvSpPr>
        <p:spPr>
          <a:xfrm>
            <a:off x="7690373" y="6115240"/>
            <a:ext cx="4464192" cy="646331"/>
          </a:xfrm>
          <a:prstGeom prst="rect">
            <a:avLst/>
          </a:prstGeom>
          <a:noFill/>
        </p:spPr>
        <p:txBody>
          <a:bodyPr wrap="square" rtlCol="0">
            <a:spAutoFit/>
          </a:bodyPr>
          <a:lstStyle/>
          <a:p>
            <a:pPr algn="ctr"/>
            <a:r>
              <a:rPr lang="en-US" dirty="0">
                <a:hlinkClick r:id="rId12"/>
              </a:rPr>
              <a:t>Scene from Even the Rain, initial Colombus colonization effort</a:t>
            </a:r>
            <a:endParaRPr lang="en-US" dirty="0"/>
          </a:p>
        </p:txBody>
      </p:sp>
      <p:sp>
        <p:nvSpPr>
          <p:cNvPr id="7" name="TextBox 6">
            <a:extLst>
              <a:ext uri="{FF2B5EF4-FFF2-40B4-BE49-F238E27FC236}">
                <a16:creationId xmlns:a16="http://schemas.microsoft.com/office/drawing/2014/main" id="{00B2870E-CABF-278B-8EC1-31A48580949B}"/>
              </a:ext>
            </a:extLst>
          </p:cNvPr>
          <p:cNvSpPr txBox="1"/>
          <p:nvPr/>
        </p:nvSpPr>
        <p:spPr>
          <a:xfrm>
            <a:off x="7734217" y="2907007"/>
            <a:ext cx="4550861" cy="369332"/>
          </a:xfrm>
          <a:prstGeom prst="rect">
            <a:avLst/>
          </a:prstGeom>
          <a:noFill/>
        </p:spPr>
        <p:txBody>
          <a:bodyPr wrap="none" rtlCol="0">
            <a:spAutoFit/>
          </a:bodyPr>
          <a:lstStyle/>
          <a:p>
            <a:r>
              <a:rPr lang="en-US" dirty="0">
                <a:hlinkClick r:id="rId13"/>
              </a:rPr>
              <a:t>Execution of Hatuey, first hero of Cuba</a:t>
            </a:r>
            <a:endParaRPr lang="en-US" dirty="0"/>
          </a:p>
        </p:txBody>
      </p:sp>
      <p:pic>
        <p:nvPicPr>
          <p:cNvPr id="11" name="Recorded Sound">
            <a:hlinkClick r:id="" action="ppaction://media"/>
            <a:extLst>
              <a:ext uri="{FF2B5EF4-FFF2-40B4-BE49-F238E27FC236}">
                <a16:creationId xmlns:a16="http://schemas.microsoft.com/office/drawing/2014/main" id="{9A98571E-D3AE-B99D-9863-6F3CAB377597}"/>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3729054" y="1981163"/>
            <a:ext cx="609600" cy="609600"/>
          </a:xfrm>
          <a:prstGeom prst="rect">
            <a:avLst/>
          </a:prstGeom>
        </p:spPr>
      </p:pic>
    </p:spTree>
    <p:extLst>
      <p:ext uri="{BB962C8B-B14F-4D97-AF65-F5344CB8AC3E}">
        <p14:creationId xmlns:p14="http://schemas.microsoft.com/office/powerpoint/2010/main" val="2394014735"/>
      </p:ext>
    </p:extLst>
  </p:cSld>
  <p:clrMapOvr>
    <a:masterClrMapping/>
  </p:clrMapOvr>
  <mc:AlternateContent xmlns:mc="http://schemas.openxmlformats.org/markup-compatibility/2006">
    <mc:Choice xmlns:p14="http://schemas.microsoft.com/office/powerpoint/2010/main" Requires="p14">
      <p:transition spd="slow" p14:dur="2000" advTm="9471"/>
    </mc:Choice>
    <mc:Fallback>
      <p:transition spd="slow" advTm="9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childTnLst>
                          </p:cTn>
                        </p:par>
                        <p:par>
                          <p:cTn id="15" fill="hold">
                            <p:stCondLst>
                              <p:cond delay="1"/>
                            </p:stCondLst>
                            <p:childTnLst>
                              <p:par>
                                <p:cTn id="16" presetID="1" presetClass="mediacall" presetSubtype="0" fill="hold" nodeType="afterEffect">
                                  <p:stCondLst>
                                    <p:cond delay="0"/>
                                  </p:stCondLst>
                                  <p:childTnLst>
                                    <p:cmd type="call" cmd="playFrom(0.0)">
                                      <p:cBhvr>
                                        <p:cTn id="17" dur="94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8"/>
                                        </p:tgtEl>
                                      </p:cBhvr>
                                    </p:cmd>
                                  </p:childTnLst>
                                </p:cTn>
                              </p:par>
                            </p:childTnLst>
                          </p:cTn>
                        </p:par>
                      </p:childTnLst>
                    </p:cTn>
                  </p:par>
                </p:childTnLst>
              </p:cTn>
              <p:nextCondLst>
                <p:cond evt="onClick" delay="0">
                  <p:tgtEl>
                    <p:spTgt spid="8"/>
                  </p:tgtEl>
                </p:cond>
              </p:nextCondLst>
            </p:seq>
            <p:video>
              <p:cMediaNode vol="80000">
                <p:cTn id="24" fill="hold" display="0">
                  <p:stCondLst>
                    <p:cond delay="indefinite"/>
                  </p:stCondLst>
                </p:cTn>
                <p:tgtEl>
                  <p:spTgt spid="9"/>
                </p:tgtEl>
              </p:cMediaNode>
            </p:video>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9"/>
                                        </p:tgtEl>
                                      </p:cBhvr>
                                    </p:cmd>
                                  </p:childTnLst>
                                </p:cTn>
                              </p:par>
                            </p:childTnLst>
                          </p:cTn>
                        </p:par>
                      </p:childTnLst>
                    </p:cTn>
                  </p:par>
                </p:childTnLst>
              </p:cTn>
              <p:nextCondLst>
                <p:cond evt="onClick" delay="0">
                  <p:tgtEl>
                    <p:spTgt spid="9"/>
                  </p:tgtEl>
                </p:cond>
              </p:nextCondLst>
            </p:seq>
            <p:video>
              <p:cMediaNode vol="80000">
                <p:cTn id="30" fill="hold" display="0">
                  <p:stCondLst>
                    <p:cond delay="indefinite"/>
                  </p:stCondLst>
                </p:cTn>
                <p:tgtEl>
                  <p:spTgt spid="10"/>
                </p:tgtEl>
              </p:cMediaNode>
            </p:video>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0"/>
                                        </p:tgtEl>
                                      </p:cBhvr>
                                    </p:cmd>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FEC850-D70F-4F53-AFB0-352FEA945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667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40000"/>
              </a:lnSpc>
            </a:pPr>
            <a:r>
              <a:rPr lang="en-US" sz="2800" dirty="0">
                <a:solidFill>
                  <a:schemeClr val="bg1"/>
                </a:solidFill>
              </a:rPr>
              <a:t>Modern Day Oppression and Discrimination</a:t>
            </a:r>
          </a:p>
        </p:txBody>
      </p:sp>
      <p:sp>
        <p:nvSpPr>
          <p:cNvPr id="25" name="Rectangle 24">
            <a:extLst>
              <a:ext uri="{FF2B5EF4-FFF2-40B4-BE49-F238E27FC236}">
                <a16:creationId xmlns:a16="http://schemas.microsoft.com/office/drawing/2014/main" id="{98928BEC-981A-4B8F-98FA-839975C5F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3" y="9307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5114E9F-2A15-431C-9EF8-E5F1FFEE1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E8B9C70-F708-443B-82A0-80E311A00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457"/>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in a suit and tie&#10;&#10;AI-generated content may be incorrect.">
            <a:extLst>
              <a:ext uri="{FF2B5EF4-FFF2-40B4-BE49-F238E27FC236}">
                <a16:creationId xmlns:a16="http://schemas.microsoft.com/office/drawing/2014/main" id="{C8D534D6-FFB1-197E-0750-A9CD87262FBF}"/>
              </a:ext>
            </a:extLst>
          </p:cNvPr>
          <p:cNvPicPr>
            <a:picLocks noGrp="1" noChangeAspect="1"/>
          </p:cNvPicPr>
          <p:nvPr>
            <p:ph sz="quarter" idx="16"/>
          </p:nvPr>
        </p:nvPicPr>
        <p:blipFill>
          <a:blip r:embed="rId5">
            <a:extLst>
              <a:ext uri="{837473B0-CC2E-450A-ABE3-18F120FF3D39}">
                <a1611:picAttrSrcUrl xmlns:a1611="http://schemas.microsoft.com/office/drawing/2016/11/main" r:id="rId6"/>
              </a:ext>
            </a:extLst>
          </a:blip>
          <a:stretch>
            <a:fillRect/>
          </a:stretch>
        </p:blipFill>
        <p:spPr>
          <a:xfrm>
            <a:off x="8001984" y="175469"/>
            <a:ext cx="2691216" cy="2691216"/>
          </a:xfrm>
          <a:prstGeom prst="rect">
            <a:avLst/>
          </a:prstGeom>
        </p:spPr>
      </p:pic>
      <p:pic>
        <p:nvPicPr>
          <p:cNvPr id="11" name="Picture 10" descr="A group of people on motorcycles&#10;&#10;AI-generated content may be incorrect.">
            <a:extLst>
              <a:ext uri="{FF2B5EF4-FFF2-40B4-BE49-F238E27FC236}">
                <a16:creationId xmlns:a16="http://schemas.microsoft.com/office/drawing/2014/main" id="{92075C4B-D74D-64CE-0E8B-1C41CB2C4D2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946190" y="3853768"/>
            <a:ext cx="4201014" cy="2804177"/>
          </a:xfrm>
          <a:prstGeom prst="rect">
            <a:avLst/>
          </a:prstGeom>
        </p:spPr>
      </p:pic>
      <p:sp>
        <p:nvSpPr>
          <p:cNvPr id="31" name="Rectangle 30">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D7B94B2-D9B6-4EAC-8CD9-3961D1784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7318862" y="3671069"/>
            <a:ext cx="4162319" cy="2922866"/>
          </a:xfrm>
        </p:spPr>
        <p:txBody>
          <a:bodyPr vert="horz" lIns="109728" tIns="109728" rIns="109728" bIns="91440" rtlCol="0" anchor="t">
            <a:noAutofit/>
          </a:bodyPr>
          <a:lstStyle/>
          <a:p>
            <a:pPr>
              <a:lnSpc>
                <a:spcPct val="130000"/>
              </a:lnSpc>
            </a:pPr>
            <a:r>
              <a:rPr lang="en-US" sz="1400" dirty="0"/>
              <a:t>Although, Dominican Republic was renamed, many of the racist and oppressive ideologies from the Spanish are still present. There are mass deportation of Haitians, mass killings and racial discrimination among Dominicans. Additionally, poverty is also an issue, and all because of the Spanish and their influence that is still seen nowadays.</a:t>
            </a:r>
          </a:p>
        </p:txBody>
      </p:sp>
      <p:sp>
        <p:nvSpPr>
          <p:cNvPr id="35" name="Rectangle 34">
            <a:extLst>
              <a:ext uri="{FF2B5EF4-FFF2-40B4-BE49-F238E27FC236}">
                <a16:creationId xmlns:a16="http://schemas.microsoft.com/office/drawing/2014/main" id="{EA6FE760-E70F-4EB9-BCB1-D7795F04B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BFACBB-B31E-C78F-2238-2C6A5203F8DC}"/>
              </a:ext>
            </a:extLst>
          </p:cNvPr>
          <p:cNvSpPr txBox="1"/>
          <p:nvPr/>
        </p:nvSpPr>
        <p:spPr>
          <a:xfrm>
            <a:off x="9253375" y="6657945"/>
            <a:ext cx="293862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guides.library.duke.edu/c.php?g=289894&amp;p=193408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2" name="TextBox 11">
            <a:extLst>
              <a:ext uri="{FF2B5EF4-FFF2-40B4-BE49-F238E27FC236}">
                <a16:creationId xmlns:a16="http://schemas.microsoft.com/office/drawing/2014/main" id="{2C6EF4DE-FE2A-C287-6BC5-9D9B5112ED37}"/>
              </a:ext>
            </a:extLst>
          </p:cNvPr>
          <p:cNvSpPr txBox="1"/>
          <p:nvPr/>
        </p:nvSpPr>
        <p:spPr>
          <a:xfrm>
            <a:off x="2835091" y="6166135"/>
            <a:ext cx="295465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www.flickr.com/photos/eu_echo/4037443703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3" name="Recorded Sound">
            <a:hlinkClick r:id="" action="ppaction://media"/>
            <a:extLst>
              <a:ext uri="{FF2B5EF4-FFF2-40B4-BE49-F238E27FC236}">
                <a16:creationId xmlns:a16="http://schemas.microsoft.com/office/drawing/2014/main" id="{8889C4CB-89D0-5816-841E-206C821AC7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41747" y="2420911"/>
            <a:ext cx="609600" cy="609600"/>
          </a:xfrm>
          <a:prstGeom prst="rect">
            <a:avLst/>
          </a:prstGeom>
        </p:spPr>
      </p:pic>
    </p:spTree>
    <p:extLst>
      <p:ext uri="{BB962C8B-B14F-4D97-AF65-F5344CB8AC3E}">
        <p14:creationId xmlns:p14="http://schemas.microsoft.com/office/powerpoint/2010/main" val="1170108823"/>
      </p:ext>
    </p:extLst>
  </p:cSld>
  <p:clrMapOvr>
    <a:masterClrMapping/>
  </p:clrMapOvr>
  <mc:AlternateContent xmlns:mc="http://schemas.openxmlformats.org/markup-compatibility/2006">
    <mc:Choice xmlns:p14="http://schemas.microsoft.com/office/powerpoint/2010/main" Requires="p14">
      <p:transition spd="slow" p14:dur="2000" advTm="27950"/>
    </mc:Choice>
    <mc:Fallback>
      <p:transition spd="slow" advTm="2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24" name="Rectangle 2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group of people fighting with riot police&#10;&#10;AI-generated content may be incorrect.">
            <a:extLst>
              <a:ext uri="{FF2B5EF4-FFF2-40B4-BE49-F238E27FC236}">
                <a16:creationId xmlns:a16="http://schemas.microsoft.com/office/drawing/2014/main" id="{ACFBC635-14AC-A9CB-0C99-8586C2CC0E87}"/>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t="27618" b="3575"/>
          <a:stretch>
            <a:fillRect/>
          </a:stretch>
        </p:blipFill>
        <p:spPr>
          <a:xfrm>
            <a:off x="20" y="106311"/>
            <a:ext cx="12191980" cy="6858002"/>
          </a:xfrm>
          <a:prstGeom prst="rect">
            <a:avLst/>
          </a:prstGeom>
        </p:spPr>
      </p:pic>
      <p:sp>
        <p:nvSpPr>
          <p:cNvPr id="28" name="Rectangle 27">
            <a:extLst>
              <a:ext uri="{FF2B5EF4-FFF2-40B4-BE49-F238E27FC236}">
                <a16:creationId xmlns:a16="http://schemas.microsoft.com/office/drawing/2014/main" id="{11C4FED8-D85F-4B52-875F-AB6873B50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331CEB84-49DC-40A9-B2F0-D573658AE999}"/>
              </a:ext>
            </a:extLst>
          </p:cNvPr>
          <p:cNvSpPr>
            <a:spLocks noGrp="1"/>
          </p:cNvSpPr>
          <p:nvPr>
            <p:ph type="title"/>
          </p:nvPr>
        </p:nvSpPr>
        <p:spPr>
          <a:xfrm>
            <a:off x="745556" y="1004340"/>
            <a:ext cx="6007100" cy="917268"/>
          </a:xfrm>
        </p:spPr>
        <p:txBody>
          <a:bodyPr vert="horz" lIns="109728" tIns="109728" rIns="109728" bIns="91440" rtlCol="0" anchor="b">
            <a:normAutofit/>
          </a:bodyPr>
          <a:lstStyle/>
          <a:p>
            <a:pPr>
              <a:lnSpc>
                <a:spcPct val="125000"/>
              </a:lnSpc>
            </a:pPr>
            <a:r>
              <a:rPr lang="en-US" sz="2800" cap="all" dirty="0">
                <a:solidFill>
                  <a:schemeClr val="bg1"/>
                </a:solidFill>
                <a:latin typeface="Times New Roman" panose="02020603050405020304" pitchFamily="18" charset="0"/>
                <a:cs typeface="Times New Roman" panose="02020603050405020304" pitchFamily="18" charset="0"/>
              </a:rPr>
              <a:t>Parsley Massacre</a:t>
            </a:r>
          </a:p>
        </p:txBody>
      </p:sp>
      <p:sp>
        <p:nvSpPr>
          <p:cNvPr id="15" name="Subtitle 14">
            <a:extLst>
              <a:ext uri="{FF2B5EF4-FFF2-40B4-BE49-F238E27FC236}">
                <a16:creationId xmlns:a16="http://schemas.microsoft.com/office/drawing/2014/main" id="{B7886DF7-FA3D-4AD1-AEC1-578EA3AC8C7D}"/>
              </a:ext>
            </a:extLst>
          </p:cNvPr>
          <p:cNvSpPr>
            <a:spLocks noGrp="1"/>
          </p:cNvSpPr>
          <p:nvPr>
            <p:ph type="subTitle" idx="1"/>
          </p:nvPr>
        </p:nvSpPr>
        <p:spPr>
          <a:xfrm>
            <a:off x="288589" y="2403937"/>
            <a:ext cx="7198089" cy="4254008"/>
          </a:xfrm>
        </p:spPr>
        <p:txBody>
          <a:bodyPr vert="horz" lIns="109728" tIns="109728" rIns="109728" bIns="91440" rtlCol="0" anchor="t">
            <a:noAutofit/>
          </a:bodyPr>
          <a:lstStyle/>
          <a:p>
            <a:pPr>
              <a:lnSpc>
                <a:spcPct val="140000"/>
              </a:lnSpc>
            </a:pPr>
            <a:r>
              <a:rPr lang="en-US" sz="1600" b="1" dirty="0">
                <a:solidFill>
                  <a:schemeClr val="bg1"/>
                </a:solidFill>
                <a:latin typeface="Times New Roman" panose="02020603050405020304" pitchFamily="18" charset="0"/>
                <a:cs typeface="Times New Roman" panose="02020603050405020304" pitchFamily="18" charset="0"/>
              </a:rPr>
              <a:t>The Parsley Massacre was a state sponsored genocide ordered by Rafael Trujillo during the 1930s. He was a Dominican dictator that wanted to “whiten” the Dominican population, and he decided that soldiers must use the word “</a:t>
            </a:r>
            <a:r>
              <a:rPr lang="en-US" sz="1600" b="1" dirty="0" err="1">
                <a:solidFill>
                  <a:schemeClr val="bg1"/>
                </a:solidFill>
                <a:latin typeface="Times New Roman" panose="02020603050405020304" pitchFamily="18" charset="0"/>
                <a:cs typeface="Times New Roman" panose="02020603050405020304" pitchFamily="18" charset="0"/>
              </a:rPr>
              <a:t>peregil</a:t>
            </a:r>
            <a:r>
              <a:rPr lang="en-US" sz="1600" b="1" dirty="0">
                <a:solidFill>
                  <a:schemeClr val="bg1"/>
                </a:solidFill>
                <a:latin typeface="Times New Roman" panose="02020603050405020304" pitchFamily="18" charset="0"/>
                <a:cs typeface="Times New Roman" panose="02020603050405020304" pitchFamily="18" charset="0"/>
              </a:rPr>
              <a:t>” or parsley as a test. During this time soldiers would question people of darker skin complexion and whoever said this word in a Haitian Creole accent was immediately identified as Haitian and they were killed. About 30,000 people were killed and buried in mass graves that were never found. This massacre lasted about 8 days, and many Haitians were said to hide in the caves in an attempt to escape their fate. </a:t>
            </a:r>
          </a:p>
        </p:txBody>
      </p:sp>
      <p:sp>
        <p:nvSpPr>
          <p:cNvPr id="7" name="TextBox 6">
            <a:extLst>
              <a:ext uri="{FF2B5EF4-FFF2-40B4-BE49-F238E27FC236}">
                <a16:creationId xmlns:a16="http://schemas.microsoft.com/office/drawing/2014/main" id="{AFCFD21E-6E38-909C-9F2B-760F78703CEE}"/>
              </a:ext>
            </a:extLst>
          </p:cNvPr>
          <p:cNvSpPr txBox="1"/>
          <p:nvPr/>
        </p:nvSpPr>
        <p:spPr>
          <a:xfrm>
            <a:off x="9405660" y="6657945"/>
            <a:ext cx="27863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gov.br/palmares/pt-br/assuntos/noticias/o-massacre-de-sharpeville-e-o-dia-internacional-contra-a-discriminacao-racia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pic>
        <p:nvPicPr>
          <p:cNvPr id="2" name="Recorded Sound">
            <a:hlinkClick r:id="" action="ppaction://media"/>
            <a:extLst>
              <a:ext uri="{FF2B5EF4-FFF2-40B4-BE49-F238E27FC236}">
                <a16:creationId xmlns:a16="http://schemas.microsoft.com/office/drawing/2014/main" id="{FFD3663B-B5B7-099A-2C66-3918AD73AA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76603" y="1312009"/>
            <a:ext cx="609600" cy="609600"/>
          </a:xfrm>
          <a:prstGeom prst="rect">
            <a:avLst/>
          </a:prstGeom>
        </p:spPr>
      </p:pic>
    </p:spTree>
    <p:extLst>
      <p:ext uri="{BB962C8B-B14F-4D97-AF65-F5344CB8AC3E}">
        <p14:creationId xmlns:p14="http://schemas.microsoft.com/office/powerpoint/2010/main" val="2779792646"/>
      </p:ext>
    </p:extLst>
  </p:cSld>
  <p:clrMapOvr>
    <a:masterClrMapping/>
  </p:clrMapOvr>
  <mc:AlternateContent xmlns:mc="http://schemas.openxmlformats.org/markup-compatibility/2006">
    <mc:Choice xmlns:p14="http://schemas.microsoft.com/office/powerpoint/2010/main" Requires="p14">
      <p:transition spd="slow" p14:dur="2000" advTm="55430"/>
    </mc:Choice>
    <mc:Fallback>
      <p:transition spd="slow" advTm="5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400"/>
                                        <p:tgtEl>
                                          <p:spTgt spid="15">
                                            <p:txEl>
                                              <p:pRg st="0" end="0"/>
                                            </p:txEl>
                                          </p:spTgt>
                                        </p:tgtEl>
                                      </p:cBhvr>
                                    </p:animEffect>
                                  </p:childTnLst>
                                </p:cTn>
                              </p:par>
                            </p:childTnLst>
                          </p:cTn>
                        </p:par>
                        <p:par>
                          <p:cTn id="11" fill="hold">
                            <p:stCondLst>
                              <p:cond delay="23720"/>
                            </p:stCondLst>
                            <p:childTnLst>
                              <p:par>
                                <p:cTn id="12" presetID="1" presetClass="mediacall" presetSubtype="0" fill="hold" nodeType="afterEffect">
                                  <p:stCondLst>
                                    <p:cond delay="0"/>
                                  </p:stCondLst>
                                  <p:childTnLst>
                                    <p:cmd type="call" cmd="playFrom(0.0)">
                                      <p:cBhvr>
                                        <p:cTn id="13" dur="55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4" grpId="0"/>
      <p:bldP spid="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434622" y="1113327"/>
            <a:ext cx="4862811" cy="2019488"/>
          </a:xfrm>
        </p:spPr>
        <p:txBody>
          <a:bodyPr vert="horz" lIns="109728" tIns="109728" rIns="109728" bIns="91440" rtlCol="0" anchor="ctr">
            <a:normAutofit/>
          </a:bodyPr>
          <a:lstStyle/>
          <a:p>
            <a:pPr>
              <a:lnSpc>
                <a:spcPct val="150000"/>
              </a:lnSpc>
            </a:pPr>
            <a:r>
              <a:rPr lang="en-US" sz="4000" dirty="0"/>
              <a:t>Atabey Statue</a:t>
            </a:r>
          </a:p>
        </p:txBody>
      </p:sp>
      <p:sp>
        <p:nvSpPr>
          <p:cNvPr id="20" name="Rectangle 19">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C94F61A-46C1-B831-7EC4-687DF1C757C5}"/>
              </a:ext>
            </a:extLst>
          </p:cNvPr>
          <p:cNvSpPr>
            <a:spLocks noGrp="1"/>
          </p:cNvSpPr>
          <p:nvPr>
            <p:ph type="body" sz="quarter" idx="10"/>
          </p:nvPr>
        </p:nvSpPr>
        <p:spPr>
          <a:xfrm>
            <a:off x="1070774" y="3566683"/>
            <a:ext cx="5733340" cy="3016519"/>
          </a:xfrm>
        </p:spPr>
        <p:txBody>
          <a:bodyPr vert="horz" lIns="109728" tIns="109728" rIns="109728" bIns="91440" rtlCol="0" anchor="ctr">
            <a:noAutofit/>
          </a:bodyPr>
          <a:lstStyle/>
          <a:p>
            <a:pPr>
              <a:lnSpc>
                <a:spcPct val="140000"/>
              </a:lnSpc>
            </a:pPr>
            <a:r>
              <a:rPr lang="en-US" sz="1800" dirty="0">
                <a:solidFill>
                  <a:schemeClr val="tx1">
                    <a:lumMod val="75000"/>
                    <a:lumOff val="25000"/>
                  </a:schemeClr>
                </a:solidFill>
                <a:latin typeface="Times New Roman" panose="02020603050405020304" pitchFamily="18" charset="0"/>
                <a:cs typeface="Times New Roman" panose="02020603050405020304" pitchFamily="18" charset="0"/>
              </a:rPr>
              <a:t>This is a statute of Atabey. A Taino goddess of Earth and Water. She is believed to represent water and soil and the presence of life in the ocean. However, this statute was located in Sosua and recently has been ordered to be removed by legislators and religious groups in Sosua. They suggested the removal of this statute because they considered it evil and demonic and not representative of the Taino culture.</a:t>
            </a:r>
          </a:p>
        </p:txBody>
      </p:sp>
      <p:sp>
        <p:nvSpPr>
          <p:cNvPr id="30" name="Rectangle 29">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diving in the water&#10;&#10;AI-generated content may be incorrect.">
            <a:extLst>
              <a:ext uri="{FF2B5EF4-FFF2-40B4-BE49-F238E27FC236}">
                <a16:creationId xmlns:a16="http://schemas.microsoft.com/office/drawing/2014/main" id="{A59F167D-B5E7-29E8-BA92-4B2BB0C4F616}"/>
              </a:ext>
            </a:extLst>
          </p:cNvPr>
          <p:cNvPicPr>
            <a:picLocks noChangeAspect="1"/>
          </p:cNvPicPr>
          <p:nvPr/>
        </p:nvPicPr>
        <p:blipFill>
          <a:blip r:embed="rId5"/>
          <a:srcRect l="379" r="4197"/>
          <a:stretch>
            <a:fillRect/>
          </a:stretch>
        </p:blipFill>
        <p:spPr>
          <a:xfrm>
            <a:off x="6857698" y="10"/>
            <a:ext cx="5334301" cy="6857990"/>
          </a:xfrm>
          <a:prstGeom prst="rect">
            <a:avLst/>
          </a:prstGeom>
        </p:spPr>
      </p:pic>
      <p:pic>
        <p:nvPicPr>
          <p:cNvPr id="2" name="Recorded Sound">
            <a:hlinkClick r:id="" action="ppaction://media"/>
            <a:extLst>
              <a:ext uri="{FF2B5EF4-FFF2-40B4-BE49-F238E27FC236}">
                <a16:creationId xmlns:a16="http://schemas.microsoft.com/office/drawing/2014/main" id="{27400E45-F553-C56C-71F2-187F034155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4514" y="1850000"/>
            <a:ext cx="609600" cy="609600"/>
          </a:xfrm>
          <a:prstGeom prst="rect">
            <a:avLst/>
          </a:prstGeom>
        </p:spPr>
      </p:pic>
    </p:spTree>
    <p:extLst>
      <p:ext uri="{BB962C8B-B14F-4D97-AF65-F5344CB8AC3E}">
        <p14:creationId xmlns:p14="http://schemas.microsoft.com/office/powerpoint/2010/main" val="3111549375"/>
      </p:ext>
    </p:extLst>
  </p:cSld>
  <p:clrMapOvr>
    <a:masterClrMapping/>
  </p:clrMapOvr>
  <mc:AlternateContent xmlns:mc="http://schemas.openxmlformats.org/markup-compatibility/2006">
    <mc:Choice xmlns:p14="http://schemas.microsoft.com/office/powerpoint/2010/main" Requires="p14">
      <p:transition spd="slow" p14:dur="2000" advTm="47688"/>
    </mc:Choice>
    <mc:Fallback>
      <p:transition spd="slow" advTm="4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1AA24C-4CA6-40FF-8947-DA1F6F474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FF477C-132F-44F8-8C56-EBFF95FAF97B}">
  <ds:schemaRefs>
    <ds:schemaRef ds:uri="http://schemas.microsoft.com/office/infopath/2007/PartnerControls"/>
    <ds:schemaRef ds:uri="http://purl.org/dc/dcmitype/"/>
    <ds:schemaRef ds:uri="http://schemas.microsoft.com/office/2006/metadata/properties"/>
    <ds:schemaRef ds:uri="71af3243-3dd4-4a8d-8c0d-dd76da1f02a5"/>
    <ds:schemaRef ds:uri="http://purl.org/dc/elements/1.1/"/>
    <ds:schemaRef ds:uri="http://schemas.microsoft.com/sharepoint/v3"/>
    <ds:schemaRef ds:uri="http://schemas.microsoft.com/office/2006/documentManagement/types"/>
    <ds:schemaRef ds:uri="http://schemas.openxmlformats.org/package/2006/metadata/core-properties"/>
    <ds:schemaRef ds:uri="http://www.w3.org/XML/1998/namespace"/>
    <ds:schemaRef ds:uri="230e9df3-be65-4c73-a93b-d1236ebd677e"/>
    <ds:schemaRef ds:uri="16c05727-aa75-4e4a-9b5f-8a80a1165891"/>
    <ds:schemaRef ds:uri="http://purl.org/dc/terms/"/>
  </ds:schemaRefs>
</ds:datastoreItem>
</file>

<file path=customXml/itemProps3.xml><?xml version="1.0" encoding="utf-8"?>
<ds:datastoreItem xmlns:ds="http://schemas.openxmlformats.org/officeDocument/2006/customXml" ds:itemID="{6F36CB81-A037-44A8-88EB-C0C0F17FD4B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{FBC1E801-2275-4273-B8E9-948F742956EA}TF2b9189fa-8f70-44c5-a025-8c7b018ae2a95a18b6f7_win32-f1ac09ee8c52</Template>
  <TotalTime>1217</TotalTime>
  <Words>1049</Words>
  <Application>Microsoft Office PowerPoint</Application>
  <PresentationFormat>Widescreen</PresentationFormat>
  <Paragraphs>52</Paragraphs>
  <Slides>12</Slides>
  <Notes>11</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Meiryo</vt:lpstr>
      <vt:lpstr>Calibri</vt:lpstr>
      <vt:lpstr>Corbel</vt:lpstr>
      <vt:lpstr>Times New Roman</vt:lpstr>
      <vt:lpstr>Wingdings</vt:lpstr>
      <vt:lpstr>ShojiVTI</vt:lpstr>
      <vt:lpstr>Legacy of Oppression In Dominican Republic</vt:lpstr>
      <vt:lpstr>Colonizers Arriving to Hispaniola</vt:lpstr>
      <vt:lpstr>Even The Rain </vt:lpstr>
      <vt:lpstr>Forced into Religion</vt:lpstr>
      <vt:lpstr>Other Injustices During Colonization</vt:lpstr>
      <vt:lpstr>Clips from the Movie</vt:lpstr>
      <vt:lpstr>Modern Day Oppression and Discrimination</vt:lpstr>
      <vt:lpstr>Parsley Massacre</vt:lpstr>
      <vt:lpstr>Atabey Statue</vt:lpstr>
      <vt:lpstr>My Taino Descent </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Yaritza D. Santana Jimenez</dc:creator>
  <cp:lastModifiedBy>Angelo Cefaloni</cp:lastModifiedBy>
  <cp:revision>2</cp:revision>
  <dcterms:created xsi:type="dcterms:W3CDTF">2025-11-17T04:47:25Z</dcterms:created>
  <dcterms:modified xsi:type="dcterms:W3CDTF">2026-04-27T20:08:42Z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