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57" r:id="rId3"/>
    <p:sldId id="258" r:id="rId4"/>
    <p:sldId id="268" r:id="rId5"/>
    <p:sldId id="270" r:id="rId6"/>
    <p:sldId id="259" r:id="rId7"/>
    <p:sldId id="260" r:id="rId8"/>
    <p:sldId id="261" r:id="rId9"/>
    <p:sldId id="269" r:id="rId10"/>
    <p:sldId id="262" r:id="rId11"/>
    <p:sldId id="263" r:id="rId12"/>
    <p:sldId id="264"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478" autoAdjust="0"/>
  </p:normalViewPr>
  <p:slideViewPr>
    <p:cSldViewPr snapToGrid="0">
      <p:cViewPr varScale="1">
        <p:scale>
          <a:sx n="104" d="100"/>
          <a:sy n="104"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175F9A-EA67-42CF-9480-9B29D2D9BDC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A3A4F632-1300-47CA-B6E6-34FC25280F71}">
      <dgm:prSet/>
      <dgm:spPr/>
      <dgm:t>
        <a:bodyPr/>
        <a:lstStyle/>
        <a:p>
          <a:r>
            <a:rPr lang="en-US" b="0"/>
            <a:t>Food &amp; medicine shortages</a:t>
          </a:r>
          <a:endParaRPr lang="en-US"/>
        </a:p>
      </dgm:t>
    </dgm:pt>
    <dgm:pt modelId="{F490B227-7E73-429C-A8A7-FA90D4A28A19}" type="parTrans" cxnId="{CB1FC98D-A852-48A8-AFBD-8286DB30EADA}">
      <dgm:prSet/>
      <dgm:spPr/>
      <dgm:t>
        <a:bodyPr/>
        <a:lstStyle/>
        <a:p>
          <a:endParaRPr lang="en-US"/>
        </a:p>
      </dgm:t>
    </dgm:pt>
    <dgm:pt modelId="{6D052133-ACFD-45AF-8F77-E918776CE718}" type="sibTrans" cxnId="{CB1FC98D-A852-48A8-AFBD-8286DB30EADA}">
      <dgm:prSet/>
      <dgm:spPr/>
      <dgm:t>
        <a:bodyPr/>
        <a:lstStyle/>
        <a:p>
          <a:endParaRPr lang="en-US"/>
        </a:p>
      </dgm:t>
    </dgm:pt>
    <dgm:pt modelId="{9367DD31-8410-4B50-AB5A-A962ABB19766}">
      <dgm:prSet/>
      <dgm:spPr/>
      <dgm:t>
        <a:bodyPr/>
        <a:lstStyle/>
        <a:p>
          <a:r>
            <a:rPr lang="en-US" b="0"/>
            <a:t>Lack of protection &amp; safety</a:t>
          </a:r>
          <a:endParaRPr lang="en-US"/>
        </a:p>
      </dgm:t>
    </dgm:pt>
    <dgm:pt modelId="{4237B9CE-57DE-4CEC-B843-383AE6C27468}" type="parTrans" cxnId="{A7A10DEB-9FA2-4965-BAD9-011AB56A5B20}">
      <dgm:prSet/>
      <dgm:spPr/>
      <dgm:t>
        <a:bodyPr/>
        <a:lstStyle/>
        <a:p>
          <a:endParaRPr lang="en-US"/>
        </a:p>
      </dgm:t>
    </dgm:pt>
    <dgm:pt modelId="{6B73F30A-0492-4719-8EA2-B20CB18DC60D}" type="sibTrans" cxnId="{A7A10DEB-9FA2-4965-BAD9-011AB56A5B20}">
      <dgm:prSet/>
      <dgm:spPr/>
      <dgm:t>
        <a:bodyPr/>
        <a:lstStyle/>
        <a:p>
          <a:endParaRPr lang="en-US"/>
        </a:p>
      </dgm:t>
    </dgm:pt>
    <dgm:pt modelId="{C3C0CF50-BFAC-4F80-B635-458B6CA13C9F}">
      <dgm:prSet/>
      <dgm:spPr/>
      <dgm:t>
        <a:bodyPr/>
        <a:lstStyle/>
        <a:p>
          <a:r>
            <a:rPr lang="en-US" b="0"/>
            <a:t>Denial of civil rights &amp; freedoms</a:t>
          </a:r>
          <a:endParaRPr lang="en-US"/>
        </a:p>
      </dgm:t>
    </dgm:pt>
    <dgm:pt modelId="{19C73402-A896-4CC0-B510-7685B869E9B1}" type="parTrans" cxnId="{30731DBB-705D-438D-988F-CC78B0F0527C}">
      <dgm:prSet/>
      <dgm:spPr/>
      <dgm:t>
        <a:bodyPr/>
        <a:lstStyle/>
        <a:p>
          <a:endParaRPr lang="en-US"/>
        </a:p>
      </dgm:t>
    </dgm:pt>
    <dgm:pt modelId="{BE2E5166-6161-48FB-8CE7-E67D40FB0EC0}" type="sibTrans" cxnId="{30731DBB-705D-438D-988F-CC78B0F0527C}">
      <dgm:prSet/>
      <dgm:spPr/>
      <dgm:t>
        <a:bodyPr/>
        <a:lstStyle/>
        <a:p>
          <a:endParaRPr lang="en-US"/>
        </a:p>
      </dgm:t>
    </dgm:pt>
    <dgm:pt modelId="{3CD664B8-EB4B-484C-91AB-425ECB551285}">
      <dgm:prSet/>
      <dgm:spPr/>
      <dgm:t>
        <a:bodyPr/>
        <a:lstStyle/>
        <a:p>
          <a:r>
            <a:rPr lang="en-US" b="0"/>
            <a:t>Daily bombings &amp; violence</a:t>
          </a:r>
          <a:endParaRPr lang="en-US"/>
        </a:p>
      </dgm:t>
    </dgm:pt>
    <dgm:pt modelId="{9D9CAE25-36D3-4C00-B729-CC2F407540D0}" type="parTrans" cxnId="{5308AC6A-8513-41EF-AF3D-5F4DB847E7F3}">
      <dgm:prSet/>
      <dgm:spPr/>
      <dgm:t>
        <a:bodyPr/>
        <a:lstStyle/>
        <a:p>
          <a:endParaRPr lang="en-US"/>
        </a:p>
      </dgm:t>
    </dgm:pt>
    <dgm:pt modelId="{64475F4D-E206-4A8D-9A9E-8FD32052726B}" type="sibTrans" cxnId="{5308AC6A-8513-41EF-AF3D-5F4DB847E7F3}">
      <dgm:prSet/>
      <dgm:spPr/>
      <dgm:t>
        <a:bodyPr/>
        <a:lstStyle/>
        <a:p>
          <a:endParaRPr lang="en-US"/>
        </a:p>
      </dgm:t>
    </dgm:pt>
    <dgm:pt modelId="{C2178EE6-7FC4-40E6-833C-724C07EC5C35}">
      <dgm:prSet/>
      <dgm:spPr/>
      <dgm:t>
        <a:bodyPr/>
        <a:lstStyle/>
        <a:p>
          <a:r>
            <a:rPr lang="en-US" b="0"/>
            <a:t>Loss of relatives &amp; loved ones</a:t>
          </a:r>
          <a:endParaRPr lang="en-US"/>
        </a:p>
      </dgm:t>
    </dgm:pt>
    <dgm:pt modelId="{FB307B72-81A8-4374-814E-D2A2E18569A1}" type="parTrans" cxnId="{AB43BC9B-D3E1-4BB0-A1CC-8C40888583AA}">
      <dgm:prSet/>
      <dgm:spPr/>
      <dgm:t>
        <a:bodyPr/>
        <a:lstStyle/>
        <a:p>
          <a:endParaRPr lang="en-US"/>
        </a:p>
      </dgm:t>
    </dgm:pt>
    <dgm:pt modelId="{D3A11823-7730-4183-A8AD-7A7748EB1ABB}" type="sibTrans" cxnId="{AB43BC9B-D3E1-4BB0-A1CC-8C40888583AA}">
      <dgm:prSet/>
      <dgm:spPr/>
      <dgm:t>
        <a:bodyPr/>
        <a:lstStyle/>
        <a:p>
          <a:endParaRPr lang="en-US"/>
        </a:p>
      </dgm:t>
    </dgm:pt>
    <dgm:pt modelId="{02411CEC-C546-42C3-8F9F-BB5CA4E3BE7E}">
      <dgm:prSet/>
      <dgm:spPr/>
      <dgm:t>
        <a:bodyPr/>
        <a:lstStyle/>
        <a:p>
          <a:r>
            <a:rPr lang="en-US" b="0"/>
            <a:t>Forced displacement due to war</a:t>
          </a:r>
          <a:endParaRPr lang="en-US"/>
        </a:p>
      </dgm:t>
    </dgm:pt>
    <dgm:pt modelId="{F4202561-1268-45BC-9C1F-D22D89648DC9}" type="parTrans" cxnId="{F8877332-0A53-4B17-9267-2B99EB04F91B}">
      <dgm:prSet/>
      <dgm:spPr/>
      <dgm:t>
        <a:bodyPr/>
        <a:lstStyle/>
        <a:p>
          <a:endParaRPr lang="en-US"/>
        </a:p>
      </dgm:t>
    </dgm:pt>
    <dgm:pt modelId="{1551C41E-CE71-40BE-B0FF-2A23E8787729}" type="sibTrans" cxnId="{F8877332-0A53-4B17-9267-2B99EB04F91B}">
      <dgm:prSet/>
      <dgm:spPr/>
      <dgm:t>
        <a:bodyPr/>
        <a:lstStyle/>
        <a:p>
          <a:endParaRPr lang="en-US"/>
        </a:p>
      </dgm:t>
    </dgm:pt>
    <dgm:pt modelId="{967BE544-6360-D147-93A4-E05819179F91}" type="pres">
      <dgm:prSet presAssocID="{AB175F9A-EA67-42CF-9480-9B29D2D9BDC3}" presName="diagram" presStyleCnt="0">
        <dgm:presLayoutVars>
          <dgm:dir/>
          <dgm:resizeHandles val="exact"/>
        </dgm:presLayoutVars>
      </dgm:prSet>
      <dgm:spPr/>
    </dgm:pt>
    <dgm:pt modelId="{2D767A75-A13E-4B43-AEE8-2C21AF3653C4}" type="pres">
      <dgm:prSet presAssocID="{A3A4F632-1300-47CA-B6E6-34FC25280F71}" presName="node" presStyleLbl="node1" presStyleIdx="0" presStyleCnt="6">
        <dgm:presLayoutVars>
          <dgm:bulletEnabled val="1"/>
        </dgm:presLayoutVars>
      </dgm:prSet>
      <dgm:spPr/>
    </dgm:pt>
    <dgm:pt modelId="{48BB2B63-DFB4-FF4D-8D44-74174AADBFA9}" type="pres">
      <dgm:prSet presAssocID="{6D052133-ACFD-45AF-8F77-E918776CE718}" presName="sibTrans" presStyleCnt="0"/>
      <dgm:spPr/>
    </dgm:pt>
    <dgm:pt modelId="{0CD1359A-56B1-2D47-8CC7-A6C17A00C30B}" type="pres">
      <dgm:prSet presAssocID="{9367DD31-8410-4B50-AB5A-A962ABB19766}" presName="node" presStyleLbl="node1" presStyleIdx="1" presStyleCnt="6">
        <dgm:presLayoutVars>
          <dgm:bulletEnabled val="1"/>
        </dgm:presLayoutVars>
      </dgm:prSet>
      <dgm:spPr/>
    </dgm:pt>
    <dgm:pt modelId="{CB5C533F-28B0-E741-B88E-84E370DF3591}" type="pres">
      <dgm:prSet presAssocID="{6B73F30A-0492-4719-8EA2-B20CB18DC60D}" presName="sibTrans" presStyleCnt="0"/>
      <dgm:spPr/>
    </dgm:pt>
    <dgm:pt modelId="{7DBE85DD-7289-AA40-ADC9-F75938CD5B12}" type="pres">
      <dgm:prSet presAssocID="{C3C0CF50-BFAC-4F80-B635-458B6CA13C9F}" presName="node" presStyleLbl="node1" presStyleIdx="2" presStyleCnt="6">
        <dgm:presLayoutVars>
          <dgm:bulletEnabled val="1"/>
        </dgm:presLayoutVars>
      </dgm:prSet>
      <dgm:spPr/>
    </dgm:pt>
    <dgm:pt modelId="{EF58A88A-C13F-4D49-B952-15401276FC1D}" type="pres">
      <dgm:prSet presAssocID="{BE2E5166-6161-48FB-8CE7-E67D40FB0EC0}" presName="sibTrans" presStyleCnt="0"/>
      <dgm:spPr/>
    </dgm:pt>
    <dgm:pt modelId="{FE6B1016-0C3C-7541-8752-C3E9AA6ABBC5}" type="pres">
      <dgm:prSet presAssocID="{3CD664B8-EB4B-484C-91AB-425ECB551285}" presName="node" presStyleLbl="node1" presStyleIdx="3" presStyleCnt="6">
        <dgm:presLayoutVars>
          <dgm:bulletEnabled val="1"/>
        </dgm:presLayoutVars>
      </dgm:prSet>
      <dgm:spPr/>
    </dgm:pt>
    <dgm:pt modelId="{282A9472-A406-D444-AD8F-5E8E8E93E36A}" type="pres">
      <dgm:prSet presAssocID="{64475F4D-E206-4A8D-9A9E-8FD32052726B}" presName="sibTrans" presStyleCnt="0"/>
      <dgm:spPr/>
    </dgm:pt>
    <dgm:pt modelId="{BCE77F88-3005-2B48-BBF0-B16E790937BC}" type="pres">
      <dgm:prSet presAssocID="{C2178EE6-7FC4-40E6-833C-724C07EC5C35}" presName="node" presStyleLbl="node1" presStyleIdx="4" presStyleCnt="6">
        <dgm:presLayoutVars>
          <dgm:bulletEnabled val="1"/>
        </dgm:presLayoutVars>
      </dgm:prSet>
      <dgm:spPr/>
    </dgm:pt>
    <dgm:pt modelId="{2C66218A-A894-624C-8772-E09DF0503D2B}" type="pres">
      <dgm:prSet presAssocID="{D3A11823-7730-4183-A8AD-7A7748EB1ABB}" presName="sibTrans" presStyleCnt="0"/>
      <dgm:spPr/>
    </dgm:pt>
    <dgm:pt modelId="{8FDF8944-AC89-8B47-B2C1-3B1F263460D1}" type="pres">
      <dgm:prSet presAssocID="{02411CEC-C546-42C3-8F9F-BB5CA4E3BE7E}" presName="node" presStyleLbl="node1" presStyleIdx="5" presStyleCnt="6">
        <dgm:presLayoutVars>
          <dgm:bulletEnabled val="1"/>
        </dgm:presLayoutVars>
      </dgm:prSet>
      <dgm:spPr/>
    </dgm:pt>
  </dgm:ptLst>
  <dgm:cxnLst>
    <dgm:cxn modelId="{BB05751F-518F-AB42-977B-AE1AEE2BFBB6}" type="presOf" srcId="{C2178EE6-7FC4-40E6-833C-724C07EC5C35}" destId="{BCE77F88-3005-2B48-BBF0-B16E790937BC}" srcOrd="0" destOrd="0" presId="urn:microsoft.com/office/officeart/2005/8/layout/default"/>
    <dgm:cxn modelId="{470E8D2C-DB9A-5C4F-A772-854A75B822C9}" type="presOf" srcId="{02411CEC-C546-42C3-8F9F-BB5CA4E3BE7E}" destId="{8FDF8944-AC89-8B47-B2C1-3B1F263460D1}" srcOrd="0" destOrd="0" presId="urn:microsoft.com/office/officeart/2005/8/layout/default"/>
    <dgm:cxn modelId="{F8877332-0A53-4B17-9267-2B99EB04F91B}" srcId="{AB175F9A-EA67-42CF-9480-9B29D2D9BDC3}" destId="{02411CEC-C546-42C3-8F9F-BB5CA4E3BE7E}" srcOrd="5" destOrd="0" parTransId="{F4202561-1268-45BC-9C1F-D22D89648DC9}" sibTransId="{1551C41E-CE71-40BE-B0FF-2A23E8787729}"/>
    <dgm:cxn modelId="{7B2FCD3B-B96F-5F41-AA3E-F5BBA5F0EF9E}" type="presOf" srcId="{AB175F9A-EA67-42CF-9480-9B29D2D9BDC3}" destId="{967BE544-6360-D147-93A4-E05819179F91}" srcOrd="0" destOrd="0" presId="urn:microsoft.com/office/officeart/2005/8/layout/default"/>
    <dgm:cxn modelId="{5308AC6A-8513-41EF-AF3D-5F4DB847E7F3}" srcId="{AB175F9A-EA67-42CF-9480-9B29D2D9BDC3}" destId="{3CD664B8-EB4B-484C-91AB-425ECB551285}" srcOrd="3" destOrd="0" parTransId="{9D9CAE25-36D3-4C00-B729-CC2F407540D0}" sibTransId="{64475F4D-E206-4A8D-9A9E-8FD32052726B}"/>
    <dgm:cxn modelId="{CB1FC98D-A852-48A8-AFBD-8286DB30EADA}" srcId="{AB175F9A-EA67-42CF-9480-9B29D2D9BDC3}" destId="{A3A4F632-1300-47CA-B6E6-34FC25280F71}" srcOrd="0" destOrd="0" parTransId="{F490B227-7E73-429C-A8A7-FA90D4A28A19}" sibTransId="{6D052133-ACFD-45AF-8F77-E918776CE718}"/>
    <dgm:cxn modelId="{A2F94499-C52E-4E45-92DA-0A44234E3D17}" type="presOf" srcId="{3CD664B8-EB4B-484C-91AB-425ECB551285}" destId="{FE6B1016-0C3C-7541-8752-C3E9AA6ABBC5}" srcOrd="0" destOrd="0" presId="urn:microsoft.com/office/officeart/2005/8/layout/default"/>
    <dgm:cxn modelId="{AB43BC9B-D3E1-4BB0-A1CC-8C40888583AA}" srcId="{AB175F9A-EA67-42CF-9480-9B29D2D9BDC3}" destId="{C2178EE6-7FC4-40E6-833C-724C07EC5C35}" srcOrd="4" destOrd="0" parTransId="{FB307B72-81A8-4374-814E-D2A2E18569A1}" sibTransId="{D3A11823-7730-4183-A8AD-7A7748EB1ABB}"/>
    <dgm:cxn modelId="{30731DBB-705D-438D-988F-CC78B0F0527C}" srcId="{AB175F9A-EA67-42CF-9480-9B29D2D9BDC3}" destId="{C3C0CF50-BFAC-4F80-B635-458B6CA13C9F}" srcOrd="2" destOrd="0" parTransId="{19C73402-A896-4CC0-B510-7685B869E9B1}" sibTransId="{BE2E5166-6161-48FB-8CE7-E67D40FB0EC0}"/>
    <dgm:cxn modelId="{9F2295BE-5EAA-8D44-A430-B846E00AB334}" type="presOf" srcId="{A3A4F632-1300-47CA-B6E6-34FC25280F71}" destId="{2D767A75-A13E-4B43-AEE8-2C21AF3653C4}" srcOrd="0" destOrd="0" presId="urn:microsoft.com/office/officeart/2005/8/layout/default"/>
    <dgm:cxn modelId="{20FC39C3-E6BA-DC45-8DD9-5EFE223FDFBD}" type="presOf" srcId="{C3C0CF50-BFAC-4F80-B635-458B6CA13C9F}" destId="{7DBE85DD-7289-AA40-ADC9-F75938CD5B12}" srcOrd="0" destOrd="0" presId="urn:microsoft.com/office/officeart/2005/8/layout/default"/>
    <dgm:cxn modelId="{140F17E9-900B-C84B-A335-77B82C9609FD}" type="presOf" srcId="{9367DD31-8410-4B50-AB5A-A962ABB19766}" destId="{0CD1359A-56B1-2D47-8CC7-A6C17A00C30B}" srcOrd="0" destOrd="0" presId="urn:microsoft.com/office/officeart/2005/8/layout/default"/>
    <dgm:cxn modelId="{A7A10DEB-9FA2-4965-BAD9-011AB56A5B20}" srcId="{AB175F9A-EA67-42CF-9480-9B29D2D9BDC3}" destId="{9367DD31-8410-4B50-AB5A-A962ABB19766}" srcOrd="1" destOrd="0" parTransId="{4237B9CE-57DE-4CEC-B843-383AE6C27468}" sibTransId="{6B73F30A-0492-4719-8EA2-B20CB18DC60D}"/>
    <dgm:cxn modelId="{0E30785F-5842-8243-B685-4EF38740177C}" type="presParOf" srcId="{967BE544-6360-D147-93A4-E05819179F91}" destId="{2D767A75-A13E-4B43-AEE8-2C21AF3653C4}" srcOrd="0" destOrd="0" presId="urn:microsoft.com/office/officeart/2005/8/layout/default"/>
    <dgm:cxn modelId="{C3F0882A-7A72-EE4F-9E22-A2640ADEEC57}" type="presParOf" srcId="{967BE544-6360-D147-93A4-E05819179F91}" destId="{48BB2B63-DFB4-FF4D-8D44-74174AADBFA9}" srcOrd="1" destOrd="0" presId="urn:microsoft.com/office/officeart/2005/8/layout/default"/>
    <dgm:cxn modelId="{7CB90292-3C79-4B43-B0F5-F9445B3DC5FD}" type="presParOf" srcId="{967BE544-6360-D147-93A4-E05819179F91}" destId="{0CD1359A-56B1-2D47-8CC7-A6C17A00C30B}" srcOrd="2" destOrd="0" presId="urn:microsoft.com/office/officeart/2005/8/layout/default"/>
    <dgm:cxn modelId="{559EB387-0E71-944C-BF2E-A9079D6E5FB6}" type="presParOf" srcId="{967BE544-6360-D147-93A4-E05819179F91}" destId="{CB5C533F-28B0-E741-B88E-84E370DF3591}" srcOrd="3" destOrd="0" presId="urn:microsoft.com/office/officeart/2005/8/layout/default"/>
    <dgm:cxn modelId="{87C11085-97DB-7A47-8470-560E2A80CB63}" type="presParOf" srcId="{967BE544-6360-D147-93A4-E05819179F91}" destId="{7DBE85DD-7289-AA40-ADC9-F75938CD5B12}" srcOrd="4" destOrd="0" presId="urn:microsoft.com/office/officeart/2005/8/layout/default"/>
    <dgm:cxn modelId="{3311B5D3-2657-3B42-9130-95617C046DBD}" type="presParOf" srcId="{967BE544-6360-D147-93A4-E05819179F91}" destId="{EF58A88A-C13F-4D49-B952-15401276FC1D}" srcOrd="5" destOrd="0" presId="urn:microsoft.com/office/officeart/2005/8/layout/default"/>
    <dgm:cxn modelId="{23F5555D-73C7-5A40-BDE6-B909C1636300}" type="presParOf" srcId="{967BE544-6360-D147-93A4-E05819179F91}" destId="{FE6B1016-0C3C-7541-8752-C3E9AA6ABBC5}" srcOrd="6" destOrd="0" presId="urn:microsoft.com/office/officeart/2005/8/layout/default"/>
    <dgm:cxn modelId="{0BD55C99-7368-9040-BB9E-33558646B054}" type="presParOf" srcId="{967BE544-6360-D147-93A4-E05819179F91}" destId="{282A9472-A406-D444-AD8F-5E8E8E93E36A}" srcOrd="7" destOrd="0" presId="urn:microsoft.com/office/officeart/2005/8/layout/default"/>
    <dgm:cxn modelId="{34C528B1-CAF9-D04F-B639-53E8678D9468}" type="presParOf" srcId="{967BE544-6360-D147-93A4-E05819179F91}" destId="{BCE77F88-3005-2B48-BBF0-B16E790937BC}" srcOrd="8" destOrd="0" presId="urn:microsoft.com/office/officeart/2005/8/layout/default"/>
    <dgm:cxn modelId="{4F81FA67-973A-8547-8BF5-82C843993D55}" type="presParOf" srcId="{967BE544-6360-D147-93A4-E05819179F91}" destId="{2C66218A-A894-624C-8772-E09DF0503D2B}" srcOrd="9" destOrd="0" presId="urn:microsoft.com/office/officeart/2005/8/layout/default"/>
    <dgm:cxn modelId="{099F38CE-0B8E-8849-AD81-F6029F5A9960}" type="presParOf" srcId="{967BE544-6360-D147-93A4-E05819179F91}" destId="{8FDF8944-AC89-8B47-B2C1-3B1F263460D1}"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980A18-6E72-4A53-A69A-4E86EC24ED1A}"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EE700233-4DA7-4298-A136-B1579102D071}">
      <dgm:prSet/>
      <dgm:spPr/>
      <dgm:t>
        <a:bodyPr/>
        <a:lstStyle/>
        <a:p>
          <a:r>
            <a:rPr lang="en-US" b="0"/>
            <a:t>Immigration and asylum were necessary due to war</a:t>
          </a:r>
          <a:endParaRPr lang="en-US"/>
        </a:p>
      </dgm:t>
    </dgm:pt>
    <dgm:pt modelId="{6AE89CE1-1317-4E18-B30C-8454C493CA03}" type="parTrans" cxnId="{100DDE50-4E29-437A-9DF7-A9B7F25C68F9}">
      <dgm:prSet/>
      <dgm:spPr/>
      <dgm:t>
        <a:bodyPr/>
        <a:lstStyle/>
        <a:p>
          <a:endParaRPr lang="en-US"/>
        </a:p>
      </dgm:t>
    </dgm:pt>
    <dgm:pt modelId="{DA282A67-ED2A-400B-9D5F-3D0139C27E52}" type="sibTrans" cxnId="{100DDE50-4E29-437A-9DF7-A9B7F25C68F9}">
      <dgm:prSet/>
      <dgm:spPr/>
      <dgm:t>
        <a:bodyPr/>
        <a:lstStyle/>
        <a:p>
          <a:endParaRPr lang="en-US"/>
        </a:p>
      </dgm:t>
    </dgm:pt>
    <dgm:pt modelId="{70216BD6-0462-410A-B6DB-E2E19FFD06FE}">
      <dgm:prSet/>
      <dgm:spPr/>
      <dgm:t>
        <a:bodyPr/>
        <a:lstStyle/>
        <a:p>
          <a:r>
            <a:rPr lang="en-US" b="0"/>
            <a:t>Embassy staff made the experience positive</a:t>
          </a:r>
          <a:endParaRPr lang="en-US"/>
        </a:p>
      </dgm:t>
    </dgm:pt>
    <dgm:pt modelId="{D5173BB0-B36B-40C8-89DC-1BA19F6FD1AC}" type="parTrans" cxnId="{13DC8A8C-B64F-4C8B-8B84-79404ED15C08}">
      <dgm:prSet/>
      <dgm:spPr/>
      <dgm:t>
        <a:bodyPr/>
        <a:lstStyle/>
        <a:p>
          <a:endParaRPr lang="en-US"/>
        </a:p>
      </dgm:t>
    </dgm:pt>
    <dgm:pt modelId="{F45E4500-B4DA-49D1-8802-9A1758D637AA}" type="sibTrans" cxnId="{13DC8A8C-B64F-4C8B-8B84-79404ED15C08}">
      <dgm:prSet/>
      <dgm:spPr/>
      <dgm:t>
        <a:bodyPr/>
        <a:lstStyle/>
        <a:p>
          <a:endParaRPr lang="en-US"/>
        </a:p>
      </dgm:t>
    </dgm:pt>
    <dgm:pt modelId="{5B22F312-6095-428E-976C-A220B9C511AD}">
      <dgm:prSet/>
      <dgm:spPr/>
      <dgm:t>
        <a:bodyPr/>
        <a:lstStyle/>
        <a:p>
          <a:r>
            <a:rPr lang="en-US" b="0"/>
            <a:t>The process was smooth and successful</a:t>
          </a:r>
          <a:endParaRPr lang="en-US"/>
        </a:p>
      </dgm:t>
    </dgm:pt>
    <dgm:pt modelId="{36C24BEC-962C-450A-86ED-9CB91C52A86F}" type="parTrans" cxnId="{07DCD059-E8D8-4D67-AFE7-A788EDED5AB4}">
      <dgm:prSet/>
      <dgm:spPr/>
      <dgm:t>
        <a:bodyPr/>
        <a:lstStyle/>
        <a:p>
          <a:endParaRPr lang="en-US"/>
        </a:p>
      </dgm:t>
    </dgm:pt>
    <dgm:pt modelId="{5B8AD1B9-D912-4AAC-A170-82ED3CA74306}" type="sibTrans" cxnId="{07DCD059-E8D8-4D67-AFE7-A788EDED5AB4}">
      <dgm:prSet/>
      <dgm:spPr/>
      <dgm:t>
        <a:bodyPr/>
        <a:lstStyle/>
        <a:p>
          <a:endParaRPr lang="en-US"/>
        </a:p>
      </dgm:t>
    </dgm:pt>
    <dgm:pt modelId="{9AE893FA-5F5C-4144-9148-9D2CEDF69341}">
      <dgm:prSet/>
      <dgm:spPr/>
      <dgm:t>
        <a:bodyPr/>
        <a:lstStyle/>
        <a:p>
          <a:r>
            <a:rPr lang="en-US" b="0"/>
            <a:t>Asylum provided the path to a safe and stable life</a:t>
          </a:r>
          <a:endParaRPr lang="en-US"/>
        </a:p>
      </dgm:t>
    </dgm:pt>
    <dgm:pt modelId="{1C00708A-D7C1-4B6A-A291-DE89FA562A20}" type="parTrans" cxnId="{D58DF792-FA1E-41E6-81E4-B310C1E6546B}">
      <dgm:prSet/>
      <dgm:spPr/>
      <dgm:t>
        <a:bodyPr/>
        <a:lstStyle/>
        <a:p>
          <a:endParaRPr lang="en-US"/>
        </a:p>
      </dgm:t>
    </dgm:pt>
    <dgm:pt modelId="{609DA646-CC11-4838-A39C-B653A2B85007}" type="sibTrans" cxnId="{D58DF792-FA1E-41E6-81E4-B310C1E6546B}">
      <dgm:prSet/>
      <dgm:spPr/>
      <dgm:t>
        <a:bodyPr/>
        <a:lstStyle/>
        <a:p>
          <a:endParaRPr lang="en-US"/>
        </a:p>
      </dgm:t>
    </dgm:pt>
    <dgm:pt modelId="{FAA862DC-3F28-CB4F-BD3D-9FA035E86B81}" type="pres">
      <dgm:prSet presAssocID="{7E980A18-6E72-4A53-A69A-4E86EC24ED1A}" presName="outerComposite" presStyleCnt="0">
        <dgm:presLayoutVars>
          <dgm:chMax val="5"/>
          <dgm:dir/>
          <dgm:resizeHandles val="exact"/>
        </dgm:presLayoutVars>
      </dgm:prSet>
      <dgm:spPr/>
    </dgm:pt>
    <dgm:pt modelId="{AC187D72-3A43-A547-B596-AF09A63380CD}" type="pres">
      <dgm:prSet presAssocID="{7E980A18-6E72-4A53-A69A-4E86EC24ED1A}" presName="dummyMaxCanvas" presStyleCnt="0">
        <dgm:presLayoutVars/>
      </dgm:prSet>
      <dgm:spPr/>
    </dgm:pt>
    <dgm:pt modelId="{FFADFCCE-2F41-FA4B-8668-9AE2123B7290}" type="pres">
      <dgm:prSet presAssocID="{7E980A18-6E72-4A53-A69A-4E86EC24ED1A}" presName="FourNodes_1" presStyleLbl="node1" presStyleIdx="0" presStyleCnt="4">
        <dgm:presLayoutVars>
          <dgm:bulletEnabled val="1"/>
        </dgm:presLayoutVars>
      </dgm:prSet>
      <dgm:spPr/>
    </dgm:pt>
    <dgm:pt modelId="{0C100A7C-7C8B-4942-940D-7E7DD662B86B}" type="pres">
      <dgm:prSet presAssocID="{7E980A18-6E72-4A53-A69A-4E86EC24ED1A}" presName="FourNodes_2" presStyleLbl="node1" presStyleIdx="1" presStyleCnt="4">
        <dgm:presLayoutVars>
          <dgm:bulletEnabled val="1"/>
        </dgm:presLayoutVars>
      </dgm:prSet>
      <dgm:spPr/>
    </dgm:pt>
    <dgm:pt modelId="{5D51150F-6082-384E-AC84-7A3F0CF87208}" type="pres">
      <dgm:prSet presAssocID="{7E980A18-6E72-4A53-A69A-4E86EC24ED1A}" presName="FourNodes_3" presStyleLbl="node1" presStyleIdx="2" presStyleCnt="4">
        <dgm:presLayoutVars>
          <dgm:bulletEnabled val="1"/>
        </dgm:presLayoutVars>
      </dgm:prSet>
      <dgm:spPr/>
    </dgm:pt>
    <dgm:pt modelId="{1384A44E-199A-014D-94E5-F13632B1C6C3}" type="pres">
      <dgm:prSet presAssocID="{7E980A18-6E72-4A53-A69A-4E86EC24ED1A}" presName="FourNodes_4" presStyleLbl="node1" presStyleIdx="3" presStyleCnt="4">
        <dgm:presLayoutVars>
          <dgm:bulletEnabled val="1"/>
        </dgm:presLayoutVars>
      </dgm:prSet>
      <dgm:spPr/>
    </dgm:pt>
    <dgm:pt modelId="{6E19384D-6213-C44F-918B-D084A868D437}" type="pres">
      <dgm:prSet presAssocID="{7E980A18-6E72-4A53-A69A-4E86EC24ED1A}" presName="FourConn_1-2" presStyleLbl="fgAccFollowNode1" presStyleIdx="0" presStyleCnt="3">
        <dgm:presLayoutVars>
          <dgm:bulletEnabled val="1"/>
        </dgm:presLayoutVars>
      </dgm:prSet>
      <dgm:spPr/>
    </dgm:pt>
    <dgm:pt modelId="{81882B81-51CA-2949-9040-0C80C193AEF6}" type="pres">
      <dgm:prSet presAssocID="{7E980A18-6E72-4A53-A69A-4E86EC24ED1A}" presName="FourConn_2-3" presStyleLbl="fgAccFollowNode1" presStyleIdx="1" presStyleCnt="3">
        <dgm:presLayoutVars>
          <dgm:bulletEnabled val="1"/>
        </dgm:presLayoutVars>
      </dgm:prSet>
      <dgm:spPr/>
    </dgm:pt>
    <dgm:pt modelId="{46A25E72-195B-8D4E-B50D-2045B257E132}" type="pres">
      <dgm:prSet presAssocID="{7E980A18-6E72-4A53-A69A-4E86EC24ED1A}" presName="FourConn_3-4" presStyleLbl="fgAccFollowNode1" presStyleIdx="2" presStyleCnt="3">
        <dgm:presLayoutVars>
          <dgm:bulletEnabled val="1"/>
        </dgm:presLayoutVars>
      </dgm:prSet>
      <dgm:spPr/>
    </dgm:pt>
    <dgm:pt modelId="{55D36E7F-2D08-9C48-8762-E31CBC72870C}" type="pres">
      <dgm:prSet presAssocID="{7E980A18-6E72-4A53-A69A-4E86EC24ED1A}" presName="FourNodes_1_text" presStyleLbl="node1" presStyleIdx="3" presStyleCnt="4">
        <dgm:presLayoutVars>
          <dgm:bulletEnabled val="1"/>
        </dgm:presLayoutVars>
      </dgm:prSet>
      <dgm:spPr/>
    </dgm:pt>
    <dgm:pt modelId="{2508DAFA-F23D-5F48-BAAC-F703C2580D05}" type="pres">
      <dgm:prSet presAssocID="{7E980A18-6E72-4A53-A69A-4E86EC24ED1A}" presName="FourNodes_2_text" presStyleLbl="node1" presStyleIdx="3" presStyleCnt="4">
        <dgm:presLayoutVars>
          <dgm:bulletEnabled val="1"/>
        </dgm:presLayoutVars>
      </dgm:prSet>
      <dgm:spPr/>
    </dgm:pt>
    <dgm:pt modelId="{22E23086-47E2-9246-9C79-59404C223E80}" type="pres">
      <dgm:prSet presAssocID="{7E980A18-6E72-4A53-A69A-4E86EC24ED1A}" presName="FourNodes_3_text" presStyleLbl="node1" presStyleIdx="3" presStyleCnt="4">
        <dgm:presLayoutVars>
          <dgm:bulletEnabled val="1"/>
        </dgm:presLayoutVars>
      </dgm:prSet>
      <dgm:spPr/>
    </dgm:pt>
    <dgm:pt modelId="{320C49DD-EA06-844A-8D7A-171CAF6BBE18}" type="pres">
      <dgm:prSet presAssocID="{7E980A18-6E72-4A53-A69A-4E86EC24ED1A}" presName="FourNodes_4_text" presStyleLbl="node1" presStyleIdx="3" presStyleCnt="4">
        <dgm:presLayoutVars>
          <dgm:bulletEnabled val="1"/>
        </dgm:presLayoutVars>
      </dgm:prSet>
      <dgm:spPr/>
    </dgm:pt>
  </dgm:ptLst>
  <dgm:cxnLst>
    <dgm:cxn modelId="{74EE280B-4D04-5E45-89CE-43A7F46E25A8}" type="presOf" srcId="{5B8AD1B9-D912-4AAC-A170-82ED3CA74306}" destId="{46A25E72-195B-8D4E-B50D-2045B257E132}" srcOrd="0" destOrd="0" presId="urn:microsoft.com/office/officeart/2005/8/layout/vProcess5"/>
    <dgm:cxn modelId="{AA5F690F-8711-E946-8639-27182E071312}" type="presOf" srcId="{9AE893FA-5F5C-4144-9148-9D2CEDF69341}" destId="{320C49DD-EA06-844A-8D7A-171CAF6BBE18}" srcOrd="1" destOrd="0" presId="urn:microsoft.com/office/officeart/2005/8/layout/vProcess5"/>
    <dgm:cxn modelId="{3D068722-C416-B54B-A224-FB2262A2D8F0}" type="presOf" srcId="{EE700233-4DA7-4298-A136-B1579102D071}" destId="{FFADFCCE-2F41-FA4B-8668-9AE2123B7290}" srcOrd="0" destOrd="0" presId="urn:microsoft.com/office/officeart/2005/8/layout/vProcess5"/>
    <dgm:cxn modelId="{6BF69C3B-E6A0-674E-8DF6-B041433E3E48}" type="presOf" srcId="{5B22F312-6095-428E-976C-A220B9C511AD}" destId="{5D51150F-6082-384E-AC84-7A3F0CF87208}" srcOrd="0" destOrd="0" presId="urn:microsoft.com/office/officeart/2005/8/layout/vProcess5"/>
    <dgm:cxn modelId="{B974EA3C-7E45-8E43-851C-BF022C8A57F3}" type="presOf" srcId="{5B22F312-6095-428E-976C-A220B9C511AD}" destId="{22E23086-47E2-9246-9C79-59404C223E80}" srcOrd="1" destOrd="0" presId="urn:microsoft.com/office/officeart/2005/8/layout/vProcess5"/>
    <dgm:cxn modelId="{BA77FB5B-152E-014D-8A2B-8BBC1AABBA0F}" type="presOf" srcId="{9AE893FA-5F5C-4144-9148-9D2CEDF69341}" destId="{1384A44E-199A-014D-94E5-F13632B1C6C3}" srcOrd="0" destOrd="0" presId="urn:microsoft.com/office/officeart/2005/8/layout/vProcess5"/>
    <dgm:cxn modelId="{100DDE50-4E29-437A-9DF7-A9B7F25C68F9}" srcId="{7E980A18-6E72-4A53-A69A-4E86EC24ED1A}" destId="{EE700233-4DA7-4298-A136-B1579102D071}" srcOrd="0" destOrd="0" parTransId="{6AE89CE1-1317-4E18-B30C-8454C493CA03}" sibTransId="{DA282A67-ED2A-400B-9D5F-3D0139C27E52}"/>
    <dgm:cxn modelId="{47360474-BEC9-2746-AD99-B2CF6C898942}" type="presOf" srcId="{DA282A67-ED2A-400B-9D5F-3D0139C27E52}" destId="{6E19384D-6213-C44F-918B-D084A868D437}" srcOrd="0" destOrd="0" presId="urn:microsoft.com/office/officeart/2005/8/layout/vProcess5"/>
    <dgm:cxn modelId="{9B0A6478-FA41-3D43-B1B3-994E03E41FCE}" type="presOf" srcId="{70216BD6-0462-410A-B6DB-E2E19FFD06FE}" destId="{0C100A7C-7C8B-4942-940D-7E7DD662B86B}" srcOrd="0" destOrd="0" presId="urn:microsoft.com/office/officeart/2005/8/layout/vProcess5"/>
    <dgm:cxn modelId="{07DCD059-E8D8-4D67-AFE7-A788EDED5AB4}" srcId="{7E980A18-6E72-4A53-A69A-4E86EC24ED1A}" destId="{5B22F312-6095-428E-976C-A220B9C511AD}" srcOrd="2" destOrd="0" parTransId="{36C24BEC-962C-450A-86ED-9CB91C52A86F}" sibTransId="{5B8AD1B9-D912-4AAC-A170-82ED3CA74306}"/>
    <dgm:cxn modelId="{2C3ECE85-1721-9641-A3E2-9A6941C0F3E8}" type="presOf" srcId="{7E980A18-6E72-4A53-A69A-4E86EC24ED1A}" destId="{FAA862DC-3F28-CB4F-BD3D-9FA035E86B81}" srcOrd="0" destOrd="0" presId="urn:microsoft.com/office/officeart/2005/8/layout/vProcess5"/>
    <dgm:cxn modelId="{13DC8A8C-B64F-4C8B-8B84-79404ED15C08}" srcId="{7E980A18-6E72-4A53-A69A-4E86EC24ED1A}" destId="{70216BD6-0462-410A-B6DB-E2E19FFD06FE}" srcOrd="1" destOrd="0" parTransId="{D5173BB0-B36B-40C8-89DC-1BA19F6FD1AC}" sibTransId="{F45E4500-B4DA-49D1-8802-9A1758D637AA}"/>
    <dgm:cxn modelId="{D58DF792-FA1E-41E6-81E4-B310C1E6546B}" srcId="{7E980A18-6E72-4A53-A69A-4E86EC24ED1A}" destId="{9AE893FA-5F5C-4144-9148-9D2CEDF69341}" srcOrd="3" destOrd="0" parTransId="{1C00708A-D7C1-4B6A-A291-DE89FA562A20}" sibTransId="{609DA646-CC11-4838-A39C-B653A2B85007}"/>
    <dgm:cxn modelId="{44C9E5B2-D839-914C-9E33-D0B54150E369}" type="presOf" srcId="{F45E4500-B4DA-49D1-8802-9A1758D637AA}" destId="{81882B81-51CA-2949-9040-0C80C193AEF6}" srcOrd="0" destOrd="0" presId="urn:microsoft.com/office/officeart/2005/8/layout/vProcess5"/>
    <dgm:cxn modelId="{DFEA12DC-83DD-2C46-AD1C-C733ABAF7D8D}" type="presOf" srcId="{EE700233-4DA7-4298-A136-B1579102D071}" destId="{55D36E7F-2D08-9C48-8762-E31CBC72870C}" srcOrd="1" destOrd="0" presId="urn:microsoft.com/office/officeart/2005/8/layout/vProcess5"/>
    <dgm:cxn modelId="{05EE6BFF-BA51-7046-A7E7-503CF8182412}" type="presOf" srcId="{70216BD6-0462-410A-B6DB-E2E19FFD06FE}" destId="{2508DAFA-F23D-5F48-BAAC-F703C2580D05}" srcOrd="1" destOrd="0" presId="urn:microsoft.com/office/officeart/2005/8/layout/vProcess5"/>
    <dgm:cxn modelId="{FBB356A0-CAD0-974F-84BE-C3028441BC15}" type="presParOf" srcId="{FAA862DC-3F28-CB4F-BD3D-9FA035E86B81}" destId="{AC187D72-3A43-A547-B596-AF09A63380CD}" srcOrd="0" destOrd="0" presId="urn:microsoft.com/office/officeart/2005/8/layout/vProcess5"/>
    <dgm:cxn modelId="{394932DF-B06F-A04D-A65A-E934DE9E93B1}" type="presParOf" srcId="{FAA862DC-3F28-CB4F-BD3D-9FA035E86B81}" destId="{FFADFCCE-2F41-FA4B-8668-9AE2123B7290}" srcOrd="1" destOrd="0" presId="urn:microsoft.com/office/officeart/2005/8/layout/vProcess5"/>
    <dgm:cxn modelId="{7DE70A8E-A7F2-3D46-9942-159DDA62BBE7}" type="presParOf" srcId="{FAA862DC-3F28-CB4F-BD3D-9FA035E86B81}" destId="{0C100A7C-7C8B-4942-940D-7E7DD662B86B}" srcOrd="2" destOrd="0" presId="urn:microsoft.com/office/officeart/2005/8/layout/vProcess5"/>
    <dgm:cxn modelId="{78DBC909-1E9C-B742-8EF3-DB3FA8482940}" type="presParOf" srcId="{FAA862DC-3F28-CB4F-BD3D-9FA035E86B81}" destId="{5D51150F-6082-384E-AC84-7A3F0CF87208}" srcOrd="3" destOrd="0" presId="urn:microsoft.com/office/officeart/2005/8/layout/vProcess5"/>
    <dgm:cxn modelId="{336EED4F-A4C6-9B48-8D4F-8AFC82DDABA3}" type="presParOf" srcId="{FAA862DC-3F28-CB4F-BD3D-9FA035E86B81}" destId="{1384A44E-199A-014D-94E5-F13632B1C6C3}" srcOrd="4" destOrd="0" presId="urn:microsoft.com/office/officeart/2005/8/layout/vProcess5"/>
    <dgm:cxn modelId="{8EE2ACB4-388C-3A44-9697-35EF4A16DDD6}" type="presParOf" srcId="{FAA862DC-3F28-CB4F-BD3D-9FA035E86B81}" destId="{6E19384D-6213-C44F-918B-D084A868D437}" srcOrd="5" destOrd="0" presId="urn:microsoft.com/office/officeart/2005/8/layout/vProcess5"/>
    <dgm:cxn modelId="{6A514BA6-84E8-4149-BB9E-81F6BBC7528F}" type="presParOf" srcId="{FAA862DC-3F28-CB4F-BD3D-9FA035E86B81}" destId="{81882B81-51CA-2949-9040-0C80C193AEF6}" srcOrd="6" destOrd="0" presId="urn:microsoft.com/office/officeart/2005/8/layout/vProcess5"/>
    <dgm:cxn modelId="{9B81C865-3F9D-C647-A889-CA6A774920D9}" type="presParOf" srcId="{FAA862DC-3F28-CB4F-BD3D-9FA035E86B81}" destId="{46A25E72-195B-8D4E-B50D-2045B257E132}" srcOrd="7" destOrd="0" presId="urn:microsoft.com/office/officeart/2005/8/layout/vProcess5"/>
    <dgm:cxn modelId="{90CD04E0-379F-1D41-853F-60A372C9BD96}" type="presParOf" srcId="{FAA862DC-3F28-CB4F-BD3D-9FA035E86B81}" destId="{55D36E7F-2D08-9C48-8762-E31CBC72870C}" srcOrd="8" destOrd="0" presId="urn:microsoft.com/office/officeart/2005/8/layout/vProcess5"/>
    <dgm:cxn modelId="{82F33833-F7D1-7C48-8CF5-2075C9ACFCBD}" type="presParOf" srcId="{FAA862DC-3F28-CB4F-BD3D-9FA035E86B81}" destId="{2508DAFA-F23D-5F48-BAAC-F703C2580D05}" srcOrd="9" destOrd="0" presId="urn:microsoft.com/office/officeart/2005/8/layout/vProcess5"/>
    <dgm:cxn modelId="{FE9874F9-22D9-334F-8D80-638525F485C7}" type="presParOf" srcId="{FAA862DC-3F28-CB4F-BD3D-9FA035E86B81}" destId="{22E23086-47E2-9246-9C79-59404C223E80}" srcOrd="10" destOrd="0" presId="urn:microsoft.com/office/officeart/2005/8/layout/vProcess5"/>
    <dgm:cxn modelId="{145DE6ED-0FA5-B049-848D-FFA9D3CB6058}" type="presParOf" srcId="{FAA862DC-3F28-CB4F-BD3D-9FA035E86B81}" destId="{320C49DD-EA06-844A-8D7A-171CAF6BBE18}"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67A75-A13E-4B43-AEE8-2C21AF3653C4}">
      <dsp:nvSpPr>
        <dsp:cNvPr id="0" name=""/>
        <dsp:cNvSpPr/>
      </dsp:nvSpPr>
      <dsp:spPr>
        <a:xfrm>
          <a:off x="0" y="545300"/>
          <a:ext cx="2110764" cy="12664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Food &amp; medicine shortages</a:t>
          </a:r>
          <a:endParaRPr lang="en-US" sz="1600" kern="1200"/>
        </a:p>
      </dsp:txBody>
      <dsp:txXfrm>
        <a:off x="0" y="545300"/>
        <a:ext cx="2110764" cy="1266458"/>
      </dsp:txXfrm>
    </dsp:sp>
    <dsp:sp modelId="{0CD1359A-56B1-2D47-8CC7-A6C17A00C30B}">
      <dsp:nvSpPr>
        <dsp:cNvPr id="0" name=""/>
        <dsp:cNvSpPr/>
      </dsp:nvSpPr>
      <dsp:spPr>
        <a:xfrm>
          <a:off x="2321840" y="545300"/>
          <a:ext cx="2110764" cy="12664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Lack of protection &amp; safety</a:t>
          </a:r>
          <a:endParaRPr lang="en-US" sz="1600" kern="1200"/>
        </a:p>
      </dsp:txBody>
      <dsp:txXfrm>
        <a:off x="2321840" y="545300"/>
        <a:ext cx="2110764" cy="1266458"/>
      </dsp:txXfrm>
    </dsp:sp>
    <dsp:sp modelId="{7DBE85DD-7289-AA40-ADC9-F75938CD5B12}">
      <dsp:nvSpPr>
        <dsp:cNvPr id="0" name=""/>
        <dsp:cNvSpPr/>
      </dsp:nvSpPr>
      <dsp:spPr>
        <a:xfrm>
          <a:off x="4643681" y="545300"/>
          <a:ext cx="2110764" cy="12664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Denial of civil rights &amp; freedoms</a:t>
          </a:r>
          <a:endParaRPr lang="en-US" sz="1600" kern="1200"/>
        </a:p>
      </dsp:txBody>
      <dsp:txXfrm>
        <a:off x="4643681" y="545300"/>
        <a:ext cx="2110764" cy="1266458"/>
      </dsp:txXfrm>
    </dsp:sp>
    <dsp:sp modelId="{FE6B1016-0C3C-7541-8752-C3E9AA6ABBC5}">
      <dsp:nvSpPr>
        <dsp:cNvPr id="0" name=""/>
        <dsp:cNvSpPr/>
      </dsp:nvSpPr>
      <dsp:spPr>
        <a:xfrm>
          <a:off x="0" y="2022835"/>
          <a:ext cx="2110764" cy="12664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Daily bombings &amp; violence</a:t>
          </a:r>
          <a:endParaRPr lang="en-US" sz="1600" kern="1200"/>
        </a:p>
      </dsp:txBody>
      <dsp:txXfrm>
        <a:off x="0" y="2022835"/>
        <a:ext cx="2110764" cy="1266458"/>
      </dsp:txXfrm>
    </dsp:sp>
    <dsp:sp modelId="{BCE77F88-3005-2B48-BBF0-B16E790937BC}">
      <dsp:nvSpPr>
        <dsp:cNvPr id="0" name=""/>
        <dsp:cNvSpPr/>
      </dsp:nvSpPr>
      <dsp:spPr>
        <a:xfrm>
          <a:off x="2321840" y="2022835"/>
          <a:ext cx="2110764" cy="12664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Loss of relatives &amp; loved ones</a:t>
          </a:r>
          <a:endParaRPr lang="en-US" sz="1600" kern="1200"/>
        </a:p>
      </dsp:txBody>
      <dsp:txXfrm>
        <a:off x="2321840" y="2022835"/>
        <a:ext cx="2110764" cy="1266458"/>
      </dsp:txXfrm>
    </dsp:sp>
    <dsp:sp modelId="{8FDF8944-AC89-8B47-B2C1-3B1F263460D1}">
      <dsp:nvSpPr>
        <dsp:cNvPr id="0" name=""/>
        <dsp:cNvSpPr/>
      </dsp:nvSpPr>
      <dsp:spPr>
        <a:xfrm>
          <a:off x="4643681" y="2022835"/>
          <a:ext cx="2110764" cy="12664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Forced displacement due to war</a:t>
          </a:r>
          <a:endParaRPr lang="en-US" sz="1600" kern="1200"/>
        </a:p>
      </dsp:txBody>
      <dsp:txXfrm>
        <a:off x="4643681" y="2022835"/>
        <a:ext cx="2110764" cy="1266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DFCCE-2F41-FA4B-8668-9AE2123B7290}">
      <dsp:nvSpPr>
        <dsp:cNvPr id="0" name=""/>
        <dsp:cNvSpPr/>
      </dsp:nvSpPr>
      <dsp:spPr>
        <a:xfrm>
          <a:off x="0" y="0"/>
          <a:ext cx="7868069" cy="7386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a:t>Immigration and asylum were necessary due to war</a:t>
          </a:r>
          <a:endParaRPr lang="en-US" sz="2100" kern="1200"/>
        </a:p>
      </dsp:txBody>
      <dsp:txXfrm>
        <a:off x="21635" y="21635"/>
        <a:ext cx="7008569" cy="695399"/>
      </dsp:txXfrm>
    </dsp:sp>
    <dsp:sp modelId="{0C100A7C-7C8B-4942-940D-7E7DD662B86B}">
      <dsp:nvSpPr>
        <dsp:cNvPr id="0" name=""/>
        <dsp:cNvSpPr/>
      </dsp:nvSpPr>
      <dsp:spPr>
        <a:xfrm>
          <a:off x="658950" y="872972"/>
          <a:ext cx="7868069" cy="7386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a:t>Embassy staff made the experience positive</a:t>
          </a:r>
          <a:endParaRPr lang="en-US" sz="2100" kern="1200"/>
        </a:p>
      </dsp:txBody>
      <dsp:txXfrm>
        <a:off x="680585" y="894607"/>
        <a:ext cx="6685713" cy="695399"/>
      </dsp:txXfrm>
    </dsp:sp>
    <dsp:sp modelId="{5D51150F-6082-384E-AC84-7A3F0CF87208}">
      <dsp:nvSpPr>
        <dsp:cNvPr id="0" name=""/>
        <dsp:cNvSpPr/>
      </dsp:nvSpPr>
      <dsp:spPr>
        <a:xfrm>
          <a:off x="1308066" y="1745945"/>
          <a:ext cx="7868069" cy="7386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a:t>The process was smooth and successful</a:t>
          </a:r>
          <a:endParaRPr lang="en-US" sz="2100" kern="1200"/>
        </a:p>
      </dsp:txBody>
      <dsp:txXfrm>
        <a:off x="1329701" y="1767580"/>
        <a:ext cx="6695548" cy="695399"/>
      </dsp:txXfrm>
    </dsp:sp>
    <dsp:sp modelId="{1384A44E-199A-014D-94E5-F13632B1C6C3}">
      <dsp:nvSpPr>
        <dsp:cNvPr id="0" name=""/>
        <dsp:cNvSpPr/>
      </dsp:nvSpPr>
      <dsp:spPr>
        <a:xfrm>
          <a:off x="1967017" y="2618918"/>
          <a:ext cx="7868069" cy="73866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a:t>Asylum provided the path to a safe and stable life</a:t>
          </a:r>
          <a:endParaRPr lang="en-US" sz="2100" kern="1200"/>
        </a:p>
      </dsp:txBody>
      <dsp:txXfrm>
        <a:off x="1988652" y="2640553"/>
        <a:ext cx="6685713" cy="695399"/>
      </dsp:txXfrm>
    </dsp:sp>
    <dsp:sp modelId="{6E19384D-6213-C44F-918B-D084A868D437}">
      <dsp:nvSpPr>
        <dsp:cNvPr id="0" name=""/>
        <dsp:cNvSpPr/>
      </dsp:nvSpPr>
      <dsp:spPr>
        <a:xfrm>
          <a:off x="7387934" y="565753"/>
          <a:ext cx="480135" cy="48013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495964" y="565753"/>
        <a:ext cx="264075" cy="361302"/>
      </dsp:txXfrm>
    </dsp:sp>
    <dsp:sp modelId="{81882B81-51CA-2949-9040-0C80C193AEF6}">
      <dsp:nvSpPr>
        <dsp:cNvPr id="0" name=""/>
        <dsp:cNvSpPr/>
      </dsp:nvSpPr>
      <dsp:spPr>
        <a:xfrm>
          <a:off x="8046885" y="1438726"/>
          <a:ext cx="480135" cy="48013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154915" y="1438726"/>
        <a:ext cx="264075" cy="361302"/>
      </dsp:txXfrm>
    </dsp:sp>
    <dsp:sp modelId="{46A25E72-195B-8D4E-B50D-2045B257E132}">
      <dsp:nvSpPr>
        <dsp:cNvPr id="0" name=""/>
        <dsp:cNvSpPr/>
      </dsp:nvSpPr>
      <dsp:spPr>
        <a:xfrm>
          <a:off x="8696001" y="2311699"/>
          <a:ext cx="480135" cy="48013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804031" y="2311699"/>
        <a:ext cx="264075" cy="3613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5-12-18T01:04:22.843"/>
    </inkml:context>
    <inkml:brush xml:id="br0">
      <inkml:brushProperty name="width" value="0.05292" units="cm"/>
      <inkml:brushProperty name="height" value="0.05292" units="cm"/>
      <inkml:brushProperty name="color" value="#FF0000"/>
    </inkml:brush>
  </inkml:definitions>
  <inkml:trace contextRef="#ctx0" brushRef="#br0">30907 15895 0</inkml:trace>
  <inkml:trace contextRef="#ctx0" brushRef="#br0" timeOffset="4708">30592 15992 0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4/27/2026</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4928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4/27/2026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948622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4/27/2026</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95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4/27/2026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250114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4/27/2026</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6285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4/27/2026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679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4/27/2026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878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4/27/2026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486964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4/27/2026</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5956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4/27/2026</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0175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4/27/2026</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417871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4/27/2026</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84969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40" r:id="rId4"/>
    <p:sldLayoutId id="2147483741" r:id="rId5"/>
    <p:sldLayoutId id="2147483746" r:id="rId6"/>
    <p:sldLayoutId id="2147483742" r:id="rId7"/>
    <p:sldLayoutId id="2147483743" r:id="rId8"/>
    <p:sldLayoutId id="2147483744" r:id="rId9"/>
    <p:sldLayoutId id="2147483745" r:id="rId10"/>
    <p:sldLayoutId id="2147483747"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customXml" Target="../ink/ink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9.jp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Chicken wire close-up">
            <a:extLst>
              <a:ext uri="{FF2B5EF4-FFF2-40B4-BE49-F238E27FC236}">
                <a16:creationId xmlns:a16="http://schemas.microsoft.com/office/drawing/2014/main" id="{7296E9C1-2D13-2C13-8165-8DF764FABE8C}"/>
              </a:ext>
            </a:extLst>
          </p:cNvPr>
          <p:cNvPicPr>
            <a:picLocks noChangeAspect="1"/>
          </p:cNvPicPr>
          <p:nvPr/>
        </p:nvPicPr>
        <p:blipFill>
          <a:blip r:embed="rId4"/>
          <a:srcRect t="14235" b="1496"/>
          <a:stretch>
            <a:fillRect/>
          </a:stretch>
        </p:blipFill>
        <p:spPr>
          <a:xfrm>
            <a:off x="20" y="-2"/>
            <a:ext cx="12191980" cy="6858002"/>
          </a:xfrm>
          <a:prstGeom prst="rect">
            <a:avLst/>
          </a:prstGeom>
        </p:spPr>
      </p:pic>
      <p:sp>
        <p:nvSpPr>
          <p:cNvPr id="49" name="Rectangle 48">
            <a:extLst>
              <a:ext uri="{FF2B5EF4-FFF2-40B4-BE49-F238E27FC236}">
                <a16:creationId xmlns:a16="http://schemas.microsoft.com/office/drawing/2014/main" id="{11C4FED8-D85F-4B52-875F-AB6873B50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07FCB-EE89-0EC9-D6FB-4BFE1DD03316}"/>
              </a:ext>
            </a:extLst>
          </p:cNvPr>
          <p:cNvSpPr>
            <a:spLocks noGrp="1"/>
          </p:cNvSpPr>
          <p:nvPr>
            <p:ph type="ctrTitle"/>
          </p:nvPr>
        </p:nvSpPr>
        <p:spPr>
          <a:xfrm>
            <a:off x="855663" y="863600"/>
            <a:ext cx="6007100" cy="3366494"/>
          </a:xfrm>
        </p:spPr>
        <p:txBody>
          <a:bodyPr anchor="b">
            <a:normAutofit/>
          </a:bodyPr>
          <a:lstStyle/>
          <a:p>
            <a:pPr>
              <a:lnSpc>
                <a:spcPct val="115000"/>
              </a:lnSpc>
            </a:pPr>
            <a:r>
              <a:rPr lang="en-US" sz="4200" b="1">
                <a:solidFill>
                  <a:schemeClr val="bg1"/>
                </a:solidFill>
                <a:cs typeface="Times New Roman" panose="02020603050405020304" pitchFamily="18" charset="0"/>
              </a:rPr>
              <a:t>The Right to Seek Asylum &amp; Refugee Protection</a:t>
            </a:r>
            <a:endParaRPr lang="en-US" sz="4200">
              <a:solidFill>
                <a:schemeClr val="bg1"/>
              </a:solidFill>
              <a:cs typeface="Times New Roman" panose="02020603050405020304" pitchFamily="18" charset="0"/>
            </a:endParaRPr>
          </a:p>
        </p:txBody>
      </p:sp>
      <p:sp>
        <p:nvSpPr>
          <p:cNvPr id="3" name="Subtitle 2">
            <a:extLst>
              <a:ext uri="{FF2B5EF4-FFF2-40B4-BE49-F238E27FC236}">
                <a16:creationId xmlns:a16="http://schemas.microsoft.com/office/drawing/2014/main" id="{1C6331FC-A3FC-AD90-15F9-22A831FEE3AA}"/>
              </a:ext>
            </a:extLst>
          </p:cNvPr>
          <p:cNvSpPr>
            <a:spLocks noGrp="1"/>
          </p:cNvSpPr>
          <p:nvPr>
            <p:ph type="subTitle" idx="1"/>
          </p:nvPr>
        </p:nvSpPr>
        <p:spPr>
          <a:xfrm>
            <a:off x="859536" y="4290191"/>
            <a:ext cx="6074001" cy="1345689"/>
          </a:xfrm>
        </p:spPr>
        <p:txBody>
          <a:bodyPr anchor="t">
            <a:normAutofit/>
          </a:bodyPr>
          <a:lstStyle/>
          <a:p>
            <a:pPr>
              <a:lnSpc>
                <a:spcPct val="140000"/>
              </a:lnSpc>
            </a:pPr>
            <a:br>
              <a:rPr lang="en-US" sz="1700">
                <a:solidFill>
                  <a:schemeClr val="bg1"/>
                </a:solidFill>
                <a:cs typeface="Times New Roman" panose="02020603050405020304" pitchFamily="18" charset="0"/>
              </a:rPr>
            </a:br>
            <a:r>
              <a:rPr lang="en-US" sz="1700">
                <a:solidFill>
                  <a:schemeClr val="bg1"/>
                </a:solidFill>
                <a:cs typeface="Times New Roman" panose="02020603050405020304" pitchFamily="18" charset="0"/>
              </a:rPr>
              <a:t>My Personal Journey from Iraq to the United States</a:t>
            </a:r>
          </a:p>
        </p:txBody>
      </p:sp>
      <mc:AlternateContent xmlns:mc="http://schemas.openxmlformats.org/markup-compatibility/2006">
        <mc:Choice xmlns:p14="http://schemas.microsoft.com/office/powerpoint/2010/main" Requires="p14">
          <p:contentPart p14:bwMode="auto" r:id="rId5">
            <p14:nvContentPartPr>
              <p14:cNvPr id="37" name="Ink 36">
                <a:extLst>
                  <a:ext uri="{FF2B5EF4-FFF2-40B4-BE49-F238E27FC236}">
                    <a16:creationId xmlns:a16="http://schemas.microsoft.com/office/drawing/2014/main" id="{0F47FC3A-377E-ED4A-4ED1-BD02E58159AE}"/>
                  </a:ext>
                </a:extLst>
              </p14:cNvPr>
              <p14:cNvContentPartPr/>
              <p14:nvPr/>
            </p14:nvContentPartPr>
            <p14:xfrm>
              <a:off x="11013120" y="5722200"/>
              <a:ext cx="113760" cy="35280"/>
            </p14:xfrm>
          </p:contentPart>
        </mc:Choice>
        <mc:Fallback>
          <p:pic>
            <p:nvPicPr>
              <p:cNvPr id="37" name="Ink 36">
                <a:extLst>
                  <a:ext uri="{FF2B5EF4-FFF2-40B4-BE49-F238E27FC236}">
                    <a16:creationId xmlns:a16="http://schemas.microsoft.com/office/drawing/2014/main" id="{0F47FC3A-377E-ED4A-4ED1-BD02E58159AE}"/>
                  </a:ext>
                </a:extLst>
              </p:cNvPr>
              <p:cNvPicPr/>
              <p:nvPr/>
            </p:nvPicPr>
            <p:blipFill>
              <a:blip r:embed="rId6"/>
              <a:stretch>
                <a:fillRect/>
              </a:stretch>
            </p:blipFill>
            <p:spPr>
              <a:xfrm>
                <a:off x="11003760" y="5712840"/>
                <a:ext cx="132480" cy="54000"/>
              </a:xfrm>
              <a:prstGeom prst="rect">
                <a:avLst/>
              </a:prstGeom>
            </p:spPr>
          </p:pic>
        </mc:Fallback>
      </mc:AlternateContent>
      <p:pic>
        <p:nvPicPr>
          <p:cNvPr id="5" name="Audio 40">
            <a:hlinkClick r:id="" action="ppaction://media"/>
            <a:extLst>
              <a:ext uri="{FF2B5EF4-FFF2-40B4-BE49-F238E27FC236}">
                <a16:creationId xmlns:a16="http://schemas.microsoft.com/office/drawing/2014/main" id="{48BD633B-1FA8-69A2-43C6-5E1A2FFB569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8749318" y="5086793"/>
            <a:ext cx="2057400" cy="2057400"/>
          </a:xfrm>
          <a:prstGeom prst="ellipse">
            <a:avLst/>
          </a:prstGeom>
        </p:spPr>
      </p:pic>
    </p:spTree>
    <p:extLst>
      <p:ext uri="{BB962C8B-B14F-4D97-AF65-F5344CB8AC3E}">
        <p14:creationId xmlns:p14="http://schemas.microsoft.com/office/powerpoint/2010/main" val="4175887877"/>
      </p:ext>
    </p:extLst>
  </p:cSld>
  <p:clrMapOvr>
    <a:masterClrMapping/>
  </p:clrMapOvr>
  <mc:AlternateContent xmlns:mc="http://schemas.openxmlformats.org/markup-compatibility/2006">
    <mc:Choice xmlns:p14="http://schemas.microsoft.com/office/powerpoint/2010/main" Requires="p14">
      <p:transition spd="slow" p14:dur="2000" advTm="26259"/>
    </mc:Choice>
    <mc:Fallback>
      <p:transition spd="slow" advTm="26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par>
                          <p:cTn id="11" fill="hold">
                            <p:stCondLst>
                              <p:cond delay="2200"/>
                            </p:stCondLst>
                            <p:childTnLst>
                              <p:par>
                                <p:cTn id="12" presetID="1" presetClass="mediacall" presetSubtype="0" fill="hold" nodeType="afterEffect">
                                  <p:stCondLst>
                                    <p:cond delay="0"/>
                                  </p:stCondLst>
                                  <p:childTnLst>
                                    <p:cmd type="call" cmd="playFrom(0.0)">
                                      <p:cBhvr>
                                        <p:cTn id="13"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4" name="Rectangle 13">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in a crowd&#10;&#10;AI-generated content may be incorrect.">
            <a:extLst>
              <a:ext uri="{FF2B5EF4-FFF2-40B4-BE49-F238E27FC236}">
                <a16:creationId xmlns:a16="http://schemas.microsoft.com/office/drawing/2014/main" id="{393F4C7F-F3E2-4627-9CF8-A8E38A3235EF}"/>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594" r="-1" b="-1"/>
          <a:stretch>
            <a:fillRect/>
          </a:stretch>
        </p:blipFill>
        <p:spPr>
          <a:xfrm>
            <a:off x="20" y="1074544"/>
            <a:ext cx="7573364" cy="5069861"/>
          </a:xfrm>
          <a:prstGeom prst="rect">
            <a:avLst/>
          </a:prstGeom>
        </p:spPr>
      </p:pic>
      <p:sp>
        <p:nvSpPr>
          <p:cNvPr id="20" name="Rectangle 19">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7" y="1095508"/>
            <a:ext cx="4606533"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53879-D296-51BD-0492-E9EFDD55F6CB}"/>
              </a:ext>
            </a:extLst>
          </p:cNvPr>
          <p:cNvSpPr>
            <a:spLocks noGrp="1"/>
          </p:cNvSpPr>
          <p:nvPr>
            <p:ph type="title"/>
          </p:nvPr>
        </p:nvSpPr>
        <p:spPr>
          <a:xfrm>
            <a:off x="8010636" y="2083964"/>
            <a:ext cx="3754671" cy="2528515"/>
          </a:xfrm>
        </p:spPr>
        <p:txBody>
          <a:bodyPr vert="horz" lIns="109728" tIns="109728" rIns="109728" bIns="91440" rtlCol="0" anchor="b">
            <a:noAutofit/>
          </a:bodyPr>
          <a:lstStyle/>
          <a:p>
            <a:pPr>
              <a:lnSpc>
                <a:spcPct val="115000"/>
              </a:lnSpc>
            </a:pPr>
            <a:r>
              <a:rPr lang="en-US" sz="2800" b="0" cap="all" dirty="0">
                <a:solidFill>
                  <a:schemeClr val="bg1"/>
                </a:solidFill>
                <a:cs typeface="Times New Roman" panose="02020603050405020304" pitchFamily="18" charset="0"/>
              </a:rPr>
              <a:t>This picture shows how people struggle to find food</a:t>
            </a:r>
          </a:p>
        </p:txBody>
      </p:sp>
      <p:sp>
        <p:nvSpPr>
          <p:cNvPr id="24" name="Rectangle 23">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345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68229DEB-33C8-D8ED-6104-7A59FF5913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9837030"/>
      </p:ext>
    </p:extLst>
  </p:cSld>
  <p:clrMapOvr>
    <a:masterClrMapping/>
  </p:clrMapOvr>
  <mc:AlternateContent xmlns:mc="http://schemas.openxmlformats.org/markup-compatibility/2006">
    <mc:Choice xmlns:p14="http://schemas.microsoft.com/office/powerpoint/2010/main" Requires="p14">
      <p:transition spd="slow" p14:dur="2000" advTm="24592"/>
    </mc:Choice>
    <mc:Fallback>
      <p:transition spd="slow" advTm="2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5EA14-DA04-EC7C-0645-02A4CBB5BB23}"/>
              </a:ext>
            </a:extLst>
          </p:cNvPr>
          <p:cNvSpPr>
            <a:spLocks noGrp="1"/>
          </p:cNvSpPr>
          <p:nvPr>
            <p:ph type="title"/>
          </p:nvPr>
        </p:nvSpPr>
        <p:spPr>
          <a:xfrm>
            <a:off x="642918" y="1072110"/>
            <a:ext cx="3611029" cy="1862345"/>
          </a:xfrm>
        </p:spPr>
        <p:txBody>
          <a:bodyPr>
            <a:normAutofit/>
          </a:bodyPr>
          <a:lstStyle/>
          <a:p>
            <a:pPr>
              <a:lnSpc>
                <a:spcPct val="100000"/>
              </a:lnSpc>
            </a:pPr>
            <a:r>
              <a:rPr lang="en-US" sz="2800" dirty="0">
                <a:cs typeface="Times New Roman" panose="02020603050405020304" pitchFamily="18" charset="0"/>
              </a:rPr>
              <a:t>American Embassy - Baghdad (2010)</a:t>
            </a:r>
          </a:p>
        </p:txBody>
      </p:sp>
      <p:sp>
        <p:nvSpPr>
          <p:cNvPr id="48" name="Rectangle 47">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2D8F3E-132A-3571-018F-65BF7E8323F2}"/>
              </a:ext>
            </a:extLst>
          </p:cNvPr>
          <p:cNvSpPr>
            <a:spLocks noGrp="1"/>
          </p:cNvSpPr>
          <p:nvPr>
            <p:ph idx="1"/>
          </p:nvPr>
        </p:nvSpPr>
        <p:spPr>
          <a:xfrm>
            <a:off x="245620" y="2934455"/>
            <a:ext cx="4008327" cy="2840139"/>
          </a:xfrm>
        </p:spPr>
        <p:txBody>
          <a:bodyPr anchor="t">
            <a:noAutofit/>
          </a:bodyPr>
          <a:lstStyle/>
          <a:p>
            <a:pPr marL="285750" indent="-285750">
              <a:lnSpc>
                <a:spcPct val="100000"/>
              </a:lnSpc>
              <a:buFont typeface="Wingdings" pitchFamily="2" charset="2"/>
              <a:buChar char="q"/>
            </a:pPr>
            <a:r>
              <a:rPr lang="en-US" sz="1400" b="0" dirty="0">
                <a:ea typeface="Tahoma" panose="020B0604030504040204" pitchFamily="34" charset="0"/>
                <a:cs typeface="Tahoma" panose="020B0604030504040204" pitchFamily="34" charset="0"/>
              </a:rPr>
              <a:t>Embassy staff were welcoming</a:t>
            </a:r>
          </a:p>
          <a:p>
            <a:pPr marL="285750" indent="-285750">
              <a:lnSpc>
                <a:spcPct val="100000"/>
              </a:lnSpc>
              <a:buFont typeface="Wingdings" pitchFamily="2" charset="2"/>
              <a:buChar char="q"/>
            </a:pPr>
            <a:r>
              <a:rPr lang="en-US" sz="1400" b="0" dirty="0">
                <a:ea typeface="Tahoma" panose="020B0604030504040204" pitchFamily="34" charset="0"/>
                <a:cs typeface="Tahoma" panose="020B0604030504040204" pitchFamily="34" charset="0"/>
              </a:rPr>
              <a:t>Professional and respectful support</a:t>
            </a:r>
          </a:p>
          <a:p>
            <a:pPr marL="285750" indent="-285750">
              <a:lnSpc>
                <a:spcPct val="100000"/>
              </a:lnSpc>
              <a:buFont typeface="Wingdings" pitchFamily="2" charset="2"/>
              <a:buChar char="q"/>
            </a:pPr>
            <a:r>
              <a:rPr lang="en-US" sz="1400" b="0" dirty="0">
                <a:ea typeface="Tahoma" panose="020B0604030504040204" pitchFamily="34" charset="0"/>
                <a:cs typeface="Tahoma" panose="020B0604030504040204" pitchFamily="34" charset="0"/>
              </a:rPr>
              <a:t>Clear guidance on asylum documents</a:t>
            </a:r>
          </a:p>
          <a:p>
            <a:pPr marL="285750" indent="-285750">
              <a:lnSpc>
                <a:spcPct val="100000"/>
              </a:lnSpc>
              <a:buFont typeface="Wingdings" pitchFamily="2" charset="2"/>
              <a:buChar char="q"/>
            </a:pPr>
            <a:r>
              <a:rPr lang="en-US" sz="1400" b="0" dirty="0">
                <a:ea typeface="Tahoma" panose="020B0604030504040204" pitchFamily="34" charset="0"/>
                <a:cs typeface="Tahoma" panose="020B0604030504040204" pitchFamily="34" charset="0"/>
              </a:rPr>
              <a:t>Efficient service and communication</a:t>
            </a:r>
          </a:p>
          <a:p>
            <a:pPr marL="285750" indent="-285750">
              <a:lnSpc>
                <a:spcPct val="100000"/>
              </a:lnSpc>
              <a:buFont typeface="Wingdings" pitchFamily="2" charset="2"/>
              <a:buChar char="q"/>
            </a:pPr>
            <a:r>
              <a:rPr lang="en-US" sz="1400" b="0" dirty="0">
                <a:ea typeface="Tahoma" panose="020B0604030504040204" pitchFamily="34" charset="0"/>
                <a:cs typeface="Tahoma" panose="020B0604030504040204" pitchFamily="34" charset="0"/>
              </a:rPr>
              <a:t>The environment was safe and supportive </a:t>
            </a:r>
          </a:p>
        </p:txBody>
      </p:sp>
      <p:pic>
        <p:nvPicPr>
          <p:cNvPr id="5" name="Picture 4" descr="A flag on a pole in front of a building&#10;&#10;AI-generated content may be incorrect.">
            <a:extLst>
              <a:ext uri="{FF2B5EF4-FFF2-40B4-BE49-F238E27FC236}">
                <a16:creationId xmlns:a16="http://schemas.microsoft.com/office/drawing/2014/main" id="{E4742991-E6E7-104A-BEF9-EEE3C3648499}"/>
              </a:ext>
            </a:extLst>
          </p:cNvPr>
          <p:cNvPicPr>
            <a:picLocks noChangeAspect="1"/>
          </p:cNvPicPr>
          <p:nvPr/>
        </p:nvPicPr>
        <p:blipFill>
          <a:blip r:embed="rId4">
            <a:extLst>
              <a:ext uri="{28A0092B-C50C-407E-A947-70E740481C1C}">
                <a14:useLocalDpi xmlns:a14="http://schemas.microsoft.com/office/drawing/2010/main" val="0"/>
              </a:ext>
            </a:extLst>
          </a:blip>
          <a:srcRect l="7455" r="2952" b="-1"/>
          <a:stretch>
            <a:fillRect/>
          </a:stretch>
        </p:blipFill>
        <p:spPr>
          <a:xfrm>
            <a:off x="4695713" y="713436"/>
            <a:ext cx="7500472" cy="5431128"/>
          </a:xfrm>
          <a:prstGeom prst="rect">
            <a:avLst/>
          </a:prstGeom>
        </p:spPr>
      </p:pic>
      <p:sp>
        <p:nvSpPr>
          <p:cNvPr id="50" name="Rectangle 49">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15">
            <a:hlinkClick r:id="" action="ppaction://media"/>
            <a:extLst>
              <a:ext uri="{FF2B5EF4-FFF2-40B4-BE49-F238E27FC236}">
                <a16:creationId xmlns:a16="http://schemas.microsoft.com/office/drawing/2014/main" id="{0494209F-C3F4-E0FF-D4B1-AC858F7E2B6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331725" y="4443882"/>
            <a:ext cx="2057400" cy="2057400"/>
          </a:xfrm>
          <a:prstGeom prst="ellipse">
            <a:avLst/>
          </a:prstGeom>
        </p:spPr>
      </p:pic>
    </p:spTree>
    <p:extLst>
      <p:ext uri="{BB962C8B-B14F-4D97-AF65-F5344CB8AC3E}">
        <p14:creationId xmlns:p14="http://schemas.microsoft.com/office/powerpoint/2010/main" val="1967741243"/>
      </p:ext>
    </p:extLst>
  </p:cSld>
  <p:clrMapOvr>
    <a:masterClrMapping/>
  </p:clrMapOvr>
  <mc:AlternateContent xmlns:mc="http://schemas.openxmlformats.org/markup-compatibility/2006">
    <mc:Choice xmlns:p14="http://schemas.microsoft.com/office/powerpoint/2010/main" Requires="p14">
      <p:transition spd="slow" p14:dur="2000" advTm="53926"/>
    </mc:Choice>
    <mc:Fallback>
      <p:transition spd="slow" advTm="5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 group of people standing and talking&#10;&#10;AI-generated content may be incorrect.">
            <a:extLst>
              <a:ext uri="{FF2B5EF4-FFF2-40B4-BE49-F238E27FC236}">
                <a16:creationId xmlns:a16="http://schemas.microsoft.com/office/drawing/2014/main" id="{4319AB31-9058-C2AD-44CB-3C96CBD31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84" y="799696"/>
            <a:ext cx="3691130" cy="3691130"/>
          </a:xfrm>
          <a:prstGeom prst="rect">
            <a:avLst/>
          </a:prstGeom>
        </p:spPr>
      </p:pic>
      <p:sp>
        <p:nvSpPr>
          <p:cNvPr id="12" name="Rectangle 11">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49C9B-4EDF-6B41-8ED6-CBFB582B0A64}"/>
              </a:ext>
            </a:extLst>
          </p:cNvPr>
          <p:cNvSpPr>
            <a:spLocks noGrp="1"/>
          </p:cNvSpPr>
          <p:nvPr>
            <p:ph type="title"/>
          </p:nvPr>
        </p:nvSpPr>
        <p:spPr>
          <a:xfrm>
            <a:off x="5376671" y="265706"/>
            <a:ext cx="6399212" cy="1162801"/>
          </a:xfrm>
        </p:spPr>
        <p:txBody>
          <a:bodyPr>
            <a:normAutofit/>
          </a:bodyPr>
          <a:lstStyle/>
          <a:p>
            <a:pPr>
              <a:lnSpc>
                <a:spcPct val="140000"/>
              </a:lnSpc>
            </a:pPr>
            <a:r>
              <a:rPr lang="en-US" sz="2500" dirty="0">
                <a:solidFill>
                  <a:schemeClr val="bg1"/>
                </a:solidFill>
                <a:cs typeface="Times New Roman" panose="02020603050405020304" pitchFamily="18" charset="0"/>
              </a:rPr>
              <a:t>Opportunities Found in the U.S.</a:t>
            </a:r>
          </a:p>
        </p:txBody>
      </p:sp>
      <p:sp>
        <p:nvSpPr>
          <p:cNvPr id="14" name="Rectangle 13">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BD8885-A736-8F31-6450-552AB4E49C64}"/>
              </a:ext>
            </a:extLst>
          </p:cNvPr>
          <p:cNvSpPr>
            <a:spLocks noGrp="1"/>
          </p:cNvSpPr>
          <p:nvPr>
            <p:ph idx="1"/>
          </p:nvPr>
        </p:nvSpPr>
        <p:spPr>
          <a:xfrm>
            <a:off x="5076862" y="1914276"/>
            <a:ext cx="6733034" cy="3029446"/>
          </a:xfrm>
        </p:spPr>
        <p:txBody>
          <a:bodyPr>
            <a:normAutofit/>
          </a:bodyPr>
          <a:lstStyle/>
          <a:p>
            <a:pPr>
              <a:lnSpc>
                <a:spcPct val="130000"/>
              </a:lnSpc>
            </a:pPr>
            <a:r>
              <a:rPr lang="en-US" sz="1500" b="0" dirty="0">
                <a:ea typeface="Tahoma" panose="020B0604030504040204" pitchFamily="34" charset="0"/>
                <a:cs typeface="Tahoma" panose="020B0604030504040204" pitchFamily="34" charset="0"/>
              </a:rPr>
              <a:t>Since we have arrived in the United States, my family has finally found a stable home, and I have found opportunities that have helped me shape my future. I was able to pursue education, meet supportive mentors, work toward a career focused on criminal justice and helping others, and make positive changes in the great country and culture. The U.S. gave my family a safer place. And, we have found an organization that welcomes the refugees and helps them with resettlement. </a:t>
            </a:r>
          </a:p>
        </p:txBody>
      </p:sp>
      <p:sp>
        <p:nvSpPr>
          <p:cNvPr id="20" name="Rectangle 19">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Audio 47">
            <a:hlinkClick r:id="" action="ppaction://media"/>
            <a:extLst>
              <a:ext uri="{FF2B5EF4-FFF2-40B4-BE49-F238E27FC236}">
                <a16:creationId xmlns:a16="http://schemas.microsoft.com/office/drawing/2014/main" id="{F45DDAC2-80EE-80E5-8A9E-C158E963A1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142834"/>
      </p:ext>
    </p:extLst>
  </p:cSld>
  <p:clrMapOvr>
    <a:masterClrMapping/>
  </p:clrMapOvr>
  <mc:AlternateContent xmlns:mc="http://schemas.openxmlformats.org/markup-compatibility/2006">
    <mc:Choice xmlns:p14="http://schemas.microsoft.com/office/powerpoint/2010/main" Requires="p14">
      <p:transition spd="slow" p14:dur="2000" advTm="51160"/>
    </mc:Choice>
    <mc:Fallback>
      <p:transition spd="slow" advTm="51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7862A-09EB-364F-4F44-BD2B14981DC6}"/>
              </a:ext>
            </a:extLst>
          </p:cNvPr>
          <p:cNvSpPr>
            <a:spLocks noGrp="1"/>
          </p:cNvSpPr>
          <p:nvPr>
            <p:ph type="title"/>
          </p:nvPr>
        </p:nvSpPr>
        <p:spPr>
          <a:xfrm>
            <a:off x="642918" y="1072110"/>
            <a:ext cx="3611029" cy="1862345"/>
          </a:xfrm>
        </p:spPr>
        <p:txBody>
          <a:bodyPr>
            <a:normAutofit/>
          </a:bodyPr>
          <a:lstStyle/>
          <a:p>
            <a:r>
              <a:rPr lang="en-US" sz="3200" dirty="0">
                <a:cs typeface="Times New Roman" panose="02020603050405020304" pitchFamily="18" charset="0"/>
              </a:rPr>
              <a:t>My Message</a:t>
            </a:r>
          </a:p>
        </p:txBody>
      </p:sp>
      <p:sp>
        <p:nvSpPr>
          <p:cNvPr id="29" name="Rectangle 28">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AEA79F-3127-4A9A-972C-7987EECCA7E0}"/>
              </a:ext>
            </a:extLst>
          </p:cNvPr>
          <p:cNvSpPr>
            <a:spLocks noGrp="1"/>
          </p:cNvSpPr>
          <p:nvPr>
            <p:ph idx="1"/>
          </p:nvPr>
        </p:nvSpPr>
        <p:spPr>
          <a:xfrm>
            <a:off x="232012" y="2552131"/>
            <a:ext cx="4021935" cy="3222463"/>
          </a:xfrm>
        </p:spPr>
        <p:txBody>
          <a:bodyPr anchor="t">
            <a:noAutofit/>
          </a:bodyPr>
          <a:lstStyle/>
          <a:p>
            <a:pPr>
              <a:lnSpc>
                <a:spcPct val="100000"/>
              </a:lnSpc>
              <a:spcBef>
                <a:spcPts val="600"/>
              </a:spcBef>
            </a:pPr>
            <a:r>
              <a:rPr lang="en-US" sz="1600" b="0" dirty="0">
                <a:ea typeface="Tahoma" panose="020B0604030504040204" pitchFamily="34" charset="0"/>
                <a:cs typeface="Tahoma" panose="020B0604030504040204" pitchFamily="34" charset="0"/>
              </a:rPr>
              <a:t>My family’s journey from Iraq to the United States is proof of why asylum protections matter. They help families escape war, rebuild their lives, and give individuals the chance to turn struggle into strength, survival into success, and opportunity into purpose. This right gave me safety, and now it gives me direction.</a:t>
            </a:r>
          </a:p>
        </p:txBody>
      </p:sp>
      <p:pic>
        <p:nvPicPr>
          <p:cNvPr id="5" name="Picture 4" descr="A person and two children sitting on a couch&#10;&#10;AI-generated content may be incorrect.">
            <a:extLst>
              <a:ext uri="{FF2B5EF4-FFF2-40B4-BE49-F238E27FC236}">
                <a16:creationId xmlns:a16="http://schemas.microsoft.com/office/drawing/2014/main" id="{BFE9F8AD-BCBD-D698-1EBF-D332BF171B54}"/>
              </a:ext>
            </a:extLst>
          </p:cNvPr>
          <p:cNvPicPr>
            <a:picLocks noChangeAspect="1"/>
          </p:cNvPicPr>
          <p:nvPr/>
        </p:nvPicPr>
        <p:blipFill>
          <a:blip r:embed="rId4">
            <a:extLst>
              <a:ext uri="{28A0092B-C50C-407E-A947-70E740481C1C}">
                <a14:useLocalDpi xmlns:a14="http://schemas.microsoft.com/office/drawing/2010/main" val="0"/>
              </a:ext>
            </a:extLst>
          </a:blip>
          <a:srcRect l="30645" r="305" b="1"/>
          <a:stretch>
            <a:fillRect/>
          </a:stretch>
        </p:blipFill>
        <p:spPr>
          <a:xfrm>
            <a:off x="4695713" y="713436"/>
            <a:ext cx="7500472" cy="5431128"/>
          </a:xfrm>
          <a:prstGeom prst="rect">
            <a:avLst/>
          </a:prstGeom>
        </p:spPr>
      </p:pic>
      <p:sp>
        <p:nvSpPr>
          <p:cNvPr id="31" name="Rectangle 3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7">
            <a:hlinkClick r:id="" action="ppaction://media"/>
            <a:extLst>
              <a:ext uri="{FF2B5EF4-FFF2-40B4-BE49-F238E27FC236}">
                <a16:creationId xmlns:a16="http://schemas.microsoft.com/office/drawing/2014/main" id="{3BF8D03E-BA98-A3DB-C4D1-FFA3C9D2C31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525426" y="3098857"/>
            <a:ext cx="2057400" cy="2057400"/>
          </a:xfrm>
          <a:prstGeom prst="ellipse">
            <a:avLst/>
          </a:prstGeom>
        </p:spPr>
      </p:pic>
    </p:spTree>
    <p:extLst>
      <p:ext uri="{BB962C8B-B14F-4D97-AF65-F5344CB8AC3E}">
        <p14:creationId xmlns:p14="http://schemas.microsoft.com/office/powerpoint/2010/main" val="483260171"/>
      </p:ext>
    </p:extLst>
  </p:cSld>
  <p:clrMapOvr>
    <a:masterClrMapping/>
  </p:clrMapOvr>
  <mc:AlternateContent xmlns:mc="http://schemas.openxmlformats.org/markup-compatibility/2006">
    <mc:Choice xmlns:p14="http://schemas.microsoft.com/office/powerpoint/2010/main" Requires="p14">
      <p:transition spd="slow" p14:dur="2000" advTm="32970"/>
    </mc:Choice>
    <mc:Fallback>
      <p:transition spd="slow" advTm="3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259A-06D7-98B4-CAAE-E58FFBA97DEE}"/>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Conclusion</a:t>
            </a:r>
          </a:p>
        </p:txBody>
      </p:sp>
      <p:sp>
        <p:nvSpPr>
          <p:cNvPr id="41" name="Rectangle 40">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Content Placeholder 2">
            <a:extLst>
              <a:ext uri="{FF2B5EF4-FFF2-40B4-BE49-F238E27FC236}">
                <a16:creationId xmlns:a16="http://schemas.microsoft.com/office/drawing/2014/main" id="{048EA8FD-B74B-4052-E639-1870B26286AE}"/>
              </a:ext>
            </a:extLst>
          </p:cNvPr>
          <p:cNvGraphicFramePr>
            <a:graphicFrameLocks noGrp="1"/>
          </p:cNvGraphicFramePr>
          <p:nvPr>
            <p:ph idx="1"/>
            <p:extLst>
              <p:ext uri="{D42A27DB-BD31-4B8C-83A1-F6EECF244321}">
                <p14:modId xmlns:p14="http://schemas.microsoft.com/office/powerpoint/2010/main" val="216031269"/>
              </p:ext>
            </p:extLst>
          </p:nvPr>
        </p:nvGraphicFramePr>
        <p:xfrm>
          <a:off x="1713976" y="2887824"/>
          <a:ext cx="9835087" cy="3357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20">
            <a:hlinkClick r:id="" action="ppaction://media"/>
            <a:extLst>
              <a:ext uri="{FF2B5EF4-FFF2-40B4-BE49-F238E27FC236}">
                <a16:creationId xmlns:a16="http://schemas.microsoft.com/office/drawing/2014/main" id="{7EAC8906-DB39-CFDE-7198-954E14018E9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366900" y="4078194"/>
            <a:ext cx="2057400" cy="2057400"/>
          </a:xfrm>
          <a:prstGeom prst="ellipse">
            <a:avLst/>
          </a:prstGeom>
        </p:spPr>
      </p:pic>
    </p:spTree>
    <p:extLst>
      <p:ext uri="{BB962C8B-B14F-4D97-AF65-F5344CB8AC3E}">
        <p14:creationId xmlns:p14="http://schemas.microsoft.com/office/powerpoint/2010/main" val="1421897016"/>
      </p:ext>
    </p:extLst>
  </p:cSld>
  <p:clrMapOvr>
    <a:masterClrMapping/>
  </p:clrMapOvr>
  <mc:AlternateContent xmlns:mc="http://schemas.openxmlformats.org/markup-compatibility/2006">
    <mc:Choice xmlns:p14="http://schemas.microsoft.com/office/powerpoint/2010/main" Requires="p14">
      <p:transition spd="slow" p14:dur="2000" advTm="24086"/>
    </mc:Choice>
    <mc:Fallback>
      <p:transition spd="slow" advTm="2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 pencil and folders with papers&#10;&#10;AI-generated content may be incorrect.">
            <a:extLst>
              <a:ext uri="{FF2B5EF4-FFF2-40B4-BE49-F238E27FC236}">
                <a16:creationId xmlns:a16="http://schemas.microsoft.com/office/drawing/2014/main" id="{7967D611-8833-F9A1-4B72-E4722D2EC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84" y="1671711"/>
            <a:ext cx="3691130" cy="1947100"/>
          </a:xfrm>
          <a:prstGeom prst="rect">
            <a:avLst/>
          </a:prstGeom>
        </p:spPr>
      </p:pic>
      <p:sp>
        <p:nvSpPr>
          <p:cNvPr id="27" name="Rectangle 26">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4FBA9F-6774-47E2-AB38-483D4619DA57}"/>
              </a:ext>
            </a:extLst>
          </p:cNvPr>
          <p:cNvSpPr>
            <a:spLocks noGrp="1"/>
          </p:cNvSpPr>
          <p:nvPr>
            <p:ph type="title"/>
          </p:nvPr>
        </p:nvSpPr>
        <p:spPr>
          <a:xfrm>
            <a:off x="5376671" y="265706"/>
            <a:ext cx="6399212" cy="1162801"/>
          </a:xfrm>
        </p:spPr>
        <p:txBody>
          <a:bodyPr>
            <a:normAutofit/>
          </a:bodyPr>
          <a:lstStyle/>
          <a:p>
            <a:r>
              <a:rPr lang="en-US" dirty="0">
                <a:solidFill>
                  <a:schemeClr val="bg1"/>
                </a:solidFill>
              </a:rPr>
              <a:t>Works cited</a:t>
            </a:r>
          </a:p>
        </p:txBody>
      </p:sp>
      <p:sp>
        <p:nvSpPr>
          <p:cNvPr id="29" name="Rectangle 28">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8FF7BA-9426-201B-AF66-C47F1019F537}"/>
              </a:ext>
            </a:extLst>
          </p:cNvPr>
          <p:cNvSpPr>
            <a:spLocks noGrp="1"/>
          </p:cNvSpPr>
          <p:nvPr>
            <p:ph idx="1"/>
          </p:nvPr>
        </p:nvSpPr>
        <p:spPr>
          <a:xfrm>
            <a:off x="4930828" y="1940119"/>
            <a:ext cx="6942724" cy="3029446"/>
          </a:xfrm>
        </p:spPr>
        <p:txBody>
          <a:bodyPr>
            <a:noAutofit/>
          </a:bodyPr>
          <a:lstStyle/>
          <a:p>
            <a:pPr marL="342900" indent="-342900">
              <a:lnSpc>
                <a:spcPct val="100000"/>
              </a:lnSpc>
              <a:spcBef>
                <a:spcPts val="600"/>
              </a:spcBef>
              <a:buFont typeface="+mj-lt"/>
              <a:buAutoNum type="arabicParenR"/>
            </a:pPr>
            <a:endParaRPr lang="en-US" sz="1400" b="0" dirty="0"/>
          </a:p>
          <a:p>
            <a:pPr marL="342900" indent="-342900">
              <a:lnSpc>
                <a:spcPct val="100000"/>
              </a:lnSpc>
              <a:spcBef>
                <a:spcPts val="600"/>
              </a:spcBef>
              <a:buFont typeface="+mj-lt"/>
              <a:buAutoNum type="arabicParenR"/>
            </a:pPr>
            <a:r>
              <a:rPr lang="en-US" sz="1400" b="0" dirty="0"/>
              <a:t>United Nations. </a:t>
            </a:r>
            <a:r>
              <a:rPr lang="en-US" sz="1400" b="0" i="1" dirty="0"/>
              <a:t>Universal Declaration of Human Rights</a:t>
            </a:r>
            <a:r>
              <a:rPr lang="en-US" sz="1400" b="0" dirty="0"/>
              <a:t>, 1948, Article 14.</a:t>
            </a:r>
          </a:p>
          <a:p>
            <a:pPr marL="342900" indent="-342900">
              <a:lnSpc>
                <a:spcPct val="100000"/>
              </a:lnSpc>
              <a:spcBef>
                <a:spcPts val="600"/>
              </a:spcBef>
              <a:buFont typeface="+mj-lt"/>
              <a:buAutoNum type="arabicParenR"/>
            </a:pPr>
            <a:r>
              <a:rPr lang="en-US" sz="1400" b="0" dirty="0"/>
              <a:t>Migration Policy Institute. </a:t>
            </a:r>
            <a:r>
              <a:rPr lang="en-US" sz="1400" b="0" i="1" dirty="0"/>
              <a:t>Refugees and Asylees in the United States: 2023</a:t>
            </a:r>
            <a:r>
              <a:rPr lang="en-US" sz="1400" b="0" dirty="0"/>
              <a:t>. Between FY 2012 and FY 2022, approximately 83,000 refugees from Iraq were resettled in the United States. </a:t>
            </a:r>
          </a:p>
          <a:p>
            <a:pPr marL="342900" indent="-342900">
              <a:lnSpc>
                <a:spcPct val="100000"/>
              </a:lnSpc>
              <a:spcBef>
                <a:spcPts val="600"/>
              </a:spcBef>
              <a:buFont typeface="+mj-lt"/>
              <a:buAutoNum type="arabicParenR"/>
            </a:pPr>
            <a:r>
              <a:rPr lang="en-US" sz="1400" b="0" dirty="0"/>
              <a:t>Santana, Rebecca. “20 Years Later: Iraqis Still Emigrate to U.S. After Invasion.” </a:t>
            </a:r>
            <a:r>
              <a:rPr lang="en-US" sz="1400" b="0" i="1" dirty="0"/>
              <a:t>Associated Press News</a:t>
            </a:r>
            <a:r>
              <a:rPr lang="en-US" sz="1400" b="0" dirty="0"/>
              <a:t>, Jun. 18, 2023. An estimated 164,000 Iraqis have already found homes in America since the 2003 invasion. </a:t>
            </a:r>
          </a:p>
          <a:p>
            <a:pPr marL="342900" indent="-342900">
              <a:lnSpc>
                <a:spcPct val="100000"/>
              </a:lnSpc>
              <a:spcBef>
                <a:spcPts val="600"/>
              </a:spcBef>
              <a:buFont typeface="+mj-lt"/>
              <a:buAutoNum type="arabicParenR"/>
            </a:pPr>
            <a:r>
              <a:rPr lang="en-US" sz="1400" b="0" dirty="0"/>
              <a:t>Convention Relating to the Status of Refugees, 1951.</a:t>
            </a:r>
          </a:p>
          <a:p>
            <a:pPr marL="342900" indent="-342900">
              <a:lnSpc>
                <a:spcPct val="100000"/>
              </a:lnSpc>
              <a:spcBef>
                <a:spcPts val="600"/>
              </a:spcBef>
              <a:buFont typeface="+mj-lt"/>
              <a:buAutoNum type="arabicParenR"/>
            </a:pPr>
            <a:r>
              <a:rPr lang="en-US" sz="1400" b="0" dirty="0"/>
              <a:t>UNHCR. “Refugee Protection and Asylum.”</a:t>
            </a:r>
          </a:p>
          <a:p>
            <a:pPr marL="342900" indent="-342900">
              <a:lnSpc>
                <a:spcPct val="100000"/>
              </a:lnSpc>
              <a:spcBef>
                <a:spcPts val="600"/>
              </a:spcBef>
              <a:buFont typeface="+mj-lt"/>
              <a:buAutoNum type="arabicParenR"/>
            </a:pPr>
            <a:endParaRPr lang="en-US" sz="1400" b="0" dirty="0"/>
          </a:p>
        </p:txBody>
      </p:sp>
      <p:sp>
        <p:nvSpPr>
          <p:cNvPr id="35" name="Rectangle 34">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Audio 22">
            <a:hlinkClick r:id="" action="ppaction://media"/>
            <a:extLst>
              <a:ext uri="{FF2B5EF4-FFF2-40B4-BE49-F238E27FC236}">
                <a16:creationId xmlns:a16="http://schemas.microsoft.com/office/drawing/2014/main" id="{EF9F9ECA-750A-03A4-3247-9DA6B95E8A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1380627"/>
      </p:ext>
    </p:extLst>
  </p:cSld>
  <p:clrMapOvr>
    <a:masterClrMapping/>
  </p:clrMapOvr>
  <mc:AlternateContent xmlns:mc="http://schemas.openxmlformats.org/markup-compatibility/2006">
    <mc:Choice xmlns:p14="http://schemas.microsoft.com/office/powerpoint/2010/main" Requires="p14">
      <p:transition spd="slow" p14:dur="2000" advTm="6938"/>
    </mc:Choice>
    <mc:Fallback>
      <p:transition spd="slow" advTm="6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86DD79-F4CA-4DD7-9C78-AC180665F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495508"/>
            <a:ext cx="4426072" cy="4368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6CA64-8E02-6F7D-B599-A775B7F2E396}"/>
              </a:ext>
            </a:extLst>
          </p:cNvPr>
          <p:cNvSpPr>
            <a:spLocks noGrp="1"/>
          </p:cNvSpPr>
          <p:nvPr>
            <p:ph type="title"/>
          </p:nvPr>
        </p:nvSpPr>
        <p:spPr>
          <a:xfrm>
            <a:off x="642918" y="1952825"/>
            <a:ext cx="3411973" cy="3635693"/>
          </a:xfrm>
        </p:spPr>
        <p:txBody>
          <a:bodyPr>
            <a:normAutofit/>
          </a:bodyPr>
          <a:lstStyle/>
          <a:p>
            <a:r>
              <a:rPr lang="en-US" dirty="0">
                <a:solidFill>
                  <a:schemeClr val="bg1"/>
                </a:solidFill>
              </a:rPr>
              <a:t>My Story</a:t>
            </a:r>
          </a:p>
        </p:txBody>
      </p:sp>
      <p:sp>
        <p:nvSpPr>
          <p:cNvPr id="25" name="Rectangle 24">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4426072" cy="15144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1514475"/>
            <a:ext cx="7765922" cy="4356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501324"/>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51" y="5863306"/>
            <a:ext cx="12192001" cy="99469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580746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8C865D-019D-046C-5A7D-C974685E3D55}"/>
              </a:ext>
            </a:extLst>
          </p:cNvPr>
          <p:cNvSpPr>
            <a:spLocks noGrp="1"/>
          </p:cNvSpPr>
          <p:nvPr>
            <p:ph idx="1"/>
          </p:nvPr>
        </p:nvSpPr>
        <p:spPr>
          <a:xfrm>
            <a:off x="5117909" y="1952825"/>
            <a:ext cx="6431173" cy="3635693"/>
          </a:xfrm>
        </p:spPr>
        <p:txBody>
          <a:bodyPr>
            <a:normAutofit/>
          </a:bodyPr>
          <a:lstStyle/>
          <a:p>
            <a:pPr>
              <a:lnSpc>
                <a:spcPct val="130000"/>
              </a:lnSpc>
            </a:pPr>
            <a:r>
              <a:rPr lang="en-US" sz="1500" b="0">
                <a:ea typeface="Tahoma" panose="020B0604030504040204" pitchFamily="34" charset="0"/>
                <a:cs typeface="Tahoma" panose="020B0604030504040204" pitchFamily="34" charset="0"/>
              </a:rPr>
              <a:t>I was born in Iraq and grew up during a time of war and instability. Because of ongoing conflict and the serious struggles my family faced due to the war, we were forced to leave our home in September 2016 to find a safe place to live. We moved to the United States not just for protection, but for a chance at stability, education, and opportunity, something we could no longer safely access in our own country. This right to seek safety is not just personal to me; it is protected under international law.</a:t>
            </a:r>
          </a:p>
          <a:p>
            <a:pPr>
              <a:lnSpc>
                <a:spcPct val="130000"/>
              </a:lnSpc>
            </a:pPr>
            <a:endParaRPr lang="en-US" sz="1500" b="0">
              <a:ea typeface="Tahoma" panose="020B0604030504040204" pitchFamily="34" charset="0"/>
              <a:cs typeface="Tahoma" panose="020B0604030504040204" pitchFamily="34" charset="0"/>
            </a:endParaRPr>
          </a:p>
        </p:txBody>
      </p:sp>
      <p:pic>
        <p:nvPicPr>
          <p:cNvPr id="4" name="Audio 35">
            <a:hlinkClick r:id="" action="ppaction://media"/>
            <a:extLst>
              <a:ext uri="{FF2B5EF4-FFF2-40B4-BE49-F238E27FC236}">
                <a16:creationId xmlns:a16="http://schemas.microsoft.com/office/drawing/2014/main" id="{CF05CFE8-AC1B-F6CC-1B2B-5610E7F3DE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131550" y="4458997"/>
            <a:ext cx="2057400" cy="2057400"/>
          </a:xfrm>
          <a:prstGeom prst="ellipse">
            <a:avLst/>
          </a:prstGeom>
        </p:spPr>
      </p:pic>
    </p:spTree>
    <p:extLst>
      <p:ext uri="{BB962C8B-B14F-4D97-AF65-F5344CB8AC3E}">
        <p14:creationId xmlns:p14="http://schemas.microsoft.com/office/powerpoint/2010/main" val="3976629764"/>
      </p:ext>
    </p:extLst>
  </p:cSld>
  <p:clrMapOvr>
    <a:masterClrMapping/>
  </p:clrMapOvr>
  <mc:AlternateContent xmlns:mc="http://schemas.openxmlformats.org/markup-compatibility/2006">
    <mc:Choice xmlns:p14="http://schemas.microsoft.com/office/powerpoint/2010/main" Requires="p14">
      <p:transition spd="slow" p14:dur="2000" advTm="54812"/>
    </mc:Choice>
    <mc:Fallback>
      <p:transition spd="slow" advTm="5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37" name="Rectangle 36">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95508"/>
            <a:ext cx="4668819"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B2B445-3FA9-EEDA-81DE-3A598E5333FF}"/>
              </a:ext>
            </a:extLst>
          </p:cNvPr>
          <p:cNvSpPr>
            <a:spLocks noGrp="1"/>
          </p:cNvSpPr>
          <p:nvPr>
            <p:ph type="title"/>
          </p:nvPr>
        </p:nvSpPr>
        <p:spPr>
          <a:xfrm>
            <a:off x="463825" y="1709530"/>
            <a:ext cx="3754671" cy="2528515"/>
          </a:xfrm>
        </p:spPr>
        <p:txBody>
          <a:bodyPr vert="horz" lIns="109728" tIns="109728" rIns="109728" bIns="91440" rtlCol="0" anchor="b">
            <a:normAutofit/>
          </a:bodyPr>
          <a:lstStyle/>
          <a:p>
            <a:pPr>
              <a:lnSpc>
                <a:spcPct val="115000"/>
              </a:lnSpc>
            </a:pPr>
            <a:r>
              <a:rPr lang="en-US" sz="2000" b="0" cap="all">
                <a:solidFill>
                  <a:schemeClr val="bg1"/>
                </a:solidFill>
              </a:rPr>
              <a:t>This picture is showing how homes are destroyed because of the war</a:t>
            </a:r>
          </a:p>
        </p:txBody>
      </p:sp>
      <p:sp>
        <p:nvSpPr>
          <p:cNvPr id="30" name="Rectangle 29">
            <a:extLst>
              <a:ext uri="{FF2B5EF4-FFF2-40B4-BE49-F238E27FC236}">
                <a16:creationId xmlns:a16="http://schemas.microsoft.com/office/drawing/2014/main" id="{BBD49B71-B686-4DFD-93AD-40CB19B62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2066" y="0"/>
            <a:ext cx="7519934"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uilding with a pile of dirt&#10;&#10;AI-generated content may be incorrect.">
            <a:extLst>
              <a:ext uri="{FF2B5EF4-FFF2-40B4-BE49-F238E27FC236}">
                <a16:creationId xmlns:a16="http://schemas.microsoft.com/office/drawing/2014/main" id="{279A152B-AA44-C6B2-D251-B02093C8215B}"/>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r="16348" b="1"/>
          <a:stretch>
            <a:fillRect/>
          </a:stretch>
        </p:blipFill>
        <p:spPr>
          <a:xfrm>
            <a:off x="5312285" y="1516579"/>
            <a:ext cx="6236248" cy="4174751"/>
          </a:xfrm>
          <a:prstGeom prst="rect">
            <a:avLst/>
          </a:prstGeom>
        </p:spPr>
      </p:pic>
      <p:sp>
        <p:nvSpPr>
          <p:cNvPr id="45" name="Rectangle 44">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653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42">
            <a:hlinkClick r:id="" action="ppaction://media"/>
            <a:extLst>
              <a:ext uri="{FF2B5EF4-FFF2-40B4-BE49-F238E27FC236}">
                <a16:creationId xmlns:a16="http://schemas.microsoft.com/office/drawing/2014/main" id="{C8FC6820-7730-0C93-5265-65DB4B39E39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109631" y="4961192"/>
            <a:ext cx="2057400" cy="2057400"/>
          </a:xfrm>
          <a:prstGeom prst="ellipse">
            <a:avLst/>
          </a:prstGeom>
        </p:spPr>
      </p:pic>
    </p:spTree>
    <p:extLst>
      <p:ext uri="{BB962C8B-B14F-4D97-AF65-F5344CB8AC3E}">
        <p14:creationId xmlns:p14="http://schemas.microsoft.com/office/powerpoint/2010/main" val="2733221579"/>
      </p:ext>
    </p:extLst>
  </p:cSld>
  <p:clrMapOvr>
    <a:masterClrMapping/>
  </p:clrMapOvr>
  <mc:AlternateContent xmlns:mc="http://schemas.openxmlformats.org/markup-compatibility/2006">
    <mc:Choice xmlns:p14="http://schemas.microsoft.com/office/powerpoint/2010/main" Requires="p14">
      <p:transition spd="slow" p14:dur="2000" advTm="23661"/>
    </mc:Choice>
    <mc:Fallback>
      <p:transition spd="slow" advTm="2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31" name="Rectangle 30">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map of the middle east&#10;&#10;AI-generated content may be incorrect.">
            <a:extLst>
              <a:ext uri="{FF2B5EF4-FFF2-40B4-BE49-F238E27FC236}">
                <a16:creationId xmlns:a16="http://schemas.microsoft.com/office/drawing/2014/main" id="{FD5618E1-A648-0E8D-7BBA-4BA712E9F05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7694" y="599091"/>
            <a:ext cx="5888105" cy="4901848"/>
          </a:xfrm>
          <a:prstGeom prst="rect">
            <a:avLst/>
          </a:prstGeom>
        </p:spPr>
      </p:pic>
      <p:sp>
        <p:nvSpPr>
          <p:cNvPr id="24" name="Rectangle 23">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0"/>
            <a:ext cx="4603482" cy="61124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25BC3-CF10-853D-7E55-E51FD4B76F80}"/>
              </a:ext>
            </a:extLst>
          </p:cNvPr>
          <p:cNvSpPr>
            <a:spLocks noGrp="1"/>
          </p:cNvSpPr>
          <p:nvPr>
            <p:ph type="title"/>
          </p:nvPr>
        </p:nvSpPr>
        <p:spPr>
          <a:xfrm>
            <a:off x="7973503" y="1709530"/>
            <a:ext cx="3754671" cy="2528515"/>
          </a:xfrm>
        </p:spPr>
        <p:txBody>
          <a:bodyPr vert="horz" lIns="109728" tIns="109728" rIns="109728" bIns="91440" rtlCol="0" anchor="b">
            <a:normAutofit/>
          </a:bodyPr>
          <a:lstStyle/>
          <a:p>
            <a:pPr>
              <a:lnSpc>
                <a:spcPct val="115000"/>
              </a:lnSpc>
            </a:pPr>
            <a:r>
              <a:rPr lang="en-US" sz="2000" b="0" cap="all">
                <a:solidFill>
                  <a:schemeClr val="tx2"/>
                </a:solidFill>
              </a:rPr>
              <a:t>In this picture it is showing how ISIS controlled places extending from Syria to Iraq during the war</a:t>
            </a:r>
          </a:p>
        </p:txBody>
      </p:sp>
      <p:sp>
        <p:nvSpPr>
          <p:cNvPr id="37" name="Rectangle 36">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135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34">
            <a:hlinkClick r:id="" action="ppaction://media"/>
            <a:extLst>
              <a:ext uri="{FF2B5EF4-FFF2-40B4-BE49-F238E27FC236}">
                <a16:creationId xmlns:a16="http://schemas.microsoft.com/office/drawing/2014/main" id="{88A0AD73-9027-03EB-83DF-B713D61F723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3617689"/>
      </p:ext>
    </p:extLst>
  </p:cSld>
  <p:clrMapOvr>
    <a:masterClrMapping/>
  </p:clrMapOvr>
  <mc:AlternateContent xmlns:mc="http://schemas.openxmlformats.org/markup-compatibility/2006">
    <mc:Choice xmlns:p14="http://schemas.microsoft.com/office/powerpoint/2010/main" Requires="p14">
      <p:transition spd="slow" p14:dur="2000" advTm="19909"/>
    </mc:Choice>
    <mc:Fallback>
      <p:transition spd="slow" advTm="1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5" descr="Figures of houses in different position and sizes">
            <a:extLst>
              <a:ext uri="{FF2B5EF4-FFF2-40B4-BE49-F238E27FC236}">
                <a16:creationId xmlns:a16="http://schemas.microsoft.com/office/drawing/2014/main" id="{A113AC87-050B-91F7-D6C0-C5D66FBB44E7}"/>
              </a:ext>
            </a:extLst>
          </p:cNvPr>
          <p:cNvPicPr>
            <a:picLocks noChangeAspect="1"/>
          </p:cNvPicPr>
          <p:nvPr/>
        </p:nvPicPr>
        <p:blipFill>
          <a:blip r:embed="rId4"/>
          <a:srcRect l="16513" r="34001" b="-2"/>
          <a:stretch>
            <a:fillRect/>
          </a:stretch>
        </p:blipFill>
        <p:spPr>
          <a:xfrm>
            <a:off x="1" y="10"/>
            <a:ext cx="4654296" cy="5290511"/>
          </a:xfrm>
          <a:prstGeom prst="rect">
            <a:avLst/>
          </a:prstGeom>
        </p:spPr>
      </p:pic>
      <p:sp>
        <p:nvSpPr>
          <p:cNvPr id="63" name="Rectangle 62">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00E8F7BA-4C56-807A-B28C-0F89DB92FCD6}"/>
              </a:ext>
            </a:extLst>
          </p:cNvPr>
          <p:cNvSpPr>
            <a:spLocks noGrp="1" noChangeArrowheads="1"/>
          </p:cNvSpPr>
          <p:nvPr>
            <p:ph type="title"/>
          </p:nvPr>
        </p:nvSpPr>
        <p:spPr bwMode="auto">
          <a:xfrm>
            <a:off x="5376671" y="265706"/>
            <a:ext cx="6399212" cy="116280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rPr>
              <a:t>This information shows the number of people who moved to the United States from Iraq during the conflict.</a:t>
            </a:r>
          </a:p>
        </p:txBody>
      </p:sp>
      <p:sp>
        <p:nvSpPr>
          <p:cNvPr id="65" name="Rectangle 64">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826B5955-FB71-C19C-49C9-47C8A0A9FE20}"/>
              </a:ext>
            </a:extLst>
          </p:cNvPr>
          <p:cNvSpPr>
            <a:spLocks noGrp="1" noChangeArrowheads="1"/>
          </p:cNvSpPr>
          <p:nvPr>
            <p:ph idx="1"/>
          </p:nvPr>
        </p:nvSpPr>
        <p:spPr bwMode="auto">
          <a:xfrm>
            <a:off x="5376670" y="1940119"/>
            <a:ext cx="6172413" cy="30294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lvl="0" eaLnBrk="0" fontAlgn="base" hangingPunct="0">
              <a:lnSpc>
                <a:spcPct val="130000"/>
              </a:lnSpc>
              <a:spcBef>
                <a:spcPct val="0"/>
              </a:spcBef>
              <a:spcAft>
                <a:spcPts val="600"/>
              </a:spcAft>
            </a:pPr>
            <a:r>
              <a:rPr kumimoji="0" lang="en-US" altLang="en-US" sz="1500" b="0" i="0" u="none" strike="noStrike" cap="none" normalizeH="0" baseline="0">
                <a:ln>
                  <a:noFill/>
                </a:ln>
                <a:effectLst/>
              </a:rPr>
              <a:t>The data show that between </a:t>
            </a:r>
            <a:r>
              <a:rPr lang="en-US" altLang="en-US" sz="1500" b="0"/>
              <a:t>2012 and </a:t>
            </a:r>
            <a:r>
              <a:rPr kumimoji="0" lang="en-US" altLang="en-US" sz="1500" b="0" i="0" u="none" strike="noStrike" cap="none" normalizeH="0" baseline="0">
                <a:ln>
                  <a:noFill/>
                </a:ln>
                <a:effectLst/>
              </a:rPr>
              <a:t>2022, nearly 83,000 Iraqi refugees were resettled in the United States. </a:t>
            </a:r>
            <a:br>
              <a:rPr kumimoji="0" lang="en-US" altLang="en-US" sz="1500" b="0" i="0" u="none" strike="noStrike" cap="none" normalizeH="0" baseline="0">
                <a:ln>
                  <a:noFill/>
                </a:ln>
                <a:effectLst/>
              </a:rPr>
            </a:br>
            <a:br>
              <a:rPr kumimoji="0" lang="en-US" altLang="en-US" sz="1500" b="0" i="0" u="none" strike="noStrike" cap="none" normalizeH="0" baseline="0">
                <a:ln>
                  <a:noFill/>
                </a:ln>
                <a:effectLst/>
              </a:rPr>
            </a:br>
            <a:r>
              <a:rPr kumimoji="0" lang="en-US" altLang="en-US" sz="1500" b="0" i="0" u="none" strike="noStrike" cap="none" normalizeH="0" baseline="0">
                <a:ln>
                  <a:noFill/>
                </a:ln>
                <a:effectLst/>
              </a:rPr>
              <a:t>Estimates from historical reporting also suggest that about 164,000 Iraqi refugees </a:t>
            </a:r>
            <a:r>
              <a:rPr lang="en-US" altLang="en-US" sz="1500" b="0"/>
              <a:t>have </a:t>
            </a:r>
            <a:r>
              <a:rPr kumimoji="0" lang="en-US" altLang="en-US" sz="1500" b="0" i="0" u="none" strike="noStrike" cap="none" normalizeH="0" baseline="0">
                <a:ln>
                  <a:noFill/>
                </a:ln>
                <a:effectLst/>
              </a:rPr>
              <a:t>found their homes in the U.S. </a:t>
            </a:r>
            <a:r>
              <a:rPr lang="en-US" altLang="en-US" sz="1500" b="0"/>
              <a:t>from </a:t>
            </a:r>
            <a:r>
              <a:rPr kumimoji="0" lang="en-US" altLang="en-US" sz="1500" b="0" i="0" u="none" strike="noStrike" cap="none" normalizeH="0" baseline="0">
                <a:ln>
                  <a:noFill/>
                </a:ln>
                <a:effectLst/>
              </a:rPr>
              <a:t>2003 to 2023, emphasizing continuous movement over many years.</a:t>
            </a:r>
          </a:p>
        </p:txBody>
      </p:sp>
      <p:sp>
        <p:nvSpPr>
          <p:cNvPr id="71" name="Rectangle 70">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16">
            <a:hlinkClick r:id="" action="ppaction://media"/>
            <a:extLst>
              <a:ext uri="{FF2B5EF4-FFF2-40B4-BE49-F238E27FC236}">
                <a16:creationId xmlns:a16="http://schemas.microsoft.com/office/drawing/2014/main" id="{9C126361-EAC1-C405-B110-9687953917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6419112"/>
      </p:ext>
    </p:extLst>
  </p:cSld>
  <p:clrMapOvr>
    <a:masterClrMapping/>
  </p:clrMapOvr>
  <mc:AlternateContent xmlns:mc="http://schemas.openxmlformats.org/markup-compatibility/2006">
    <mc:Choice xmlns:p14="http://schemas.microsoft.com/office/powerpoint/2010/main" Requires="p14">
      <p:transition spd="slow" p14:dur="2000" advTm="52266"/>
    </mc:Choice>
    <mc:Fallback>
      <p:transition spd="slow" advTm="52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3B59E90-C2E6-4C7B-B62A-9A39E4D13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41B2979-9B0F-4F3C-A912-A0A5339D7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16940"/>
            <a:ext cx="1000102" cy="422446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0D88D065-482C-41CF-99A2-50EFB1B94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02" y="1616940"/>
            <a:ext cx="6547110" cy="418256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462ACA-61FD-C500-191E-D5CE4D98135E}"/>
              </a:ext>
            </a:extLst>
          </p:cNvPr>
          <p:cNvSpPr>
            <a:spLocks noGrp="1"/>
          </p:cNvSpPr>
          <p:nvPr>
            <p:ph type="title"/>
          </p:nvPr>
        </p:nvSpPr>
        <p:spPr>
          <a:xfrm>
            <a:off x="1668219" y="1910866"/>
            <a:ext cx="5408670" cy="1054972"/>
          </a:xfrm>
        </p:spPr>
        <p:txBody>
          <a:bodyPr>
            <a:normAutofit/>
          </a:bodyPr>
          <a:lstStyle/>
          <a:p>
            <a:r>
              <a:rPr lang="en-US" sz="2800" dirty="0">
                <a:cs typeface="Times New Roman" panose="02020603050405020304" pitchFamily="18" charset="0"/>
              </a:rPr>
              <a:t>International Legal Basis</a:t>
            </a:r>
          </a:p>
        </p:txBody>
      </p:sp>
      <p:sp>
        <p:nvSpPr>
          <p:cNvPr id="39" name="Rectangle 38">
            <a:extLst>
              <a:ext uri="{FF2B5EF4-FFF2-40B4-BE49-F238E27FC236}">
                <a16:creationId xmlns:a16="http://schemas.microsoft.com/office/drawing/2014/main" id="{E0B15B07-5DFC-49A7-83E7-33AE560DD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89632" y="3669992"/>
            <a:ext cx="422452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3E1A6E1-A101-407D-9872-0506425C7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974" y="0"/>
            <a:ext cx="4667026" cy="1631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in a narrow alley&#10;&#10;AI-generated content may be incorrect.">
            <a:extLst>
              <a:ext uri="{FF2B5EF4-FFF2-40B4-BE49-F238E27FC236}">
                <a16:creationId xmlns:a16="http://schemas.microsoft.com/office/drawing/2014/main" id="{428DAC67-9A3C-08FF-5B3D-10BAC2E2A200}"/>
              </a:ext>
            </a:extLst>
          </p:cNvPr>
          <p:cNvPicPr>
            <a:picLocks noChangeAspect="1"/>
          </p:cNvPicPr>
          <p:nvPr/>
        </p:nvPicPr>
        <p:blipFill>
          <a:blip r:embed="rId4">
            <a:extLst>
              <a:ext uri="{28A0092B-C50C-407E-A947-70E740481C1C}">
                <a14:useLocalDpi xmlns:a14="http://schemas.microsoft.com/office/drawing/2010/main" val="0"/>
              </a:ext>
            </a:extLst>
          </a:blip>
          <a:srcRect r="16807" b="2"/>
          <a:stretch>
            <a:fillRect/>
          </a:stretch>
        </p:blipFill>
        <p:spPr>
          <a:xfrm>
            <a:off x="7546488" y="1631695"/>
            <a:ext cx="4645511" cy="4182565"/>
          </a:xfrm>
          <a:prstGeom prst="rect">
            <a:avLst/>
          </a:prstGeom>
        </p:spPr>
      </p:pic>
      <p:sp>
        <p:nvSpPr>
          <p:cNvPr id="43" name="Rectangle 42">
            <a:extLst>
              <a:ext uri="{FF2B5EF4-FFF2-40B4-BE49-F238E27FC236}">
                <a16:creationId xmlns:a16="http://schemas.microsoft.com/office/drawing/2014/main" id="{E49E4F89-BD43-4E3D-88E8-6C7E8AA9F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574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432CF6-7BF2-E2C4-51EE-454F0069A048}"/>
              </a:ext>
            </a:extLst>
          </p:cNvPr>
          <p:cNvSpPr>
            <a:spLocks noGrp="1"/>
          </p:cNvSpPr>
          <p:nvPr>
            <p:ph idx="1"/>
          </p:nvPr>
        </p:nvSpPr>
        <p:spPr>
          <a:xfrm>
            <a:off x="1201004" y="2979166"/>
            <a:ext cx="5890762" cy="2483379"/>
          </a:xfrm>
        </p:spPr>
        <p:txBody>
          <a:bodyPr anchor="t">
            <a:normAutofit/>
          </a:bodyPr>
          <a:lstStyle/>
          <a:p>
            <a:pPr>
              <a:lnSpc>
                <a:spcPct val="150000"/>
              </a:lnSpc>
              <a:spcBef>
                <a:spcPts val="600"/>
              </a:spcBef>
            </a:pPr>
            <a:r>
              <a:rPr lang="en-US" sz="1400" b="0" dirty="0">
                <a:ea typeface="Tahoma" panose="020B0604030504040204" pitchFamily="34" charset="0"/>
                <a:cs typeface="Tahoma" panose="020B0604030504040204" pitchFamily="34" charset="0"/>
              </a:rPr>
              <a:t>The Universal Declaration of Human Rights recognizes that individuals have the right to seek asylum from persecution and danger. The 1951 Convention Relating to the Status of Refugees defines who is legally considered a refugee and ensures protection for those fleeing war. The UNHCR enforces and supports refugee rights globally.</a:t>
            </a:r>
          </a:p>
          <a:p>
            <a:pPr>
              <a:lnSpc>
                <a:spcPct val="150000"/>
              </a:lnSpc>
              <a:spcBef>
                <a:spcPts val="600"/>
              </a:spcBef>
            </a:pPr>
            <a:endParaRPr lang="en-US" sz="1400" b="0" dirty="0">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id="{71153701-84AC-48F8-BF95-FD091301A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842394"/>
            <a:ext cx="7498081" cy="1009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5FF1E9-6522-482B-A20C-EA7AF7CAA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808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60CEDF7-1225-4242-8C30-EA518372A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57995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3">
            <a:hlinkClick r:id="" action="ppaction://media"/>
            <a:extLst>
              <a:ext uri="{FF2B5EF4-FFF2-40B4-BE49-F238E27FC236}">
                <a16:creationId xmlns:a16="http://schemas.microsoft.com/office/drawing/2014/main" id="{EAE755C6-CC3F-CC4E-1E41-0607AFB121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9869243" y="5226305"/>
            <a:ext cx="2057400" cy="2057400"/>
          </a:xfrm>
          <a:prstGeom prst="ellipse">
            <a:avLst/>
          </a:prstGeom>
        </p:spPr>
      </p:pic>
    </p:spTree>
    <p:extLst>
      <p:ext uri="{BB962C8B-B14F-4D97-AF65-F5344CB8AC3E}">
        <p14:creationId xmlns:p14="http://schemas.microsoft.com/office/powerpoint/2010/main" val="168690004"/>
      </p:ext>
    </p:extLst>
  </p:cSld>
  <p:clrMapOvr>
    <a:masterClrMapping/>
  </p:clrMapOvr>
  <mc:AlternateContent xmlns:mc="http://schemas.openxmlformats.org/markup-compatibility/2006">
    <mc:Choice xmlns:p14="http://schemas.microsoft.com/office/powerpoint/2010/main" Requires="p14">
      <p:transition spd="slow" p14:dur="2000" advTm="42476"/>
    </mc:Choice>
    <mc:Fallback>
      <p:transition spd="slow" advTm="42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BDE89-13A4-DE15-BE20-38101BB48B68}"/>
              </a:ext>
            </a:extLst>
          </p:cNvPr>
          <p:cNvSpPr>
            <a:spLocks noGrp="1"/>
          </p:cNvSpPr>
          <p:nvPr>
            <p:ph type="title"/>
          </p:nvPr>
        </p:nvSpPr>
        <p:spPr>
          <a:xfrm>
            <a:off x="642918" y="1072110"/>
            <a:ext cx="3847195" cy="1862345"/>
          </a:xfrm>
        </p:spPr>
        <p:txBody>
          <a:bodyPr>
            <a:normAutofit/>
          </a:bodyPr>
          <a:lstStyle/>
          <a:p>
            <a:pPr>
              <a:lnSpc>
                <a:spcPct val="100000"/>
              </a:lnSpc>
            </a:pPr>
            <a:r>
              <a:rPr lang="en-US" sz="2800" dirty="0">
                <a:cs typeface="Times New Roman" panose="02020603050405020304" pitchFamily="18" charset="0"/>
              </a:rPr>
              <a:t>How This Matters</a:t>
            </a:r>
          </a:p>
        </p:txBody>
      </p:sp>
      <p:sp>
        <p:nvSpPr>
          <p:cNvPr id="41" name="Rectangle 40">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4F319D-32DF-348C-0807-405E7DB148EA}"/>
              </a:ext>
            </a:extLst>
          </p:cNvPr>
          <p:cNvSpPr>
            <a:spLocks noGrp="1"/>
          </p:cNvSpPr>
          <p:nvPr>
            <p:ph idx="1"/>
          </p:nvPr>
        </p:nvSpPr>
        <p:spPr>
          <a:xfrm>
            <a:off x="272956" y="2934455"/>
            <a:ext cx="3980992" cy="2840139"/>
          </a:xfrm>
        </p:spPr>
        <p:txBody>
          <a:bodyPr anchor="t">
            <a:normAutofit/>
          </a:bodyPr>
          <a:lstStyle/>
          <a:p>
            <a:pPr>
              <a:lnSpc>
                <a:spcPct val="100000"/>
              </a:lnSpc>
            </a:pPr>
            <a:r>
              <a:rPr lang="en-US" sz="1400" b="0" dirty="0">
                <a:ea typeface="Tahoma" panose="020B0604030504040204" pitchFamily="34" charset="0"/>
                <a:cs typeface="Tahoma" panose="020B0604030504040204" pitchFamily="34" charset="0"/>
              </a:rPr>
              <a:t>The right to seek asylum exists to save my family's lives and from displacement caused by bombs and missiles. For my family, leaving Iraq was not a choice; it was a necessity driven by survival. Asylum and refugee protections are not favors or privileges. They are legal rights meant to shield families like mine when war erodes all sense of safety and security.</a:t>
            </a:r>
          </a:p>
        </p:txBody>
      </p:sp>
      <p:pic>
        <p:nvPicPr>
          <p:cNvPr id="5" name="Picture 4" descr="A person carrying a child&#10;&#10;AI-generated content may be incorrect.">
            <a:extLst>
              <a:ext uri="{FF2B5EF4-FFF2-40B4-BE49-F238E27FC236}">
                <a16:creationId xmlns:a16="http://schemas.microsoft.com/office/drawing/2014/main" id="{1D7435A0-0574-EF83-77D2-BD6CDC2AA781}"/>
              </a:ext>
            </a:extLst>
          </p:cNvPr>
          <p:cNvPicPr>
            <a:picLocks noChangeAspect="1"/>
          </p:cNvPicPr>
          <p:nvPr/>
        </p:nvPicPr>
        <p:blipFill>
          <a:blip r:embed="rId4">
            <a:extLst>
              <a:ext uri="{28A0092B-C50C-407E-A947-70E740481C1C}">
                <a14:useLocalDpi xmlns:a14="http://schemas.microsoft.com/office/drawing/2010/main" val="0"/>
              </a:ext>
            </a:extLst>
          </a:blip>
          <a:srcRect l="8100" r="-1" b="-1"/>
          <a:stretch>
            <a:fillRect/>
          </a:stretch>
        </p:blipFill>
        <p:spPr>
          <a:xfrm>
            <a:off x="4695713" y="713436"/>
            <a:ext cx="7500472" cy="5431128"/>
          </a:xfrm>
          <a:prstGeom prst="rect">
            <a:avLst/>
          </a:prstGeom>
        </p:spPr>
      </p:pic>
      <p:sp>
        <p:nvSpPr>
          <p:cNvPr id="43" name="Rectangle 4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6">
            <a:hlinkClick r:id="" action="ppaction://media"/>
            <a:extLst>
              <a:ext uri="{FF2B5EF4-FFF2-40B4-BE49-F238E27FC236}">
                <a16:creationId xmlns:a16="http://schemas.microsoft.com/office/drawing/2014/main" id="{7DF01F01-FBE8-7668-E5DF-52DD1FD093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406032" y="4354524"/>
            <a:ext cx="2057400" cy="2057400"/>
          </a:xfrm>
          <a:prstGeom prst="ellipse">
            <a:avLst/>
          </a:prstGeom>
        </p:spPr>
      </p:pic>
    </p:spTree>
    <p:extLst>
      <p:ext uri="{BB962C8B-B14F-4D97-AF65-F5344CB8AC3E}">
        <p14:creationId xmlns:p14="http://schemas.microsoft.com/office/powerpoint/2010/main" val="3839257022"/>
      </p:ext>
    </p:extLst>
  </p:cSld>
  <p:clrMapOvr>
    <a:masterClrMapping/>
  </p:clrMapOvr>
  <mc:AlternateContent xmlns:mc="http://schemas.openxmlformats.org/markup-compatibility/2006">
    <mc:Choice xmlns:p14="http://schemas.microsoft.com/office/powerpoint/2010/main" Requires="p14">
      <p:transition spd="slow" p14:dur="2000" advTm="35037"/>
    </mc:Choice>
    <mc:Fallback>
      <p:transition spd="slow" advTm="3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carrying boxes&#10;&#10;AI-generated content may be incorrect.">
            <a:extLst>
              <a:ext uri="{FF2B5EF4-FFF2-40B4-BE49-F238E27FC236}">
                <a16:creationId xmlns:a16="http://schemas.microsoft.com/office/drawing/2014/main" id="{EE734895-A80C-CF01-7A51-5222680B97B5}"/>
              </a:ext>
            </a:extLst>
          </p:cNvPr>
          <p:cNvPicPr>
            <a:picLocks noChangeAspect="1"/>
          </p:cNvPicPr>
          <p:nvPr/>
        </p:nvPicPr>
        <p:blipFill>
          <a:blip r:embed="rId4">
            <a:extLst>
              <a:ext uri="{28A0092B-C50C-407E-A947-70E740481C1C}">
                <a14:useLocalDpi xmlns:a14="http://schemas.microsoft.com/office/drawing/2010/main" val="0"/>
              </a:ext>
            </a:extLst>
          </a:blip>
          <a:srcRect l="25226" r="28884" b="1"/>
          <a:stretch>
            <a:fillRect/>
          </a:stretch>
        </p:blipFill>
        <p:spPr>
          <a:xfrm>
            <a:off x="20" y="1804072"/>
            <a:ext cx="4458058" cy="4349801"/>
          </a:xfrm>
          <a:prstGeom prst="rect">
            <a:avLst/>
          </a:prstGeom>
        </p:spPr>
      </p:pic>
      <p:sp>
        <p:nvSpPr>
          <p:cNvPr id="33" name="Rectangle 3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4C0EBF-750D-2672-62C6-C5F7CC4A4BB8}"/>
              </a:ext>
            </a:extLst>
          </p:cNvPr>
          <p:cNvSpPr>
            <a:spLocks noGrp="1"/>
          </p:cNvSpPr>
          <p:nvPr>
            <p:ph type="title"/>
          </p:nvPr>
        </p:nvSpPr>
        <p:spPr>
          <a:xfrm>
            <a:off x="4794634" y="332450"/>
            <a:ext cx="6754447" cy="1471622"/>
          </a:xfrm>
        </p:spPr>
        <p:txBody>
          <a:bodyPr anchor="b">
            <a:normAutofit/>
          </a:bodyPr>
          <a:lstStyle/>
          <a:p>
            <a:r>
              <a:rPr lang="en-US" b="0" dirty="0">
                <a:cs typeface="Times New Roman" panose="02020603050405020304" pitchFamily="18" charset="0"/>
              </a:rPr>
              <a:t>Impact of War in Iraq</a:t>
            </a:r>
            <a:endParaRPr lang="en-US" dirty="0">
              <a:cs typeface="Times New Roman" panose="02020603050405020304" pitchFamily="18" charset="0"/>
            </a:endParaRPr>
          </a:p>
        </p:txBody>
      </p:sp>
      <p:sp>
        <p:nvSpPr>
          <p:cNvPr id="35" name="Rectangle 3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Content Placeholder 2">
            <a:extLst>
              <a:ext uri="{FF2B5EF4-FFF2-40B4-BE49-F238E27FC236}">
                <a16:creationId xmlns:a16="http://schemas.microsoft.com/office/drawing/2014/main" id="{4F5A735C-D5EE-AAC8-7EB7-660996A402A4}"/>
              </a:ext>
            </a:extLst>
          </p:cNvPr>
          <p:cNvGraphicFramePr>
            <a:graphicFrameLocks noGrp="1"/>
          </p:cNvGraphicFramePr>
          <p:nvPr>
            <p:ph idx="1"/>
          </p:nvPr>
        </p:nvGraphicFramePr>
        <p:xfrm>
          <a:off x="4794637" y="1940001"/>
          <a:ext cx="6754446" cy="38345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7" name="Rectangle 3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24" descr="A grey and white sound icon&#10;&#10;AI-generated content may be incorrect.">
            <a:hlinkClick r:id="" action="ppaction://media"/>
            <a:extLst>
              <a:ext uri="{FF2B5EF4-FFF2-40B4-BE49-F238E27FC236}">
                <a16:creationId xmlns:a16="http://schemas.microsoft.com/office/drawing/2014/main" id="{3B282106-588C-990C-4118-F766A86CFE4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9643748"/>
      </p:ext>
    </p:extLst>
  </p:cSld>
  <p:clrMapOvr>
    <a:masterClrMapping/>
  </p:clrMapOvr>
  <mc:AlternateContent xmlns:mc="http://schemas.openxmlformats.org/markup-compatibility/2006">
    <mc:Choice xmlns:p14="http://schemas.microsoft.com/office/powerpoint/2010/main" Requires="p14">
      <p:transition spd="slow" p14:dur="2000" advTm="26177"/>
    </mc:Choice>
    <mc:Fallback>
      <p:transition spd="slow" advTm="26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27677-DC79-9510-3B57-05E455656320}"/>
              </a:ext>
            </a:extLst>
          </p:cNvPr>
          <p:cNvSpPr>
            <a:spLocks noGrp="1"/>
          </p:cNvSpPr>
          <p:nvPr>
            <p:ph type="title"/>
          </p:nvPr>
        </p:nvSpPr>
        <p:spPr>
          <a:xfrm>
            <a:off x="7344376" y="1049715"/>
            <a:ext cx="4711552" cy="1030360"/>
          </a:xfrm>
        </p:spPr>
        <p:txBody>
          <a:bodyPr>
            <a:normAutofit fontScale="90000"/>
          </a:bodyPr>
          <a:lstStyle/>
          <a:p>
            <a:pPr>
              <a:lnSpc>
                <a:spcPct val="140000"/>
              </a:lnSpc>
            </a:pPr>
            <a:r>
              <a:rPr lang="en-US" sz="2300" dirty="0">
                <a:solidFill>
                  <a:schemeClr val="bg1"/>
                </a:solidFill>
              </a:rPr>
              <a:t>These Pictures shows the most bombed areas in Iraq</a:t>
            </a:r>
          </a:p>
        </p:txBody>
      </p:sp>
      <p:sp>
        <p:nvSpPr>
          <p:cNvPr id="27" name="Rectangle 26">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arge explosion with smoke and fire&#10;&#10;AI-generated content may be incorrect.">
            <a:extLst>
              <a:ext uri="{FF2B5EF4-FFF2-40B4-BE49-F238E27FC236}">
                <a16:creationId xmlns:a16="http://schemas.microsoft.com/office/drawing/2014/main" id="{65705CBA-05B1-37BE-FAB3-403C70FC9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537" y="2196235"/>
            <a:ext cx="5290191" cy="4689667"/>
          </a:xfrm>
          <a:prstGeom prst="rect">
            <a:avLst/>
          </a:prstGeom>
        </p:spPr>
      </p:pic>
      <p:pic>
        <p:nvPicPr>
          <p:cNvPr id="6" name="Content Placeholder 5" descr="A map with red circles">
            <a:extLst>
              <a:ext uri="{FF2B5EF4-FFF2-40B4-BE49-F238E27FC236}">
                <a16:creationId xmlns:a16="http://schemas.microsoft.com/office/drawing/2014/main" id="{CE879F37-B403-3A13-08C5-FCE70D8A393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9" y="0"/>
            <a:ext cx="7343834" cy="6907844"/>
          </a:xfrm>
        </p:spPr>
      </p:pic>
      <p:pic>
        <p:nvPicPr>
          <p:cNvPr id="10" name="Audio 9">
            <a:hlinkClick r:id="" action="ppaction://media"/>
            <a:extLst>
              <a:ext uri="{FF2B5EF4-FFF2-40B4-BE49-F238E27FC236}">
                <a16:creationId xmlns:a16="http://schemas.microsoft.com/office/drawing/2014/main" id="{D17764DC-1EC8-8402-3661-E845A32EF0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653060"/>
      </p:ext>
    </p:extLst>
  </p:cSld>
  <p:clrMapOvr>
    <a:masterClrMapping/>
  </p:clrMapOvr>
  <mc:AlternateContent xmlns:mc="http://schemas.openxmlformats.org/markup-compatibility/2006">
    <mc:Choice xmlns:p14="http://schemas.microsoft.com/office/powerpoint/2010/main" Requires="p14">
      <p:transition spd="slow" p14:dur="2000" advTm="35635"/>
    </mc:Choice>
    <mc:Fallback>
      <p:transition spd="slow" advTm="35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docProps/app.xml><?xml version="1.0" encoding="utf-8"?>
<Properties xmlns="http://schemas.openxmlformats.org/officeDocument/2006/extended-properties" xmlns:vt="http://schemas.openxmlformats.org/officeDocument/2006/docPropsVTypes">
  <TotalTime>1104</TotalTime>
  <Words>746</Words>
  <Application>Microsoft Office PowerPoint</Application>
  <PresentationFormat>Widescreen</PresentationFormat>
  <Paragraphs>43</Paragraphs>
  <Slides>15</Slides>
  <Notes>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Meiryo</vt:lpstr>
      <vt:lpstr>Corbel</vt:lpstr>
      <vt:lpstr>Tahoma</vt:lpstr>
      <vt:lpstr>Times New Roman</vt:lpstr>
      <vt:lpstr>Wingdings</vt:lpstr>
      <vt:lpstr>ShojiVTI</vt:lpstr>
      <vt:lpstr>The Right to Seek Asylum &amp; Refugee Protection</vt:lpstr>
      <vt:lpstr>My Story</vt:lpstr>
      <vt:lpstr>This picture is showing how homes are destroyed because of the war</vt:lpstr>
      <vt:lpstr>In this picture it is showing how ISIS controlled places extending from Syria to Iraq during the war</vt:lpstr>
      <vt:lpstr>This information shows the number of people who moved to the United States from Iraq during the conflict.</vt:lpstr>
      <vt:lpstr>International Legal Basis</vt:lpstr>
      <vt:lpstr>How This Matters</vt:lpstr>
      <vt:lpstr>Impact of War in Iraq</vt:lpstr>
      <vt:lpstr>These Pictures shows the most bombed areas in Iraq</vt:lpstr>
      <vt:lpstr>This picture shows how people struggle to find food</vt:lpstr>
      <vt:lpstr>American Embassy - Baghdad (2010)</vt:lpstr>
      <vt:lpstr>Opportunities Found in the U.S.</vt:lpstr>
      <vt:lpstr>My Message</vt:lpstr>
      <vt:lpstr>Conclusion</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Qais Alrubaya</dc:creator>
  <cp:lastModifiedBy>Angelo Cefaloni</cp:lastModifiedBy>
  <cp:revision>8</cp:revision>
  <dcterms:created xsi:type="dcterms:W3CDTF">2025-11-30T06:05:38Z</dcterms:created>
  <dcterms:modified xsi:type="dcterms:W3CDTF">2026-04-27T20:07:43Z</dcterms:modified>
</cp:coreProperties>
</file>