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1"/>
  </p:sldMasterIdLst>
  <p:sldIdLst>
    <p:sldId id="256" r:id="rId2"/>
    <p:sldId id="257" r:id="rId3"/>
    <p:sldId id="258" r:id="rId4"/>
    <p:sldId id="259" r:id="rId5"/>
    <p:sldId id="265" r:id="rId6"/>
    <p:sldId id="270" r:id="rId7"/>
    <p:sldId id="271" r:id="rId8"/>
    <p:sldId id="261" r:id="rId9"/>
    <p:sldId id="263" r:id="rId10"/>
    <p:sldId id="269"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B550CA-9531-7549-B46A-A06662D2D9A8}" v="9" dt="2026-01-22T01:04:44.2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84"/>
    <p:restoredTop sz="94693"/>
  </p:normalViewPr>
  <p:slideViewPr>
    <p:cSldViewPr snapToGrid="0">
      <p:cViewPr varScale="1">
        <p:scale>
          <a:sx n="105" d="100"/>
          <a:sy n="105" d="100"/>
        </p:scale>
        <p:origin x="32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A1EFAB-1BFD-4453-B8BE-1031163DFE9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6F4FB0F-38ED-44DE-9B6E-F19E88A5FE46}">
      <dgm:prSet custT="1"/>
      <dgm:spPr/>
      <dgm:t>
        <a:bodyPr/>
        <a:lstStyle/>
        <a:p>
          <a:pPr>
            <a:lnSpc>
              <a:spcPct val="100000"/>
            </a:lnSpc>
          </a:pPr>
          <a:r>
            <a:rPr lang="en-US" sz="1200" dirty="0">
              <a:latin typeface="+mn-lt"/>
            </a:rPr>
            <a:t>The causes behind African child labor stem from all areas, poverty being one of the main reasons. Families depending on their child’s income to survive, parent income in not enough to feed, clothe and house their families. </a:t>
          </a:r>
        </a:p>
      </dgm:t>
    </dgm:pt>
    <dgm:pt modelId="{2E3EAFC5-C4FC-486A-AA51-4C2B1B62731F}" type="parTrans" cxnId="{17181335-0B9A-4B07-AC61-E7D5EB169C69}">
      <dgm:prSet/>
      <dgm:spPr/>
      <dgm:t>
        <a:bodyPr/>
        <a:lstStyle/>
        <a:p>
          <a:pPr>
            <a:lnSpc>
              <a:spcPct val="100000"/>
            </a:lnSpc>
          </a:pPr>
          <a:endParaRPr lang="en-US" sz="1200">
            <a:latin typeface="+mn-lt"/>
          </a:endParaRPr>
        </a:p>
      </dgm:t>
    </dgm:pt>
    <dgm:pt modelId="{A239D70C-89D6-47D2-8F61-78F1DDB45C7B}" type="sibTrans" cxnId="{17181335-0B9A-4B07-AC61-E7D5EB169C69}">
      <dgm:prSet/>
      <dgm:spPr/>
      <dgm:t>
        <a:bodyPr/>
        <a:lstStyle/>
        <a:p>
          <a:pPr>
            <a:lnSpc>
              <a:spcPct val="100000"/>
            </a:lnSpc>
          </a:pPr>
          <a:endParaRPr lang="en-US" sz="1200">
            <a:latin typeface="+mn-lt"/>
          </a:endParaRPr>
        </a:p>
      </dgm:t>
    </dgm:pt>
    <dgm:pt modelId="{1AF93544-FE3B-42CA-B2D7-221749E6F6F7}">
      <dgm:prSet custT="1"/>
      <dgm:spPr/>
      <dgm:t>
        <a:bodyPr/>
        <a:lstStyle/>
        <a:p>
          <a:pPr>
            <a:lnSpc>
              <a:spcPct val="100000"/>
            </a:lnSpc>
          </a:pPr>
          <a:r>
            <a:rPr lang="en-US" sz="1200">
              <a:latin typeface="+mn-lt"/>
            </a:rPr>
            <a:t>In some unfortunate cases, children are used for labor purposes due to their vulnerability, children are more inclined to work harder positions because they do not know the risks and possible injury in includes. </a:t>
          </a:r>
        </a:p>
      </dgm:t>
    </dgm:pt>
    <dgm:pt modelId="{F5EBC0AD-C3EC-49DD-9F64-0CFD32316095}" type="parTrans" cxnId="{2AC9F1D7-E41B-4F5B-AB57-2108C6D8A6EA}">
      <dgm:prSet/>
      <dgm:spPr/>
      <dgm:t>
        <a:bodyPr/>
        <a:lstStyle/>
        <a:p>
          <a:pPr>
            <a:lnSpc>
              <a:spcPct val="100000"/>
            </a:lnSpc>
          </a:pPr>
          <a:endParaRPr lang="en-US" sz="1200">
            <a:latin typeface="+mn-lt"/>
          </a:endParaRPr>
        </a:p>
      </dgm:t>
    </dgm:pt>
    <dgm:pt modelId="{ADF4C31C-7032-410A-9CCC-52000D357EFD}" type="sibTrans" cxnId="{2AC9F1D7-E41B-4F5B-AB57-2108C6D8A6EA}">
      <dgm:prSet/>
      <dgm:spPr/>
      <dgm:t>
        <a:bodyPr/>
        <a:lstStyle/>
        <a:p>
          <a:pPr>
            <a:lnSpc>
              <a:spcPct val="100000"/>
            </a:lnSpc>
          </a:pPr>
          <a:endParaRPr lang="en-US" sz="1200">
            <a:latin typeface="+mn-lt"/>
          </a:endParaRPr>
        </a:p>
      </dgm:t>
    </dgm:pt>
    <dgm:pt modelId="{AC0DE300-E279-455B-9C8E-ABB98BEC4891}">
      <dgm:prSet custT="1"/>
      <dgm:spPr/>
      <dgm:t>
        <a:bodyPr/>
        <a:lstStyle/>
        <a:p>
          <a:pPr>
            <a:lnSpc>
              <a:spcPct val="100000"/>
            </a:lnSpc>
          </a:pPr>
          <a:r>
            <a:rPr lang="en-US" sz="1200">
              <a:latin typeface="+mn-lt"/>
            </a:rPr>
            <a:t>Children in third world countries also lack education due to minimal educational resources making them more susceptible to labor jobs at a young age. </a:t>
          </a:r>
        </a:p>
      </dgm:t>
    </dgm:pt>
    <dgm:pt modelId="{DC40B1E1-6380-4410-8BEF-BAE800C358B8}" type="parTrans" cxnId="{18276F3B-6809-447B-A686-EB5328DDD944}">
      <dgm:prSet/>
      <dgm:spPr/>
      <dgm:t>
        <a:bodyPr/>
        <a:lstStyle/>
        <a:p>
          <a:pPr>
            <a:lnSpc>
              <a:spcPct val="100000"/>
            </a:lnSpc>
          </a:pPr>
          <a:endParaRPr lang="en-US" sz="1200">
            <a:latin typeface="+mn-lt"/>
          </a:endParaRPr>
        </a:p>
      </dgm:t>
    </dgm:pt>
    <dgm:pt modelId="{9D2F3AD8-037C-41F0-8887-B2FCBEC3CC22}" type="sibTrans" cxnId="{18276F3B-6809-447B-A686-EB5328DDD944}">
      <dgm:prSet/>
      <dgm:spPr/>
      <dgm:t>
        <a:bodyPr/>
        <a:lstStyle/>
        <a:p>
          <a:pPr>
            <a:lnSpc>
              <a:spcPct val="100000"/>
            </a:lnSpc>
          </a:pPr>
          <a:endParaRPr lang="en-US" sz="1200">
            <a:latin typeface="+mn-lt"/>
          </a:endParaRPr>
        </a:p>
      </dgm:t>
    </dgm:pt>
    <dgm:pt modelId="{5FFEE49E-C3FF-422D-A3E3-13FA0BA601C1}">
      <dgm:prSet custT="1"/>
      <dgm:spPr/>
      <dgm:t>
        <a:bodyPr/>
        <a:lstStyle/>
        <a:p>
          <a:pPr>
            <a:lnSpc>
              <a:spcPct val="100000"/>
            </a:lnSpc>
          </a:pPr>
          <a:r>
            <a:rPr lang="en-US" sz="1200">
              <a:latin typeface="+mn-lt"/>
            </a:rPr>
            <a:t>Young girls are sent to work doing house chores with the preconceived notion that women are unable to participate in labor work like young boys this results on some occasions, young girls being sent into employment work away from their families or sex slavery. </a:t>
          </a:r>
        </a:p>
      </dgm:t>
    </dgm:pt>
    <dgm:pt modelId="{A01B70C6-FA12-4FF2-9D1D-081BBC402572}" type="parTrans" cxnId="{081DF513-EE74-48EB-962B-6A1AF5DCD03A}">
      <dgm:prSet/>
      <dgm:spPr/>
      <dgm:t>
        <a:bodyPr/>
        <a:lstStyle/>
        <a:p>
          <a:pPr>
            <a:lnSpc>
              <a:spcPct val="100000"/>
            </a:lnSpc>
          </a:pPr>
          <a:endParaRPr lang="en-US" sz="1200">
            <a:latin typeface="+mn-lt"/>
          </a:endParaRPr>
        </a:p>
      </dgm:t>
    </dgm:pt>
    <dgm:pt modelId="{ED769E94-1C32-42C8-AE5D-916D2CB46D2A}" type="sibTrans" cxnId="{081DF513-EE74-48EB-962B-6A1AF5DCD03A}">
      <dgm:prSet/>
      <dgm:spPr/>
      <dgm:t>
        <a:bodyPr/>
        <a:lstStyle/>
        <a:p>
          <a:pPr>
            <a:lnSpc>
              <a:spcPct val="100000"/>
            </a:lnSpc>
          </a:pPr>
          <a:endParaRPr lang="en-US" sz="1200">
            <a:latin typeface="+mn-lt"/>
          </a:endParaRPr>
        </a:p>
      </dgm:t>
    </dgm:pt>
    <dgm:pt modelId="{D78221E1-EAC0-4C57-9F7D-7302161A405B}">
      <dgm:prSet custT="1"/>
      <dgm:spPr/>
      <dgm:t>
        <a:bodyPr/>
        <a:lstStyle/>
        <a:p>
          <a:pPr>
            <a:lnSpc>
              <a:spcPct val="100000"/>
            </a:lnSpc>
          </a:pPr>
          <a:r>
            <a:rPr lang="en-US" sz="1200">
              <a:latin typeface="+mn-lt"/>
            </a:rPr>
            <a:t>Sometimes, child labor is deeply ingrained in a countries custom that a child working within the workforce is a a normal part of growing up for a young child. </a:t>
          </a:r>
        </a:p>
      </dgm:t>
    </dgm:pt>
    <dgm:pt modelId="{C64E6DD3-D225-48F3-9396-63F711DEBF59}" type="parTrans" cxnId="{90F57B0E-3CBE-4AE6-9FE5-FA1F866F49D5}">
      <dgm:prSet/>
      <dgm:spPr/>
      <dgm:t>
        <a:bodyPr/>
        <a:lstStyle/>
        <a:p>
          <a:pPr>
            <a:lnSpc>
              <a:spcPct val="100000"/>
            </a:lnSpc>
          </a:pPr>
          <a:endParaRPr lang="en-US" sz="1200">
            <a:latin typeface="+mn-lt"/>
          </a:endParaRPr>
        </a:p>
      </dgm:t>
    </dgm:pt>
    <dgm:pt modelId="{C62E5DF1-34B3-43DA-9ACD-F78C0778E625}" type="sibTrans" cxnId="{90F57B0E-3CBE-4AE6-9FE5-FA1F866F49D5}">
      <dgm:prSet/>
      <dgm:spPr/>
      <dgm:t>
        <a:bodyPr/>
        <a:lstStyle/>
        <a:p>
          <a:pPr>
            <a:lnSpc>
              <a:spcPct val="100000"/>
            </a:lnSpc>
          </a:pPr>
          <a:endParaRPr lang="en-US" sz="1200">
            <a:latin typeface="+mn-lt"/>
          </a:endParaRPr>
        </a:p>
      </dgm:t>
    </dgm:pt>
    <dgm:pt modelId="{0B95FB87-8689-43D0-89CC-D14D337813D2}" type="pres">
      <dgm:prSet presAssocID="{06A1EFAB-1BFD-4453-B8BE-1031163DFE90}" presName="vert0" presStyleCnt="0">
        <dgm:presLayoutVars>
          <dgm:dir/>
          <dgm:animOne val="branch"/>
          <dgm:animLvl val="lvl"/>
        </dgm:presLayoutVars>
      </dgm:prSet>
      <dgm:spPr/>
    </dgm:pt>
    <dgm:pt modelId="{BA4A0091-AD1D-44F6-A530-6E89895E76AE}" type="pres">
      <dgm:prSet presAssocID="{16F4FB0F-38ED-44DE-9B6E-F19E88A5FE46}" presName="thickLine" presStyleLbl="alignNode1" presStyleIdx="0" presStyleCnt="5"/>
      <dgm:spPr/>
    </dgm:pt>
    <dgm:pt modelId="{E0B0AAEB-2D48-4EA6-81F9-B5898290292E}" type="pres">
      <dgm:prSet presAssocID="{16F4FB0F-38ED-44DE-9B6E-F19E88A5FE46}" presName="horz1" presStyleCnt="0"/>
      <dgm:spPr/>
    </dgm:pt>
    <dgm:pt modelId="{F1E2E3CD-A116-41F5-A180-691375AF6342}" type="pres">
      <dgm:prSet presAssocID="{16F4FB0F-38ED-44DE-9B6E-F19E88A5FE46}" presName="tx1" presStyleLbl="revTx" presStyleIdx="0" presStyleCnt="5"/>
      <dgm:spPr/>
    </dgm:pt>
    <dgm:pt modelId="{C2077425-C5F4-40A0-9AC2-A16158A46DBB}" type="pres">
      <dgm:prSet presAssocID="{16F4FB0F-38ED-44DE-9B6E-F19E88A5FE46}" presName="vert1" presStyleCnt="0"/>
      <dgm:spPr/>
    </dgm:pt>
    <dgm:pt modelId="{4F462382-A7AA-4DE3-A886-14C105B8E07C}" type="pres">
      <dgm:prSet presAssocID="{1AF93544-FE3B-42CA-B2D7-221749E6F6F7}" presName="thickLine" presStyleLbl="alignNode1" presStyleIdx="1" presStyleCnt="5"/>
      <dgm:spPr/>
    </dgm:pt>
    <dgm:pt modelId="{C76C97EB-7927-4DB9-A3BC-2FAE2CA8DC55}" type="pres">
      <dgm:prSet presAssocID="{1AF93544-FE3B-42CA-B2D7-221749E6F6F7}" presName="horz1" presStyleCnt="0"/>
      <dgm:spPr/>
    </dgm:pt>
    <dgm:pt modelId="{509DFE39-3139-4BA1-9E89-C79305044F1D}" type="pres">
      <dgm:prSet presAssocID="{1AF93544-FE3B-42CA-B2D7-221749E6F6F7}" presName="tx1" presStyleLbl="revTx" presStyleIdx="1" presStyleCnt="5"/>
      <dgm:spPr/>
    </dgm:pt>
    <dgm:pt modelId="{E8AC5D02-2895-4848-8D40-CBF4BE3C046B}" type="pres">
      <dgm:prSet presAssocID="{1AF93544-FE3B-42CA-B2D7-221749E6F6F7}" presName="vert1" presStyleCnt="0"/>
      <dgm:spPr/>
    </dgm:pt>
    <dgm:pt modelId="{73D17C35-F12A-459B-AB8F-AB164877F16C}" type="pres">
      <dgm:prSet presAssocID="{AC0DE300-E279-455B-9C8E-ABB98BEC4891}" presName="thickLine" presStyleLbl="alignNode1" presStyleIdx="2" presStyleCnt="5"/>
      <dgm:spPr/>
    </dgm:pt>
    <dgm:pt modelId="{8F5F29C1-692F-4632-AACF-40BBA7C355F5}" type="pres">
      <dgm:prSet presAssocID="{AC0DE300-E279-455B-9C8E-ABB98BEC4891}" presName="horz1" presStyleCnt="0"/>
      <dgm:spPr/>
    </dgm:pt>
    <dgm:pt modelId="{27F54DDC-5D7A-4BD7-A25F-D805D03F8699}" type="pres">
      <dgm:prSet presAssocID="{AC0DE300-E279-455B-9C8E-ABB98BEC4891}" presName="tx1" presStyleLbl="revTx" presStyleIdx="2" presStyleCnt="5"/>
      <dgm:spPr/>
    </dgm:pt>
    <dgm:pt modelId="{2085453A-A86D-4284-82D9-72E546E358A4}" type="pres">
      <dgm:prSet presAssocID="{AC0DE300-E279-455B-9C8E-ABB98BEC4891}" presName="vert1" presStyleCnt="0"/>
      <dgm:spPr/>
    </dgm:pt>
    <dgm:pt modelId="{F82A584F-8DEA-4895-9F37-4020BB8DF3D9}" type="pres">
      <dgm:prSet presAssocID="{5FFEE49E-C3FF-422D-A3E3-13FA0BA601C1}" presName="thickLine" presStyleLbl="alignNode1" presStyleIdx="3" presStyleCnt="5"/>
      <dgm:spPr/>
    </dgm:pt>
    <dgm:pt modelId="{0290B460-29C3-4F89-9F5C-D36816572D80}" type="pres">
      <dgm:prSet presAssocID="{5FFEE49E-C3FF-422D-A3E3-13FA0BA601C1}" presName="horz1" presStyleCnt="0"/>
      <dgm:spPr/>
    </dgm:pt>
    <dgm:pt modelId="{6C7E9AE6-827F-4B97-82C1-6DC271A45253}" type="pres">
      <dgm:prSet presAssocID="{5FFEE49E-C3FF-422D-A3E3-13FA0BA601C1}" presName="tx1" presStyleLbl="revTx" presStyleIdx="3" presStyleCnt="5"/>
      <dgm:spPr/>
    </dgm:pt>
    <dgm:pt modelId="{E1BC161F-0354-41E8-8551-90C5AFB4AC47}" type="pres">
      <dgm:prSet presAssocID="{5FFEE49E-C3FF-422D-A3E3-13FA0BA601C1}" presName="vert1" presStyleCnt="0"/>
      <dgm:spPr/>
    </dgm:pt>
    <dgm:pt modelId="{121633C2-87E0-4979-9D07-26146908EA4D}" type="pres">
      <dgm:prSet presAssocID="{D78221E1-EAC0-4C57-9F7D-7302161A405B}" presName="thickLine" presStyleLbl="alignNode1" presStyleIdx="4" presStyleCnt="5"/>
      <dgm:spPr/>
    </dgm:pt>
    <dgm:pt modelId="{DE2A0108-5E0A-43A3-A500-406A1BC0BC82}" type="pres">
      <dgm:prSet presAssocID="{D78221E1-EAC0-4C57-9F7D-7302161A405B}" presName="horz1" presStyleCnt="0"/>
      <dgm:spPr/>
    </dgm:pt>
    <dgm:pt modelId="{5717D780-CDEC-4A6D-9A16-1D43A7ABBAC3}" type="pres">
      <dgm:prSet presAssocID="{D78221E1-EAC0-4C57-9F7D-7302161A405B}" presName="tx1" presStyleLbl="revTx" presStyleIdx="4" presStyleCnt="5"/>
      <dgm:spPr/>
    </dgm:pt>
    <dgm:pt modelId="{DEF5C3DB-C082-4875-B278-875C5A7A67B9}" type="pres">
      <dgm:prSet presAssocID="{D78221E1-EAC0-4C57-9F7D-7302161A405B}" presName="vert1" presStyleCnt="0"/>
      <dgm:spPr/>
    </dgm:pt>
  </dgm:ptLst>
  <dgm:cxnLst>
    <dgm:cxn modelId="{90F57B0E-3CBE-4AE6-9FE5-FA1F866F49D5}" srcId="{06A1EFAB-1BFD-4453-B8BE-1031163DFE90}" destId="{D78221E1-EAC0-4C57-9F7D-7302161A405B}" srcOrd="4" destOrd="0" parTransId="{C64E6DD3-D225-48F3-9396-63F711DEBF59}" sibTransId="{C62E5DF1-34B3-43DA-9ACD-F78C0778E625}"/>
    <dgm:cxn modelId="{081DF513-EE74-48EB-962B-6A1AF5DCD03A}" srcId="{06A1EFAB-1BFD-4453-B8BE-1031163DFE90}" destId="{5FFEE49E-C3FF-422D-A3E3-13FA0BA601C1}" srcOrd="3" destOrd="0" parTransId="{A01B70C6-FA12-4FF2-9D1D-081BBC402572}" sibTransId="{ED769E94-1C32-42C8-AE5D-916D2CB46D2A}"/>
    <dgm:cxn modelId="{A6544C14-6147-49CC-8E98-E5BA65346776}" type="presOf" srcId="{06A1EFAB-1BFD-4453-B8BE-1031163DFE90}" destId="{0B95FB87-8689-43D0-89CC-D14D337813D2}" srcOrd="0" destOrd="0" presId="urn:microsoft.com/office/officeart/2008/layout/LinedList"/>
    <dgm:cxn modelId="{17181335-0B9A-4B07-AC61-E7D5EB169C69}" srcId="{06A1EFAB-1BFD-4453-B8BE-1031163DFE90}" destId="{16F4FB0F-38ED-44DE-9B6E-F19E88A5FE46}" srcOrd="0" destOrd="0" parTransId="{2E3EAFC5-C4FC-486A-AA51-4C2B1B62731F}" sibTransId="{A239D70C-89D6-47D2-8F61-78F1DDB45C7B}"/>
    <dgm:cxn modelId="{18276F3B-6809-447B-A686-EB5328DDD944}" srcId="{06A1EFAB-1BFD-4453-B8BE-1031163DFE90}" destId="{AC0DE300-E279-455B-9C8E-ABB98BEC4891}" srcOrd="2" destOrd="0" parTransId="{DC40B1E1-6380-4410-8BEF-BAE800C358B8}" sibTransId="{9D2F3AD8-037C-41F0-8887-B2FCBEC3CC22}"/>
    <dgm:cxn modelId="{DF981D85-7EF2-42B0-850E-00E7E64204A8}" type="presOf" srcId="{5FFEE49E-C3FF-422D-A3E3-13FA0BA601C1}" destId="{6C7E9AE6-827F-4B97-82C1-6DC271A45253}" srcOrd="0" destOrd="0" presId="urn:microsoft.com/office/officeart/2008/layout/LinedList"/>
    <dgm:cxn modelId="{AF22F789-448F-44D3-A12F-0F45011F7793}" type="presOf" srcId="{D78221E1-EAC0-4C57-9F7D-7302161A405B}" destId="{5717D780-CDEC-4A6D-9A16-1D43A7ABBAC3}" srcOrd="0" destOrd="0" presId="urn:microsoft.com/office/officeart/2008/layout/LinedList"/>
    <dgm:cxn modelId="{1792DBB0-F128-4539-8C3C-AEAF56175879}" type="presOf" srcId="{16F4FB0F-38ED-44DE-9B6E-F19E88A5FE46}" destId="{F1E2E3CD-A116-41F5-A180-691375AF6342}" srcOrd="0" destOrd="0" presId="urn:microsoft.com/office/officeart/2008/layout/LinedList"/>
    <dgm:cxn modelId="{C4AE4AB1-49AB-4E7B-A5BF-BCA7A2C9B1AF}" type="presOf" srcId="{1AF93544-FE3B-42CA-B2D7-221749E6F6F7}" destId="{509DFE39-3139-4BA1-9E89-C79305044F1D}" srcOrd="0" destOrd="0" presId="urn:microsoft.com/office/officeart/2008/layout/LinedList"/>
    <dgm:cxn modelId="{40508FD0-37FE-4549-B80B-305FD528A6BD}" type="presOf" srcId="{AC0DE300-E279-455B-9C8E-ABB98BEC4891}" destId="{27F54DDC-5D7A-4BD7-A25F-D805D03F8699}" srcOrd="0" destOrd="0" presId="urn:microsoft.com/office/officeart/2008/layout/LinedList"/>
    <dgm:cxn modelId="{2AC9F1D7-E41B-4F5B-AB57-2108C6D8A6EA}" srcId="{06A1EFAB-1BFD-4453-B8BE-1031163DFE90}" destId="{1AF93544-FE3B-42CA-B2D7-221749E6F6F7}" srcOrd="1" destOrd="0" parTransId="{F5EBC0AD-C3EC-49DD-9F64-0CFD32316095}" sibTransId="{ADF4C31C-7032-410A-9CCC-52000D357EFD}"/>
    <dgm:cxn modelId="{9955EC82-3580-46B7-9E96-DDA32FAFF32E}" type="presParOf" srcId="{0B95FB87-8689-43D0-89CC-D14D337813D2}" destId="{BA4A0091-AD1D-44F6-A530-6E89895E76AE}" srcOrd="0" destOrd="0" presId="urn:microsoft.com/office/officeart/2008/layout/LinedList"/>
    <dgm:cxn modelId="{3472788B-A167-4DCC-A092-8EA64BBD8981}" type="presParOf" srcId="{0B95FB87-8689-43D0-89CC-D14D337813D2}" destId="{E0B0AAEB-2D48-4EA6-81F9-B5898290292E}" srcOrd="1" destOrd="0" presId="urn:microsoft.com/office/officeart/2008/layout/LinedList"/>
    <dgm:cxn modelId="{008C79A8-4BE9-4ED5-93B9-2E119430842B}" type="presParOf" srcId="{E0B0AAEB-2D48-4EA6-81F9-B5898290292E}" destId="{F1E2E3CD-A116-41F5-A180-691375AF6342}" srcOrd="0" destOrd="0" presId="urn:microsoft.com/office/officeart/2008/layout/LinedList"/>
    <dgm:cxn modelId="{AF862974-563F-41C2-BBF2-8D190903EA46}" type="presParOf" srcId="{E0B0AAEB-2D48-4EA6-81F9-B5898290292E}" destId="{C2077425-C5F4-40A0-9AC2-A16158A46DBB}" srcOrd="1" destOrd="0" presId="urn:microsoft.com/office/officeart/2008/layout/LinedList"/>
    <dgm:cxn modelId="{7E3A7326-4FB1-4980-8CE4-1757A72A6C49}" type="presParOf" srcId="{0B95FB87-8689-43D0-89CC-D14D337813D2}" destId="{4F462382-A7AA-4DE3-A886-14C105B8E07C}" srcOrd="2" destOrd="0" presId="urn:microsoft.com/office/officeart/2008/layout/LinedList"/>
    <dgm:cxn modelId="{956F7C63-0146-48CF-9FB1-B9FEA99A968B}" type="presParOf" srcId="{0B95FB87-8689-43D0-89CC-D14D337813D2}" destId="{C76C97EB-7927-4DB9-A3BC-2FAE2CA8DC55}" srcOrd="3" destOrd="0" presId="urn:microsoft.com/office/officeart/2008/layout/LinedList"/>
    <dgm:cxn modelId="{A643ADC4-6F47-4FB0-B081-03F4A8FF3C72}" type="presParOf" srcId="{C76C97EB-7927-4DB9-A3BC-2FAE2CA8DC55}" destId="{509DFE39-3139-4BA1-9E89-C79305044F1D}" srcOrd="0" destOrd="0" presId="urn:microsoft.com/office/officeart/2008/layout/LinedList"/>
    <dgm:cxn modelId="{27F528B4-A198-48E1-A290-152C762650E6}" type="presParOf" srcId="{C76C97EB-7927-4DB9-A3BC-2FAE2CA8DC55}" destId="{E8AC5D02-2895-4848-8D40-CBF4BE3C046B}" srcOrd="1" destOrd="0" presId="urn:microsoft.com/office/officeart/2008/layout/LinedList"/>
    <dgm:cxn modelId="{F7469738-AF6F-41B7-A76C-D0550D4D9F86}" type="presParOf" srcId="{0B95FB87-8689-43D0-89CC-D14D337813D2}" destId="{73D17C35-F12A-459B-AB8F-AB164877F16C}" srcOrd="4" destOrd="0" presId="urn:microsoft.com/office/officeart/2008/layout/LinedList"/>
    <dgm:cxn modelId="{5FE62781-517E-4E6F-B35D-94C97DEB588D}" type="presParOf" srcId="{0B95FB87-8689-43D0-89CC-D14D337813D2}" destId="{8F5F29C1-692F-4632-AACF-40BBA7C355F5}" srcOrd="5" destOrd="0" presId="urn:microsoft.com/office/officeart/2008/layout/LinedList"/>
    <dgm:cxn modelId="{88F0E4C4-B5D5-4775-897B-6508F64726D5}" type="presParOf" srcId="{8F5F29C1-692F-4632-AACF-40BBA7C355F5}" destId="{27F54DDC-5D7A-4BD7-A25F-D805D03F8699}" srcOrd="0" destOrd="0" presId="urn:microsoft.com/office/officeart/2008/layout/LinedList"/>
    <dgm:cxn modelId="{6FC1582D-C9DC-4DE5-A790-591F3AAE26C9}" type="presParOf" srcId="{8F5F29C1-692F-4632-AACF-40BBA7C355F5}" destId="{2085453A-A86D-4284-82D9-72E546E358A4}" srcOrd="1" destOrd="0" presId="urn:microsoft.com/office/officeart/2008/layout/LinedList"/>
    <dgm:cxn modelId="{D2B31618-5469-470B-A3C5-CA20E94F1A9F}" type="presParOf" srcId="{0B95FB87-8689-43D0-89CC-D14D337813D2}" destId="{F82A584F-8DEA-4895-9F37-4020BB8DF3D9}" srcOrd="6" destOrd="0" presId="urn:microsoft.com/office/officeart/2008/layout/LinedList"/>
    <dgm:cxn modelId="{EB3911B9-4C43-4FD8-9958-549C1EABC046}" type="presParOf" srcId="{0B95FB87-8689-43D0-89CC-D14D337813D2}" destId="{0290B460-29C3-4F89-9F5C-D36816572D80}" srcOrd="7" destOrd="0" presId="urn:microsoft.com/office/officeart/2008/layout/LinedList"/>
    <dgm:cxn modelId="{AF01E9A2-C0BC-4BD3-A5D2-0E53022ED59F}" type="presParOf" srcId="{0290B460-29C3-4F89-9F5C-D36816572D80}" destId="{6C7E9AE6-827F-4B97-82C1-6DC271A45253}" srcOrd="0" destOrd="0" presId="urn:microsoft.com/office/officeart/2008/layout/LinedList"/>
    <dgm:cxn modelId="{2AF312E5-032F-4DA8-8381-92FCBC813D45}" type="presParOf" srcId="{0290B460-29C3-4F89-9F5C-D36816572D80}" destId="{E1BC161F-0354-41E8-8551-90C5AFB4AC47}" srcOrd="1" destOrd="0" presId="urn:microsoft.com/office/officeart/2008/layout/LinedList"/>
    <dgm:cxn modelId="{50B6C3F8-351F-4FB9-8E5F-B9BDC231774F}" type="presParOf" srcId="{0B95FB87-8689-43D0-89CC-D14D337813D2}" destId="{121633C2-87E0-4979-9D07-26146908EA4D}" srcOrd="8" destOrd="0" presId="urn:microsoft.com/office/officeart/2008/layout/LinedList"/>
    <dgm:cxn modelId="{0A25E1C0-CB9D-4333-8EEF-50FBC700B6AF}" type="presParOf" srcId="{0B95FB87-8689-43D0-89CC-D14D337813D2}" destId="{DE2A0108-5E0A-43A3-A500-406A1BC0BC82}" srcOrd="9" destOrd="0" presId="urn:microsoft.com/office/officeart/2008/layout/LinedList"/>
    <dgm:cxn modelId="{E58DF553-0989-4FCB-BDAA-8595DE81E443}" type="presParOf" srcId="{DE2A0108-5E0A-43A3-A500-406A1BC0BC82}" destId="{5717D780-CDEC-4A6D-9A16-1D43A7ABBAC3}" srcOrd="0" destOrd="0" presId="urn:microsoft.com/office/officeart/2008/layout/LinedList"/>
    <dgm:cxn modelId="{C1B65A19-DD58-4C7D-BED7-BD1CA422EA79}" type="presParOf" srcId="{DE2A0108-5E0A-43A3-A500-406A1BC0BC82}" destId="{DEF5C3DB-C082-4875-B278-875C5A7A67B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A0091-AD1D-44F6-A530-6E89895E76AE}">
      <dsp:nvSpPr>
        <dsp:cNvPr id="0" name=""/>
        <dsp:cNvSpPr/>
      </dsp:nvSpPr>
      <dsp:spPr>
        <a:xfrm>
          <a:off x="0" y="498"/>
          <a:ext cx="61091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E2E3CD-A116-41F5-A180-691375AF6342}">
      <dsp:nvSpPr>
        <dsp:cNvPr id="0" name=""/>
        <dsp:cNvSpPr/>
      </dsp:nvSpPr>
      <dsp:spPr>
        <a:xfrm>
          <a:off x="0" y="498"/>
          <a:ext cx="6109130" cy="815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100000"/>
            </a:lnSpc>
            <a:spcBef>
              <a:spcPct val="0"/>
            </a:spcBef>
            <a:spcAft>
              <a:spcPct val="35000"/>
            </a:spcAft>
            <a:buNone/>
          </a:pPr>
          <a:r>
            <a:rPr lang="en-US" sz="1200" kern="1200" dirty="0">
              <a:latin typeface="+mn-lt"/>
            </a:rPr>
            <a:t>The causes behind African child labor stem from all areas, poverty being one of the main reasons. Families depending on their child’s income to survive, parent income in not enough to feed, clothe and house their families. </a:t>
          </a:r>
        </a:p>
      </dsp:txBody>
      <dsp:txXfrm>
        <a:off x="0" y="498"/>
        <a:ext cx="6109130" cy="815923"/>
      </dsp:txXfrm>
    </dsp:sp>
    <dsp:sp modelId="{4F462382-A7AA-4DE3-A886-14C105B8E07C}">
      <dsp:nvSpPr>
        <dsp:cNvPr id="0" name=""/>
        <dsp:cNvSpPr/>
      </dsp:nvSpPr>
      <dsp:spPr>
        <a:xfrm>
          <a:off x="0" y="816421"/>
          <a:ext cx="61091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9DFE39-3139-4BA1-9E89-C79305044F1D}">
      <dsp:nvSpPr>
        <dsp:cNvPr id="0" name=""/>
        <dsp:cNvSpPr/>
      </dsp:nvSpPr>
      <dsp:spPr>
        <a:xfrm>
          <a:off x="0" y="816421"/>
          <a:ext cx="6109130" cy="815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100000"/>
            </a:lnSpc>
            <a:spcBef>
              <a:spcPct val="0"/>
            </a:spcBef>
            <a:spcAft>
              <a:spcPct val="35000"/>
            </a:spcAft>
            <a:buNone/>
          </a:pPr>
          <a:r>
            <a:rPr lang="en-US" sz="1200" kern="1200">
              <a:latin typeface="+mn-lt"/>
            </a:rPr>
            <a:t>In some unfortunate cases, children are used for labor purposes due to their vulnerability, children are more inclined to work harder positions because they do not know the risks and possible injury in includes. </a:t>
          </a:r>
        </a:p>
      </dsp:txBody>
      <dsp:txXfrm>
        <a:off x="0" y="816421"/>
        <a:ext cx="6109130" cy="815923"/>
      </dsp:txXfrm>
    </dsp:sp>
    <dsp:sp modelId="{73D17C35-F12A-459B-AB8F-AB164877F16C}">
      <dsp:nvSpPr>
        <dsp:cNvPr id="0" name=""/>
        <dsp:cNvSpPr/>
      </dsp:nvSpPr>
      <dsp:spPr>
        <a:xfrm>
          <a:off x="0" y="1632344"/>
          <a:ext cx="61091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F54DDC-5D7A-4BD7-A25F-D805D03F8699}">
      <dsp:nvSpPr>
        <dsp:cNvPr id="0" name=""/>
        <dsp:cNvSpPr/>
      </dsp:nvSpPr>
      <dsp:spPr>
        <a:xfrm>
          <a:off x="0" y="1632344"/>
          <a:ext cx="6109130" cy="815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100000"/>
            </a:lnSpc>
            <a:spcBef>
              <a:spcPct val="0"/>
            </a:spcBef>
            <a:spcAft>
              <a:spcPct val="35000"/>
            </a:spcAft>
            <a:buNone/>
          </a:pPr>
          <a:r>
            <a:rPr lang="en-US" sz="1200" kern="1200">
              <a:latin typeface="+mn-lt"/>
            </a:rPr>
            <a:t>Children in third world countries also lack education due to minimal educational resources making them more susceptible to labor jobs at a young age. </a:t>
          </a:r>
        </a:p>
      </dsp:txBody>
      <dsp:txXfrm>
        <a:off x="0" y="1632344"/>
        <a:ext cx="6109130" cy="815923"/>
      </dsp:txXfrm>
    </dsp:sp>
    <dsp:sp modelId="{F82A584F-8DEA-4895-9F37-4020BB8DF3D9}">
      <dsp:nvSpPr>
        <dsp:cNvPr id="0" name=""/>
        <dsp:cNvSpPr/>
      </dsp:nvSpPr>
      <dsp:spPr>
        <a:xfrm>
          <a:off x="0" y="2448268"/>
          <a:ext cx="61091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7E9AE6-827F-4B97-82C1-6DC271A45253}">
      <dsp:nvSpPr>
        <dsp:cNvPr id="0" name=""/>
        <dsp:cNvSpPr/>
      </dsp:nvSpPr>
      <dsp:spPr>
        <a:xfrm>
          <a:off x="0" y="2448268"/>
          <a:ext cx="6109130" cy="815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100000"/>
            </a:lnSpc>
            <a:spcBef>
              <a:spcPct val="0"/>
            </a:spcBef>
            <a:spcAft>
              <a:spcPct val="35000"/>
            </a:spcAft>
            <a:buNone/>
          </a:pPr>
          <a:r>
            <a:rPr lang="en-US" sz="1200" kern="1200">
              <a:latin typeface="+mn-lt"/>
            </a:rPr>
            <a:t>Young girls are sent to work doing house chores with the preconceived notion that women are unable to participate in labor work like young boys this results on some occasions, young girls being sent into employment work away from their families or sex slavery. </a:t>
          </a:r>
        </a:p>
      </dsp:txBody>
      <dsp:txXfrm>
        <a:off x="0" y="2448268"/>
        <a:ext cx="6109130" cy="815923"/>
      </dsp:txXfrm>
    </dsp:sp>
    <dsp:sp modelId="{121633C2-87E0-4979-9D07-26146908EA4D}">
      <dsp:nvSpPr>
        <dsp:cNvPr id="0" name=""/>
        <dsp:cNvSpPr/>
      </dsp:nvSpPr>
      <dsp:spPr>
        <a:xfrm>
          <a:off x="0" y="3264191"/>
          <a:ext cx="61091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17D780-CDEC-4A6D-9A16-1D43A7ABBAC3}">
      <dsp:nvSpPr>
        <dsp:cNvPr id="0" name=""/>
        <dsp:cNvSpPr/>
      </dsp:nvSpPr>
      <dsp:spPr>
        <a:xfrm>
          <a:off x="0" y="3264191"/>
          <a:ext cx="6109130" cy="815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100000"/>
            </a:lnSpc>
            <a:spcBef>
              <a:spcPct val="0"/>
            </a:spcBef>
            <a:spcAft>
              <a:spcPct val="35000"/>
            </a:spcAft>
            <a:buNone/>
          </a:pPr>
          <a:r>
            <a:rPr lang="en-US" sz="1200" kern="1200">
              <a:latin typeface="+mn-lt"/>
            </a:rPr>
            <a:t>Sometimes, child labor is deeply ingrained in a countries custom that a child working within the workforce is a a normal part of growing up for a young child. </a:t>
          </a:r>
        </a:p>
      </dsp:txBody>
      <dsp:txXfrm>
        <a:off x="0" y="3264191"/>
        <a:ext cx="6109130" cy="81592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F32C74-82F4-2A29-889B-EF23CEE6AA4F}"/>
              </a:ext>
            </a:extLst>
          </p:cNvPr>
          <p:cNvSpPr>
            <a:spLocks noGrp="1"/>
          </p:cNvSpPr>
          <p:nvPr>
            <p:ph type="ctrTitle"/>
          </p:nvPr>
        </p:nvSpPr>
        <p:spPr>
          <a:xfrm>
            <a:off x="1066801" y="1122363"/>
            <a:ext cx="6211185" cy="2305246"/>
          </a:xfrm>
        </p:spPr>
        <p:txBody>
          <a:bodyPr anchor="b">
            <a:normAutofit/>
          </a:bodyPr>
          <a:lstStyle>
            <a:lvl1pPr algn="l">
              <a:lnSpc>
                <a:spcPct val="100000"/>
              </a:lnSpc>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ACADD6-278F-604C-8A38-BBBAFC6754E8}"/>
              </a:ext>
            </a:extLst>
          </p:cNvPr>
          <p:cNvSpPr>
            <a:spLocks noGrp="1"/>
          </p:cNvSpPr>
          <p:nvPr>
            <p:ph type="subTitle" idx="1"/>
          </p:nvPr>
        </p:nvSpPr>
        <p:spPr>
          <a:xfrm>
            <a:off x="1066802" y="3549048"/>
            <a:ext cx="5029198" cy="195627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C43946B-3F5A-C916-B62B-8D5938EA8285}"/>
              </a:ext>
            </a:extLst>
          </p:cNvPr>
          <p:cNvSpPr>
            <a:spLocks noGrp="1"/>
          </p:cNvSpPr>
          <p:nvPr>
            <p:ph type="dt" sz="half" idx="10"/>
          </p:nvPr>
        </p:nvSpPr>
        <p:spPr/>
        <p:txBody>
          <a:bodyPr/>
          <a:lstStyle/>
          <a:p>
            <a:fld id="{1E351CED-465B-40B5-ADCE-957C918F227B}" type="datetimeFigureOut">
              <a:rPr lang="en-US" smtClean="0"/>
              <a:t>4/27/2026</a:t>
            </a:fld>
            <a:endParaRPr lang="en-US"/>
          </a:p>
        </p:txBody>
      </p:sp>
      <p:sp>
        <p:nvSpPr>
          <p:cNvPr id="5" name="Footer Placeholder 4">
            <a:extLst>
              <a:ext uri="{FF2B5EF4-FFF2-40B4-BE49-F238E27FC236}">
                <a16:creationId xmlns:a16="http://schemas.microsoft.com/office/drawing/2014/main" id="{5986539F-2DB8-FCDA-C884-9C3CD29B8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AA7B3-5D3B-D493-8F6F-1FEBB8576D62}"/>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347538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0D2E-0561-F284-F89A-AAE3CD09AC24}"/>
              </a:ext>
            </a:extLst>
          </p:cNvPr>
          <p:cNvSpPr>
            <a:spLocks noGrp="1"/>
          </p:cNvSpPr>
          <p:nvPr>
            <p:ph type="title"/>
          </p:nvPr>
        </p:nvSpPr>
        <p:spPr>
          <a:xfrm>
            <a:off x="1066800" y="936841"/>
            <a:ext cx="10239338" cy="95366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657C4C-16EC-2477-6332-830F53011D33}"/>
              </a:ext>
            </a:extLst>
          </p:cNvPr>
          <p:cNvSpPr>
            <a:spLocks noGrp="1"/>
          </p:cNvSpPr>
          <p:nvPr>
            <p:ph type="body" orient="vert" idx="1"/>
          </p:nvPr>
        </p:nvSpPr>
        <p:spPr>
          <a:xfrm>
            <a:off x="1069848" y="2139696"/>
            <a:ext cx="10239338" cy="36776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940D3-6996-1C08-F1AF-87C354657912}"/>
              </a:ext>
            </a:extLst>
          </p:cNvPr>
          <p:cNvSpPr>
            <a:spLocks noGrp="1"/>
          </p:cNvSpPr>
          <p:nvPr>
            <p:ph type="dt" sz="half" idx="10"/>
          </p:nvPr>
        </p:nvSpPr>
        <p:spPr/>
        <p:txBody>
          <a:bodyPr/>
          <a:lstStyle/>
          <a:p>
            <a:fld id="{1E351CED-465B-40B5-ADCE-957C918F227B}" type="datetimeFigureOut">
              <a:rPr lang="en-US" smtClean="0"/>
              <a:t>4/27/2026</a:t>
            </a:fld>
            <a:endParaRPr lang="en-US"/>
          </a:p>
        </p:txBody>
      </p:sp>
      <p:sp>
        <p:nvSpPr>
          <p:cNvPr id="5" name="Footer Placeholder 4">
            <a:extLst>
              <a:ext uri="{FF2B5EF4-FFF2-40B4-BE49-F238E27FC236}">
                <a16:creationId xmlns:a16="http://schemas.microsoft.com/office/drawing/2014/main" id="{4C3676C3-588F-B636-8CE0-AA2CBFBCE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EF8A9-EB1E-B344-A4B8-B58D0633630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838648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F3A28-33E4-2796-AE7A-1234569F5CE0}"/>
              </a:ext>
            </a:extLst>
          </p:cNvPr>
          <p:cNvSpPr>
            <a:spLocks noGrp="1"/>
          </p:cNvSpPr>
          <p:nvPr>
            <p:ph type="title" orient="vert"/>
          </p:nvPr>
        </p:nvSpPr>
        <p:spPr>
          <a:xfrm>
            <a:off x="8844950" y="1081177"/>
            <a:ext cx="2508849" cy="463382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D185FC-2BBB-E997-A5CD-F2C6CF6B7C68}"/>
              </a:ext>
            </a:extLst>
          </p:cNvPr>
          <p:cNvSpPr>
            <a:spLocks noGrp="1"/>
          </p:cNvSpPr>
          <p:nvPr>
            <p:ph type="body" orient="vert" idx="1"/>
          </p:nvPr>
        </p:nvSpPr>
        <p:spPr>
          <a:xfrm>
            <a:off x="1066800" y="1081177"/>
            <a:ext cx="7505700" cy="4633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314B3C-96CD-071C-C2AD-2C7E04F819C0}"/>
              </a:ext>
            </a:extLst>
          </p:cNvPr>
          <p:cNvSpPr>
            <a:spLocks noGrp="1"/>
          </p:cNvSpPr>
          <p:nvPr>
            <p:ph type="dt" sz="half" idx="10"/>
          </p:nvPr>
        </p:nvSpPr>
        <p:spPr/>
        <p:txBody>
          <a:bodyPr/>
          <a:lstStyle/>
          <a:p>
            <a:fld id="{1E351CED-465B-40B5-ADCE-957C918F227B}" type="datetimeFigureOut">
              <a:rPr lang="en-US" smtClean="0"/>
              <a:t>4/27/2026</a:t>
            </a:fld>
            <a:endParaRPr lang="en-US"/>
          </a:p>
        </p:txBody>
      </p:sp>
      <p:sp>
        <p:nvSpPr>
          <p:cNvPr id="5" name="Footer Placeholder 4">
            <a:extLst>
              <a:ext uri="{FF2B5EF4-FFF2-40B4-BE49-F238E27FC236}">
                <a16:creationId xmlns:a16="http://schemas.microsoft.com/office/drawing/2014/main" id="{F5AA2B04-F5E0-C5A3-C77D-6AE9A9E9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55BC2-C712-C4A4-50EC-E10D88344310}"/>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019655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4769-9A55-AF9B-4CE4-DFA07E711CF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E45D9E-DBB4-B890-88D5-B4C03599E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E15260-1C0B-A965-3114-D7C40D18BDF4}"/>
              </a:ext>
            </a:extLst>
          </p:cNvPr>
          <p:cNvSpPr>
            <a:spLocks noGrp="1"/>
          </p:cNvSpPr>
          <p:nvPr>
            <p:ph type="dt" sz="half" idx="10"/>
          </p:nvPr>
        </p:nvSpPr>
        <p:spPr/>
        <p:txBody>
          <a:bodyPr/>
          <a:lstStyle/>
          <a:p>
            <a:fld id="{1E351CED-465B-40B5-ADCE-957C918F227B}" type="datetimeFigureOut">
              <a:rPr lang="en-US" smtClean="0"/>
              <a:t>4/27/2026</a:t>
            </a:fld>
            <a:endParaRPr lang="en-US"/>
          </a:p>
        </p:txBody>
      </p:sp>
      <p:sp>
        <p:nvSpPr>
          <p:cNvPr id="5" name="Footer Placeholder 4">
            <a:extLst>
              <a:ext uri="{FF2B5EF4-FFF2-40B4-BE49-F238E27FC236}">
                <a16:creationId xmlns:a16="http://schemas.microsoft.com/office/drawing/2014/main" id="{19AAF4D1-0334-3F24-69B4-06C7BD742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BA76D-3B8B-429D-9B32-54D6A6297C0A}"/>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047142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8D9C414-4A2F-78AF-ED60-6130D4C563B3}"/>
              </a:ext>
            </a:extLst>
          </p:cNvPr>
          <p:cNvSpPr/>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3410AE4-7FC7-589E-B6D3-0DA7B5FC5CE3}"/>
              </a:ext>
            </a:extLst>
          </p:cNvPr>
          <p:cNvSpPr/>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381CBD-08D9-3C9A-7620-24F2D6404893}"/>
              </a:ext>
            </a:extLst>
          </p:cNvPr>
          <p:cNvSpPr>
            <a:spLocks noGrp="1"/>
          </p:cNvSpPr>
          <p:nvPr>
            <p:ph type="title"/>
          </p:nvPr>
        </p:nvSpPr>
        <p:spPr>
          <a:xfrm>
            <a:off x="1066800" y="1709738"/>
            <a:ext cx="6455434" cy="29812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D5AE2B-1716-CEEC-73F8-E81F59192562}"/>
              </a:ext>
            </a:extLst>
          </p:cNvPr>
          <p:cNvSpPr>
            <a:spLocks noGrp="1"/>
          </p:cNvSpPr>
          <p:nvPr>
            <p:ph type="body" idx="1"/>
          </p:nvPr>
        </p:nvSpPr>
        <p:spPr>
          <a:xfrm>
            <a:off x="1066800" y="4759252"/>
            <a:ext cx="5397260" cy="955748"/>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F3052-6EE8-979F-04FB-1B8DF81F29B9}"/>
              </a:ext>
            </a:extLst>
          </p:cNvPr>
          <p:cNvSpPr>
            <a:spLocks noGrp="1"/>
          </p:cNvSpPr>
          <p:nvPr>
            <p:ph type="dt" sz="half" idx="10"/>
          </p:nvPr>
        </p:nvSpPr>
        <p:spPr/>
        <p:txBody>
          <a:bodyPr/>
          <a:lstStyle/>
          <a:p>
            <a:fld id="{1E351CED-465B-40B5-ADCE-957C918F227B}" type="datetimeFigureOut">
              <a:rPr lang="en-US" smtClean="0"/>
              <a:t>4/27/2026</a:t>
            </a:fld>
            <a:endParaRPr lang="en-US"/>
          </a:p>
        </p:txBody>
      </p:sp>
      <p:sp>
        <p:nvSpPr>
          <p:cNvPr id="5" name="Footer Placeholder 4">
            <a:extLst>
              <a:ext uri="{FF2B5EF4-FFF2-40B4-BE49-F238E27FC236}">
                <a16:creationId xmlns:a16="http://schemas.microsoft.com/office/drawing/2014/main" id="{7D986285-161A-6869-27C2-0A159C234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ED64F-5DAB-238D-C34A-1DCCB12221D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410267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84D0-7460-7B08-F1EE-96EABE40212A}"/>
              </a:ext>
            </a:extLst>
          </p:cNvPr>
          <p:cNvSpPr>
            <a:spLocks noGrp="1"/>
          </p:cNvSpPr>
          <p:nvPr>
            <p:ph type="title"/>
          </p:nvPr>
        </p:nvSpPr>
        <p:spPr>
          <a:xfrm>
            <a:off x="1066799" y="936841"/>
            <a:ext cx="10092477" cy="95366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80B7F9-8ECB-7079-A11E-51D3903E2B1A}"/>
              </a:ext>
            </a:extLst>
          </p:cNvPr>
          <p:cNvSpPr>
            <a:spLocks noGrp="1"/>
          </p:cNvSpPr>
          <p:nvPr>
            <p:ph sz="half" idx="1"/>
          </p:nvPr>
        </p:nvSpPr>
        <p:spPr>
          <a:xfrm>
            <a:off x="1066800"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4E97161-CAF5-CA48-D814-7ACD43AB99E1}"/>
              </a:ext>
            </a:extLst>
          </p:cNvPr>
          <p:cNvSpPr>
            <a:spLocks noGrp="1"/>
          </p:cNvSpPr>
          <p:nvPr>
            <p:ph sz="half" idx="2"/>
          </p:nvPr>
        </p:nvSpPr>
        <p:spPr>
          <a:xfrm>
            <a:off x="6349795"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23BD680-4E7A-5155-3CAE-6BD44EE8BA83}"/>
              </a:ext>
            </a:extLst>
          </p:cNvPr>
          <p:cNvSpPr>
            <a:spLocks noGrp="1"/>
          </p:cNvSpPr>
          <p:nvPr>
            <p:ph type="dt" sz="half" idx="10"/>
          </p:nvPr>
        </p:nvSpPr>
        <p:spPr/>
        <p:txBody>
          <a:bodyPr/>
          <a:lstStyle/>
          <a:p>
            <a:fld id="{1E351CED-465B-40B5-ADCE-957C918F227B}" type="datetimeFigureOut">
              <a:rPr lang="en-US" smtClean="0"/>
              <a:t>4/27/2026</a:t>
            </a:fld>
            <a:endParaRPr lang="en-US"/>
          </a:p>
        </p:txBody>
      </p:sp>
      <p:sp>
        <p:nvSpPr>
          <p:cNvPr id="6" name="Footer Placeholder 5">
            <a:extLst>
              <a:ext uri="{FF2B5EF4-FFF2-40B4-BE49-F238E27FC236}">
                <a16:creationId xmlns:a16="http://schemas.microsoft.com/office/drawing/2014/main" id="{4F6A152D-EFF2-B3AA-3F25-14E113673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BD6032-FD7A-BFFD-9BE5-48EDBEFBD147}"/>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118808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7F4D-4855-340E-03F3-4860885EC671}"/>
              </a:ext>
            </a:extLst>
          </p:cNvPr>
          <p:cNvSpPr>
            <a:spLocks noGrp="1"/>
          </p:cNvSpPr>
          <p:nvPr>
            <p:ph type="title"/>
          </p:nvPr>
        </p:nvSpPr>
        <p:spPr>
          <a:xfrm>
            <a:off x="1066800" y="963283"/>
            <a:ext cx="10096500" cy="91600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CEB472-7426-C288-B5F6-0A1232DCED65}"/>
              </a:ext>
            </a:extLst>
          </p:cNvPr>
          <p:cNvSpPr>
            <a:spLocks noGrp="1"/>
          </p:cNvSpPr>
          <p:nvPr>
            <p:ph type="body" idx="1"/>
          </p:nvPr>
        </p:nvSpPr>
        <p:spPr>
          <a:xfrm>
            <a:off x="1066801" y="1879287"/>
            <a:ext cx="4739628"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94F9C-B6FA-97C3-F618-0CF956CB53B2}"/>
              </a:ext>
            </a:extLst>
          </p:cNvPr>
          <p:cNvSpPr>
            <a:spLocks noGrp="1"/>
          </p:cNvSpPr>
          <p:nvPr>
            <p:ph sz="half" idx="2"/>
          </p:nvPr>
        </p:nvSpPr>
        <p:spPr>
          <a:xfrm>
            <a:off x="1066801" y="2505075"/>
            <a:ext cx="4739628"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5665C-7910-AFA2-350F-42C06ED5AF47}"/>
              </a:ext>
            </a:extLst>
          </p:cNvPr>
          <p:cNvSpPr>
            <a:spLocks noGrp="1"/>
          </p:cNvSpPr>
          <p:nvPr>
            <p:ph type="body" sz="quarter" idx="3"/>
          </p:nvPr>
        </p:nvSpPr>
        <p:spPr>
          <a:xfrm>
            <a:off x="6400330" y="1879287"/>
            <a:ext cx="4762970"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71352E-1DE0-F0CD-6F81-1D8FF59C2B0D}"/>
              </a:ext>
            </a:extLst>
          </p:cNvPr>
          <p:cNvSpPr>
            <a:spLocks noGrp="1"/>
          </p:cNvSpPr>
          <p:nvPr>
            <p:ph sz="quarter" idx="4"/>
          </p:nvPr>
        </p:nvSpPr>
        <p:spPr>
          <a:xfrm>
            <a:off x="6400330" y="2505075"/>
            <a:ext cx="4762970"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38F7E4-7D9E-4736-3269-4F0C46996125}"/>
              </a:ext>
            </a:extLst>
          </p:cNvPr>
          <p:cNvSpPr>
            <a:spLocks noGrp="1"/>
          </p:cNvSpPr>
          <p:nvPr>
            <p:ph type="dt" sz="half" idx="10"/>
          </p:nvPr>
        </p:nvSpPr>
        <p:spPr/>
        <p:txBody>
          <a:bodyPr/>
          <a:lstStyle/>
          <a:p>
            <a:fld id="{1E351CED-465B-40B5-ADCE-957C918F227B}" type="datetimeFigureOut">
              <a:rPr lang="en-US" smtClean="0"/>
              <a:t>4/27/2026</a:t>
            </a:fld>
            <a:endParaRPr lang="en-US"/>
          </a:p>
        </p:txBody>
      </p:sp>
      <p:sp>
        <p:nvSpPr>
          <p:cNvPr id="8" name="Footer Placeholder 7">
            <a:extLst>
              <a:ext uri="{FF2B5EF4-FFF2-40B4-BE49-F238E27FC236}">
                <a16:creationId xmlns:a16="http://schemas.microsoft.com/office/drawing/2014/main" id="{218386CF-9A84-8D2A-BC47-C951DD994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80844D-FE1F-49E7-3BBD-527FB72ECD1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670121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691C-93A5-1364-00A9-A470C289F365}"/>
              </a:ext>
            </a:extLst>
          </p:cNvPr>
          <p:cNvSpPr>
            <a:spLocks noGrp="1"/>
          </p:cNvSpPr>
          <p:nvPr>
            <p:ph type="title"/>
          </p:nvPr>
        </p:nvSpPr>
        <p:spPr>
          <a:xfrm>
            <a:off x="1066800" y="1357223"/>
            <a:ext cx="8886884" cy="104307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6E055BD-4154-B9D1-0B5B-B1E3A06B6B31}"/>
              </a:ext>
            </a:extLst>
          </p:cNvPr>
          <p:cNvSpPr>
            <a:spLocks noGrp="1"/>
          </p:cNvSpPr>
          <p:nvPr>
            <p:ph type="dt" sz="half" idx="10"/>
          </p:nvPr>
        </p:nvSpPr>
        <p:spPr/>
        <p:txBody>
          <a:bodyPr/>
          <a:lstStyle/>
          <a:p>
            <a:fld id="{1E351CED-465B-40B5-ADCE-957C918F227B}" type="datetimeFigureOut">
              <a:rPr lang="en-US" smtClean="0"/>
              <a:t>4/27/2026</a:t>
            </a:fld>
            <a:endParaRPr lang="en-US"/>
          </a:p>
        </p:txBody>
      </p:sp>
      <p:sp>
        <p:nvSpPr>
          <p:cNvPr id="4" name="Footer Placeholder 3">
            <a:extLst>
              <a:ext uri="{FF2B5EF4-FFF2-40B4-BE49-F238E27FC236}">
                <a16:creationId xmlns:a16="http://schemas.microsoft.com/office/drawing/2014/main" id="{0C2A9E4A-03D1-7A8B-233D-014A3248F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2CEFC4-D276-DF45-F395-F5BD2EA70114}"/>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62859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2C0AD-76F4-FCE4-2717-0A9AA4351B6D}"/>
              </a:ext>
            </a:extLst>
          </p:cNvPr>
          <p:cNvSpPr>
            <a:spLocks noGrp="1"/>
          </p:cNvSpPr>
          <p:nvPr>
            <p:ph type="dt" sz="half" idx="10"/>
          </p:nvPr>
        </p:nvSpPr>
        <p:spPr/>
        <p:txBody>
          <a:bodyPr/>
          <a:lstStyle/>
          <a:p>
            <a:fld id="{1E351CED-465B-40B5-ADCE-957C918F227B}" type="datetimeFigureOut">
              <a:rPr lang="en-US" smtClean="0"/>
              <a:t>4/27/2026</a:t>
            </a:fld>
            <a:endParaRPr lang="en-US"/>
          </a:p>
        </p:txBody>
      </p:sp>
      <p:sp>
        <p:nvSpPr>
          <p:cNvPr id="3" name="Footer Placeholder 2">
            <a:extLst>
              <a:ext uri="{FF2B5EF4-FFF2-40B4-BE49-F238E27FC236}">
                <a16:creationId xmlns:a16="http://schemas.microsoft.com/office/drawing/2014/main" id="{BE83BB66-3F41-7F1D-5108-B3F679A88E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AA6DA0-07AE-4BE4-B82F-7936D0E3E37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380316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FB75-C953-0BD0-4E2E-717767426228}"/>
              </a:ext>
            </a:extLst>
          </p:cNvPr>
          <p:cNvSpPr>
            <a:spLocks noGrp="1"/>
          </p:cNvSpPr>
          <p:nvPr>
            <p:ph type="title"/>
          </p:nvPr>
        </p:nvSpPr>
        <p:spPr>
          <a:xfrm>
            <a:off x="1066800" y="770626"/>
            <a:ext cx="3705225" cy="1286774"/>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E1AA52-60F3-40F2-673B-5848F4253FF0}"/>
              </a:ext>
            </a:extLst>
          </p:cNvPr>
          <p:cNvSpPr>
            <a:spLocks noGrp="1"/>
          </p:cNvSpPr>
          <p:nvPr>
            <p:ph idx="1"/>
          </p:nvPr>
        </p:nvSpPr>
        <p:spPr>
          <a:xfrm>
            <a:off x="5183188" y="1075426"/>
            <a:ext cx="5980112" cy="4768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0167E8-C561-5A72-AED3-442F66DDEE31}"/>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BFED3-7CB3-1B8B-9504-13A121CAD015}"/>
              </a:ext>
            </a:extLst>
          </p:cNvPr>
          <p:cNvSpPr>
            <a:spLocks noGrp="1"/>
          </p:cNvSpPr>
          <p:nvPr>
            <p:ph type="dt" sz="half" idx="10"/>
          </p:nvPr>
        </p:nvSpPr>
        <p:spPr/>
        <p:txBody>
          <a:bodyPr/>
          <a:lstStyle/>
          <a:p>
            <a:fld id="{1E351CED-465B-40B5-ADCE-957C918F227B}" type="datetimeFigureOut">
              <a:rPr lang="en-US" smtClean="0"/>
              <a:t>4/27/2026</a:t>
            </a:fld>
            <a:endParaRPr lang="en-US"/>
          </a:p>
        </p:txBody>
      </p:sp>
      <p:sp>
        <p:nvSpPr>
          <p:cNvPr id="6" name="Footer Placeholder 5">
            <a:extLst>
              <a:ext uri="{FF2B5EF4-FFF2-40B4-BE49-F238E27FC236}">
                <a16:creationId xmlns:a16="http://schemas.microsoft.com/office/drawing/2014/main" id="{152456C9-19A0-4441-B1AF-B7AFBF642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898EA-84CC-411C-0012-D314953696B9}"/>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884218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1E10-1458-2553-05B4-313F7E26D210}"/>
              </a:ext>
            </a:extLst>
          </p:cNvPr>
          <p:cNvSpPr>
            <a:spLocks noGrp="1"/>
          </p:cNvSpPr>
          <p:nvPr>
            <p:ph type="title"/>
          </p:nvPr>
        </p:nvSpPr>
        <p:spPr>
          <a:xfrm>
            <a:off x="1066800" y="782128"/>
            <a:ext cx="3705225" cy="1275272"/>
          </a:xfrm>
        </p:spPr>
        <p:txBody>
          <a:bodyPr anchor="b">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3C0F677-F177-6DED-1920-685B9D9FF254}"/>
              </a:ext>
            </a:extLst>
          </p:cNvPr>
          <p:cNvSpPr>
            <a:spLocks noGrp="1"/>
          </p:cNvSpPr>
          <p:nvPr>
            <p:ph type="pic" idx="1"/>
          </p:nvPr>
        </p:nvSpPr>
        <p:spPr>
          <a:xfrm>
            <a:off x="5183188" y="1143000"/>
            <a:ext cx="59801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C4D1CB1-2109-480E-8904-4077C94D6E7D}"/>
              </a:ext>
            </a:extLst>
          </p:cNvPr>
          <p:cNvSpPr>
            <a:spLocks noGrp="1"/>
          </p:cNvSpPr>
          <p:nvPr>
            <p:ph type="body" sz="half" idx="2"/>
          </p:nvPr>
        </p:nvSpPr>
        <p:spPr>
          <a:xfrm>
            <a:off x="1066800" y="2057400"/>
            <a:ext cx="37052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0DB38-7CB9-2140-BC21-6D2E7DD0B6B5}"/>
              </a:ext>
            </a:extLst>
          </p:cNvPr>
          <p:cNvSpPr>
            <a:spLocks noGrp="1"/>
          </p:cNvSpPr>
          <p:nvPr>
            <p:ph type="dt" sz="half" idx="10"/>
          </p:nvPr>
        </p:nvSpPr>
        <p:spPr/>
        <p:txBody>
          <a:bodyPr/>
          <a:lstStyle/>
          <a:p>
            <a:fld id="{1E351CED-465B-40B5-ADCE-957C918F227B}" type="datetimeFigureOut">
              <a:rPr lang="en-US" smtClean="0"/>
              <a:t>4/27/2026</a:t>
            </a:fld>
            <a:endParaRPr lang="en-US"/>
          </a:p>
        </p:txBody>
      </p:sp>
      <p:sp>
        <p:nvSpPr>
          <p:cNvPr id="6" name="Footer Placeholder 5">
            <a:extLst>
              <a:ext uri="{FF2B5EF4-FFF2-40B4-BE49-F238E27FC236}">
                <a16:creationId xmlns:a16="http://schemas.microsoft.com/office/drawing/2014/main" id="{C7B448AD-3B1D-4B5E-CAB9-BB5FD2CDE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EF53D-CF5A-87A2-E973-3B8CCDEBAA2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88378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F4A25-A386-9574-775C-E5E5F9FC352A}"/>
              </a:ext>
            </a:extLst>
          </p:cNvPr>
          <p:cNvSpPr>
            <a:spLocks noGrp="1"/>
          </p:cNvSpPr>
          <p:nvPr>
            <p:ph type="title"/>
          </p:nvPr>
        </p:nvSpPr>
        <p:spPr>
          <a:xfrm>
            <a:off x="1066800" y="936841"/>
            <a:ext cx="8886884" cy="95366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F7885F-2B7B-74DB-9996-E0ACEBC9DB25}"/>
              </a:ext>
            </a:extLst>
          </p:cNvPr>
          <p:cNvSpPr>
            <a:spLocks noGrp="1"/>
          </p:cNvSpPr>
          <p:nvPr>
            <p:ph type="body" idx="1"/>
          </p:nvPr>
        </p:nvSpPr>
        <p:spPr>
          <a:xfrm>
            <a:off x="1069848" y="2139696"/>
            <a:ext cx="8883836" cy="36776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04F519-BA47-2B81-CC1C-7E1F119EC69E}"/>
              </a:ext>
            </a:extLst>
          </p:cNvPr>
          <p:cNvSpPr>
            <a:spLocks noGrp="1"/>
          </p:cNvSpPr>
          <p:nvPr>
            <p:ph type="dt" sz="half" idx="2"/>
          </p:nvPr>
        </p:nvSpPr>
        <p:spPr>
          <a:xfrm rot="5400000">
            <a:off x="10477379" y="4629744"/>
            <a:ext cx="2653508" cy="365125"/>
          </a:xfrm>
          <a:prstGeom prst="rect">
            <a:avLst/>
          </a:prstGeom>
        </p:spPr>
        <p:txBody>
          <a:bodyPr vert="horz" lIns="91440" tIns="45720" rIns="91440" bIns="45720" rtlCol="0" anchor="ctr"/>
          <a:lstStyle>
            <a:lvl1pPr algn="r">
              <a:defRPr sz="900">
                <a:solidFill>
                  <a:schemeClr val="tx1"/>
                </a:solidFill>
              </a:defRPr>
            </a:lvl1pPr>
          </a:lstStyle>
          <a:p>
            <a:fld id="{1E351CED-465B-40B5-ADCE-957C918F227B}" type="datetimeFigureOut">
              <a:rPr lang="en-US" smtClean="0"/>
              <a:t>4/27/2026</a:t>
            </a:fld>
            <a:endParaRPr lang="en-US"/>
          </a:p>
        </p:txBody>
      </p:sp>
      <p:sp>
        <p:nvSpPr>
          <p:cNvPr id="5" name="Footer Placeholder 4">
            <a:extLst>
              <a:ext uri="{FF2B5EF4-FFF2-40B4-BE49-F238E27FC236}">
                <a16:creationId xmlns:a16="http://schemas.microsoft.com/office/drawing/2014/main" id="{BE952D7B-C352-1630-4C3D-7D5983C04D4A}"/>
              </a:ext>
            </a:extLst>
          </p:cNvPr>
          <p:cNvSpPr>
            <a:spLocks noGrp="1"/>
          </p:cNvSpPr>
          <p:nvPr>
            <p:ph type="ftr" sz="quarter" idx="3"/>
          </p:nvPr>
        </p:nvSpPr>
        <p:spPr>
          <a:xfrm>
            <a:off x="8610602" y="6318446"/>
            <a:ext cx="2743198"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96E04F0-DF9B-480B-CC46-BAE7A81FB7E6}"/>
              </a:ext>
            </a:extLst>
          </p:cNvPr>
          <p:cNvSpPr>
            <a:spLocks noGrp="1"/>
          </p:cNvSpPr>
          <p:nvPr>
            <p:ph type="sldNum" sz="quarter" idx="4"/>
          </p:nvPr>
        </p:nvSpPr>
        <p:spPr>
          <a:xfrm>
            <a:off x="11353800" y="6318446"/>
            <a:ext cx="615696" cy="365125"/>
          </a:xfrm>
          <a:prstGeom prst="rect">
            <a:avLst/>
          </a:prstGeom>
        </p:spPr>
        <p:txBody>
          <a:bodyPr vert="horz" lIns="91440" tIns="45720" rIns="91440" bIns="45720" rtlCol="0" anchor="ctr"/>
          <a:lstStyle>
            <a:lvl1pPr algn="r">
              <a:defRPr sz="1600" b="1">
                <a:solidFill>
                  <a:schemeClr val="tx1"/>
                </a:solidFill>
              </a:defRPr>
            </a:lvl1pPr>
          </a:lstStyle>
          <a:p>
            <a:fld id="{5A33CB2A-1702-4C1D-9CC4-8D472D39F19E}" type="slidenum">
              <a:rPr lang="en-US" smtClean="0"/>
              <a:t>‹#›</a:t>
            </a:fld>
            <a:endParaRPr lang="en-US"/>
          </a:p>
        </p:txBody>
      </p:sp>
    </p:spTree>
    <p:extLst>
      <p:ext uri="{BB962C8B-B14F-4D97-AF65-F5344CB8AC3E}">
        <p14:creationId xmlns:p14="http://schemas.microsoft.com/office/powerpoint/2010/main" val="423651312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15" r:id="rId6"/>
    <p:sldLayoutId id="2147483711" r:id="rId7"/>
    <p:sldLayoutId id="2147483712" r:id="rId8"/>
    <p:sldLayoutId id="2147483713" r:id="rId9"/>
    <p:sldLayoutId id="2147483714" r:id="rId10"/>
    <p:sldLayoutId id="2147483716" r:id="rId1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5.png"/><Relationship Id="rId4" Type="http://schemas.openxmlformats.org/officeDocument/2006/relationships/hyperlink" Target="https://freetheslaves.net/wp-content/uploads/2015/09/Survivor-Stories-Mabel.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lo.org/projects-and-partnerships/projects/child-labour" TargetMode="External"/><Relationship Id="rId7" Type="http://schemas.openxmlformats.org/officeDocument/2006/relationships/hyperlink" Target="https://pmc.ncbi.nlm.nih.gov/articles/PMC6459361/" TargetMode="External"/><Relationship Id="rId2" Type="http://schemas.openxmlformats.org/officeDocument/2006/relationships/hyperlink" Target="https://www.unicef.org/protection/child-labour" TargetMode="External"/><Relationship Id="rId1" Type="http://schemas.openxmlformats.org/officeDocument/2006/relationships/slideLayout" Target="../slideLayouts/slideLayout2.xml"/><Relationship Id="rId6" Type="http://schemas.openxmlformats.org/officeDocument/2006/relationships/hyperlink" Target="https://www.dol.gov/agencies/ilab/resources/reports/child-labor/south-africa" TargetMode="External"/><Relationship Id="rId5" Type="http://schemas.openxmlformats.org/officeDocument/2006/relationships/hyperlink" Target="https://www.ilo.org/resource/child-labour-africa#:~:text=Worldwide%2C%20the%20agriculture%20sector%20accounts,in%20hazardous%20work%20in%20Africa" TargetMode="External"/><Relationship Id="rId4" Type="http://schemas.openxmlformats.org/officeDocument/2006/relationships/hyperlink" Target="https://www.dw.com/en/industries-that-rely-on-child-labor/g-41431614"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5.png"/><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5.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 name="Rectangle 1047">
            <a:extLst>
              <a:ext uri="{FF2B5EF4-FFF2-40B4-BE49-F238E27FC236}">
                <a16:creationId xmlns:a16="http://schemas.microsoft.com/office/drawing/2014/main" id="{659536B1-2091-8D5F-C739-42C2EBF47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DC5C8F-4A76-844A-D4AE-6B7598A35BA0}"/>
              </a:ext>
            </a:extLst>
          </p:cNvPr>
          <p:cNvSpPr>
            <a:spLocks noGrp="1"/>
          </p:cNvSpPr>
          <p:nvPr>
            <p:ph type="ctrTitle"/>
          </p:nvPr>
        </p:nvSpPr>
        <p:spPr>
          <a:xfrm>
            <a:off x="5700758" y="1143000"/>
            <a:ext cx="5594350" cy="1778001"/>
          </a:xfrm>
        </p:spPr>
        <p:txBody>
          <a:bodyPr vert="horz" lIns="91440" tIns="45720" rIns="91440" bIns="45720" rtlCol="0" anchor="ctr">
            <a:normAutofit/>
          </a:bodyPr>
          <a:lstStyle/>
          <a:p>
            <a:pPr algn="r">
              <a:lnSpc>
                <a:spcPct val="90000"/>
              </a:lnSpc>
            </a:pPr>
            <a:r>
              <a:rPr lang="en-US" sz="4800" dirty="0"/>
              <a:t>Child Labor within African countries</a:t>
            </a:r>
          </a:p>
        </p:txBody>
      </p:sp>
      <p:sp>
        <p:nvSpPr>
          <p:cNvPr id="3" name="Subtitle 2">
            <a:extLst>
              <a:ext uri="{FF2B5EF4-FFF2-40B4-BE49-F238E27FC236}">
                <a16:creationId xmlns:a16="http://schemas.microsoft.com/office/drawing/2014/main" id="{E214F21B-C063-68BF-8DD0-2F2D1037676B}"/>
              </a:ext>
            </a:extLst>
          </p:cNvPr>
          <p:cNvSpPr>
            <a:spLocks noGrp="1"/>
          </p:cNvSpPr>
          <p:nvPr>
            <p:ph type="subTitle" idx="1"/>
          </p:nvPr>
        </p:nvSpPr>
        <p:spPr>
          <a:xfrm>
            <a:off x="3866281" y="3355085"/>
            <a:ext cx="5071403" cy="2521633"/>
          </a:xfrm>
        </p:spPr>
        <p:txBody>
          <a:bodyPr vert="horz" lIns="91440" tIns="45720" rIns="91440" bIns="45720" rtlCol="0" anchor="ctr">
            <a:normAutofit/>
          </a:bodyPr>
          <a:lstStyle/>
          <a:p>
            <a:pPr indent="-228600"/>
            <a:r>
              <a:rPr lang="en-US" dirty="0"/>
              <a:t>RYLE LITWIN </a:t>
            </a:r>
          </a:p>
          <a:p>
            <a:pPr indent="-228600"/>
            <a:r>
              <a:rPr lang="en-US" dirty="0"/>
              <a:t>Legal Studies track</a:t>
            </a:r>
          </a:p>
          <a:p>
            <a:pPr indent="-228600"/>
            <a:r>
              <a:rPr lang="en-US" dirty="0"/>
              <a:t>Fall 2025</a:t>
            </a:r>
          </a:p>
          <a:p>
            <a:pPr indent="-228600"/>
            <a:r>
              <a:rPr lang="en-US" dirty="0"/>
              <a:t>Justice and Law Administration Division</a:t>
            </a:r>
          </a:p>
        </p:txBody>
      </p:sp>
      <p:pic>
        <p:nvPicPr>
          <p:cNvPr id="1026" name="Picture 2" descr="Calls Mount for Countries to End Child Labor">
            <a:extLst>
              <a:ext uri="{FF2B5EF4-FFF2-40B4-BE49-F238E27FC236}">
                <a16:creationId xmlns:a16="http://schemas.microsoft.com/office/drawing/2014/main" id="{870B8770-8147-0761-90A1-86235C3C3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31" r="-3" b="2344"/>
          <a:stretch>
            <a:fillRect/>
          </a:stretch>
        </p:blipFill>
        <p:spPr bwMode="auto">
          <a:xfrm>
            <a:off x="3970" y="-17766"/>
            <a:ext cx="6394567" cy="3479045"/>
          </a:xfrm>
          <a:custGeom>
            <a:avLst/>
            <a:gdLst/>
            <a:ahLst/>
            <a:cxnLst/>
            <a:rect l="l" t="t" r="r" b="b"/>
            <a:pathLst>
              <a:path w="6394567" h="3479045">
                <a:moveTo>
                  <a:pt x="0" y="0"/>
                </a:moveTo>
                <a:lnTo>
                  <a:pt x="6394567" y="0"/>
                </a:lnTo>
                <a:lnTo>
                  <a:pt x="2477593" y="3073542"/>
                </a:lnTo>
                <a:lnTo>
                  <a:pt x="2435111" y="3105189"/>
                </a:lnTo>
                <a:cubicBezTo>
                  <a:pt x="2103481" y="3339382"/>
                  <a:pt x="1723470" y="3461518"/>
                  <a:pt x="1342352" y="3477290"/>
                </a:cubicBezTo>
                <a:cubicBezTo>
                  <a:pt x="1302651" y="3478932"/>
                  <a:pt x="1262940" y="3479421"/>
                  <a:pt x="1223270" y="3478762"/>
                </a:cubicBezTo>
                <a:cubicBezTo>
                  <a:pt x="786893" y="3471515"/>
                  <a:pt x="355525" y="3325396"/>
                  <a:pt x="277" y="3048974"/>
                </a:cubicBezTo>
                <a:lnTo>
                  <a:pt x="0" y="3048730"/>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Addressing The Issue Of Child Labour And Child Trafficking In Africa|  Solidage Africa Foundation">
            <a:extLst>
              <a:ext uri="{FF2B5EF4-FFF2-40B4-BE49-F238E27FC236}">
                <a16:creationId xmlns:a16="http://schemas.microsoft.com/office/drawing/2014/main" id="{B18030EE-26CB-E894-6D61-758C1D921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 b="5997"/>
          <a:stretch>
            <a:fillRect/>
          </a:stretch>
        </p:blipFill>
        <p:spPr bwMode="auto">
          <a:xfrm>
            <a:off x="7900311" y="4993529"/>
            <a:ext cx="4298580" cy="1868796"/>
          </a:xfrm>
          <a:custGeom>
            <a:avLst/>
            <a:gdLst/>
            <a:ahLst/>
            <a:cxnLst/>
            <a:rect l="l" t="t" r="r" b="b"/>
            <a:pathLst>
              <a:path w="4298580" h="1868796">
                <a:moveTo>
                  <a:pt x="3186439" y="1042"/>
                </a:moveTo>
                <a:cubicBezTo>
                  <a:pt x="3550314" y="12353"/>
                  <a:pt x="3909792" y="115702"/>
                  <a:pt x="4227332" y="306566"/>
                </a:cubicBezTo>
                <a:lnTo>
                  <a:pt x="4298580" y="355439"/>
                </a:lnTo>
                <a:lnTo>
                  <a:pt x="4298580" y="1868795"/>
                </a:lnTo>
                <a:lnTo>
                  <a:pt x="0" y="1868796"/>
                </a:lnTo>
                <a:lnTo>
                  <a:pt x="1839568" y="425338"/>
                </a:lnTo>
                <a:lnTo>
                  <a:pt x="1884127" y="392143"/>
                </a:lnTo>
                <a:cubicBezTo>
                  <a:pt x="2231978" y="146496"/>
                  <a:pt x="2630574" y="18387"/>
                  <a:pt x="3030333" y="1843"/>
                </a:cubicBezTo>
                <a:cubicBezTo>
                  <a:pt x="3082385" y="-311"/>
                  <a:pt x="3134457" y="-574"/>
                  <a:pt x="3186439" y="1042"/>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DBA25A6F-7882-0C39-94F9-F169ACB72D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50" y="5419518"/>
            <a:ext cx="111887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54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4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2000"/>
                                  </p:stCondLst>
                                  <p:iterate type="lt">
                                    <p:tmPct val="10000"/>
                                  </p:iterate>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4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2000"/>
                                  </p:stCondLst>
                                  <p:iterate type="lt">
                                    <p:tmPct val="10000"/>
                                  </p:iterate>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4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6B6DE-CB6B-F032-C195-C7E56DB6501B}"/>
              </a:ext>
            </a:extLst>
          </p:cNvPr>
          <p:cNvSpPr>
            <a:spLocks noGrp="1"/>
          </p:cNvSpPr>
          <p:nvPr>
            <p:ph type="title"/>
          </p:nvPr>
        </p:nvSpPr>
        <p:spPr>
          <a:xfrm>
            <a:off x="1066800" y="936841"/>
            <a:ext cx="10170160" cy="953669"/>
          </a:xfrm>
        </p:spPr>
        <p:txBody>
          <a:bodyPr vert="horz" lIns="91440" tIns="45720" rIns="91440" bIns="45720" rtlCol="0" anchor="b">
            <a:noAutofit/>
          </a:bodyPr>
          <a:lstStyle/>
          <a:p>
            <a:pPr algn="ctr">
              <a:lnSpc>
                <a:spcPct val="100000"/>
              </a:lnSpc>
            </a:pPr>
            <a:r>
              <a:rPr lang="en-US" sz="4800" dirty="0"/>
              <a:t>“Child Slave to Star Student: Mabel’s Story”</a:t>
            </a:r>
          </a:p>
        </p:txBody>
      </p:sp>
      <p:sp>
        <p:nvSpPr>
          <p:cNvPr id="5" name="Content Placeholder 4">
            <a:extLst>
              <a:ext uri="{FF2B5EF4-FFF2-40B4-BE49-F238E27FC236}">
                <a16:creationId xmlns:a16="http://schemas.microsoft.com/office/drawing/2014/main" id="{FA7DC115-8BDF-46B2-BC6B-AE7B4AEB1E82}"/>
              </a:ext>
            </a:extLst>
          </p:cNvPr>
          <p:cNvSpPr>
            <a:spLocks noGrp="1"/>
          </p:cNvSpPr>
          <p:nvPr>
            <p:ph idx="1"/>
          </p:nvPr>
        </p:nvSpPr>
        <p:spPr>
          <a:xfrm>
            <a:off x="1219112" y="2462391"/>
            <a:ext cx="9763847" cy="3677683"/>
          </a:xfrm>
        </p:spPr>
        <p:txBody>
          <a:bodyPr>
            <a:normAutofit lnSpcReduction="10000"/>
          </a:bodyPr>
          <a:lstStyle/>
          <a:p>
            <a:r>
              <a:rPr lang="en-US" i="1" dirty="0"/>
              <a:t>When Mabel was a young girl, her mother got sick and died. She was sent to live with relatives. “My grandfather said he can’t send us to school because he spent his money to bury our mother,” Mabel recalls, “so we have to work to pay the money.” Mabel was forced into child labor slavery on Lake Volta, the biggest man-made reservoir in the world. In this huge expanse of water, storms can easily capsize small fishing boats and kill those aboard. “I feel scared because the lake is very big,” Mabel says. “When the wind is blowing, you can just go down, and you will die.” Mabel was forced to fold the fishing nets. “They would tell me I must hold the net,” she says. “They are going to throw the net, so if they throw the net and then they are coming [back], I should be folding it. If they came and I am not folding it, they will cane me. They will use the paddle to cane me.” (Free the Slaves)</a:t>
            </a:r>
          </a:p>
        </p:txBody>
      </p:sp>
      <p:sp>
        <p:nvSpPr>
          <p:cNvPr id="6" name="TextBox 5">
            <a:extLst>
              <a:ext uri="{FF2B5EF4-FFF2-40B4-BE49-F238E27FC236}">
                <a16:creationId xmlns:a16="http://schemas.microsoft.com/office/drawing/2014/main" id="{B6A56674-FF25-F903-DBD9-137678F53779}"/>
              </a:ext>
            </a:extLst>
          </p:cNvPr>
          <p:cNvSpPr txBox="1"/>
          <p:nvPr/>
        </p:nvSpPr>
        <p:spPr>
          <a:xfrm>
            <a:off x="1219113" y="1898462"/>
            <a:ext cx="10824769" cy="400110"/>
          </a:xfrm>
          <a:prstGeom prst="rect">
            <a:avLst/>
          </a:prstGeom>
          <a:noFill/>
        </p:spPr>
        <p:txBody>
          <a:bodyPr wrap="square" rtlCol="0">
            <a:spAutoFit/>
          </a:bodyPr>
          <a:lstStyle/>
          <a:p>
            <a:r>
              <a:rPr lang="en-US" sz="2000" dirty="0">
                <a:solidFill>
                  <a:srgbClr val="FF0000"/>
                </a:solidFill>
                <a:latin typeface="Modern No. 20" panose="02070704070505020303" pitchFamily="18" charset="77"/>
              </a:rPr>
              <a:t>Mabel, a child labor survivor speaks on her experiences as a young worker and how she escaped. </a:t>
            </a:r>
          </a:p>
        </p:txBody>
      </p:sp>
      <p:sp>
        <p:nvSpPr>
          <p:cNvPr id="7" name="TextBox 6">
            <a:extLst>
              <a:ext uri="{FF2B5EF4-FFF2-40B4-BE49-F238E27FC236}">
                <a16:creationId xmlns:a16="http://schemas.microsoft.com/office/drawing/2014/main" id="{121C82E7-CF82-955D-0F38-EDA1338B26F4}"/>
              </a:ext>
            </a:extLst>
          </p:cNvPr>
          <p:cNvSpPr txBox="1"/>
          <p:nvPr/>
        </p:nvSpPr>
        <p:spPr>
          <a:xfrm>
            <a:off x="3186273" y="6013956"/>
            <a:ext cx="12013016" cy="369332"/>
          </a:xfrm>
          <a:prstGeom prst="rect">
            <a:avLst/>
          </a:prstGeom>
          <a:noFill/>
        </p:spPr>
        <p:txBody>
          <a:bodyPr wrap="square" rtlCol="0">
            <a:spAutoFit/>
          </a:bodyPr>
          <a:lstStyle/>
          <a:p>
            <a:r>
              <a:rPr lang="en-US" dirty="0">
                <a:latin typeface="Modern No. 20" panose="02070704070505020303" pitchFamily="18" charset="77"/>
              </a:rPr>
              <a:t>To read more about Mabel’s story click here: </a:t>
            </a:r>
            <a:r>
              <a:rPr lang="en-US" dirty="0">
                <a:latin typeface="Modern No. 20" panose="02070704070505020303" pitchFamily="18" charset="77"/>
                <a:hlinkClick r:id="rId4"/>
              </a:rPr>
              <a:t>Mabel's story</a:t>
            </a:r>
            <a:r>
              <a:rPr lang="en-US" dirty="0">
                <a:latin typeface="Modern No. 20" panose="02070704070505020303" pitchFamily="18" charset="77"/>
              </a:rPr>
              <a:t> </a:t>
            </a:r>
          </a:p>
        </p:txBody>
      </p:sp>
      <p:pic>
        <p:nvPicPr>
          <p:cNvPr id="3" name="Audio Recording Jan 21, 2026 at 8:04:44 PM">
            <a:hlinkClick r:id="" action="ppaction://media"/>
            <a:extLst>
              <a:ext uri="{FF2B5EF4-FFF2-40B4-BE49-F238E27FC236}">
                <a16:creationId xmlns:a16="http://schemas.microsoft.com/office/drawing/2014/main" id="{FC0C2EBE-3C6B-1C3A-A4C2-5CDFA5DD2D5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09681" y="5792222"/>
            <a:ext cx="812800" cy="812800"/>
          </a:xfrm>
          <a:prstGeom prst="rect">
            <a:avLst/>
          </a:prstGeom>
        </p:spPr>
      </p:pic>
    </p:spTree>
    <p:extLst>
      <p:ext uri="{BB962C8B-B14F-4D97-AF65-F5344CB8AC3E}">
        <p14:creationId xmlns:p14="http://schemas.microsoft.com/office/powerpoint/2010/main" val="239455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85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5CE8706-C904-73E3-C523-33027F7D3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753201B-432F-7A72-6FF6-CF0404210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hand touching a wheat field&#10;&#10;AI-generated content may be incorrect.">
            <a:extLst>
              <a:ext uri="{FF2B5EF4-FFF2-40B4-BE49-F238E27FC236}">
                <a16:creationId xmlns:a16="http://schemas.microsoft.com/office/drawing/2014/main" id="{896D8AE9-F84B-4271-7FBF-982F6D3C275B}"/>
              </a:ext>
            </a:extLst>
          </p:cNvPr>
          <p:cNvPicPr>
            <a:picLocks noChangeAspect="1"/>
          </p:cNvPicPr>
          <p:nvPr/>
        </p:nvPicPr>
        <p:blipFill>
          <a:blip r:embed="rId2">
            <a:alphaModFix amt="60000"/>
          </a:blip>
          <a:srcRect/>
          <a:stretch>
            <a:fillRect/>
          </a:stretch>
        </p:blipFill>
        <p:spPr>
          <a:xfrm>
            <a:off x="20" y="10"/>
            <a:ext cx="12191980" cy="6857989"/>
          </a:xfrm>
          <a:prstGeom prst="rect">
            <a:avLst/>
          </a:prstGeom>
        </p:spPr>
      </p:pic>
      <p:sp>
        <p:nvSpPr>
          <p:cNvPr id="2" name="Title 1">
            <a:extLst>
              <a:ext uri="{FF2B5EF4-FFF2-40B4-BE49-F238E27FC236}">
                <a16:creationId xmlns:a16="http://schemas.microsoft.com/office/drawing/2014/main" id="{3849FC8B-7A01-4C21-ECE1-7196B12606D0}"/>
              </a:ext>
            </a:extLst>
          </p:cNvPr>
          <p:cNvSpPr>
            <a:spLocks noGrp="1"/>
          </p:cNvSpPr>
          <p:nvPr>
            <p:ph type="title"/>
          </p:nvPr>
        </p:nvSpPr>
        <p:spPr>
          <a:xfrm>
            <a:off x="1066800" y="1143000"/>
            <a:ext cx="5345502" cy="1257300"/>
          </a:xfrm>
        </p:spPr>
        <p:txBody>
          <a:bodyPr anchor="ctr">
            <a:normAutofit/>
          </a:bodyPr>
          <a:lstStyle/>
          <a:p>
            <a:r>
              <a:rPr lang="en-US" sz="4800" dirty="0">
                <a:solidFill>
                  <a:srgbClr val="FFFFFF"/>
                </a:solidFill>
              </a:rPr>
              <a:t>Final thoughts</a:t>
            </a:r>
          </a:p>
        </p:txBody>
      </p:sp>
      <p:sp>
        <p:nvSpPr>
          <p:cNvPr id="3" name="Content Placeholder 2">
            <a:extLst>
              <a:ext uri="{FF2B5EF4-FFF2-40B4-BE49-F238E27FC236}">
                <a16:creationId xmlns:a16="http://schemas.microsoft.com/office/drawing/2014/main" id="{9E0095C5-6293-4310-F9B1-447CA1DB7D80}"/>
              </a:ext>
            </a:extLst>
          </p:cNvPr>
          <p:cNvSpPr>
            <a:spLocks noGrp="1"/>
          </p:cNvSpPr>
          <p:nvPr>
            <p:ph idx="1"/>
          </p:nvPr>
        </p:nvSpPr>
        <p:spPr>
          <a:xfrm>
            <a:off x="275303" y="2648444"/>
            <a:ext cx="10910439" cy="3066555"/>
          </a:xfrm>
        </p:spPr>
        <p:txBody>
          <a:bodyPr>
            <a:noAutofit/>
          </a:bodyPr>
          <a:lstStyle/>
          <a:p>
            <a:pPr marL="0" indent="0">
              <a:lnSpc>
                <a:spcPct val="100000"/>
              </a:lnSpc>
              <a:buNone/>
            </a:pPr>
            <a:r>
              <a:rPr lang="en-US" sz="2000" dirty="0">
                <a:solidFill>
                  <a:srgbClr val="FFFFFF"/>
                </a:solidFill>
              </a:rPr>
              <a:t>Child labor has been an ongoing issue for decades, forcing young children into factories or farms so young they can barely read or write is sickening. African countries are less fortunate than America or Europe, making their children much more likely to be involved in the horrible epidemic. African families need to support themselves and their parent's income is not enough making the children employees as young as 5 years old. Child labor effects are so awful that even a grown adult shouldn’t have to endure. Lowering child labor is difficult but possible if laws were stricter and industries enforced age restrictions on who is hirable to work. Spreading the statistics and data about child labor to every part of the world to inform the population is necessary for change as well. Helping children become child again is the main goal here, creating a bright future not a future filled with health issues and a fleeting life of hopeless work. </a:t>
            </a:r>
          </a:p>
        </p:txBody>
      </p:sp>
    </p:spTree>
    <p:extLst>
      <p:ext uri="{BB962C8B-B14F-4D97-AF65-F5344CB8AC3E}">
        <p14:creationId xmlns:p14="http://schemas.microsoft.com/office/powerpoint/2010/main" val="3289670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364E18-0909-04B8-85B7-1D75F76733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A4E4C0D-6BCA-FC17-62BD-B629662A9D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19000">
                <a:schemeClr val="bg2"/>
              </a:gs>
              <a:gs pos="99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662FD5B-5009-8A88-DCBE-235E5FB0D6D2}"/>
              </a:ext>
            </a:extLst>
          </p:cNvPr>
          <p:cNvSpPr>
            <a:spLocks noGrp="1"/>
          </p:cNvSpPr>
          <p:nvPr>
            <p:ph type="title"/>
          </p:nvPr>
        </p:nvSpPr>
        <p:spPr>
          <a:xfrm>
            <a:off x="885390" y="1143000"/>
            <a:ext cx="7946597" cy="1257300"/>
          </a:xfrm>
        </p:spPr>
        <p:txBody>
          <a:bodyPr anchor="ctr">
            <a:normAutofit/>
          </a:bodyPr>
          <a:lstStyle/>
          <a:p>
            <a:r>
              <a:rPr lang="en-US" dirty="0"/>
              <a:t>Work Cited</a:t>
            </a:r>
          </a:p>
        </p:txBody>
      </p:sp>
      <p:sp>
        <p:nvSpPr>
          <p:cNvPr id="12" name="Freeform: Shape 11">
            <a:extLst>
              <a:ext uri="{FF2B5EF4-FFF2-40B4-BE49-F238E27FC236}">
                <a16:creationId xmlns:a16="http://schemas.microsoft.com/office/drawing/2014/main" id="{8B08FA76-1ED5-E432-8E59-C7ABAAB69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1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FD9A03F-1D7B-6E63-833B-E8C4C54E9522}"/>
              </a:ext>
            </a:extLst>
          </p:cNvPr>
          <p:cNvSpPr>
            <a:spLocks noGrp="1"/>
          </p:cNvSpPr>
          <p:nvPr>
            <p:ph idx="1"/>
          </p:nvPr>
        </p:nvSpPr>
        <p:spPr>
          <a:xfrm>
            <a:off x="736215" y="2320359"/>
            <a:ext cx="9440172" cy="3394641"/>
          </a:xfrm>
        </p:spPr>
        <p:txBody>
          <a:bodyPr vert="horz" lIns="91440" tIns="45720" rIns="91440" bIns="45720" rtlCol="0">
            <a:noAutofit/>
          </a:bodyPr>
          <a:lstStyle/>
          <a:p>
            <a:pPr marL="457200" indent="-457200">
              <a:lnSpc>
                <a:spcPct val="100000"/>
              </a:lnSpc>
              <a:spcBef>
                <a:spcPts val="600"/>
              </a:spcBef>
              <a:buFont typeface="+mj-lt"/>
              <a:buAutoNum type="arabicPeriod"/>
            </a:pPr>
            <a:r>
              <a:rPr lang="en-US" sz="1600" dirty="0">
                <a:hlinkClick r:id="rId2">
                  <a:extLst>
                    <a:ext uri="{A12FA001-AC4F-418D-AE19-62706E023703}">
                      <ahyp:hlinkClr xmlns:ahyp="http://schemas.microsoft.com/office/drawing/2018/hyperlinkcolor" val="tx"/>
                    </a:ext>
                  </a:extLst>
                </a:hlinkClick>
              </a:rPr>
              <a:t>https://www.unicef.org/protection/child-labour</a:t>
            </a:r>
            <a:endParaRPr lang="en-US" sz="1600" dirty="0"/>
          </a:p>
          <a:p>
            <a:pPr marL="457200" indent="-457200">
              <a:lnSpc>
                <a:spcPct val="100000"/>
              </a:lnSpc>
              <a:spcBef>
                <a:spcPts val="600"/>
              </a:spcBef>
              <a:buFont typeface="+mj-lt"/>
              <a:buAutoNum type="arabicPeriod"/>
            </a:pPr>
            <a:r>
              <a:rPr lang="en-US" sz="1600" dirty="0">
                <a:hlinkClick r:id="rId3">
                  <a:extLst>
                    <a:ext uri="{A12FA001-AC4F-418D-AE19-62706E023703}">
                      <ahyp:hlinkClr xmlns:ahyp="http://schemas.microsoft.com/office/drawing/2018/hyperlinkcolor" val="tx"/>
                    </a:ext>
                  </a:extLst>
                </a:hlinkClick>
              </a:rPr>
              <a:t>https://www.ilo.org/projects-and-partnerships/projects/child-labour</a:t>
            </a:r>
            <a:endParaRPr lang="en-US" sz="1600" dirty="0"/>
          </a:p>
          <a:p>
            <a:pPr marL="457200" indent="-457200">
              <a:lnSpc>
                <a:spcPct val="100000"/>
              </a:lnSpc>
              <a:spcBef>
                <a:spcPts val="600"/>
              </a:spcBef>
              <a:buFont typeface="+mj-lt"/>
              <a:buAutoNum type="arabicPeriod"/>
            </a:pPr>
            <a:r>
              <a:rPr lang="en-US" sz="1600" dirty="0">
                <a:hlinkClick r:id="rId4">
                  <a:extLst>
                    <a:ext uri="{A12FA001-AC4F-418D-AE19-62706E023703}">
                      <ahyp:hlinkClr xmlns:ahyp="http://schemas.microsoft.com/office/drawing/2018/hyperlinkcolor" val="tx"/>
                    </a:ext>
                  </a:extLst>
                </a:hlinkClick>
              </a:rPr>
              <a:t>https://www.dw.com/en/industries-that-rely-on-child-labor/g-41431614</a:t>
            </a:r>
            <a:endParaRPr lang="en-US" sz="1600" dirty="0"/>
          </a:p>
          <a:p>
            <a:pPr marL="457200" indent="-457200">
              <a:lnSpc>
                <a:spcPct val="100000"/>
              </a:lnSpc>
              <a:spcBef>
                <a:spcPts val="600"/>
              </a:spcBef>
              <a:buFont typeface="+mj-lt"/>
              <a:buAutoNum type="arabicPeriod"/>
            </a:pPr>
            <a:r>
              <a:rPr lang="en-US" sz="1600" dirty="0">
                <a:hlinkClick r:id="rId5">
                  <a:extLst>
                    <a:ext uri="{A12FA001-AC4F-418D-AE19-62706E023703}">
                      <ahyp:hlinkClr xmlns:ahyp="http://schemas.microsoft.com/office/drawing/2018/hyperlinkcolor" val="tx"/>
                    </a:ext>
                  </a:extLst>
                </a:hlinkClick>
              </a:rPr>
              <a:t>https://www.ilo.org/resource/child-labour </a:t>
            </a:r>
            <a:r>
              <a:rPr lang="en-US" sz="1600" dirty="0" err="1">
                <a:hlinkClick r:id="rId5">
                  <a:extLst>
                    <a:ext uri="{A12FA001-AC4F-418D-AE19-62706E023703}">
                      <ahyp:hlinkClr xmlns:ahyp="http://schemas.microsoft.com/office/drawing/2018/hyperlinkcolor" val="tx"/>
                    </a:ext>
                  </a:extLst>
                </a:hlinkClick>
              </a:rPr>
              <a:t>africa</a:t>
            </a:r>
            <a:r>
              <a:rPr lang="en-US" sz="1600" dirty="0">
                <a:hlinkClick r:id="rId5">
                  <a:extLst>
                    <a:ext uri="{A12FA001-AC4F-418D-AE19-62706E023703}">
                      <ahyp:hlinkClr xmlns:ahyp="http://schemas.microsoft.com/office/drawing/2018/hyperlinkcolor" val="tx"/>
                    </a:ext>
                  </a:extLst>
                </a:hlinkClick>
              </a:rPr>
              <a:t>#:~:text=Worldwide%2C%20the%20agriculture%20sector%20accounts,in%20hazardous%20work%20in%20Africa</a:t>
            </a:r>
            <a:r>
              <a:rPr lang="en-US" sz="1600" dirty="0"/>
              <a:t>.</a:t>
            </a:r>
          </a:p>
          <a:p>
            <a:pPr marL="457200" indent="-457200">
              <a:lnSpc>
                <a:spcPct val="100000"/>
              </a:lnSpc>
              <a:spcBef>
                <a:spcPts val="600"/>
              </a:spcBef>
              <a:buFont typeface="+mj-lt"/>
              <a:buAutoNum type="arabicPeriod"/>
            </a:pPr>
            <a:r>
              <a:rPr lang="en-US" sz="1600" dirty="0">
                <a:hlinkClick r:id="rId6">
                  <a:extLst>
                    <a:ext uri="{A12FA001-AC4F-418D-AE19-62706E023703}">
                      <ahyp:hlinkClr xmlns:ahyp="http://schemas.microsoft.com/office/drawing/2018/hyperlinkcolor" val="tx"/>
                    </a:ext>
                  </a:extLst>
                </a:hlinkClick>
              </a:rPr>
              <a:t>https://www.dol.gov/agencies/ilab/resources/reports/child-labor/south-africa</a:t>
            </a:r>
            <a:endParaRPr lang="en-US" sz="1600" dirty="0"/>
          </a:p>
          <a:p>
            <a:pPr marL="457200" indent="-457200">
              <a:lnSpc>
                <a:spcPct val="100000"/>
              </a:lnSpc>
              <a:spcBef>
                <a:spcPts val="600"/>
              </a:spcBef>
              <a:buFont typeface="+mj-lt"/>
              <a:buAutoNum type="arabicPeriod"/>
            </a:pPr>
            <a:r>
              <a:rPr lang="en-US" sz="1600" dirty="0">
                <a:hlinkClick r:id="rId7">
                  <a:extLst>
                    <a:ext uri="{A12FA001-AC4F-418D-AE19-62706E023703}">
                      <ahyp:hlinkClr xmlns:ahyp="http://schemas.microsoft.com/office/drawing/2018/hyperlinkcolor" val="tx"/>
                    </a:ext>
                  </a:extLst>
                </a:hlinkClick>
              </a:rPr>
              <a:t>https://pmc.ncbi.nlm.nih.gov/articles/PMC6459361/</a:t>
            </a:r>
            <a:endParaRPr lang="en-US" sz="1600" dirty="0"/>
          </a:p>
          <a:p>
            <a:pPr marL="0" indent="0">
              <a:lnSpc>
                <a:spcPct val="100000"/>
              </a:lnSpc>
              <a:buNone/>
            </a:pPr>
            <a:endParaRPr lang="en-US" sz="1600" dirty="0">
              <a:latin typeface="Modern No. 20" panose="02070704070505020303" pitchFamily="18" charset="77"/>
            </a:endParaRPr>
          </a:p>
          <a:p>
            <a:pPr marL="0" indent="0">
              <a:lnSpc>
                <a:spcPct val="100000"/>
              </a:lnSpc>
              <a:buNone/>
            </a:pPr>
            <a:endParaRPr lang="en-US" sz="1600" dirty="0">
              <a:latin typeface="Modern No. 20" panose="02070704070505020303" pitchFamily="18" charset="77"/>
            </a:endParaRPr>
          </a:p>
          <a:p>
            <a:pPr marL="0" indent="0">
              <a:lnSpc>
                <a:spcPct val="100000"/>
              </a:lnSpc>
              <a:buNone/>
            </a:pPr>
            <a:endParaRPr lang="en-US" sz="1600" dirty="0">
              <a:latin typeface="Modern No. 20" panose="02070704070505020303" pitchFamily="18" charset="77"/>
            </a:endParaRPr>
          </a:p>
          <a:p>
            <a:pPr marL="0" indent="0">
              <a:lnSpc>
                <a:spcPct val="100000"/>
              </a:lnSpc>
              <a:buNone/>
            </a:pPr>
            <a:endParaRPr lang="en-US" sz="1600" dirty="0"/>
          </a:p>
        </p:txBody>
      </p:sp>
    </p:spTree>
    <p:extLst>
      <p:ext uri="{BB962C8B-B14F-4D97-AF65-F5344CB8AC3E}">
        <p14:creationId xmlns:p14="http://schemas.microsoft.com/office/powerpoint/2010/main" val="230607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3D00CB3E-22D8-C88A-E699-CC9736BC9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BEA504-F438-217B-7AFE-8F968A06AEE1}"/>
              </a:ext>
            </a:extLst>
          </p:cNvPr>
          <p:cNvSpPr>
            <a:spLocks noGrp="1"/>
          </p:cNvSpPr>
          <p:nvPr>
            <p:ph type="title"/>
          </p:nvPr>
        </p:nvSpPr>
        <p:spPr>
          <a:xfrm>
            <a:off x="1066798" y="1142999"/>
            <a:ext cx="5771363" cy="1257299"/>
          </a:xfrm>
        </p:spPr>
        <p:txBody>
          <a:bodyPr anchor="ctr">
            <a:normAutofit fontScale="90000"/>
          </a:bodyPr>
          <a:lstStyle/>
          <a:p>
            <a:r>
              <a:rPr lang="en-US" sz="4800" dirty="0"/>
              <a:t>What is child labor?</a:t>
            </a:r>
          </a:p>
        </p:txBody>
      </p:sp>
      <p:sp>
        <p:nvSpPr>
          <p:cNvPr id="3" name="Content Placeholder 2">
            <a:extLst>
              <a:ext uri="{FF2B5EF4-FFF2-40B4-BE49-F238E27FC236}">
                <a16:creationId xmlns:a16="http://schemas.microsoft.com/office/drawing/2014/main" id="{2E2AE098-D35A-1473-F848-04F74FFBFE15}"/>
              </a:ext>
            </a:extLst>
          </p:cNvPr>
          <p:cNvSpPr>
            <a:spLocks noGrp="1"/>
          </p:cNvSpPr>
          <p:nvPr>
            <p:ph idx="1"/>
          </p:nvPr>
        </p:nvSpPr>
        <p:spPr>
          <a:xfrm>
            <a:off x="1066798" y="2566188"/>
            <a:ext cx="6494208" cy="2978152"/>
          </a:xfrm>
        </p:spPr>
        <p:txBody>
          <a:bodyPr vert="horz" lIns="91440" tIns="45720" rIns="91440" bIns="45720" rtlCol="0">
            <a:normAutofit lnSpcReduction="10000"/>
          </a:bodyPr>
          <a:lstStyle/>
          <a:p>
            <a:pPr marL="0" indent="0">
              <a:lnSpc>
                <a:spcPct val="110000"/>
              </a:lnSpc>
              <a:spcBef>
                <a:spcPts val="600"/>
              </a:spcBef>
              <a:buNone/>
            </a:pPr>
            <a:r>
              <a:rPr lang="en-US" sz="1400" dirty="0"/>
              <a:t>Child labor according to UNICEF is, "</a:t>
            </a:r>
            <a:r>
              <a:rPr lang="en-US" sz="1400" dirty="0">
                <a:ea typeface="Roboto"/>
                <a:cs typeface="Roboto"/>
              </a:rPr>
              <a:t>work that children are too young to perform or that – by its nature or circumstances – can be hazardous." It is work that does not contribute to the necessary growth of the child, it is work that is potentially harmful to their safety, health and wellbeing. </a:t>
            </a:r>
          </a:p>
          <a:p>
            <a:pPr marL="0" indent="0">
              <a:lnSpc>
                <a:spcPct val="110000"/>
              </a:lnSpc>
              <a:spcBef>
                <a:spcPts val="600"/>
              </a:spcBef>
              <a:buNone/>
            </a:pPr>
            <a:endParaRPr lang="en-US" sz="1400" dirty="0">
              <a:ea typeface="Roboto"/>
              <a:cs typeface="Roboto"/>
            </a:endParaRPr>
          </a:p>
          <a:p>
            <a:pPr marL="0" indent="0">
              <a:lnSpc>
                <a:spcPct val="110000"/>
              </a:lnSpc>
              <a:spcBef>
                <a:spcPts val="600"/>
              </a:spcBef>
              <a:buNone/>
            </a:pPr>
            <a:r>
              <a:rPr lang="en-US" sz="1400" dirty="0">
                <a:ea typeface="Roboto"/>
                <a:cs typeface="Roboto"/>
              </a:rPr>
              <a:t>In some instances, children are forced into labor which is a form of slavery. Children in these circumstances may be subjected to drug trafficking, prostitution or even war. </a:t>
            </a:r>
          </a:p>
          <a:p>
            <a:pPr marL="0" indent="0">
              <a:lnSpc>
                <a:spcPct val="110000"/>
              </a:lnSpc>
              <a:spcBef>
                <a:spcPts val="600"/>
              </a:spcBef>
              <a:buNone/>
            </a:pPr>
            <a:endParaRPr lang="en-US" sz="1400" dirty="0">
              <a:ea typeface="Roboto"/>
              <a:cs typeface="Roboto"/>
            </a:endParaRPr>
          </a:p>
          <a:p>
            <a:pPr marL="0" indent="0">
              <a:lnSpc>
                <a:spcPct val="110000"/>
              </a:lnSpc>
              <a:spcBef>
                <a:spcPts val="600"/>
              </a:spcBef>
              <a:buNone/>
            </a:pPr>
            <a:r>
              <a:rPr lang="en-US" sz="1400" dirty="0">
                <a:ea typeface="Roboto"/>
                <a:cs typeface="Roboto"/>
              </a:rPr>
              <a:t>This kind of treatment towards children occurs worldwide with 138 million working daily. Most of the child labor occurs in Africa with 87 million children forced into employment between the ages of 5 and 11 years old.</a:t>
            </a:r>
            <a:endParaRPr lang="en-US" sz="1400" dirty="0"/>
          </a:p>
        </p:txBody>
      </p:sp>
      <p:pic>
        <p:nvPicPr>
          <p:cNvPr id="2050" name="Picture 2" descr="Around 138 million young people are trapped in child labour globally.  Despite some progress, millions of children are still being forced to work  in mines, factories or fields; often in hazardous conditions.">
            <a:extLst>
              <a:ext uri="{FF2B5EF4-FFF2-40B4-BE49-F238E27FC236}">
                <a16:creationId xmlns:a16="http://schemas.microsoft.com/office/drawing/2014/main" id="{1D0669A9-4362-8828-8B9A-9A1F2FDA126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81160" y="2400298"/>
            <a:ext cx="3144042" cy="3144042"/>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Jan 21, 2026 at 7:45:21 PM">
            <a:hlinkClick r:id="" action="ppaction://media"/>
            <a:extLst>
              <a:ext uri="{FF2B5EF4-FFF2-40B4-BE49-F238E27FC236}">
                <a16:creationId xmlns:a16="http://schemas.microsoft.com/office/drawing/2014/main" id="{FCB32FEE-C27D-CF55-9DD1-614BDD0F696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42601" y="5715002"/>
            <a:ext cx="812800" cy="812800"/>
          </a:xfrm>
          <a:prstGeom prst="rect">
            <a:avLst/>
          </a:prstGeom>
        </p:spPr>
      </p:pic>
    </p:spTree>
    <p:extLst>
      <p:ext uri="{BB962C8B-B14F-4D97-AF65-F5344CB8AC3E}">
        <p14:creationId xmlns:p14="http://schemas.microsoft.com/office/powerpoint/2010/main" val="150250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4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4086F5-5AAC-F692-73E3-87A47A65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3227C0-0F06-DDB1-0734-59C0FF04CBEC}"/>
              </a:ext>
            </a:extLst>
          </p:cNvPr>
          <p:cNvSpPr>
            <a:spLocks noGrp="1"/>
          </p:cNvSpPr>
          <p:nvPr>
            <p:ph type="title"/>
          </p:nvPr>
        </p:nvSpPr>
        <p:spPr>
          <a:xfrm>
            <a:off x="452284" y="3943433"/>
            <a:ext cx="5369396" cy="1962150"/>
          </a:xfrm>
        </p:spPr>
        <p:txBody>
          <a:bodyPr vert="horz" lIns="91440" tIns="45720" rIns="91440" bIns="45720" rtlCol="0" anchor="ctr">
            <a:normAutofit/>
          </a:bodyPr>
          <a:lstStyle/>
          <a:p>
            <a:r>
              <a:rPr lang="en-US" sz="4800" dirty="0"/>
              <a:t>Statistics &amp; Data</a:t>
            </a:r>
          </a:p>
        </p:txBody>
      </p:sp>
      <p:pic>
        <p:nvPicPr>
          <p:cNvPr id="5" name="Content Placeholder 4" descr="A child holding a bucket and a bucket&#10;&#10;AI-generated content may be incorrect.">
            <a:extLst>
              <a:ext uri="{FF2B5EF4-FFF2-40B4-BE49-F238E27FC236}">
                <a16:creationId xmlns:a16="http://schemas.microsoft.com/office/drawing/2014/main" id="{528F73FB-CE3B-0006-241E-8B6E4E3CD4D1}"/>
              </a:ext>
            </a:extLst>
          </p:cNvPr>
          <p:cNvPicPr>
            <a:picLocks noGrp="1" noChangeAspect="1"/>
          </p:cNvPicPr>
          <p:nvPr>
            <p:ph idx="1"/>
          </p:nvPr>
        </p:nvPicPr>
        <p:blipFill>
          <a:blip r:embed="rId4"/>
          <a:srcRect r="-3" b="3275"/>
          <a:stretch>
            <a:fillRect/>
          </a:stretch>
        </p:blipFill>
        <p:spPr>
          <a:xfrm>
            <a:off x="-2380" y="-17766"/>
            <a:ext cx="6394567" cy="3479045"/>
          </a:xfrm>
          <a:custGeom>
            <a:avLst/>
            <a:gdLst/>
            <a:ahLst/>
            <a:cxnLst/>
            <a:rect l="l" t="t" r="r" b="b"/>
            <a:pathLst>
              <a:path w="6394567" h="3479045">
                <a:moveTo>
                  <a:pt x="0" y="0"/>
                </a:moveTo>
                <a:lnTo>
                  <a:pt x="6394567" y="0"/>
                </a:lnTo>
                <a:lnTo>
                  <a:pt x="2477593" y="3073542"/>
                </a:lnTo>
                <a:lnTo>
                  <a:pt x="2435111" y="3105189"/>
                </a:lnTo>
                <a:cubicBezTo>
                  <a:pt x="2103481" y="3339382"/>
                  <a:pt x="1723470" y="3461518"/>
                  <a:pt x="1342352" y="3477290"/>
                </a:cubicBezTo>
                <a:cubicBezTo>
                  <a:pt x="1302651" y="3478932"/>
                  <a:pt x="1262940" y="3479421"/>
                  <a:pt x="1223270" y="3478762"/>
                </a:cubicBezTo>
                <a:cubicBezTo>
                  <a:pt x="786893" y="3471515"/>
                  <a:pt x="355525" y="3325396"/>
                  <a:pt x="277" y="3048974"/>
                </a:cubicBezTo>
                <a:lnTo>
                  <a:pt x="0" y="3048730"/>
                </a:lnTo>
                <a:close/>
              </a:path>
            </a:pathLst>
          </a:custGeom>
        </p:spPr>
      </p:pic>
      <p:sp>
        <p:nvSpPr>
          <p:cNvPr id="4" name="Text Placeholder 3">
            <a:extLst>
              <a:ext uri="{FF2B5EF4-FFF2-40B4-BE49-F238E27FC236}">
                <a16:creationId xmlns:a16="http://schemas.microsoft.com/office/drawing/2014/main" id="{90D0C1E7-1B36-5E0D-314C-000FA7F85D7D}"/>
              </a:ext>
            </a:extLst>
          </p:cNvPr>
          <p:cNvSpPr>
            <a:spLocks noGrp="1"/>
          </p:cNvSpPr>
          <p:nvPr>
            <p:ph type="body" sz="half" idx="2"/>
          </p:nvPr>
        </p:nvSpPr>
        <p:spPr>
          <a:xfrm>
            <a:off x="5689601" y="287383"/>
            <a:ext cx="5473700" cy="6100354"/>
          </a:xfrm>
        </p:spPr>
        <p:txBody>
          <a:bodyPr vert="horz" lIns="91440" tIns="45720" rIns="91440" bIns="45720" rtlCol="0" anchor="t">
            <a:normAutofit fontScale="92500" lnSpcReduction="10000"/>
          </a:bodyPr>
          <a:lstStyle/>
          <a:p>
            <a:pPr algn="ctr">
              <a:spcBef>
                <a:spcPts val="600"/>
              </a:spcBef>
            </a:pPr>
            <a:r>
              <a:rPr lang="en-US" sz="2000" b="1" dirty="0"/>
              <a:t>Specific to African Countries </a:t>
            </a:r>
          </a:p>
          <a:p>
            <a:pPr marL="342900" indent="-342900">
              <a:spcBef>
                <a:spcPts val="600"/>
              </a:spcBef>
              <a:buFont typeface="Courier New" panose="02070309020205020404" pitchFamily="49" charset="0"/>
              <a:buChar char="o"/>
            </a:pPr>
            <a:r>
              <a:rPr lang="en-US" sz="2000" dirty="0"/>
              <a:t>Nearly one out of five children were subjected to child labor as of 2016, a higher rate than any other region globally </a:t>
            </a:r>
          </a:p>
          <a:p>
            <a:pPr marL="342900" indent="-342900">
              <a:spcBef>
                <a:spcPts val="600"/>
              </a:spcBef>
              <a:buFont typeface="Courier New" panose="02070309020205020404" pitchFamily="49" charset="0"/>
              <a:buChar char="o"/>
            </a:pPr>
            <a:r>
              <a:rPr lang="en-US" sz="2000" dirty="0"/>
              <a:t>Agriculture remains the largest sector making up 61% of child labor following services such as selling good and domestic work being 27% and 13% being factory manufacturing and mining (ILO, 2024).</a:t>
            </a:r>
          </a:p>
          <a:p>
            <a:pPr marL="342900" indent="-342900">
              <a:spcBef>
                <a:spcPts val="600"/>
              </a:spcBef>
              <a:buFont typeface="Courier New" panose="02070309020205020404" pitchFamily="49" charset="0"/>
              <a:buChar char="o"/>
            </a:pPr>
            <a:r>
              <a:rPr lang="en-US" sz="2000" dirty="0"/>
              <a:t>Boys are more likely to be involved in child labor for much longer than girls with boys making up 70.6% of child labor works following girls making up 29.4%</a:t>
            </a:r>
          </a:p>
          <a:p>
            <a:pPr marL="342900" indent="-342900">
              <a:spcBef>
                <a:spcPts val="600"/>
              </a:spcBef>
              <a:buFont typeface="Courier New" panose="02070309020205020404" pitchFamily="49" charset="0"/>
              <a:buChar char="o"/>
            </a:pPr>
            <a:r>
              <a:rPr lang="en-US" sz="2000" dirty="0"/>
              <a:t>The age group making up more child labor is between 12 and 17</a:t>
            </a:r>
          </a:p>
          <a:p>
            <a:pPr marL="342900" indent="-342900">
              <a:spcBef>
                <a:spcPts val="600"/>
              </a:spcBef>
              <a:buFont typeface="Courier New" panose="02070309020205020404" pitchFamily="49" charset="0"/>
              <a:buChar char="o"/>
            </a:pPr>
            <a:r>
              <a:rPr lang="en-US" sz="2000" dirty="0"/>
              <a:t>63.3% of child labor workers are paid, causal employee; 36.2% are unpaid </a:t>
            </a:r>
          </a:p>
          <a:p>
            <a:pPr marL="342900" indent="-342900">
              <a:spcBef>
                <a:spcPts val="600"/>
              </a:spcBef>
              <a:buFont typeface="Courier New" panose="02070309020205020404" pitchFamily="49" charset="0"/>
              <a:buChar char="o"/>
            </a:pPr>
            <a:endParaRPr lang="en-US" sz="2000" dirty="0"/>
          </a:p>
          <a:p>
            <a:pPr marL="342900" indent="-342900">
              <a:spcBef>
                <a:spcPts val="600"/>
              </a:spcBef>
              <a:buFont typeface="Courier New" panose="02070309020205020404" pitchFamily="49" charset="0"/>
              <a:buChar char="o"/>
            </a:pPr>
            <a:endParaRPr lang="en-US" sz="2000" dirty="0"/>
          </a:p>
          <a:p>
            <a:pPr marL="342900" indent="-342900">
              <a:spcBef>
                <a:spcPts val="600"/>
              </a:spcBef>
              <a:buFont typeface="Courier New" panose="02070309020205020404" pitchFamily="49" charset="0"/>
              <a:buChar char="o"/>
            </a:pPr>
            <a:endParaRPr lang="en-US" sz="2000" dirty="0"/>
          </a:p>
        </p:txBody>
      </p:sp>
      <p:pic>
        <p:nvPicPr>
          <p:cNvPr id="3" name="Audio Recording Jan 21, 2026 at 7:48:49 PM">
            <a:hlinkClick r:id="" action="ppaction://media"/>
            <a:extLst>
              <a:ext uri="{FF2B5EF4-FFF2-40B4-BE49-F238E27FC236}">
                <a16:creationId xmlns:a16="http://schemas.microsoft.com/office/drawing/2014/main" id="{72D8505B-01B8-9DF1-F506-5E0A2BE7048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04881" y="5536305"/>
            <a:ext cx="812800" cy="812800"/>
          </a:xfrm>
          <a:prstGeom prst="rect">
            <a:avLst/>
          </a:prstGeom>
        </p:spPr>
      </p:pic>
    </p:spTree>
    <p:extLst>
      <p:ext uri="{BB962C8B-B14F-4D97-AF65-F5344CB8AC3E}">
        <p14:creationId xmlns:p14="http://schemas.microsoft.com/office/powerpoint/2010/main" val="234001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4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0300B1B-B85E-D514-C6B4-30126EBBC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C248155-68EB-D74C-5577-DA97D48E3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58916" y="-105868"/>
            <a:ext cx="12309832" cy="7069736"/>
          </a:xfrm>
          <a:custGeom>
            <a:avLst/>
            <a:gdLst>
              <a:gd name="connsiteX0" fmla="*/ 119689 w 12309832"/>
              <a:gd name="connsiteY0" fmla="*/ 7069736 h 7069736"/>
              <a:gd name="connsiteX1" fmla="*/ 12309832 w 12309832"/>
              <a:gd name="connsiteY1" fmla="*/ 6856956 h 7069736"/>
              <a:gd name="connsiteX2" fmla="*/ 12190143 w 12309832"/>
              <a:gd name="connsiteY2" fmla="*/ 0 h 7069736"/>
              <a:gd name="connsiteX3" fmla="*/ 0 w 12309832"/>
              <a:gd name="connsiteY3" fmla="*/ 212780 h 7069736"/>
            </a:gdLst>
            <a:ahLst/>
            <a:cxnLst>
              <a:cxn ang="0">
                <a:pos x="connsiteX0" y="connsiteY0"/>
              </a:cxn>
              <a:cxn ang="0">
                <a:pos x="connsiteX1" y="connsiteY1"/>
              </a:cxn>
              <a:cxn ang="0">
                <a:pos x="connsiteX2" y="connsiteY2"/>
              </a:cxn>
              <a:cxn ang="0">
                <a:pos x="connsiteX3" y="connsiteY3"/>
              </a:cxn>
            </a:cxnLst>
            <a:rect l="l" t="t" r="r" b="b"/>
            <a:pathLst>
              <a:path w="12309832" h="7069736">
                <a:moveTo>
                  <a:pt x="119689" y="7069736"/>
                </a:moveTo>
                <a:lnTo>
                  <a:pt x="12309832" y="6856956"/>
                </a:lnTo>
                <a:lnTo>
                  <a:pt x="12190143" y="0"/>
                </a:lnTo>
                <a:lnTo>
                  <a:pt x="0" y="212780"/>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4" name="Rectangle 23">
            <a:extLst>
              <a:ext uri="{FF2B5EF4-FFF2-40B4-BE49-F238E27FC236}">
                <a16:creationId xmlns:a16="http://schemas.microsoft.com/office/drawing/2014/main" id="{D30E628A-07F0-331A-DE0B-CCD7FB90A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571" y="734156"/>
            <a:ext cx="10617872" cy="538161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4E427-6019-096F-4331-57A7C962D4C0}"/>
              </a:ext>
            </a:extLst>
          </p:cNvPr>
          <p:cNvSpPr>
            <a:spLocks noGrp="1"/>
          </p:cNvSpPr>
          <p:nvPr>
            <p:ph type="title"/>
          </p:nvPr>
        </p:nvSpPr>
        <p:spPr>
          <a:xfrm>
            <a:off x="1327918" y="2061769"/>
            <a:ext cx="3019575" cy="2737375"/>
          </a:xfrm>
        </p:spPr>
        <p:txBody>
          <a:bodyPr anchor="ctr">
            <a:normAutofit fontScale="90000"/>
          </a:bodyPr>
          <a:lstStyle/>
          <a:p>
            <a:r>
              <a:rPr lang="en-US" sz="4800" dirty="0"/>
              <a:t>Causes behind African child labor</a:t>
            </a:r>
          </a:p>
        </p:txBody>
      </p:sp>
      <p:graphicFrame>
        <p:nvGraphicFramePr>
          <p:cNvPr id="16" name="Content Placeholder 2">
            <a:extLst>
              <a:ext uri="{FF2B5EF4-FFF2-40B4-BE49-F238E27FC236}">
                <a16:creationId xmlns:a16="http://schemas.microsoft.com/office/drawing/2014/main" id="{BCB0382B-B615-F674-E0FD-4825F07349F9}"/>
              </a:ext>
            </a:extLst>
          </p:cNvPr>
          <p:cNvGraphicFramePr>
            <a:graphicFrameLocks noGrp="1"/>
          </p:cNvGraphicFramePr>
          <p:nvPr>
            <p:ph idx="1"/>
            <p:extLst>
              <p:ext uri="{D42A27DB-BD31-4B8C-83A1-F6EECF244321}">
                <p14:modId xmlns:p14="http://schemas.microsoft.com/office/powerpoint/2010/main" val="3168889433"/>
              </p:ext>
            </p:extLst>
          </p:nvPr>
        </p:nvGraphicFramePr>
        <p:xfrm>
          <a:off x="4677295" y="1389163"/>
          <a:ext cx="6109130" cy="4080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Audio Recording Jan 21, 2026 at 7:52:18 PM">
            <a:hlinkClick r:id="" action="ppaction://media"/>
            <a:extLst>
              <a:ext uri="{FF2B5EF4-FFF2-40B4-BE49-F238E27FC236}">
                <a16:creationId xmlns:a16="http://schemas.microsoft.com/office/drawing/2014/main" id="{9F8B908D-475C-B6B0-7C1E-873B0AB844E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439861" y="5276124"/>
            <a:ext cx="812800" cy="812800"/>
          </a:xfrm>
          <a:prstGeom prst="rect">
            <a:avLst/>
          </a:prstGeom>
        </p:spPr>
      </p:pic>
    </p:spTree>
    <p:extLst>
      <p:ext uri="{BB962C8B-B14F-4D97-AF65-F5344CB8AC3E}">
        <p14:creationId xmlns:p14="http://schemas.microsoft.com/office/powerpoint/2010/main" val="201696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1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4086F5-5AAC-F692-73E3-87A47A65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A4F208-B81A-7B79-B31B-B6A2EA4FBCAE}"/>
              </a:ext>
            </a:extLst>
          </p:cNvPr>
          <p:cNvSpPr>
            <a:spLocks noGrp="1"/>
          </p:cNvSpPr>
          <p:nvPr>
            <p:ph type="title"/>
          </p:nvPr>
        </p:nvSpPr>
        <p:spPr>
          <a:xfrm>
            <a:off x="357790" y="3647622"/>
            <a:ext cx="5029200" cy="1962150"/>
          </a:xfrm>
        </p:spPr>
        <p:txBody>
          <a:bodyPr anchor="ctr">
            <a:noAutofit/>
          </a:bodyPr>
          <a:lstStyle/>
          <a:p>
            <a:pPr algn="ctr"/>
            <a:r>
              <a:rPr lang="en-US" sz="4800" dirty="0"/>
              <a:t>Child labor compared to gender roles</a:t>
            </a:r>
          </a:p>
        </p:txBody>
      </p:sp>
      <p:pic>
        <p:nvPicPr>
          <p:cNvPr id="5" name="Picture 4" descr="Chalk drawing of people representing different genders">
            <a:extLst>
              <a:ext uri="{FF2B5EF4-FFF2-40B4-BE49-F238E27FC236}">
                <a16:creationId xmlns:a16="http://schemas.microsoft.com/office/drawing/2014/main" id="{54B88023-0CF1-2EF8-9151-30B8321EF2CE}"/>
              </a:ext>
            </a:extLst>
          </p:cNvPr>
          <p:cNvPicPr>
            <a:picLocks noChangeAspect="1"/>
          </p:cNvPicPr>
          <p:nvPr/>
        </p:nvPicPr>
        <p:blipFill>
          <a:blip r:embed="rId4"/>
          <a:srcRect t="14020" r="-11" b="4461"/>
          <a:stretch>
            <a:fillRect/>
          </a:stretch>
        </p:blipFill>
        <p:spPr>
          <a:xfrm>
            <a:off x="-2380" y="-17766"/>
            <a:ext cx="6394567" cy="3479045"/>
          </a:xfrm>
          <a:custGeom>
            <a:avLst/>
            <a:gdLst/>
            <a:ahLst/>
            <a:cxnLst/>
            <a:rect l="l" t="t" r="r" b="b"/>
            <a:pathLst>
              <a:path w="6394567" h="3479045">
                <a:moveTo>
                  <a:pt x="0" y="0"/>
                </a:moveTo>
                <a:lnTo>
                  <a:pt x="6394567" y="0"/>
                </a:lnTo>
                <a:lnTo>
                  <a:pt x="2477593" y="3073542"/>
                </a:lnTo>
                <a:lnTo>
                  <a:pt x="2435111" y="3105189"/>
                </a:lnTo>
                <a:cubicBezTo>
                  <a:pt x="2103481" y="3339382"/>
                  <a:pt x="1723470" y="3461518"/>
                  <a:pt x="1342352" y="3477290"/>
                </a:cubicBezTo>
                <a:cubicBezTo>
                  <a:pt x="1302651" y="3478932"/>
                  <a:pt x="1262940" y="3479421"/>
                  <a:pt x="1223270" y="3478762"/>
                </a:cubicBezTo>
                <a:cubicBezTo>
                  <a:pt x="786893" y="3471515"/>
                  <a:pt x="355525" y="3325396"/>
                  <a:pt x="277" y="3048974"/>
                </a:cubicBezTo>
                <a:lnTo>
                  <a:pt x="0" y="3048730"/>
                </a:lnTo>
                <a:close/>
              </a:path>
            </a:pathLst>
          </a:custGeom>
        </p:spPr>
      </p:pic>
      <p:sp>
        <p:nvSpPr>
          <p:cNvPr id="3" name="Content Placeholder 2">
            <a:extLst>
              <a:ext uri="{FF2B5EF4-FFF2-40B4-BE49-F238E27FC236}">
                <a16:creationId xmlns:a16="http://schemas.microsoft.com/office/drawing/2014/main" id="{E96ADCCB-FDE6-5838-7A5E-7ADE95CE4B5B}"/>
              </a:ext>
            </a:extLst>
          </p:cNvPr>
          <p:cNvSpPr>
            <a:spLocks noGrp="1"/>
          </p:cNvSpPr>
          <p:nvPr>
            <p:ph idx="1"/>
          </p:nvPr>
        </p:nvSpPr>
        <p:spPr>
          <a:xfrm>
            <a:off x="5744779" y="885008"/>
            <a:ext cx="6040797" cy="5255706"/>
          </a:xfrm>
        </p:spPr>
        <p:txBody>
          <a:bodyPr vert="horz" lIns="91440" tIns="45720" rIns="91440" bIns="45720" rtlCol="0">
            <a:noAutofit/>
          </a:bodyPr>
          <a:lstStyle/>
          <a:p>
            <a:pPr marL="0" indent="0">
              <a:lnSpc>
                <a:spcPct val="100000"/>
              </a:lnSpc>
              <a:spcBef>
                <a:spcPts val="600"/>
              </a:spcBef>
              <a:buNone/>
            </a:pPr>
            <a:r>
              <a:rPr lang="en-US" sz="2000" dirty="0"/>
              <a:t>Traditional gender roles consist of women being placed within the household to clean, take care of the home and raise any children she had. Men are told to run the household, work to support his family, and protect his loved one. </a:t>
            </a:r>
          </a:p>
          <a:p>
            <a:pPr marL="0" indent="0">
              <a:lnSpc>
                <a:spcPct val="100000"/>
              </a:lnSpc>
              <a:spcBef>
                <a:spcPts val="600"/>
              </a:spcBef>
              <a:buNone/>
            </a:pPr>
            <a:r>
              <a:rPr lang="en-US" sz="2000" dirty="0"/>
              <a:t>Related to child labor, young girls are told to work close with their mothers to gain knowledge on how to run a household. Young boys are put into the work force to be mechanics, factory workers, miners, or farmers. </a:t>
            </a:r>
          </a:p>
          <a:p>
            <a:pPr marL="0" indent="0">
              <a:lnSpc>
                <a:spcPct val="100000"/>
              </a:lnSpc>
              <a:spcBef>
                <a:spcPts val="600"/>
              </a:spcBef>
              <a:buNone/>
            </a:pPr>
            <a:r>
              <a:rPr lang="en-US" sz="2000" dirty="0"/>
              <a:t>The fairness within child labor is overall negative, children should not be working, they should be receiving an education. Related to gender roles, forcing young boys and girls into labor of any kind is cruel and inhumane. </a:t>
            </a:r>
          </a:p>
        </p:txBody>
      </p:sp>
      <p:pic>
        <p:nvPicPr>
          <p:cNvPr id="4" name="Audio Recording Jan 21, 2026 at 7:54:53 PM">
            <a:hlinkClick r:id="" action="ppaction://media"/>
            <a:extLst>
              <a:ext uri="{FF2B5EF4-FFF2-40B4-BE49-F238E27FC236}">
                <a16:creationId xmlns:a16="http://schemas.microsoft.com/office/drawing/2014/main" id="{2F6F2581-38B5-E949-19F7-8374F57A9FC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70045" y="5968859"/>
            <a:ext cx="812800" cy="812800"/>
          </a:xfrm>
          <a:prstGeom prst="rect">
            <a:avLst/>
          </a:prstGeom>
        </p:spPr>
      </p:pic>
    </p:spTree>
    <p:extLst>
      <p:ext uri="{BB962C8B-B14F-4D97-AF65-F5344CB8AC3E}">
        <p14:creationId xmlns:p14="http://schemas.microsoft.com/office/powerpoint/2010/main" val="351775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A88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magnifying glass over a map of kenya&#10;&#10;AI-generated content may be incorrect.">
            <a:extLst>
              <a:ext uri="{FF2B5EF4-FFF2-40B4-BE49-F238E27FC236}">
                <a16:creationId xmlns:a16="http://schemas.microsoft.com/office/drawing/2014/main" id="{EDC62912-C86C-6CFD-51CB-66A733C2BC3C}"/>
              </a:ext>
            </a:extLst>
          </p:cNvPr>
          <p:cNvPicPr>
            <a:picLocks noChangeAspect="1"/>
          </p:cNvPicPr>
          <p:nvPr/>
        </p:nvPicPr>
        <p:blipFill>
          <a:blip r:embed="rId4"/>
          <a:srcRect l="17060"/>
          <a:stretch>
            <a:fillRect/>
          </a:stretch>
        </p:blipFill>
        <p:spPr>
          <a:xfrm>
            <a:off x="939192" y="643467"/>
            <a:ext cx="2488856" cy="2475653"/>
          </a:xfrm>
          <a:prstGeom prst="rect">
            <a:avLst/>
          </a:prstGeom>
          <a:scene3d>
            <a:camera prst="orthographicFront"/>
            <a:lightRig rig="contrasting" dir="t">
              <a:rot lat="0" lon="0" rev="3000000"/>
            </a:lightRig>
          </a:scene3d>
          <a:sp3d contourW="7620">
            <a:bevelT w="95250" h="31750"/>
            <a:contourClr>
              <a:srgbClr val="333333"/>
            </a:contourClr>
          </a:sp3d>
        </p:spPr>
      </p:pic>
      <p:sp>
        <p:nvSpPr>
          <p:cNvPr id="26" name="Rectangle 25">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ollage of coffee beans&#10;&#10;AI-generated content may be incorrect.">
            <a:extLst>
              <a:ext uri="{FF2B5EF4-FFF2-40B4-BE49-F238E27FC236}">
                <a16:creationId xmlns:a16="http://schemas.microsoft.com/office/drawing/2014/main" id="{D316E14F-644A-4733-956C-1D67F41F4D35}"/>
              </a:ext>
            </a:extLst>
          </p:cNvPr>
          <p:cNvPicPr>
            <a:picLocks noChangeAspect="1"/>
          </p:cNvPicPr>
          <p:nvPr/>
        </p:nvPicPr>
        <p:blipFill>
          <a:blip r:embed="rId5"/>
          <a:stretch>
            <a:fillRect/>
          </a:stretch>
        </p:blipFill>
        <p:spPr>
          <a:xfrm>
            <a:off x="8313518" y="948954"/>
            <a:ext cx="3252903" cy="1871709"/>
          </a:xfrm>
          <a:prstGeom prst="rect">
            <a:avLst/>
          </a:prstGeom>
        </p:spPr>
      </p:pic>
      <p:sp>
        <p:nvSpPr>
          <p:cNvPr id="28" name="Rectangle 27">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map of the country with a cotton plant&#10;&#10;AI-generated content may be incorrect.">
            <a:extLst>
              <a:ext uri="{FF2B5EF4-FFF2-40B4-BE49-F238E27FC236}">
                <a16:creationId xmlns:a16="http://schemas.microsoft.com/office/drawing/2014/main" id="{A6CC9444-067C-3388-1EE9-4910A4BCD44B}"/>
              </a:ext>
            </a:extLst>
          </p:cNvPr>
          <p:cNvPicPr>
            <a:picLocks noChangeAspect="1"/>
          </p:cNvPicPr>
          <p:nvPr/>
        </p:nvPicPr>
        <p:blipFill>
          <a:blip r:embed="rId6"/>
          <a:stretch>
            <a:fillRect/>
          </a:stretch>
        </p:blipFill>
        <p:spPr>
          <a:xfrm>
            <a:off x="1099339" y="3748194"/>
            <a:ext cx="2151363" cy="2471631"/>
          </a:xfrm>
          <a:prstGeom prst="rect">
            <a:avLst/>
          </a:prstGeom>
        </p:spPr>
      </p:pic>
      <p:sp>
        <p:nvSpPr>
          <p:cNvPr id="30" name="Rectangle 29">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map of africa with gold and white text&#10;&#10;AI-generated content may be incorrect.">
            <a:extLst>
              <a:ext uri="{FF2B5EF4-FFF2-40B4-BE49-F238E27FC236}">
                <a16:creationId xmlns:a16="http://schemas.microsoft.com/office/drawing/2014/main" id="{9B1ED3DF-8CAC-8E48-A43E-BA5A2F871D1F}"/>
              </a:ext>
            </a:extLst>
          </p:cNvPr>
          <p:cNvPicPr>
            <a:picLocks noChangeAspect="1"/>
          </p:cNvPicPr>
          <p:nvPr/>
        </p:nvPicPr>
        <p:blipFill>
          <a:blip r:embed="rId7"/>
          <a:stretch>
            <a:fillRect/>
          </a:stretch>
        </p:blipFill>
        <p:spPr>
          <a:xfrm>
            <a:off x="4381676" y="1044190"/>
            <a:ext cx="3252903" cy="4783680"/>
          </a:xfrm>
          <a:prstGeom prst="rect">
            <a:avLst/>
          </a:prstGeom>
        </p:spPr>
      </p:pic>
      <p:sp>
        <p:nvSpPr>
          <p:cNvPr id="32" name="Rectangle 31">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up of a graph&#10;&#10;AI-generated content may be incorrect.">
            <a:extLst>
              <a:ext uri="{FF2B5EF4-FFF2-40B4-BE49-F238E27FC236}">
                <a16:creationId xmlns:a16="http://schemas.microsoft.com/office/drawing/2014/main" id="{1753A610-EE1A-2ADE-797F-26AE3ACF875A}"/>
              </a:ext>
            </a:extLst>
          </p:cNvPr>
          <p:cNvPicPr>
            <a:picLocks noChangeAspect="1"/>
          </p:cNvPicPr>
          <p:nvPr/>
        </p:nvPicPr>
        <p:blipFill>
          <a:blip r:embed="rId8"/>
          <a:stretch>
            <a:fillRect/>
          </a:stretch>
        </p:blipFill>
        <p:spPr>
          <a:xfrm>
            <a:off x="8313518" y="4072646"/>
            <a:ext cx="3252903" cy="1829757"/>
          </a:xfrm>
          <a:prstGeom prst="rect">
            <a:avLst/>
          </a:prstGeom>
        </p:spPr>
      </p:pic>
      <p:sp>
        <p:nvSpPr>
          <p:cNvPr id="20" name="TextBox 19">
            <a:extLst>
              <a:ext uri="{FF2B5EF4-FFF2-40B4-BE49-F238E27FC236}">
                <a16:creationId xmlns:a16="http://schemas.microsoft.com/office/drawing/2014/main" id="{7B133FEF-0A1E-3C76-E9E0-331D668D3E93}"/>
              </a:ext>
            </a:extLst>
          </p:cNvPr>
          <p:cNvSpPr txBox="1"/>
          <p:nvPr/>
        </p:nvSpPr>
        <p:spPr>
          <a:xfrm>
            <a:off x="3049044" y="246989"/>
            <a:ext cx="6093912" cy="461665"/>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a:spAutoFit/>
          </a:bodyPr>
          <a:lstStyle/>
          <a:p>
            <a:pPr algn="ctr"/>
            <a:r>
              <a:rPr lang="en-US" sz="2400" dirty="0"/>
              <a:t>      Child Labor Industries by Country</a:t>
            </a:r>
          </a:p>
        </p:txBody>
      </p:sp>
      <p:pic>
        <p:nvPicPr>
          <p:cNvPr id="21" name="Audio Recording Jan 21, 2026 at 7:59:06 PM">
            <a:hlinkClick r:id="" action="ppaction://media"/>
            <a:extLst>
              <a:ext uri="{FF2B5EF4-FFF2-40B4-BE49-F238E27FC236}">
                <a16:creationId xmlns:a16="http://schemas.microsoft.com/office/drawing/2014/main" id="{48246A34-038C-5EAE-74DD-6EA0EB579FF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092661" y="5978570"/>
            <a:ext cx="812800" cy="812800"/>
          </a:xfrm>
          <a:prstGeom prst="rect">
            <a:avLst/>
          </a:prstGeom>
        </p:spPr>
      </p:pic>
    </p:spTree>
    <p:extLst>
      <p:ext uri="{BB962C8B-B14F-4D97-AF65-F5344CB8AC3E}">
        <p14:creationId xmlns:p14="http://schemas.microsoft.com/office/powerpoint/2010/main" val="277266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064"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A06B62-8BB1-9677-4094-5FB84178B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8673B2E-31C0-66C3-FC6E-B1CDA2C9A4B7}"/>
              </a:ext>
            </a:extLst>
          </p:cNvPr>
          <p:cNvPicPr>
            <a:picLocks noChangeAspect="1"/>
          </p:cNvPicPr>
          <p:nvPr/>
        </p:nvPicPr>
        <p:blipFill>
          <a:blip r:embed="rId4"/>
          <a:stretch>
            <a:fillRect/>
          </a:stretch>
        </p:blipFill>
        <p:spPr>
          <a:xfrm>
            <a:off x="227982" y="1205693"/>
            <a:ext cx="5406218" cy="4446612"/>
          </a:xfrm>
          <a:prstGeom prst="rect">
            <a:avLst/>
          </a:prstGeom>
        </p:spPr>
      </p:pic>
      <p:sp>
        <p:nvSpPr>
          <p:cNvPr id="5" name="Content Placeholder 2">
            <a:extLst>
              <a:ext uri="{FF2B5EF4-FFF2-40B4-BE49-F238E27FC236}">
                <a16:creationId xmlns:a16="http://schemas.microsoft.com/office/drawing/2014/main" id="{65C0B8E6-DA86-7D03-034C-934E0A72CFEF}"/>
              </a:ext>
            </a:extLst>
          </p:cNvPr>
          <p:cNvSpPr txBox="1">
            <a:spLocks/>
          </p:cNvSpPr>
          <p:nvPr/>
        </p:nvSpPr>
        <p:spPr>
          <a:xfrm>
            <a:off x="5862181" y="466594"/>
            <a:ext cx="5863941" cy="5924811"/>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gn="l" rtl="0" eaLnBrk="1" latinLnBrk="0" hangingPunct="1">
              <a:lnSpc>
                <a:spcPct val="110000"/>
              </a:lnSpc>
              <a:spcBef>
                <a:spcPts val="600"/>
              </a:spcBef>
              <a:buFont typeface="Arial" panose="020B0604020202020204" pitchFamily="34" charset="0"/>
              <a:buChar char="•"/>
            </a:pPr>
            <a:r>
              <a:rPr lang="en-US" sz="2000" dirty="0">
                <a:solidFill>
                  <a:srgbClr val="000000"/>
                </a:solidFill>
                <a:effectLst/>
              </a:rPr>
              <a:t>The South African Department of Employment and Labor (DOEL) enhanced workplace inspections, report violations to the South African Police Service, and refer victims to safety services.</a:t>
            </a:r>
          </a:p>
          <a:p>
            <a:pPr marL="228600" indent="-228600" algn="l" rtl="0" eaLnBrk="1" latinLnBrk="0" hangingPunct="1">
              <a:lnSpc>
                <a:spcPct val="110000"/>
              </a:lnSpc>
              <a:spcBef>
                <a:spcPts val="600"/>
              </a:spcBef>
              <a:buFont typeface="Arial" panose="020B0604020202020204" pitchFamily="34" charset="0"/>
              <a:buChar char="•"/>
            </a:pPr>
            <a:r>
              <a:rPr lang="en-US" sz="2000" dirty="0">
                <a:solidFill>
                  <a:srgbClr val="000000"/>
                </a:solidFill>
                <a:effectLst/>
              </a:rPr>
              <a:t>The South African Police Service (SAPS) specifically investigate cases involving child labor. Issues such as child labor, trafficking, and exploitation are closely monitored and prioritized to reduce crimes against children.</a:t>
            </a:r>
          </a:p>
          <a:p>
            <a:pPr marL="228600" indent="-228600" algn="l" rtl="0" eaLnBrk="1" latinLnBrk="0" hangingPunct="1">
              <a:lnSpc>
                <a:spcPct val="110000"/>
              </a:lnSpc>
              <a:spcBef>
                <a:spcPts val="600"/>
              </a:spcBef>
              <a:buFont typeface="Arial" panose="020B0604020202020204" pitchFamily="34" charset="0"/>
              <a:buChar char="•"/>
            </a:pPr>
            <a:r>
              <a:rPr lang="en-US" sz="2000" dirty="0">
                <a:solidFill>
                  <a:srgbClr val="000000"/>
                </a:solidFill>
                <a:effectLst/>
              </a:rPr>
              <a:t>“In 2024, 2,180 labor inspectors carried out 308,799 worksite inspections, identifying 3 child labor violations. The government conducted at least 1 investigation into suspected severe forms of child labor and initiated 1 prosecution” (Bureau of International Labor Affairs, 2024).</a:t>
            </a:r>
            <a:endParaRPr lang="en-US" sz="2000" dirty="0"/>
          </a:p>
        </p:txBody>
      </p:sp>
      <p:pic>
        <p:nvPicPr>
          <p:cNvPr id="6" name="Audio Recording Jan 21, 2026 at 8:00:39 PM">
            <a:hlinkClick r:id="" action="ppaction://media"/>
            <a:extLst>
              <a:ext uri="{FF2B5EF4-FFF2-40B4-BE49-F238E27FC236}">
                <a16:creationId xmlns:a16="http://schemas.microsoft.com/office/drawing/2014/main" id="{F5D85151-41B7-F56F-AFA4-AD3357AB745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17324" y="5811903"/>
            <a:ext cx="812800" cy="812800"/>
          </a:xfrm>
          <a:prstGeom prst="rect">
            <a:avLst/>
          </a:prstGeom>
        </p:spPr>
      </p:pic>
      <p:sp>
        <p:nvSpPr>
          <p:cNvPr id="7" name="Title 1">
            <a:extLst>
              <a:ext uri="{FF2B5EF4-FFF2-40B4-BE49-F238E27FC236}">
                <a16:creationId xmlns:a16="http://schemas.microsoft.com/office/drawing/2014/main" id="{2F6C3368-E165-C7D7-0190-42E1CD3DC753}"/>
              </a:ext>
            </a:extLst>
          </p:cNvPr>
          <p:cNvSpPr txBox="1">
            <a:spLocks/>
          </p:cNvSpPr>
          <p:nvPr/>
        </p:nvSpPr>
        <p:spPr>
          <a:xfrm>
            <a:off x="263915" y="137652"/>
            <a:ext cx="5832085" cy="1426606"/>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sz="4800" dirty="0"/>
              <a:t>Regulations</a:t>
            </a:r>
          </a:p>
        </p:txBody>
      </p:sp>
    </p:spTree>
    <p:extLst>
      <p:ext uri="{BB962C8B-B14F-4D97-AF65-F5344CB8AC3E}">
        <p14:creationId xmlns:p14="http://schemas.microsoft.com/office/powerpoint/2010/main" val="306273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58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E259EAA-3827-BEFD-3AE5-26669D20B4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C7F139-F7DE-7266-4C8D-18A9D774D554}"/>
              </a:ext>
            </a:extLst>
          </p:cNvPr>
          <p:cNvSpPr>
            <a:spLocks noGrp="1"/>
          </p:cNvSpPr>
          <p:nvPr>
            <p:ph type="title"/>
          </p:nvPr>
        </p:nvSpPr>
        <p:spPr>
          <a:xfrm>
            <a:off x="447619" y="122949"/>
            <a:ext cx="5810363" cy="1922929"/>
          </a:xfrm>
        </p:spPr>
        <p:txBody>
          <a:bodyPr vert="horz" lIns="91440" tIns="45720" rIns="91440" bIns="45720" rtlCol="0" anchor="ctr">
            <a:normAutofit/>
          </a:bodyPr>
          <a:lstStyle/>
          <a:p>
            <a:pPr algn="r"/>
            <a:r>
              <a:rPr lang="en-US" sz="4000" dirty="0"/>
              <a:t>Effects of Child Labor</a:t>
            </a:r>
          </a:p>
        </p:txBody>
      </p:sp>
      <p:pic>
        <p:nvPicPr>
          <p:cNvPr id="6" name="Picture 5">
            <a:extLst>
              <a:ext uri="{FF2B5EF4-FFF2-40B4-BE49-F238E27FC236}">
                <a16:creationId xmlns:a16="http://schemas.microsoft.com/office/drawing/2014/main" id="{9904B871-D01C-9966-DA85-F8E77FCE2504}"/>
              </a:ext>
            </a:extLst>
          </p:cNvPr>
          <p:cNvPicPr>
            <a:picLocks noChangeAspect="1"/>
          </p:cNvPicPr>
          <p:nvPr/>
        </p:nvPicPr>
        <p:blipFill>
          <a:blip r:embed="rId4"/>
          <a:srcRect b="13564"/>
          <a:stretch>
            <a:fillRect/>
          </a:stretch>
        </p:blipFill>
        <p:spPr>
          <a:xfrm>
            <a:off x="196497" y="2350181"/>
            <a:ext cx="2602534" cy="3657759"/>
          </a:xfrm>
          <a:prstGeom prst="rect">
            <a:avLst/>
          </a:prstGeom>
          <a:ln>
            <a:noFill/>
          </a:ln>
          <a:effectLst>
            <a:outerShdw blurRad="292100" dist="139700" dir="2700000" algn="tl" rotWithShape="0">
              <a:srgbClr val="333333">
                <a:alpha val="65000"/>
              </a:srgbClr>
            </a:outerShdw>
          </a:effectLst>
        </p:spPr>
      </p:pic>
      <p:pic>
        <p:nvPicPr>
          <p:cNvPr id="5" name="Content Placeholder 4" descr="A group of children carrying baskets on their heads&#10;&#10;AI-generated content may be incorrect.">
            <a:extLst>
              <a:ext uri="{FF2B5EF4-FFF2-40B4-BE49-F238E27FC236}">
                <a16:creationId xmlns:a16="http://schemas.microsoft.com/office/drawing/2014/main" id="{C9407BBC-3285-8B23-C0FA-6691E86B0E4E}"/>
              </a:ext>
            </a:extLst>
          </p:cNvPr>
          <p:cNvPicPr>
            <a:picLocks noGrp="1" noChangeAspect="1"/>
          </p:cNvPicPr>
          <p:nvPr>
            <p:ph idx="1"/>
          </p:nvPr>
        </p:nvPicPr>
        <p:blipFill>
          <a:blip r:embed="rId5"/>
          <a:srcRect l="343"/>
          <a:stretch>
            <a:fillRect/>
          </a:stretch>
        </p:blipFill>
        <p:spPr>
          <a:xfrm>
            <a:off x="7009360" y="384633"/>
            <a:ext cx="2803233" cy="1582245"/>
          </a:xfrm>
          <a:prstGeom prst="rect">
            <a:avLst/>
          </a:prstGeom>
        </p:spPr>
      </p:pic>
      <p:sp>
        <p:nvSpPr>
          <p:cNvPr id="4" name="Text Placeholder 3">
            <a:extLst>
              <a:ext uri="{FF2B5EF4-FFF2-40B4-BE49-F238E27FC236}">
                <a16:creationId xmlns:a16="http://schemas.microsoft.com/office/drawing/2014/main" id="{F8C91573-48B4-EDD0-DC1B-79CF3A7EC999}"/>
              </a:ext>
            </a:extLst>
          </p:cNvPr>
          <p:cNvSpPr>
            <a:spLocks noGrp="1"/>
          </p:cNvSpPr>
          <p:nvPr>
            <p:ph type="body" sz="half" idx="2"/>
          </p:nvPr>
        </p:nvSpPr>
        <p:spPr>
          <a:xfrm>
            <a:off x="2995527" y="2277726"/>
            <a:ext cx="8732647" cy="4269426"/>
          </a:xfrm>
        </p:spPr>
        <p:txBody>
          <a:bodyPr vert="horz" lIns="91440" tIns="45720" rIns="91440" bIns="45720" rtlCol="0">
            <a:noAutofit/>
          </a:bodyPr>
          <a:lstStyle/>
          <a:p>
            <a:pPr marL="57150" indent="-228600">
              <a:lnSpc>
                <a:spcPct val="100000"/>
              </a:lnSpc>
              <a:spcBef>
                <a:spcPts val="600"/>
              </a:spcBef>
            </a:pPr>
            <a:r>
              <a:rPr lang="en-US" sz="1800" dirty="0"/>
              <a:t>The National Library of Medicine did a study on child labor effects, and their findings were “Child labor was found to be associated with a number of adverse health outcomes, including but not limited to poor growth, malnutrition, higher incidence of infectious and system-specific diseases, behavioral and emotional disorders, and decreased coping efficacy” (NLOD, 2018). Overall, poor health and emotional damage are the main outcomes but children in African experience harder, more severe work loads. Mining in the coal mines can cause respiratory infections, exposure to deadly chemicals, explosions resulting in death, and chronic long-term illnesses. Much of Tanzania uses child labor to help with Tabacco farming being exposed to harsh chemicals and being outside in the extensive heat causing heat stroke or even death. Child labor in general stunts educational growth, causes physical and emotional harm and can result in life changes that alter their lives forever.</a:t>
            </a:r>
          </a:p>
        </p:txBody>
      </p:sp>
      <p:pic>
        <p:nvPicPr>
          <p:cNvPr id="7" name="Audio Recording Jan 21, 2026 at 8:03:27 PM">
            <a:hlinkClick r:id="" action="ppaction://media"/>
            <a:extLst>
              <a:ext uri="{FF2B5EF4-FFF2-40B4-BE49-F238E27FC236}">
                <a16:creationId xmlns:a16="http://schemas.microsoft.com/office/drawing/2014/main" id="{7E897194-4E5B-87E8-6FFD-80AEE98342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15374" y="5734352"/>
            <a:ext cx="812800" cy="812800"/>
          </a:xfrm>
          <a:prstGeom prst="rect">
            <a:avLst/>
          </a:prstGeom>
        </p:spPr>
      </p:pic>
    </p:spTree>
    <p:extLst>
      <p:ext uri="{BB962C8B-B14F-4D97-AF65-F5344CB8AC3E}">
        <p14:creationId xmlns:p14="http://schemas.microsoft.com/office/powerpoint/2010/main" val="423133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7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D2D73E-B42D-0B39-8136-4A25DAFD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04D15F-0639-463E-D17F-6F6A5CF9165F}"/>
              </a:ext>
            </a:extLst>
          </p:cNvPr>
          <p:cNvSpPr>
            <a:spLocks noGrp="1"/>
          </p:cNvSpPr>
          <p:nvPr>
            <p:ph type="title"/>
          </p:nvPr>
        </p:nvSpPr>
        <p:spPr>
          <a:xfrm>
            <a:off x="4851699" y="907577"/>
            <a:ext cx="6311599" cy="1709436"/>
          </a:xfrm>
        </p:spPr>
        <p:txBody>
          <a:bodyPr anchor="ctr">
            <a:normAutofit/>
          </a:bodyPr>
          <a:lstStyle/>
          <a:p>
            <a:r>
              <a:rPr lang="en-US" sz="4800" dirty="0"/>
              <a:t>How can we lower child labor rates?</a:t>
            </a:r>
          </a:p>
        </p:txBody>
      </p:sp>
      <p:sp>
        <p:nvSpPr>
          <p:cNvPr id="3" name="Content Placeholder 2">
            <a:extLst>
              <a:ext uri="{FF2B5EF4-FFF2-40B4-BE49-F238E27FC236}">
                <a16:creationId xmlns:a16="http://schemas.microsoft.com/office/drawing/2014/main" id="{8124CF9E-DBEE-9547-3859-D4B16EFFA4C5}"/>
              </a:ext>
            </a:extLst>
          </p:cNvPr>
          <p:cNvSpPr>
            <a:spLocks noGrp="1"/>
          </p:cNvSpPr>
          <p:nvPr>
            <p:ph idx="1"/>
          </p:nvPr>
        </p:nvSpPr>
        <p:spPr>
          <a:xfrm>
            <a:off x="3485478" y="2450619"/>
            <a:ext cx="8226462" cy="3580737"/>
          </a:xfrm>
        </p:spPr>
        <p:txBody>
          <a:bodyPr anchor="b">
            <a:noAutofit/>
          </a:bodyPr>
          <a:lstStyle/>
          <a:p>
            <a:pPr>
              <a:lnSpc>
                <a:spcPct val="110000"/>
              </a:lnSpc>
              <a:spcBef>
                <a:spcPts val="600"/>
              </a:spcBef>
            </a:pPr>
            <a:r>
              <a:rPr lang="en-US" sz="1600" dirty="0"/>
              <a:t>Lowering child labor rates starts at the source of the industrial businesses that allow child labor and use it as a “inexpensive” way out of paying adult workers. </a:t>
            </a:r>
          </a:p>
          <a:p>
            <a:pPr>
              <a:lnSpc>
                <a:spcPct val="110000"/>
              </a:lnSpc>
              <a:spcBef>
                <a:spcPts val="600"/>
              </a:spcBef>
            </a:pPr>
            <a:r>
              <a:rPr lang="en-US" sz="1600" dirty="0"/>
              <a:t>Stronger labor laws in African countries and creating stricter authority to enforce these regulations. </a:t>
            </a:r>
          </a:p>
          <a:p>
            <a:pPr>
              <a:lnSpc>
                <a:spcPct val="110000"/>
              </a:lnSpc>
              <a:spcBef>
                <a:spcPts val="600"/>
              </a:spcBef>
            </a:pPr>
            <a:r>
              <a:rPr lang="en-US" sz="1600" dirty="0"/>
              <a:t>Supplying more resources to families to support their children instead of forcing them to work.</a:t>
            </a:r>
          </a:p>
          <a:p>
            <a:pPr>
              <a:lnSpc>
                <a:spcPct val="110000"/>
              </a:lnSpc>
              <a:spcBef>
                <a:spcPts val="600"/>
              </a:spcBef>
            </a:pPr>
            <a:r>
              <a:rPr lang="en-US" sz="1600" dirty="0"/>
              <a:t>Worldwide knowledge of the ongoing issue to encourage support from other countries.</a:t>
            </a:r>
          </a:p>
          <a:p>
            <a:pPr>
              <a:lnSpc>
                <a:spcPct val="110000"/>
              </a:lnSpc>
              <a:spcBef>
                <a:spcPts val="600"/>
              </a:spcBef>
            </a:pPr>
            <a:r>
              <a:rPr lang="en-US" sz="1600" dirty="0"/>
              <a:t>Overall monitoring businesses, encouraging education and supplying resources for child and families and more important, implementing stricter labor laws to save more children every year form falling victim to child labor.</a:t>
            </a:r>
          </a:p>
        </p:txBody>
      </p:sp>
      <p:pic>
        <p:nvPicPr>
          <p:cNvPr id="5" name="Picture 4" descr="Colorful carved figures of humans">
            <a:extLst>
              <a:ext uri="{FF2B5EF4-FFF2-40B4-BE49-F238E27FC236}">
                <a16:creationId xmlns:a16="http://schemas.microsoft.com/office/drawing/2014/main" id="{D3CE9819-B7CE-46A1-ADDE-771AFCEB5242}"/>
              </a:ext>
            </a:extLst>
          </p:cNvPr>
          <p:cNvPicPr>
            <a:picLocks noChangeAspect="1"/>
          </p:cNvPicPr>
          <p:nvPr/>
        </p:nvPicPr>
        <p:blipFill>
          <a:blip r:embed="rId4"/>
          <a:srcRect t="23641" r="-3" b="-3"/>
          <a:stretch>
            <a:fillRect/>
          </a:stretch>
        </p:blipFill>
        <p:spPr>
          <a:xfrm>
            <a:off x="-2380" y="-17766"/>
            <a:ext cx="6394567" cy="3479045"/>
          </a:xfrm>
          <a:custGeom>
            <a:avLst/>
            <a:gdLst/>
            <a:ahLst/>
            <a:cxnLst/>
            <a:rect l="l" t="t" r="r" b="b"/>
            <a:pathLst>
              <a:path w="6394567" h="3479045">
                <a:moveTo>
                  <a:pt x="0" y="0"/>
                </a:moveTo>
                <a:lnTo>
                  <a:pt x="6394567" y="0"/>
                </a:lnTo>
                <a:lnTo>
                  <a:pt x="2477593" y="3073542"/>
                </a:lnTo>
                <a:lnTo>
                  <a:pt x="2435111" y="3105189"/>
                </a:lnTo>
                <a:cubicBezTo>
                  <a:pt x="2103481" y="3339382"/>
                  <a:pt x="1723470" y="3461518"/>
                  <a:pt x="1342352" y="3477290"/>
                </a:cubicBezTo>
                <a:cubicBezTo>
                  <a:pt x="1302651" y="3478932"/>
                  <a:pt x="1262940" y="3479421"/>
                  <a:pt x="1223270" y="3478762"/>
                </a:cubicBezTo>
                <a:cubicBezTo>
                  <a:pt x="786893" y="3471515"/>
                  <a:pt x="355525" y="3325396"/>
                  <a:pt x="277" y="3048974"/>
                </a:cubicBezTo>
                <a:lnTo>
                  <a:pt x="0" y="3048730"/>
                </a:lnTo>
                <a:close/>
              </a:path>
            </a:pathLst>
          </a:custGeom>
        </p:spPr>
      </p:pic>
      <p:pic>
        <p:nvPicPr>
          <p:cNvPr id="4" name="Audio Recording Jan 21, 2026 at 8:04:26 PM">
            <a:hlinkClick r:id="" action="ppaction://media"/>
            <a:extLst>
              <a:ext uri="{FF2B5EF4-FFF2-40B4-BE49-F238E27FC236}">
                <a16:creationId xmlns:a16="http://schemas.microsoft.com/office/drawing/2014/main" id="{E1BE342C-02E1-C9DA-0C0A-29A21CB4A94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32770" y="5797455"/>
            <a:ext cx="812800" cy="812800"/>
          </a:xfrm>
          <a:prstGeom prst="rect">
            <a:avLst/>
          </a:prstGeom>
        </p:spPr>
      </p:pic>
    </p:spTree>
    <p:extLst>
      <p:ext uri="{BB962C8B-B14F-4D97-AF65-F5344CB8AC3E}">
        <p14:creationId xmlns:p14="http://schemas.microsoft.com/office/powerpoint/2010/main" val="338257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8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SwellVTI">
  <a:themeElements>
    <a:clrScheme name="Swell">
      <a:dk1>
        <a:sysClr val="windowText" lastClr="000000"/>
      </a:dk1>
      <a:lt1>
        <a:sysClr val="window" lastClr="FFFFFF"/>
      </a:lt1>
      <a:dk2>
        <a:srgbClr val="233B47"/>
      </a:dk2>
      <a:lt2>
        <a:srgbClr val="FEEFD9"/>
      </a:lt2>
      <a:accent1>
        <a:srgbClr val="16AEA7"/>
      </a:accent1>
      <a:accent2>
        <a:srgbClr val="618F88"/>
      </a:accent2>
      <a:accent3>
        <a:srgbClr val="7A9973"/>
      </a:accent3>
      <a:accent4>
        <a:srgbClr val="8AAE8E"/>
      </a:accent4>
      <a:accent5>
        <a:srgbClr val="EB8F60"/>
      </a:accent5>
      <a:accent6>
        <a:srgbClr val="E57A6F"/>
      </a:accent6>
      <a:hlink>
        <a:srgbClr val="13968F"/>
      </a:hlink>
      <a:folHlink>
        <a:srgbClr val="E5615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llVTI" id="{8361A04D-931A-43DC-973B-1B0B1DD5DECC}" vid="{6DDB23E8-D18E-4BDA-98D6-324466149EBD}"/>
    </a:ext>
  </a:extLst>
</a:theme>
</file>

<file path=docProps/app.xml><?xml version="1.0" encoding="utf-8"?>
<Properties xmlns="http://schemas.openxmlformats.org/officeDocument/2006/extended-properties" xmlns:vt="http://schemas.openxmlformats.org/officeDocument/2006/docPropsVTypes">
  <TotalTime>9090</TotalTime>
  <Words>1545</Words>
  <Application>Microsoft Office PowerPoint</Application>
  <PresentationFormat>Widescreen</PresentationFormat>
  <Paragraphs>57</Paragraphs>
  <Slides>12</Slides>
  <Notes>0</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Courier New</vt:lpstr>
      <vt:lpstr>Modern No. 20</vt:lpstr>
      <vt:lpstr>Neue Haas Grotesk Text Pro</vt:lpstr>
      <vt:lpstr>Roboto</vt:lpstr>
      <vt:lpstr>SwellVTI</vt:lpstr>
      <vt:lpstr>Child Labor within African countries</vt:lpstr>
      <vt:lpstr>What is child labor?</vt:lpstr>
      <vt:lpstr>Statistics &amp; Data</vt:lpstr>
      <vt:lpstr>Causes behind African child labor</vt:lpstr>
      <vt:lpstr>Child labor compared to gender roles</vt:lpstr>
      <vt:lpstr>PowerPoint Presentation</vt:lpstr>
      <vt:lpstr>PowerPoint Presentation</vt:lpstr>
      <vt:lpstr>Effects of Child Labor</vt:lpstr>
      <vt:lpstr>How can we lower child labor rates?</vt:lpstr>
      <vt:lpstr>“Child Slave to Star Student: Mabel’s Story”</vt:lpstr>
      <vt:lpstr>Final thoughts</vt:lpstr>
      <vt:lpstr>Work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Ryle G. Litwin</dc:creator>
  <cp:lastModifiedBy>Angelo Cefaloni</cp:lastModifiedBy>
  <cp:revision>182</cp:revision>
  <dcterms:created xsi:type="dcterms:W3CDTF">2025-09-30T00:45:57Z</dcterms:created>
  <dcterms:modified xsi:type="dcterms:W3CDTF">2026-04-27T20:05:10Z</dcterms:modified>
</cp:coreProperties>
</file>