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78" r:id="rId9"/>
    <p:sldId id="263" r:id="rId10"/>
    <p:sldId id="264" r:id="rId11"/>
    <p:sldId id="265" r:id="rId12"/>
    <p:sldId id="266" r:id="rId13"/>
    <p:sldId id="267" r:id="rId14"/>
    <p:sldId id="268" r:id="rId15"/>
    <p:sldId id="269" r:id="rId16"/>
    <p:sldId id="270" r:id="rId17"/>
    <p:sldId id="271" r:id="rId18"/>
    <p:sldId id="279" r:id="rId19"/>
    <p:sldId id="272" r:id="rId20"/>
    <p:sldId id="273" r:id="rId21"/>
    <p:sldId id="275" r:id="rId22"/>
    <p:sldId id="276" r:id="rId23"/>
    <p:sldId id="277" r:id="rId24"/>
  </p:sldIdLst>
  <p:sldSz cx="9144000" cy="6858000" type="screen4x3"/>
  <p:notesSz cx="6858000" cy="9144000"/>
  <p:embeddedFontLst>
    <p:embeddedFont>
      <p:font typeface="Roboto" panose="020000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gN5wLews5Z46uYTiL46MkbgOt4U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2004" y="30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Image source: Microsoft 365 content library</a:t>
            </a:r>
            <a:br>
              <a:rPr lang="en-US"/>
            </a:br>
            <a:r>
              <a:rPr lang="en-US"/>
              <a:t>Artificial intelligence supports the M.S. in Addiction Studies program by enabling predictive analytics for early intervention, personalizing treatment plans based on student and patient data, and enhancing research through rapid data analysis. These applications help improve educational outcomes and advance addiction science through innovative, data-driven approaches.</a:t>
            </a: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Image source: Microsoft 365 content library</a:t>
            </a:r>
            <a:br>
              <a:rPr lang="en-US"/>
            </a:br>
            <a:r>
              <a:rPr lang="en-US"/>
              <a:t>ChatGPT can help generate ideas for custom images by describing visuals you need. Use AI image tools, guided by ChatGPT's prompts, to create tailored graphics for your slides. Incorporating these bespoke images enhances audience engagement and ensures your presentations are memorable and visually appealing.</a:t>
            </a:r>
            <a:endParaRPr/>
          </a:p>
        </p:txBody>
      </p:sp>
      <p:sp>
        <p:nvSpPr>
          <p:cNvPr id="242" name="Google Shape;24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a:extLst>
            <a:ext uri="{FF2B5EF4-FFF2-40B4-BE49-F238E27FC236}">
              <a16:creationId xmlns:a16="http://schemas.microsoft.com/office/drawing/2014/main" id="{2B1973E2-9E51-C942-E3CF-5622A3AB5EFB}"/>
            </a:ext>
          </a:extLst>
        </p:cNvPr>
        <p:cNvGrpSpPr/>
        <p:nvPr/>
      </p:nvGrpSpPr>
      <p:grpSpPr>
        <a:xfrm>
          <a:off x="0" y="0"/>
          <a:ext cx="0" cy="0"/>
          <a:chOff x="0" y="0"/>
          <a:chExt cx="0" cy="0"/>
        </a:xfrm>
      </p:grpSpPr>
      <p:sp>
        <p:nvSpPr>
          <p:cNvPr id="240" name="Google Shape;240;p16:notes">
            <a:extLst>
              <a:ext uri="{FF2B5EF4-FFF2-40B4-BE49-F238E27FC236}">
                <a16:creationId xmlns:a16="http://schemas.microsoft.com/office/drawing/2014/main" id="{1369A400-88A6-55AE-39E5-251724C479C5}"/>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6:notes">
            <a:extLst>
              <a:ext uri="{FF2B5EF4-FFF2-40B4-BE49-F238E27FC236}">
                <a16:creationId xmlns:a16="http://schemas.microsoft.com/office/drawing/2014/main" id="{3342D713-C346-49B0-86FB-B0DDD5B61E1D}"/>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Image source: Microsoft 365 content library</a:t>
            </a:r>
            <a:br>
              <a:rPr lang="en-US"/>
            </a:br>
            <a:r>
              <a:rPr lang="en-US"/>
              <a:t>ChatGPT can help generate ideas for custom images by describing visuals you need. Use AI image tools, guided by ChatGPT's prompts, to create tailored graphics for your slides. Incorporating these bespoke images enhances audience engagement and ensures your presentations are memorable and visually appealing.</a:t>
            </a:r>
            <a:endParaRPr/>
          </a:p>
        </p:txBody>
      </p:sp>
      <p:sp>
        <p:nvSpPr>
          <p:cNvPr id="242" name="Google Shape;242;p16:notes">
            <a:extLst>
              <a:ext uri="{FF2B5EF4-FFF2-40B4-BE49-F238E27FC236}">
                <a16:creationId xmlns:a16="http://schemas.microsoft.com/office/drawing/2014/main" id="{EF206D41-F1BA-61B4-4D32-EB6D7F382440}"/>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439530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Image source: Microsoft 365 content library</a:t>
            </a:r>
            <a:br>
              <a:rPr lang="en-US"/>
            </a:br>
            <a:r>
              <a:rPr lang="en-US"/>
              <a:t>Explore Topic Development with ChatGPT for brainstorming and task initiation. Discover Search Strategies using SciSpace and Consensus AI to improve research efficiency. Enhance Visual Imagery with Napkin AI for data visualization and Canva for creating mindmaps. Strengthen Soft Skills Training through Skillsetter and 360 immersive tech utilizing AI-generated performance feedback.</a:t>
            </a:r>
            <a:endParaRPr/>
          </a:p>
        </p:txBody>
      </p:sp>
      <p:sp>
        <p:nvSpPr>
          <p:cNvPr id="98" name="Google Shape;9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a:extLst>
            <a:ext uri="{FF2B5EF4-FFF2-40B4-BE49-F238E27FC236}">
              <a16:creationId xmlns:a16="http://schemas.microsoft.com/office/drawing/2014/main" id="{FCF3ABB3-46B4-F778-F1EF-3145EF264CB8}"/>
            </a:ext>
          </a:extLst>
        </p:cNvPr>
        <p:cNvGrpSpPr/>
        <p:nvPr/>
      </p:nvGrpSpPr>
      <p:grpSpPr>
        <a:xfrm>
          <a:off x="0" y="0"/>
          <a:ext cx="0" cy="0"/>
          <a:chOff x="0" y="0"/>
          <a:chExt cx="0" cy="0"/>
        </a:xfrm>
      </p:grpSpPr>
      <p:sp>
        <p:nvSpPr>
          <p:cNvPr id="150" name="Google Shape;150;p7:notes">
            <a:extLst>
              <a:ext uri="{FF2B5EF4-FFF2-40B4-BE49-F238E27FC236}">
                <a16:creationId xmlns:a16="http://schemas.microsoft.com/office/drawing/2014/main" id="{7B72E0FB-C7DE-798E-A59C-354116091658}"/>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7:notes">
            <a:extLst>
              <a:ext uri="{FF2B5EF4-FFF2-40B4-BE49-F238E27FC236}">
                <a16:creationId xmlns:a16="http://schemas.microsoft.com/office/drawing/2014/main" id="{F7D1167F-7C99-58D3-1970-549839B4F46D}"/>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7115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
        <p:cNvGrpSpPr/>
        <p:nvPr/>
      </p:nvGrpSpPr>
      <p:grpSpPr>
        <a:xfrm>
          <a:off x="0" y="0"/>
          <a:ext cx="0" cy="0"/>
          <a:chOff x="0" y="0"/>
          <a:chExt cx="0" cy="0"/>
        </a:xfrm>
      </p:grpSpPr>
      <p:sp>
        <p:nvSpPr>
          <p:cNvPr id="16" name="Google Shape;16;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8" name="Google Shape;18;p2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9" name="Google Shape;19;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
        <p:cNvGrpSpPr/>
        <p:nvPr/>
      </p:nvGrpSpPr>
      <p:grpSpPr>
        <a:xfrm>
          <a:off x="0" y="0"/>
          <a:ext cx="0" cy="0"/>
          <a:chOff x="0" y="0"/>
          <a:chExt cx="0" cy="0"/>
        </a:xfrm>
      </p:grpSpPr>
      <p:sp>
        <p:nvSpPr>
          <p:cNvPr id="33" name="Google Shape;33;p2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5" name="Google Shape;35;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2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41" name="Google Shape;41;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2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2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3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2"/>
          <p:cNvSpPr>
            <a:spLocks noGrp="1"/>
          </p:cNvSpPr>
          <p:nvPr>
            <p:ph type="pic" idx="2"/>
          </p:nvPr>
        </p:nvSpPr>
        <p:spPr>
          <a:xfrm>
            <a:off x="1792288" y="612775"/>
            <a:ext cx="5486400" cy="4114800"/>
          </a:xfrm>
          <a:prstGeom prst="rect">
            <a:avLst/>
          </a:prstGeom>
          <a:noFill/>
          <a:ln>
            <a:noFill/>
          </a:ln>
        </p:spPr>
      </p:sp>
      <p:sp>
        <p:nvSpPr>
          <p:cNvPr id="68" name="Google Shape;68;p3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onsensus.app/"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consensus.app/"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hyperlink" Target="https://www.napkin.ai/" TargetMode="Externa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www.canva.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skillsetter.com/"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mailto:murphym@wcsu.edu" TargetMode="External"/><Relationship Id="rId7" Type="http://schemas.openxmlformats.org/officeDocument/2006/relationships/hyperlink" Target="https://www.researchgate.net/profile/Mary_Murphy"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hyperlink" Target="https://www.linkedin.com/in/mary-murphy-phd-ct" TargetMode="External"/><Relationship Id="rId5" Type="http://schemas.openxmlformats.org/officeDocument/2006/relationships/hyperlink" Target="https://www.wcsu.edu/psychology/m-s-in-addiction-studies/" TargetMode="External"/><Relationship Id="rId4" Type="http://schemas.openxmlformats.org/officeDocument/2006/relationships/hyperlink" Target="http://www.youtube.com/@ProfMaryMurphy"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youtu.be/fZgLKYcEp0M?si=5o_L1jHFcCGN268A"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https://youtu.be/xIj366I-om8?si=webJUe66JKS5kMos" TargetMode="External"/><Relationship Id="rId5" Type="http://schemas.openxmlformats.org/officeDocument/2006/relationships/hyperlink" Target="https://youtu.be/cZjaHI8RnWY?si=OKkTwVpMuPtvEr_7" TargetMode="External"/><Relationship Id="rId4" Type="http://schemas.openxmlformats.org/officeDocument/2006/relationships/hyperlink" Target="https://youtu.be/LvObyJFnM8U?si=ek-PPuqJkAVa1GI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scispace.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pic>
        <p:nvPicPr>
          <p:cNvPr id="89" name="Google Shape;89;p1"/>
          <p:cNvPicPr preferRelativeResize="0">
            <a:picLocks noGrp="1"/>
          </p:cNvPicPr>
          <p:nvPr>
            <p:ph type="body" idx="1"/>
          </p:nvPr>
        </p:nvPicPr>
        <p:blipFill rotWithShape="1">
          <a:blip r:embed="rId3">
            <a:alphaModFix/>
          </a:blip>
          <a:srcRect t="10041" b="18188"/>
          <a:stretch/>
        </p:blipFill>
        <p:spPr>
          <a:xfrm>
            <a:off x="-1" y="10"/>
            <a:ext cx="9144001" cy="3428990"/>
          </a:xfrm>
          <a:prstGeom prst="rect">
            <a:avLst/>
          </a:prstGeom>
          <a:noFill/>
          <a:ln>
            <a:noFill/>
          </a:ln>
        </p:spPr>
      </p:pic>
      <p:grpSp>
        <p:nvGrpSpPr>
          <p:cNvPr id="90" name="Google Shape;90;p1"/>
          <p:cNvGrpSpPr/>
          <p:nvPr/>
        </p:nvGrpSpPr>
        <p:grpSpPr>
          <a:xfrm>
            <a:off x="-5700" y="3401858"/>
            <a:ext cx="9155400" cy="123363"/>
            <a:chOff x="-5025" y="6737718"/>
            <a:chExt cx="12207200" cy="123363"/>
          </a:xfrm>
        </p:grpSpPr>
        <p:sp>
          <p:nvSpPr>
            <p:cNvPr id="91" name="Google Shape;91;p1"/>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2" name="Google Shape;92;p1"/>
            <p:cNvSpPr/>
            <p:nvPr/>
          </p:nvSpPr>
          <p:spPr>
            <a:xfrm rot="-5400000">
              <a:off x="9176406" y="3835311"/>
              <a:ext cx="123362" cy="5928176"/>
            </a:xfrm>
            <a:prstGeom prst="rect">
              <a:avLst/>
            </a:prstGeom>
            <a:gradFill>
              <a:gsLst>
                <a:gs pos="0">
                  <a:srgbClr val="4BACC6">
                    <a:alpha val="0"/>
                  </a:srgbClr>
                </a:gs>
                <a:gs pos="19000">
                  <a:srgbClr val="4BACC6">
                    <a:alpha val="0"/>
                  </a:srgbClr>
                </a:gs>
                <a:gs pos="100000">
                  <a:srgbClr val="92CCDC"/>
                </a:gs>
              </a:gsLst>
              <a:lin ang="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93" name="Google Shape;93;p1"/>
          <p:cNvSpPr txBox="1">
            <a:spLocks noGrp="1"/>
          </p:cNvSpPr>
          <p:nvPr>
            <p:ph type="body" idx="2"/>
          </p:nvPr>
        </p:nvSpPr>
        <p:spPr>
          <a:xfrm>
            <a:off x="1075765" y="3670371"/>
            <a:ext cx="7291294" cy="2171405"/>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2400"/>
              <a:buNone/>
            </a:pPr>
            <a:r>
              <a:rPr lang="en-US" sz="2400" b="1"/>
              <a:t>AI Use Cases in the M.S. in Addiction Studies Program</a:t>
            </a:r>
            <a:endParaRPr/>
          </a:p>
          <a:p>
            <a:pPr marL="0" lvl="0" indent="0" algn="ctr" rtl="0">
              <a:spcBef>
                <a:spcPts val="0"/>
              </a:spcBef>
              <a:spcAft>
                <a:spcPts val="0"/>
              </a:spcAft>
              <a:buClr>
                <a:schemeClr val="dk1"/>
              </a:buClr>
              <a:buSzPts val="2000"/>
              <a:buNone/>
            </a:pPr>
            <a:endParaRPr sz="2000" b="1"/>
          </a:p>
          <a:p>
            <a:pPr marL="0" lvl="0" indent="0" algn="ctr" rtl="0">
              <a:spcBef>
                <a:spcPts val="0"/>
              </a:spcBef>
              <a:spcAft>
                <a:spcPts val="0"/>
              </a:spcAft>
              <a:buClr>
                <a:schemeClr val="dk1"/>
              </a:buClr>
              <a:buSzPts val="1600"/>
              <a:buNone/>
            </a:pPr>
            <a:r>
              <a:rPr lang="en-US" sz="1600" b="1"/>
              <a:t>Mary Murphy, Ph.D.</a:t>
            </a:r>
            <a:endParaRPr/>
          </a:p>
          <a:p>
            <a:pPr marL="0" lvl="0" indent="0" algn="ctr" rtl="0">
              <a:spcBef>
                <a:spcPts val="0"/>
              </a:spcBef>
              <a:spcAft>
                <a:spcPts val="0"/>
              </a:spcAft>
              <a:buClr>
                <a:schemeClr val="dk1"/>
              </a:buClr>
              <a:buSzPts val="1600"/>
              <a:buNone/>
            </a:pPr>
            <a:r>
              <a:rPr lang="en-US" sz="1600" b="1"/>
              <a:t>Assistant Professor</a:t>
            </a:r>
            <a:endParaRPr/>
          </a:p>
          <a:p>
            <a:pPr marL="0" lvl="0" indent="0" algn="ctr" rtl="0">
              <a:spcBef>
                <a:spcPts val="0"/>
              </a:spcBef>
              <a:spcAft>
                <a:spcPts val="0"/>
              </a:spcAft>
              <a:buClr>
                <a:schemeClr val="dk1"/>
              </a:buClr>
              <a:buSzPts val="1600"/>
              <a:buNone/>
            </a:pPr>
            <a:r>
              <a:rPr lang="en-US" sz="1600" b="1"/>
              <a:t>Dept of Psychology</a:t>
            </a:r>
            <a:endParaRPr/>
          </a:p>
          <a:p>
            <a:pPr marL="0" lvl="0" indent="0" algn="l" rtl="0">
              <a:spcBef>
                <a:spcPts val="2500"/>
              </a:spcBef>
              <a:spcAft>
                <a:spcPts val="0"/>
              </a:spcAft>
              <a:buClr>
                <a:schemeClr val="dk1"/>
              </a:buClr>
              <a:buSzPts val="1400"/>
              <a:buFont typeface="Arial"/>
              <a:buNone/>
            </a:pPr>
            <a:endParaRPr sz="1400" b="1"/>
          </a:p>
        </p:txBody>
      </p:sp>
      <p:pic>
        <p:nvPicPr>
          <p:cNvPr id="94" name="Google Shape;94;p1" descr="A blue background with white text&#10;&#10;AI-generated content may be incorrect."/>
          <p:cNvPicPr preferRelativeResize="0"/>
          <p:nvPr/>
        </p:nvPicPr>
        <p:blipFill rotWithShape="1">
          <a:blip r:embed="rId4">
            <a:alphaModFix/>
          </a:blip>
          <a:srcRect t="19658" b="11240"/>
          <a:stretch/>
        </p:blipFill>
        <p:spPr>
          <a:xfrm>
            <a:off x="3430128" y="5943590"/>
            <a:ext cx="1984914" cy="914400"/>
          </a:xfrm>
          <a:prstGeom prst="rect">
            <a:avLst/>
          </a:prstGeom>
          <a:no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7"/>
        <p:cNvGrpSpPr/>
        <p:nvPr/>
      </p:nvGrpSpPr>
      <p:grpSpPr>
        <a:xfrm>
          <a:off x="0" y="0"/>
          <a:ext cx="0" cy="0"/>
          <a:chOff x="0" y="0"/>
          <a:chExt cx="0" cy="0"/>
        </a:xfrm>
      </p:grpSpPr>
      <p:sp>
        <p:nvSpPr>
          <p:cNvPr id="168" name="Google Shape;168;p9"/>
          <p:cNvSpPr/>
          <p:nvPr/>
        </p:nvSpPr>
        <p:spPr>
          <a:xfrm>
            <a:off x="0" y="0"/>
            <a:ext cx="9141714"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9" name="Google Shape;169;p9"/>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300"/>
              <a:buFont typeface="Calibri"/>
              <a:buNone/>
            </a:pPr>
            <a:r>
              <a:rPr lang="en-US" sz="4300"/>
              <a:t>AI Use Case # 2  Search Strategies, continued</a:t>
            </a:r>
            <a:endParaRPr/>
          </a:p>
        </p:txBody>
      </p:sp>
      <p:sp>
        <p:nvSpPr>
          <p:cNvPr id="170" name="Google Shape;170;p9"/>
          <p:cNvSpPr/>
          <p:nvPr/>
        </p:nvSpPr>
        <p:spPr>
          <a:xfrm>
            <a:off x="501777" y="1677373"/>
            <a:ext cx="8140446" cy="18288"/>
          </a:xfrm>
          <a:custGeom>
            <a:avLst/>
            <a:gdLst/>
            <a:ahLst/>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 name="Google Shape;171;p9"/>
          <p:cNvSpPr txBox="1">
            <a:spLocks noGrp="1"/>
          </p:cNvSpPr>
          <p:nvPr>
            <p:ph type="body" idx="1"/>
          </p:nvPr>
        </p:nvSpPr>
        <p:spPr>
          <a:xfrm>
            <a:off x="627507" y="2055813"/>
            <a:ext cx="7886700" cy="425196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1900"/>
              <a:buChar char="•"/>
            </a:pPr>
            <a:r>
              <a:rPr lang="en-US" sz="1900" b="1" u="sng"/>
              <a:t>The Solution(s</a:t>
            </a:r>
            <a:r>
              <a:rPr lang="en-US" sz="1900"/>
              <a:t>): </a:t>
            </a:r>
            <a:endParaRPr/>
          </a:p>
          <a:p>
            <a:pPr marL="400050" lvl="1" indent="0" algn="l" rtl="0">
              <a:spcBef>
                <a:spcPts val="380"/>
              </a:spcBef>
              <a:spcAft>
                <a:spcPts val="0"/>
              </a:spcAft>
              <a:buClr>
                <a:schemeClr val="dk1"/>
              </a:buClr>
              <a:buSzPts val="1900"/>
              <a:buNone/>
            </a:pPr>
            <a:r>
              <a:rPr lang="en-US" sz="1900"/>
              <a:t>2. Students are taught to use </a:t>
            </a:r>
            <a:r>
              <a:rPr lang="en-US" sz="1900" b="1"/>
              <a:t>Consensus AI</a:t>
            </a:r>
            <a:r>
              <a:rPr lang="en-US" sz="1900"/>
              <a:t> (Free) to improve critical thinking skills, learn how to discern what information is considered evidence-based, check assumptions about what they think they may know based on what they have heard. </a:t>
            </a:r>
            <a:endParaRPr/>
          </a:p>
          <a:p>
            <a:pPr marL="400050" lvl="1" indent="0" algn="l" rtl="0">
              <a:spcBef>
                <a:spcPts val="380"/>
              </a:spcBef>
              <a:spcAft>
                <a:spcPts val="0"/>
              </a:spcAft>
              <a:buClr>
                <a:schemeClr val="dk1"/>
              </a:buClr>
              <a:buSzPts val="1900"/>
              <a:buNone/>
            </a:pPr>
            <a:r>
              <a:rPr lang="en-US" sz="1900"/>
              <a:t>Especially in the addiction counseling field, since drug trends emerge quickly and new drugs come on the scene that they are unfamiliar with they can evaluate if information they are hearing from clients is credible, &amp; educate themselves about the emerging substances.</a:t>
            </a:r>
            <a:endParaRPr/>
          </a:p>
          <a:p>
            <a:pPr marL="342900" lvl="0" indent="-222250" algn="l" rtl="0">
              <a:spcBef>
                <a:spcPts val="380"/>
              </a:spcBef>
              <a:spcAft>
                <a:spcPts val="0"/>
              </a:spcAft>
              <a:buClr>
                <a:schemeClr val="dk1"/>
              </a:buClr>
              <a:buSzPts val="1900"/>
              <a:buNone/>
            </a:pPr>
            <a:endParaRPr sz="19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
        <p:nvSpPr>
          <p:cNvPr id="176" name="Google Shape;176;p11"/>
          <p:cNvSpPr/>
          <p:nvPr/>
        </p:nvSpPr>
        <p:spPr>
          <a:xfrm>
            <a:off x="0" y="0"/>
            <a:ext cx="9141714"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 name="Google Shape;177;p11"/>
          <p:cNvSpPr/>
          <p:nvPr/>
        </p:nvSpPr>
        <p:spPr>
          <a:xfrm>
            <a:off x="0" y="0"/>
            <a:ext cx="9144000" cy="6219825"/>
          </a:xfrm>
          <a:custGeom>
            <a:avLst/>
            <a:gdLst/>
            <a:ahLst/>
            <a:cxnLst/>
            <a:rect l="l" t="t" r="r" b="b"/>
            <a:pathLst>
              <a:path w="12192000" h="6219825" extrusionOk="0">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8" name="Google Shape;178;p11"/>
          <p:cNvSpPr txBox="1"/>
          <p:nvPr/>
        </p:nvSpPr>
        <p:spPr>
          <a:xfrm>
            <a:off x="3403600" y="5246617"/>
            <a:ext cx="4572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u="sng">
                <a:solidFill>
                  <a:schemeClr val="l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https://consensus.app/</a:t>
            </a:r>
            <a:r>
              <a:rPr lang="en-US" sz="1800" b="1">
                <a:solidFill>
                  <a:schemeClr val="lt1"/>
                </a:solidFill>
                <a:latin typeface="Calibri"/>
                <a:ea typeface="Calibri"/>
                <a:cs typeface="Calibri"/>
                <a:sym typeface="Calibri"/>
              </a:rPr>
              <a:t> </a:t>
            </a:r>
            <a:endParaRPr/>
          </a:p>
        </p:txBody>
      </p:sp>
      <p:pic>
        <p:nvPicPr>
          <p:cNvPr id="179" name="Google Shape;179;p11"/>
          <p:cNvPicPr preferRelativeResize="0"/>
          <p:nvPr/>
        </p:nvPicPr>
        <p:blipFill rotWithShape="1">
          <a:blip r:embed="rId4">
            <a:alphaModFix/>
          </a:blip>
          <a:srcRect/>
          <a:stretch/>
        </p:blipFill>
        <p:spPr>
          <a:xfrm>
            <a:off x="303626" y="647270"/>
            <a:ext cx="8534462" cy="4543458"/>
          </a:xfrm>
          <a:prstGeom prst="rect">
            <a:avLst/>
          </a:prstGeom>
          <a:solidFill>
            <a:srgbClr val="FF0000"/>
          </a:solidFill>
          <a:ln>
            <a:noFill/>
          </a:ln>
          <a:effectLst>
            <a:outerShdw blurRad="50800" dist="50800" dir="5400000" algn="ctr" rotWithShape="0">
              <a:srgbClr val="FF0000"/>
            </a:outerShdw>
          </a:effectLst>
        </p:spPr>
      </p:pic>
      <p:sp>
        <p:nvSpPr>
          <p:cNvPr id="180" name="Google Shape;180;p11"/>
          <p:cNvSpPr/>
          <p:nvPr/>
        </p:nvSpPr>
        <p:spPr>
          <a:xfrm>
            <a:off x="5731435" y="824752"/>
            <a:ext cx="2420471" cy="496047"/>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298" y="81778"/>
                </a:moveTo>
                <a:lnTo>
                  <a:pt x="-67390" y="15000"/>
                </a:lnTo>
              </a:path>
            </a:pathLst>
          </a:cu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My question (yes/ no format needed)</a:t>
            </a:r>
            <a:endParaRPr/>
          </a:p>
        </p:txBody>
      </p:sp>
      <p:sp>
        <p:nvSpPr>
          <p:cNvPr id="181" name="Google Shape;181;p11"/>
          <p:cNvSpPr/>
          <p:nvPr/>
        </p:nvSpPr>
        <p:spPr>
          <a:xfrm>
            <a:off x="537882" y="3352800"/>
            <a:ext cx="5922683" cy="669365"/>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2" name="Google Shape;182;p11"/>
          <p:cNvSpPr/>
          <p:nvPr/>
        </p:nvSpPr>
        <p:spPr>
          <a:xfrm>
            <a:off x="4276165" y="4160106"/>
            <a:ext cx="2420471" cy="496047"/>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298" y="81778"/>
                </a:moveTo>
                <a:lnTo>
                  <a:pt x="-58204" y="-34157"/>
                </a:lnTo>
              </a:path>
            </a:pathLst>
          </a:cu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Consensus meter</a:t>
            </a:r>
            <a:endParaRPr/>
          </a:p>
        </p:txBody>
      </p:sp>
      <p:sp>
        <p:nvSpPr>
          <p:cNvPr id="183" name="Google Shape;183;p11"/>
          <p:cNvSpPr/>
          <p:nvPr/>
        </p:nvSpPr>
        <p:spPr>
          <a:xfrm>
            <a:off x="5937655" y="2177884"/>
            <a:ext cx="2805953" cy="573104"/>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298" y="81778"/>
                </a:moveTo>
                <a:lnTo>
                  <a:pt x="-176803" y="-21180"/>
                </a:lnTo>
              </a:path>
            </a:pathLst>
          </a:cu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Answer based on a review of the peer reviewed literature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7"/>
        <p:cNvGrpSpPr/>
        <p:nvPr/>
      </p:nvGrpSpPr>
      <p:grpSpPr>
        <a:xfrm>
          <a:off x="0" y="0"/>
          <a:ext cx="0" cy="0"/>
          <a:chOff x="0" y="0"/>
          <a:chExt cx="0" cy="0"/>
        </a:xfrm>
      </p:grpSpPr>
      <p:sp>
        <p:nvSpPr>
          <p:cNvPr id="188" name="Google Shape;188;p10"/>
          <p:cNvSpPr/>
          <p:nvPr/>
        </p:nvSpPr>
        <p:spPr>
          <a:xfrm>
            <a:off x="0" y="0"/>
            <a:ext cx="9141714"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9" name="Google Shape;189;p10"/>
          <p:cNvSpPr/>
          <p:nvPr/>
        </p:nvSpPr>
        <p:spPr>
          <a:xfrm>
            <a:off x="0" y="0"/>
            <a:ext cx="9144000" cy="6219825"/>
          </a:xfrm>
          <a:custGeom>
            <a:avLst/>
            <a:gdLst/>
            <a:ahLst/>
            <a:cxnLst/>
            <a:rect l="l" t="t" r="r" b="b"/>
            <a:pathLst>
              <a:path w="12192000" h="6219825" extrusionOk="0">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0" name="Google Shape;190;p10"/>
          <p:cNvPicPr preferRelativeResize="0"/>
          <p:nvPr/>
        </p:nvPicPr>
        <p:blipFill rotWithShape="1">
          <a:blip r:embed="rId3">
            <a:alphaModFix/>
          </a:blip>
          <a:srcRect/>
          <a:stretch/>
        </p:blipFill>
        <p:spPr>
          <a:xfrm>
            <a:off x="171450" y="1120258"/>
            <a:ext cx="8743950" cy="3169683"/>
          </a:xfrm>
          <a:prstGeom prst="rect">
            <a:avLst/>
          </a:prstGeom>
          <a:noFill/>
          <a:ln>
            <a:noFill/>
          </a:ln>
        </p:spPr>
      </p:pic>
      <p:sp>
        <p:nvSpPr>
          <p:cNvPr id="191" name="Google Shape;191;p10"/>
          <p:cNvSpPr txBox="1"/>
          <p:nvPr/>
        </p:nvSpPr>
        <p:spPr>
          <a:xfrm>
            <a:off x="3104776" y="4754282"/>
            <a:ext cx="4572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u="sng">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https://consensus.app/</a:t>
            </a:r>
            <a:r>
              <a:rPr lang="en-US" sz="1800" b="1">
                <a:solidFill>
                  <a:schemeClr val="lt1"/>
                </a:solidFill>
                <a:latin typeface="Calibri"/>
                <a:ea typeface="Calibri"/>
                <a:cs typeface="Calibri"/>
                <a:sym typeface="Calibri"/>
              </a:rPr>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5"/>
        <p:cNvGrpSpPr/>
        <p:nvPr/>
      </p:nvGrpSpPr>
      <p:grpSpPr>
        <a:xfrm>
          <a:off x="0" y="0"/>
          <a:ext cx="0" cy="0"/>
          <a:chOff x="0" y="0"/>
          <a:chExt cx="0" cy="0"/>
        </a:xfrm>
      </p:grpSpPr>
      <p:sp>
        <p:nvSpPr>
          <p:cNvPr id="196" name="Google Shape;196;p12"/>
          <p:cNvSpPr/>
          <p:nvPr/>
        </p:nvSpPr>
        <p:spPr>
          <a:xfrm>
            <a:off x="0" y="0"/>
            <a:ext cx="9141714"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 name="Google Shape;197;p12"/>
          <p:cNvSpPr txBox="1"/>
          <p:nvPr/>
        </p:nvSpPr>
        <p:spPr>
          <a:xfrm>
            <a:off x="628650" y="365125"/>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4700">
                <a:solidFill>
                  <a:schemeClr val="dk1"/>
                </a:solidFill>
                <a:latin typeface="Calibri"/>
                <a:ea typeface="Calibri"/>
                <a:cs typeface="Calibri"/>
                <a:sym typeface="Calibri"/>
              </a:rPr>
              <a:t>AI Use Case #3 -Visual Imagery:</a:t>
            </a:r>
            <a:endParaRPr/>
          </a:p>
        </p:txBody>
      </p:sp>
      <p:sp>
        <p:nvSpPr>
          <p:cNvPr id="198" name="Google Shape;198;p12"/>
          <p:cNvSpPr/>
          <p:nvPr/>
        </p:nvSpPr>
        <p:spPr>
          <a:xfrm>
            <a:off x="501777" y="1677373"/>
            <a:ext cx="8140446" cy="18288"/>
          </a:xfrm>
          <a:custGeom>
            <a:avLst/>
            <a:gdLst/>
            <a:ahLst/>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9" name="Google Shape;199;p12"/>
          <p:cNvSpPr txBox="1"/>
          <p:nvPr/>
        </p:nvSpPr>
        <p:spPr>
          <a:xfrm>
            <a:off x="628650" y="1929384"/>
            <a:ext cx="7886700" cy="4251960"/>
          </a:xfrm>
          <a:prstGeom prst="rect">
            <a:avLst/>
          </a:prstGeom>
          <a:noFill/>
          <a:ln>
            <a:noFill/>
          </a:ln>
        </p:spPr>
        <p:txBody>
          <a:bodyPr spcFirstLastPara="1" wrap="square" lIns="91425" tIns="45700" rIns="91425" bIns="45700" anchor="t" anchorCtr="0">
            <a:normAutofit/>
          </a:bodyPr>
          <a:lstStyle/>
          <a:p>
            <a:pPr marL="342900" marR="0" lvl="0" indent="-228600" algn="l" rtl="0">
              <a:lnSpc>
                <a:spcPct val="90000"/>
              </a:lnSpc>
              <a:spcBef>
                <a:spcPts val="0"/>
              </a:spcBef>
              <a:spcAft>
                <a:spcPts val="0"/>
              </a:spcAft>
              <a:buClr>
                <a:schemeClr val="dk1"/>
              </a:buClr>
              <a:buSzPts val="1900"/>
              <a:buFont typeface="Arial"/>
              <a:buChar char="•"/>
            </a:pPr>
            <a:r>
              <a:rPr lang="en-US" sz="1900" b="1" u="sng">
                <a:solidFill>
                  <a:schemeClr val="dk1"/>
                </a:solidFill>
                <a:latin typeface="Calibri"/>
                <a:ea typeface="Calibri"/>
                <a:cs typeface="Calibri"/>
                <a:sym typeface="Calibri"/>
              </a:rPr>
              <a:t>Where</a:t>
            </a:r>
            <a:r>
              <a:rPr lang="en-US" sz="1900">
                <a:solidFill>
                  <a:schemeClr val="dk1"/>
                </a:solidFill>
                <a:latin typeface="Calibri"/>
                <a:ea typeface="Calibri"/>
                <a:cs typeface="Calibri"/>
                <a:sym typeface="Calibri"/>
              </a:rPr>
              <a:t>: In all courses (most especially PSY 590) </a:t>
            </a:r>
            <a:endParaRPr/>
          </a:p>
          <a:p>
            <a:pPr marL="342900" marR="0" lvl="0" indent="-228600" algn="l" rtl="0">
              <a:lnSpc>
                <a:spcPct val="90000"/>
              </a:lnSpc>
              <a:spcBef>
                <a:spcPts val="0"/>
              </a:spcBef>
              <a:spcAft>
                <a:spcPts val="0"/>
              </a:spcAft>
              <a:buClr>
                <a:schemeClr val="dk1"/>
              </a:buClr>
              <a:buSzPts val="1900"/>
              <a:buFont typeface="Arial"/>
              <a:buChar char="•"/>
            </a:pPr>
            <a:r>
              <a:rPr lang="en-US" sz="1900" b="1" u="sng">
                <a:solidFill>
                  <a:schemeClr val="dk1"/>
                </a:solidFill>
                <a:latin typeface="Calibri"/>
                <a:ea typeface="Calibri"/>
                <a:cs typeface="Calibri"/>
                <a:sym typeface="Calibri"/>
              </a:rPr>
              <a:t>The Problem</a:t>
            </a:r>
            <a:r>
              <a:rPr lang="en-US" sz="1900">
                <a:solidFill>
                  <a:schemeClr val="dk1"/>
                </a:solidFill>
                <a:latin typeface="Calibri"/>
                <a:ea typeface="Calibri"/>
                <a:cs typeface="Calibri"/>
                <a:sym typeface="Calibri"/>
              </a:rPr>
              <a:t>: Students often struggle with visualizing projects from start to finish and combining relevant information into an effective presentation for class papers and long-term projects.</a:t>
            </a:r>
            <a:endParaRPr/>
          </a:p>
          <a:p>
            <a:pPr marL="342900" marR="0" lvl="0" indent="-228600" algn="l" rtl="0">
              <a:lnSpc>
                <a:spcPct val="90000"/>
              </a:lnSpc>
              <a:spcBef>
                <a:spcPts val="0"/>
              </a:spcBef>
              <a:spcAft>
                <a:spcPts val="0"/>
              </a:spcAft>
              <a:buClr>
                <a:schemeClr val="dk1"/>
              </a:buClr>
              <a:buSzPts val="1900"/>
              <a:buFont typeface="Arial"/>
              <a:buChar char="•"/>
            </a:pPr>
            <a:r>
              <a:rPr lang="en-US" sz="1900" b="1" u="sng">
                <a:solidFill>
                  <a:schemeClr val="dk1"/>
                </a:solidFill>
                <a:latin typeface="Calibri"/>
                <a:ea typeface="Calibri"/>
                <a:cs typeface="Calibri"/>
                <a:sym typeface="Calibri"/>
              </a:rPr>
              <a:t>The Solution(s)</a:t>
            </a:r>
            <a:r>
              <a:rPr lang="en-US" sz="1900">
                <a:solidFill>
                  <a:schemeClr val="dk1"/>
                </a:solidFill>
                <a:latin typeface="Calibri"/>
                <a:ea typeface="Calibri"/>
                <a:cs typeface="Calibri"/>
                <a:sym typeface="Calibri"/>
              </a:rPr>
              <a:t>:</a:t>
            </a:r>
            <a:endParaRPr/>
          </a:p>
          <a:p>
            <a:pPr marL="742950" marR="0" lvl="1" indent="-228600" algn="l" rtl="0">
              <a:lnSpc>
                <a:spcPct val="90000"/>
              </a:lnSpc>
              <a:spcBef>
                <a:spcPts val="0"/>
              </a:spcBef>
              <a:spcAft>
                <a:spcPts val="0"/>
              </a:spcAft>
              <a:buClr>
                <a:schemeClr val="dk1"/>
              </a:buClr>
              <a:buSzPts val="1900"/>
              <a:buFont typeface="Arial"/>
              <a:buChar char="•"/>
            </a:pPr>
            <a:r>
              <a:rPr lang="en-US" sz="1900" b="0" i="0" u="none" strike="noStrike" cap="none">
                <a:solidFill>
                  <a:schemeClr val="dk1"/>
                </a:solidFill>
                <a:latin typeface="Calibri"/>
                <a:ea typeface="Calibri"/>
                <a:cs typeface="Calibri"/>
                <a:sym typeface="Calibri"/>
              </a:rPr>
              <a:t>Teach students to use</a:t>
            </a:r>
            <a:r>
              <a:rPr lang="en-US" sz="1900" b="1" i="0" u="none" strike="noStrike" cap="none">
                <a:solidFill>
                  <a:schemeClr val="dk1"/>
                </a:solidFill>
                <a:latin typeface="Calibri"/>
                <a:ea typeface="Calibri"/>
                <a:cs typeface="Calibri"/>
                <a:sym typeface="Calibri"/>
              </a:rPr>
              <a:t> Napkin AI</a:t>
            </a:r>
            <a:r>
              <a:rPr lang="en-US" sz="1900" b="0" i="0" u="none" strike="noStrike" cap="none">
                <a:solidFill>
                  <a:schemeClr val="dk1"/>
                </a:solidFill>
                <a:latin typeface="Calibri"/>
                <a:ea typeface="Calibri"/>
                <a:cs typeface="Calibri"/>
                <a:sym typeface="Calibri"/>
              </a:rPr>
              <a:t> to generate data and content visualizations for their master’s project. Helps them transform lengthy text into high impact visuals which improve their communication and presentation skills.</a:t>
            </a:r>
            <a:endParaRPr/>
          </a:p>
          <a:p>
            <a:pPr marL="742950" marR="0" lvl="1" indent="-228600" algn="l" rtl="0">
              <a:lnSpc>
                <a:spcPct val="90000"/>
              </a:lnSpc>
              <a:spcBef>
                <a:spcPts val="0"/>
              </a:spcBef>
              <a:spcAft>
                <a:spcPts val="0"/>
              </a:spcAft>
              <a:buClr>
                <a:schemeClr val="dk1"/>
              </a:buClr>
              <a:buSzPts val="1900"/>
              <a:buFont typeface="Arial"/>
              <a:buChar char="•"/>
            </a:pPr>
            <a:r>
              <a:rPr lang="en-US" sz="1900" b="0" i="0" u="none" strike="noStrike" cap="none">
                <a:solidFill>
                  <a:schemeClr val="dk1"/>
                </a:solidFill>
                <a:latin typeface="Calibri"/>
                <a:ea typeface="Calibri"/>
                <a:cs typeface="Calibri"/>
                <a:sym typeface="Calibri"/>
              </a:rPr>
              <a:t>Show students how to use Mindmaps (in </a:t>
            </a:r>
            <a:r>
              <a:rPr lang="en-US" sz="1900" b="1" i="0" u="none" strike="noStrike" cap="none">
                <a:solidFill>
                  <a:schemeClr val="dk1"/>
                </a:solidFill>
                <a:latin typeface="Calibri"/>
                <a:ea typeface="Calibri"/>
                <a:cs typeface="Calibri"/>
                <a:sym typeface="Calibri"/>
              </a:rPr>
              <a:t>Canva</a:t>
            </a:r>
            <a:r>
              <a:rPr lang="en-US" sz="1900" b="0" i="0" u="none" strike="noStrike" cap="none">
                <a:solidFill>
                  <a:schemeClr val="dk1"/>
                </a:solidFill>
                <a:latin typeface="Calibri"/>
                <a:ea typeface="Calibri"/>
                <a:cs typeface="Calibri"/>
                <a:sym typeface="Calibri"/>
              </a:rPr>
              <a:t>) as a preliminary tool to develop preliminary sketch of the scope of their master’s project and honors thesis. Helps support their executive functioning. </a:t>
            </a:r>
            <a:endParaRPr/>
          </a:p>
          <a:p>
            <a:pPr marL="742950" marR="0" lvl="1" indent="-228600" algn="l" rtl="0">
              <a:lnSpc>
                <a:spcPct val="90000"/>
              </a:lnSpc>
              <a:spcBef>
                <a:spcPts val="0"/>
              </a:spcBef>
              <a:spcAft>
                <a:spcPts val="0"/>
              </a:spcAft>
              <a:buClr>
                <a:schemeClr val="dk1"/>
              </a:buClr>
              <a:buSzPts val="1900"/>
              <a:buFont typeface="Arial"/>
              <a:buChar char="•"/>
            </a:pPr>
            <a:r>
              <a:rPr lang="en-US" sz="1900" b="0" i="0" u="none" strike="noStrike" cap="none">
                <a:solidFill>
                  <a:schemeClr val="dk1"/>
                </a:solidFill>
                <a:latin typeface="Calibri"/>
                <a:ea typeface="Calibri"/>
                <a:cs typeface="Calibri"/>
                <a:sym typeface="Calibri"/>
              </a:rPr>
              <a:t>Show students how to use </a:t>
            </a:r>
            <a:r>
              <a:rPr lang="en-US" sz="1900" b="1" i="0" u="none" strike="noStrike" cap="none">
                <a:solidFill>
                  <a:schemeClr val="dk1"/>
                </a:solidFill>
                <a:latin typeface="Calibri"/>
                <a:ea typeface="Calibri"/>
                <a:cs typeface="Calibri"/>
                <a:sym typeface="Calibri"/>
              </a:rPr>
              <a:t>ChatGPT</a:t>
            </a:r>
            <a:r>
              <a:rPr lang="en-US" sz="1900" b="0" i="0" u="none" strike="noStrike" cap="none">
                <a:solidFill>
                  <a:schemeClr val="dk1"/>
                </a:solidFill>
                <a:latin typeface="Calibri"/>
                <a:ea typeface="Calibri"/>
                <a:cs typeface="Calibri"/>
                <a:sym typeface="Calibri"/>
              </a:rPr>
              <a:t> to generate (and refine) images to add to projects and papers to improve their overall presentation skills.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3"/>
        <p:cNvGrpSpPr/>
        <p:nvPr/>
      </p:nvGrpSpPr>
      <p:grpSpPr>
        <a:xfrm>
          <a:off x="0" y="0"/>
          <a:ext cx="0" cy="0"/>
          <a:chOff x="0" y="0"/>
          <a:chExt cx="0" cy="0"/>
        </a:xfrm>
      </p:grpSpPr>
      <p:sp>
        <p:nvSpPr>
          <p:cNvPr id="204" name="Google Shape;204;p13"/>
          <p:cNvSpPr/>
          <p:nvPr/>
        </p:nvSpPr>
        <p:spPr>
          <a:xfrm>
            <a:off x="0" y="0"/>
            <a:ext cx="9141714"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5" name="Google Shape;205;p13"/>
          <p:cNvSpPr/>
          <p:nvPr/>
        </p:nvSpPr>
        <p:spPr>
          <a:xfrm>
            <a:off x="0" y="0"/>
            <a:ext cx="9144000" cy="6219825"/>
          </a:xfrm>
          <a:custGeom>
            <a:avLst/>
            <a:gdLst/>
            <a:ahLst/>
            <a:cxnLst/>
            <a:rect l="l" t="t" r="r" b="b"/>
            <a:pathLst>
              <a:path w="12192000" h="6219825" extrusionOk="0">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6" name="Google Shape;206;p13"/>
          <p:cNvPicPr preferRelativeResize="0"/>
          <p:nvPr/>
        </p:nvPicPr>
        <p:blipFill rotWithShape="1">
          <a:blip r:embed="rId3">
            <a:alphaModFix/>
          </a:blip>
          <a:srcRect t="2543" b="2253"/>
          <a:stretch/>
        </p:blipFill>
        <p:spPr>
          <a:xfrm>
            <a:off x="6452996" y="902447"/>
            <a:ext cx="1817370" cy="4613836"/>
          </a:xfrm>
          <a:prstGeom prst="rect">
            <a:avLst/>
          </a:prstGeom>
          <a:noFill/>
          <a:ln>
            <a:noFill/>
          </a:ln>
        </p:spPr>
      </p:pic>
      <p:pic>
        <p:nvPicPr>
          <p:cNvPr id="207" name="Google Shape;207;p13"/>
          <p:cNvPicPr preferRelativeResize="0"/>
          <p:nvPr/>
        </p:nvPicPr>
        <p:blipFill rotWithShape="1">
          <a:blip r:embed="rId4">
            <a:alphaModFix/>
          </a:blip>
          <a:srcRect/>
          <a:stretch/>
        </p:blipFill>
        <p:spPr>
          <a:xfrm>
            <a:off x="188001" y="1042226"/>
            <a:ext cx="6076994" cy="3781453"/>
          </a:xfrm>
          <a:prstGeom prst="rect">
            <a:avLst/>
          </a:prstGeom>
          <a:noFill/>
          <a:ln>
            <a:noFill/>
          </a:ln>
        </p:spPr>
      </p:pic>
      <p:cxnSp>
        <p:nvCxnSpPr>
          <p:cNvPr id="208" name="Google Shape;208;p13"/>
          <p:cNvCxnSpPr/>
          <p:nvPr/>
        </p:nvCxnSpPr>
        <p:spPr>
          <a:xfrm>
            <a:off x="2141689" y="4948518"/>
            <a:ext cx="4253135" cy="0"/>
          </a:xfrm>
          <a:prstGeom prst="straightConnector1">
            <a:avLst/>
          </a:prstGeom>
          <a:noFill/>
          <a:ln w="57150" cap="flat" cmpd="sng">
            <a:solidFill>
              <a:schemeClr val="dk1"/>
            </a:solidFill>
            <a:prstDash val="solid"/>
            <a:round/>
            <a:headEnd type="none" w="sm" len="sm"/>
            <a:tailEnd type="triangle" w="med" len="med"/>
          </a:ln>
          <a:effectLst>
            <a:outerShdw blurRad="40000" dist="20000" dir="5400000" rotWithShape="0">
              <a:srgbClr val="000000">
                <a:alpha val="37647"/>
              </a:srgbClr>
            </a:outerShdw>
          </a:effectLst>
        </p:spPr>
      </p:cxnSp>
      <p:sp>
        <p:nvSpPr>
          <p:cNvPr id="209" name="Google Shape;209;p13"/>
          <p:cNvSpPr/>
          <p:nvPr/>
        </p:nvSpPr>
        <p:spPr>
          <a:xfrm>
            <a:off x="388470" y="4733365"/>
            <a:ext cx="1895513" cy="782918"/>
          </a:xfrm>
          <a:prstGeom prst="rect">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AI generates visualization options</a:t>
            </a:r>
            <a:endParaRPr/>
          </a:p>
        </p:txBody>
      </p:sp>
      <p:cxnSp>
        <p:nvCxnSpPr>
          <p:cNvPr id="210" name="Google Shape;210;p13"/>
          <p:cNvCxnSpPr/>
          <p:nvPr/>
        </p:nvCxnSpPr>
        <p:spPr>
          <a:xfrm rot="10800000">
            <a:off x="693271" y="3556000"/>
            <a:ext cx="0" cy="1177365"/>
          </a:xfrm>
          <a:prstGeom prst="straightConnector1">
            <a:avLst/>
          </a:prstGeom>
          <a:noFill/>
          <a:ln w="57150" cap="flat" cmpd="sng">
            <a:solidFill>
              <a:schemeClr val="dk1"/>
            </a:solidFill>
            <a:prstDash val="solid"/>
            <a:round/>
            <a:headEnd type="none" w="sm" len="sm"/>
            <a:tailEnd type="triangle" w="med" len="med"/>
          </a:ln>
          <a:effectLst>
            <a:outerShdw blurRad="40000" dist="20000" dir="5400000" rotWithShape="0">
              <a:srgbClr val="000000">
                <a:alpha val="37647"/>
              </a:srgbClr>
            </a:outerShdw>
          </a:effectLst>
        </p:spPr>
      </p:cxnSp>
      <p:sp>
        <p:nvSpPr>
          <p:cNvPr id="211" name="Google Shape;211;p13"/>
          <p:cNvSpPr txBox="1"/>
          <p:nvPr/>
        </p:nvSpPr>
        <p:spPr>
          <a:xfrm>
            <a:off x="2719388" y="5516283"/>
            <a:ext cx="4572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u="sng">
                <a:solidFill>
                  <a:schemeClr val="lt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https://www.napkin.ai/</a:t>
            </a:r>
            <a:r>
              <a:rPr lang="en-US" sz="1800" b="1">
                <a:solidFill>
                  <a:schemeClr val="lt1"/>
                </a:solidFill>
                <a:latin typeface="Calibri"/>
                <a:ea typeface="Calibri"/>
                <a:cs typeface="Calibri"/>
                <a:sym typeface="Calibri"/>
              </a:rPr>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4"/>
          <p:cNvSpPr/>
          <p:nvPr/>
        </p:nvSpPr>
        <p:spPr>
          <a:xfrm>
            <a:off x="3667233" y="2875481"/>
            <a:ext cx="1343266" cy="2854928"/>
          </a:xfrm>
          <a:custGeom>
            <a:avLst/>
            <a:gdLst/>
            <a:ahLst/>
            <a:cxnLst/>
            <a:rect l="l" t="t" r="r" b="b"/>
            <a:pathLst>
              <a:path w="1343266" h="2854928" extrusionOk="0">
                <a:moveTo>
                  <a:pt x="1191836" y="1438635"/>
                </a:moveTo>
                <a:cubicBezTo>
                  <a:pt x="1191843" y="1438042"/>
                  <a:pt x="1191855" y="1437448"/>
                  <a:pt x="1191862" y="1436855"/>
                </a:cubicBezTo>
                <a:lnTo>
                  <a:pt x="1191862" y="1438635"/>
                </a:lnTo>
                <a:cubicBezTo>
                  <a:pt x="1191862" y="1433562"/>
                  <a:pt x="1191874" y="1435209"/>
                  <a:pt x="1191862" y="1436855"/>
                </a:cubicBezTo>
                <a:cubicBezTo>
                  <a:pt x="1191874" y="1438502"/>
                  <a:pt x="1191862" y="1440149"/>
                  <a:pt x="1191836" y="1441789"/>
                </a:cubicBezTo>
                <a:lnTo>
                  <a:pt x="1191836" y="1438635"/>
                </a:lnTo>
                <a:cubicBezTo>
                  <a:pt x="1191836" y="2837980"/>
                  <a:pt x="1208784" y="2854928"/>
                  <a:pt x="1229694" y="2854928"/>
                </a:cubicBezTo>
                <a:lnTo>
                  <a:pt x="1305408" y="2854928"/>
                </a:lnTo>
                <a:cubicBezTo>
                  <a:pt x="1326312" y="2854928"/>
                  <a:pt x="1343266" y="2837980"/>
                  <a:pt x="1343266" y="2817070"/>
                </a:cubicBezTo>
                <a:lnTo>
                  <a:pt x="1343266" y="1434969"/>
                </a:lnTo>
                <a:cubicBezTo>
                  <a:pt x="1343240" y="1417043"/>
                  <a:pt x="1341171" y="1395913"/>
                  <a:pt x="1337019" y="1375041"/>
                </a:cubicBezTo>
                <a:cubicBezTo>
                  <a:pt x="1329202" y="1335745"/>
                  <a:pt x="1314235" y="1298449"/>
                  <a:pt x="1293061" y="1264920"/>
                </a:cubicBezTo>
                <a:cubicBezTo>
                  <a:pt x="1280265" y="1244660"/>
                  <a:pt x="1265204" y="1225782"/>
                  <a:pt x="1248092" y="1208664"/>
                </a:cubicBezTo>
                <a:cubicBezTo>
                  <a:pt x="1230975" y="1191546"/>
                  <a:pt x="1212090" y="1176492"/>
                  <a:pt x="1191836" y="1163696"/>
                </a:cubicBezTo>
                <a:cubicBezTo>
                  <a:pt x="1158301" y="1142521"/>
                  <a:pt x="1121005" y="1127548"/>
                  <a:pt x="1081716" y="1119731"/>
                </a:cubicBezTo>
                <a:cubicBezTo>
                  <a:pt x="1080574" y="1119510"/>
                  <a:pt x="1079432" y="1119289"/>
                  <a:pt x="1078283" y="1119075"/>
                </a:cubicBezTo>
                <a:lnTo>
                  <a:pt x="1078283" y="1275577"/>
                </a:lnTo>
                <a:cubicBezTo>
                  <a:pt x="1101761" y="1284221"/>
                  <a:pt x="1123195" y="1297875"/>
                  <a:pt x="1141032" y="1315718"/>
                </a:cubicBezTo>
                <a:cubicBezTo>
                  <a:pt x="1165305" y="1339985"/>
                  <a:pt x="1181836" y="1370908"/>
                  <a:pt x="1188530" y="1404576"/>
                </a:cubicBezTo>
                <a:cubicBezTo>
                  <a:pt x="1190537" y="1414671"/>
                  <a:pt x="1191635" y="1424873"/>
                  <a:pt x="1191836" y="1435070"/>
                </a:cubicBezTo>
                <a:moveTo>
                  <a:pt x="611029" y="407142"/>
                </a:moveTo>
                <a:cubicBezTo>
                  <a:pt x="635302" y="431409"/>
                  <a:pt x="651833" y="462332"/>
                  <a:pt x="658528" y="496000"/>
                </a:cubicBezTo>
                <a:cubicBezTo>
                  <a:pt x="660534" y="506095"/>
                  <a:pt x="661632" y="516298"/>
                  <a:pt x="661834" y="526494"/>
                </a:cubicBezTo>
                <a:cubicBezTo>
                  <a:pt x="661872" y="528734"/>
                  <a:pt x="661872" y="530974"/>
                  <a:pt x="661834" y="533214"/>
                </a:cubicBezTo>
                <a:lnTo>
                  <a:pt x="661834" y="940104"/>
                </a:lnTo>
                <a:cubicBezTo>
                  <a:pt x="661853" y="961184"/>
                  <a:pt x="663922" y="982315"/>
                  <a:pt x="668074" y="1003187"/>
                </a:cubicBezTo>
                <a:cubicBezTo>
                  <a:pt x="675892" y="1042483"/>
                  <a:pt x="690858" y="1079779"/>
                  <a:pt x="712033" y="1113308"/>
                </a:cubicBezTo>
                <a:cubicBezTo>
                  <a:pt x="724917" y="1133681"/>
                  <a:pt x="739940" y="1152503"/>
                  <a:pt x="757007" y="1169564"/>
                </a:cubicBezTo>
                <a:cubicBezTo>
                  <a:pt x="774119" y="1186682"/>
                  <a:pt x="793003" y="1201736"/>
                  <a:pt x="813263" y="1214532"/>
                </a:cubicBezTo>
                <a:cubicBezTo>
                  <a:pt x="846792" y="1235707"/>
                  <a:pt x="884088" y="1250679"/>
                  <a:pt x="923378" y="1258491"/>
                </a:cubicBezTo>
                <a:cubicBezTo>
                  <a:pt x="924526" y="1258718"/>
                  <a:pt x="925674" y="1258945"/>
                  <a:pt x="926835" y="1259159"/>
                </a:cubicBezTo>
                <a:lnTo>
                  <a:pt x="926835" y="1102663"/>
                </a:lnTo>
                <a:cubicBezTo>
                  <a:pt x="903351" y="1094019"/>
                  <a:pt x="881905" y="1080359"/>
                  <a:pt x="864055" y="1062509"/>
                </a:cubicBezTo>
                <a:cubicBezTo>
                  <a:pt x="839789" y="1038237"/>
                  <a:pt x="823258" y="1007314"/>
                  <a:pt x="816563" y="973652"/>
                </a:cubicBezTo>
                <a:cubicBezTo>
                  <a:pt x="814557" y="963557"/>
                  <a:pt x="813459" y="953354"/>
                  <a:pt x="813263" y="943158"/>
                </a:cubicBezTo>
                <a:cubicBezTo>
                  <a:pt x="813219" y="940918"/>
                  <a:pt x="813219" y="938672"/>
                  <a:pt x="813263" y="936438"/>
                </a:cubicBezTo>
                <a:lnTo>
                  <a:pt x="813263" y="529548"/>
                </a:lnTo>
                <a:cubicBezTo>
                  <a:pt x="813238" y="508468"/>
                  <a:pt x="811168" y="487337"/>
                  <a:pt x="807017" y="466465"/>
                </a:cubicBezTo>
                <a:cubicBezTo>
                  <a:pt x="799199" y="427169"/>
                  <a:pt x="784233" y="389873"/>
                  <a:pt x="763058" y="356344"/>
                </a:cubicBezTo>
                <a:cubicBezTo>
                  <a:pt x="750262" y="336084"/>
                  <a:pt x="735201" y="317206"/>
                  <a:pt x="718090" y="300088"/>
                </a:cubicBezTo>
                <a:cubicBezTo>
                  <a:pt x="700972" y="282970"/>
                  <a:pt x="682088" y="267909"/>
                  <a:pt x="661834" y="255120"/>
                </a:cubicBezTo>
                <a:cubicBezTo>
                  <a:pt x="628299" y="233945"/>
                  <a:pt x="591003" y="218973"/>
                  <a:pt x="551713" y="211155"/>
                </a:cubicBezTo>
                <a:cubicBezTo>
                  <a:pt x="526854" y="206215"/>
                  <a:pt x="498795" y="204025"/>
                  <a:pt x="473727" y="204934"/>
                </a:cubicBezTo>
                <a:lnTo>
                  <a:pt x="255555" y="204934"/>
                </a:lnTo>
                <a:cubicBezTo>
                  <a:pt x="250028" y="204915"/>
                  <a:pt x="247176" y="198315"/>
                  <a:pt x="250956" y="194290"/>
                </a:cubicBezTo>
                <a:lnTo>
                  <a:pt x="311294" y="129983"/>
                </a:lnTo>
                <a:cubicBezTo>
                  <a:pt x="338715" y="100757"/>
                  <a:pt x="337251" y="54842"/>
                  <a:pt x="308032" y="27421"/>
                </a:cubicBezTo>
                <a:cubicBezTo>
                  <a:pt x="278806" y="0"/>
                  <a:pt x="232885" y="1457"/>
                  <a:pt x="205464" y="30683"/>
                </a:cubicBezTo>
                <a:lnTo>
                  <a:pt x="25944" y="229951"/>
                </a:lnTo>
                <a:cubicBezTo>
                  <a:pt x="0" y="258754"/>
                  <a:pt x="0" y="302505"/>
                  <a:pt x="25951" y="331308"/>
                </a:cubicBezTo>
                <a:lnTo>
                  <a:pt x="205464" y="530576"/>
                </a:lnTo>
                <a:cubicBezTo>
                  <a:pt x="232885" y="559796"/>
                  <a:pt x="278806" y="561260"/>
                  <a:pt x="308032" y="533838"/>
                </a:cubicBezTo>
                <a:cubicBezTo>
                  <a:pt x="337251" y="506417"/>
                  <a:pt x="338715" y="460496"/>
                  <a:pt x="311294" y="431270"/>
                </a:cubicBezTo>
                <a:lnTo>
                  <a:pt x="247145" y="362906"/>
                </a:lnTo>
                <a:cubicBezTo>
                  <a:pt x="244810" y="360420"/>
                  <a:pt x="246571" y="356344"/>
                  <a:pt x="249984" y="356344"/>
                </a:cubicBezTo>
                <a:lnTo>
                  <a:pt x="484958" y="356344"/>
                </a:lnTo>
                <a:cubicBezTo>
                  <a:pt x="487198" y="356300"/>
                  <a:pt x="489438" y="356300"/>
                  <a:pt x="491678" y="356344"/>
                </a:cubicBezTo>
                <a:cubicBezTo>
                  <a:pt x="501874" y="356540"/>
                  <a:pt x="512083" y="357638"/>
                  <a:pt x="522172" y="359644"/>
                </a:cubicBezTo>
                <a:cubicBezTo>
                  <a:pt x="555840" y="366339"/>
                  <a:pt x="586763" y="382870"/>
                  <a:pt x="611029" y="407142"/>
                </a:cubicBezTo>
                <a:moveTo>
                  <a:pt x="661834" y="533214"/>
                </a:moveTo>
                <a:lnTo>
                  <a:pt x="661834" y="526494"/>
                </a:lnTo>
                <a:moveTo>
                  <a:pt x="813263" y="936438"/>
                </a:moveTo>
                <a:lnTo>
                  <a:pt x="813263" y="943158"/>
                </a:lnTo>
                <a:moveTo>
                  <a:pt x="491678" y="356344"/>
                </a:moveTo>
                <a:lnTo>
                  <a:pt x="484958" y="356344"/>
                </a:lnTo>
              </a:path>
            </a:pathLst>
          </a:custGeom>
          <a:solidFill>
            <a:srgbClr val="4E88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17" name="Google Shape;217;p14"/>
          <p:cNvSpPr/>
          <p:nvPr/>
        </p:nvSpPr>
        <p:spPr>
          <a:xfrm>
            <a:off x="3667232" y="2875480"/>
            <a:ext cx="1343264" cy="2854927"/>
          </a:xfrm>
          <a:custGeom>
            <a:avLst/>
            <a:gdLst/>
            <a:ahLst/>
            <a:cxnLst/>
            <a:rect l="l" t="t" r="r" b="b"/>
            <a:pathLst>
              <a:path w="1343264" h="2854927" extrusionOk="0">
                <a:moveTo>
                  <a:pt x="1078284" y="1275575"/>
                </a:moveTo>
                <a:cubicBezTo>
                  <a:pt x="1101761" y="1284219"/>
                  <a:pt x="1123196" y="1297877"/>
                  <a:pt x="1141036" y="1315718"/>
                </a:cubicBezTo>
                <a:cubicBezTo>
                  <a:pt x="1165307" y="1339988"/>
                  <a:pt x="1181836" y="1370911"/>
                  <a:pt x="1188532" y="1404576"/>
                </a:cubicBezTo>
                <a:cubicBezTo>
                  <a:pt x="1190540" y="1414670"/>
                  <a:pt x="1191637" y="1424874"/>
                  <a:pt x="1191835" y="1435070"/>
                </a:cubicBezTo>
                <a:lnTo>
                  <a:pt x="1191835" y="1431916"/>
                </a:lnTo>
                <a:cubicBezTo>
                  <a:pt x="1191866" y="1433562"/>
                  <a:pt x="1191875" y="1435209"/>
                  <a:pt x="1191860" y="1436855"/>
                </a:cubicBezTo>
                <a:cubicBezTo>
                  <a:pt x="1191875" y="1438501"/>
                  <a:pt x="1191866" y="1440147"/>
                  <a:pt x="1191835" y="1441793"/>
                </a:cubicBezTo>
                <a:lnTo>
                  <a:pt x="1191835" y="2817070"/>
                </a:lnTo>
                <a:cubicBezTo>
                  <a:pt x="1191835" y="2837978"/>
                  <a:pt x="1208784" y="2854927"/>
                  <a:pt x="1229692" y="2854927"/>
                </a:cubicBezTo>
                <a:lnTo>
                  <a:pt x="1305407" y="2854927"/>
                </a:lnTo>
                <a:cubicBezTo>
                  <a:pt x="1326314" y="2854927"/>
                  <a:pt x="1343264" y="2837978"/>
                  <a:pt x="1343264" y="2817070"/>
                </a:cubicBezTo>
                <a:lnTo>
                  <a:pt x="1343264" y="1438122"/>
                </a:lnTo>
                <a:cubicBezTo>
                  <a:pt x="1343244" y="1417042"/>
                  <a:pt x="1341172" y="1395915"/>
                  <a:pt x="1337020" y="1375039"/>
                </a:cubicBezTo>
                <a:cubicBezTo>
                  <a:pt x="1329204" y="1335747"/>
                  <a:pt x="1314235" y="1298449"/>
                  <a:pt x="1293059" y="1264920"/>
                </a:cubicBezTo>
                <a:cubicBezTo>
                  <a:pt x="1280265" y="1244662"/>
                  <a:pt x="1265206" y="1225779"/>
                  <a:pt x="1248091" y="1208664"/>
                </a:cubicBezTo>
                <a:cubicBezTo>
                  <a:pt x="1230975" y="1191548"/>
                  <a:pt x="1212093" y="1176489"/>
                  <a:pt x="1191835" y="1163695"/>
                </a:cubicBezTo>
                <a:cubicBezTo>
                  <a:pt x="1158305" y="1142520"/>
                  <a:pt x="1121007" y="1127550"/>
                  <a:pt x="1081715" y="1119734"/>
                </a:cubicBezTo>
                <a:cubicBezTo>
                  <a:pt x="1080578" y="1119508"/>
                  <a:pt x="1079434" y="1119288"/>
                  <a:pt x="1078284" y="1119073"/>
                </a:cubicBezTo>
                <a:close/>
                <a:moveTo>
                  <a:pt x="611034" y="407142"/>
                </a:moveTo>
                <a:cubicBezTo>
                  <a:pt x="635305" y="431412"/>
                  <a:pt x="651833" y="462335"/>
                  <a:pt x="658530" y="496000"/>
                </a:cubicBezTo>
                <a:cubicBezTo>
                  <a:pt x="660537" y="506094"/>
                  <a:pt x="661634" y="516298"/>
                  <a:pt x="661832" y="526495"/>
                </a:cubicBezTo>
                <a:cubicBezTo>
                  <a:pt x="661876" y="528736"/>
                  <a:pt x="661875" y="530977"/>
                  <a:pt x="661832" y="533216"/>
                </a:cubicBezTo>
                <a:lnTo>
                  <a:pt x="661832" y="940105"/>
                </a:lnTo>
                <a:cubicBezTo>
                  <a:pt x="661852" y="961186"/>
                  <a:pt x="663923" y="982313"/>
                  <a:pt x="668075" y="1003188"/>
                </a:cubicBezTo>
                <a:cubicBezTo>
                  <a:pt x="675892" y="1042481"/>
                  <a:pt x="690861" y="1079779"/>
                  <a:pt x="712036" y="1113308"/>
                </a:cubicBezTo>
                <a:lnTo>
                  <a:pt x="712151" y="1113491"/>
                </a:lnTo>
                <a:cubicBezTo>
                  <a:pt x="724921" y="1133679"/>
                  <a:pt x="739941" y="1152500"/>
                  <a:pt x="757005" y="1169564"/>
                </a:cubicBezTo>
                <a:cubicBezTo>
                  <a:pt x="774121" y="1186680"/>
                  <a:pt x="793003" y="1201739"/>
                  <a:pt x="813261" y="1214533"/>
                </a:cubicBezTo>
                <a:cubicBezTo>
                  <a:pt x="846791" y="1235709"/>
                  <a:pt x="884089" y="1250678"/>
                  <a:pt x="923381" y="1258494"/>
                </a:cubicBezTo>
                <a:cubicBezTo>
                  <a:pt x="924525" y="1258721"/>
                  <a:pt x="925677" y="1258943"/>
                  <a:pt x="926838" y="1259160"/>
                </a:cubicBezTo>
                <a:lnTo>
                  <a:pt x="926838" y="1102662"/>
                </a:lnTo>
                <a:cubicBezTo>
                  <a:pt x="903352" y="1094019"/>
                  <a:pt x="881907" y="1080358"/>
                  <a:pt x="864059" y="1062510"/>
                </a:cubicBezTo>
                <a:cubicBezTo>
                  <a:pt x="839788" y="1038240"/>
                  <a:pt x="823259" y="1007317"/>
                  <a:pt x="816563" y="973653"/>
                </a:cubicBezTo>
                <a:cubicBezTo>
                  <a:pt x="814555" y="963558"/>
                  <a:pt x="813459" y="953354"/>
                  <a:pt x="813261" y="943157"/>
                </a:cubicBezTo>
                <a:cubicBezTo>
                  <a:pt x="813218" y="940916"/>
                  <a:pt x="813218" y="938675"/>
                  <a:pt x="813261" y="936436"/>
                </a:cubicBezTo>
                <a:lnTo>
                  <a:pt x="813261" y="529546"/>
                </a:lnTo>
                <a:cubicBezTo>
                  <a:pt x="813241" y="508466"/>
                  <a:pt x="811170" y="487339"/>
                  <a:pt x="807017" y="466464"/>
                </a:cubicBezTo>
                <a:cubicBezTo>
                  <a:pt x="799202" y="427171"/>
                  <a:pt x="784232" y="389873"/>
                  <a:pt x="763057" y="356344"/>
                </a:cubicBezTo>
                <a:cubicBezTo>
                  <a:pt x="750263" y="336086"/>
                  <a:pt x="735203" y="317204"/>
                  <a:pt x="718088" y="300088"/>
                </a:cubicBezTo>
                <a:cubicBezTo>
                  <a:pt x="700972" y="282972"/>
                  <a:pt x="682090" y="267913"/>
                  <a:pt x="661832" y="255119"/>
                </a:cubicBezTo>
                <a:cubicBezTo>
                  <a:pt x="628302" y="233944"/>
                  <a:pt x="591005" y="218974"/>
                  <a:pt x="551712" y="211158"/>
                </a:cubicBezTo>
                <a:cubicBezTo>
                  <a:pt x="526856" y="206214"/>
                  <a:pt x="498796" y="204027"/>
                  <a:pt x="473731" y="204933"/>
                </a:cubicBezTo>
                <a:lnTo>
                  <a:pt x="472545" y="204914"/>
                </a:lnTo>
                <a:lnTo>
                  <a:pt x="255557" y="204914"/>
                </a:lnTo>
                <a:cubicBezTo>
                  <a:pt x="250032" y="204914"/>
                  <a:pt x="247175" y="198316"/>
                  <a:pt x="250956" y="194288"/>
                </a:cubicBezTo>
                <a:lnTo>
                  <a:pt x="311294" y="129984"/>
                </a:lnTo>
                <a:cubicBezTo>
                  <a:pt x="338715" y="100761"/>
                  <a:pt x="337254" y="54842"/>
                  <a:pt x="308031" y="27420"/>
                </a:cubicBezTo>
                <a:cubicBezTo>
                  <a:pt x="278808" y="0"/>
                  <a:pt x="232889" y="1460"/>
                  <a:pt x="205468" y="30683"/>
                </a:cubicBezTo>
                <a:lnTo>
                  <a:pt x="25948" y="229951"/>
                </a:lnTo>
                <a:cubicBezTo>
                  <a:pt x="0" y="258754"/>
                  <a:pt x="0" y="302505"/>
                  <a:pt x="25949" y="331308"/>
                </a:cubicBezTo>
                <a:lnTo>
                  <a:pt x="205468" y="530574"/>
                </a:lnTo>
                <a:cubicBezTo>
                  <a:pt x="232889" y="559798"/>
                  <a:pt x="278808" y="561258"/>
                  <a:pt x="308031" y="533838"/>
                </a:cubicBezTo>
                <a:cubicBezTo>
                  <a:pt x="337254" y="506416"/>
                  <a:pt x="338715" y="460497"/>
                  <a:pt x="311294" y="431274"/>
                </a:cubicBezTo>
                <a:lnTo>
                  <a:pt x="247145" y="362909"/>
                </a:lnTo>
                <a:cubicBezTo>
                  <a:pt x="244809" y="360420"/>
                  <a:pt x="246574" y="356344"/>
                  <a:pt x="249987" y="356344"/>
                </a:cubicBezTo>
                <a:lnTo>
                  <a:pt x="484959" y="356344"/>
                </a:lnTo>
                <a:cubicBezTo>
                  <a:pt x="487199" y="356301"/>
                  <a:pt x="489440" y="356301"/>
                  <a:pt x="491681" y="356344"/>
                </a:cubicBezTo>
                <a:cubicBezTo>
                  <a:pt x="501877" y="356541"/>
                  <a:pt x="512082" y="357638"/>
                  <a:pt x="522176" y="359646"/>
                </a:cubicBezTo>
                <a:cubicBezTo>
                  <a:pt x="555840" y="366342"/>
                  <a:pt x="586763" y="382871"/>
                  <a:pt x="611034" y="407142"/>
                </a:cubicBezTo>
                <a:close/>
                <a:moveTo>
                  <a:pt x="1191835" y="1435070"/>
                </a:moveTo>
                <a:lnTo>
                  <a:pt x="1191841" y="1435414"/>
                </a:lnTo>
                <a:lnTo>
                  <a:pt x="1191852" y="1436098"/>
                </a:lnTo>
                <a:lnTo>
                  <a:pt x="1191860" y="1436855"/>
                </a:lnTo>
                <a:cubicBezTo>
                  <a:pt x="1191855" y="1437449"/>
                  <a:pt x="1191846" y="1438043"/>
                  <a:pt x="1191835" y="1438638"/>
                </a:cubicBezTo>
                <a:moveTo>
                  <a:pt x="1191835" y="1438638"/>
                </a:moveTo>
                <a:lnTo>
                  <a:pt x="1191835" y="1431916"/>
                </a:lnTo>
                <a:moveTo>
                  <a:pt x="1191835" y="1438638"/>
                </a:moveTo>
                <a:lnTo>
                  <a:pt x="1191835" y="2817070"/>
                </a:lnTo>
                <a:moveTo>
                  <a:pt x="1343264" y="1434968"/>
                </a:moveTo>
                <a:lnTo>
                  <a:pt x="1343264" y="2817070"/>
                </a:lnTo>
                <a:moveTo>
                  <a:pt x="661832" y="533216"/>
                </a:moveTo>
                <a:lnTo>
                  <a:pt x="661832" y="526495"/>
                </a:lnTo>
                <a:moveTo>
                  <a:pt x="813261" y="936436"/>
                </a:moveTo>
                <a:lnTo>
                  <a:pt x="813261" y="943157"/>
                </a:lnTo>
                <a:moveTo>
                  <a:pt x="491681" y="356344"/>
                </a:moveTo>
                <a:lnTo>
                  <a:pt x="484959" y="356344"/>
                </a:lnTo>
              </a:path>
            </a:pathLst>
          </a:cu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18" name="Google Shape;218;p14"/>
          <p:cNvSpPr/>
          <p:nvPr/>
        </p:nvSpPr>
        <p:spPr>
          <a:xfrm>
            <a:off x="4389156" y="2342948"/>
            <a:ext cx="561260" cy="3387460"/>
          </a:xfrm>
          <a:custGeom>
            <a:avLst/>
            <a:gdLst/>
            <a:ahLst/>
            <a:cxnLst/>
            <a:rect l="l" t="t" r="r" b="b"/>
            <a:pathLst>
              <a:path w="561260" h="3387460" extrusionOk="0">
                <a:moveTo>
                  <a:pt x="204915" y="1513384"/>
                </a:moveTo>
                <a:lnTo>
                  <a:pt x="204915" y="255543"/>
                </a:lnTo>
                <a:cubicBezTo>
                  <a:pt x="204915" y="250022"/>
                  <a:pt x="198315" y="247164"/>
                  <a:pt x="194290" y="250943"/>
                </a:cubicBezTo>
                <a:lnTo>
                  <a:pt x="129983" y="311281"/>
                </a:lnTo>
                <a:cubicBezTo>
                  <a:pt x="100757" y="338703"/>
                  <a:pt x="54842" y="337245"/>
                  <a:pt x="27421" y="308019"/>
                </a:cubicBezTo>
                <a:cubicBezTo>
                  <a:pt x="0" y="278793"/>
                  <a:pt x="1457" y="232879"/>
                  <a:pt x="30683" y="205458"/>
                </a:cubicBezTo>
                <a:lnTo>
                  <a:pt x="229939" y="25951"/>
                </a:lnTo>
                <a:cubicBezTo>
                  <a:pt x="258742" y="0"/>
                  <a:pt x="302486" y="0"/>
                  <a:pt x="331289" y="25944"/>
                </a:cubicBezTo>
                <a:lnTo>
                  <a:pt x="530576" y="205458"/>
                </a:lnTo>
                <a:cubicBezTo>
                  <a:pt x="559796" y="232879"/>
                  <a:pt x="561260" y="278793"/>
                  <a:pt x="533838" y="308019"/>
                </a:cubicBezTo>
                <a:cubicBezTo>
                  <a:pt x="506417" y="337245"/>
                  <a:pt x="460496" y="338703"/>
                  <a:pt x="431270" y="311281"/>
                </a:cubicBezTo>
                <a:lnTo>
                  <a:pt x="366969" y="250943"/>
                </a:lnTo>
                <a:cubicBezTo>
                  <a:pt x="362938" y="247164"/>
                  <a:pt x="356344" y="250022"/>
                  <a:pt x="356344" y="255543"/>
                </a:cubicBezTo>
                <a:lnTo>
                  <a:pt x="356344" y="1241928"/>
                </a:lnTo>
                <a:cubicBezTo>
                  <a:pt x="336072" y="1254736"/>
                  <a:pt x="317187" y="1269797"/>
                  <a:pt x="300069" y="1286909"/>
                </a:cubicBezTo>
                <a:cubicBezTo>
                  <a:pt x="282951" y="1304027"/>
                  <a:pt x="267897" y="1322905"/>
                  <a:pt x="255101" y="1343165"/>
                </a:cubicBezTo>
                <a:cubicBezTo>
                  <a:pt x="233926" y="1376694"/>
                  <a:pt x="218960" y="1413996"/>
                  <a:pt x="211142" y="1453285"/>
                </a:cubicBezTo>
                <a:cubicBezTo>
                  <a:pt x="207186" y="1473179"/>
                  <a:pt x="205117" y="1493294"/>
                  <a:pt x="204915" y="1513384"/>
                </a:cubicBezTo>
                <a:moveTo>
                  <a:pt x="318487" y="3387460"/>
                </a:moveTo>
                <a:lnTo>
                  <a:pt x="242772" y="3387460"/>
                </a:lnTo>
                <a:cubicBezTo>
                  <a:pt x="221862" y="3387460"/>
                  <a:pt x="204915" y="3370513"/>
                  <a:pt x="204915" y="3349603"/>
                </a:cubicBezTo>
                <a:lnTo>
                  <a:pt x="204915" y="2267483"/>
                </a:lnTo>
                <a:cubicBezTo>
                  <a:pt x="225162" y="2254687"/>
                  <a:pt x="244040" y="2239633"/>
                  <a:pt x="261152" y="2222521"/>
                </a:cubicBezTo>
                <a:cubicBezTo>
                  <a:pt x="278270" y="2205403"/>
                  <a:pt x="293331" y="2186525"/>
                  <a:pt x="306120" y="2166265"/>
                </a:cubicBezTo>
                <a:cubicBezTo>
                  <a:pt x="327295" y="2132736"/>
                  <a:pt x="342268" y="2095440"/>
                  <a:pt x="350085" y="2056144"/>
                </a:cubicBezTo>
                <a:cubicBezTo>
                  <a:pt x="354237" y="2035272"/>
                  <a:pt x="356332" y="2013889"/>
                  <a:pt x="356350" y="1992809"/>
                </a:cubicBezTo>
                <a:lnTo>
                  <a:pt x="356350" y="3349603"/>
                </a:lnTo>
                <a:cubicBezTo>
                  <a:pt x="356344" y="3370513"/>
                  <a:pt x="339390" y="3387460"/>
                  <a:pt x="318487" y="3387460"/>
                </a:cubicBezTo>
              </a:path>
            </a:pathLst>
          </a:custGeom>
          <a:solidFill>
            <a:srgbClr val="3CC5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19" name="Google Shape;219;p14"/>
          <p:cNvSpPr/>
          <p:nvPr/>
        </p:nvSpPr>
        <p:spPr>
          <a:xfrm>
            <a:off x="4389155" y="2342948"/>
            <a:ext cx="561258" cy="3387462"/>
          </a:xfrm>
          <a:custGeom>
            <a:avLst/>
            <a:gdLst/>
            <a:ahLst/>
            <a:cxnLst/>
            <a:rect l="l" t="t" r="r" b="b"/>
            <a:pathLst>
              <a:path w="561258" h="3387462" extrusionOk="0">
                <a:moveTo>
                  <a:pt x="204914" y="1513387"/>
                </a:moveTo>
                <a:lnTo>
                  <a:pt x="204914" y="255546"/>
                </a:lnTo>
                <a:cubicBezTo>
                  <a:pt x="204914" y="250021"/>
                  <a:pt x="198316" y="247164"/>
                  <a:pt x="194287" y="250945"/>
                </a:cubicBezTo>
                <a:lnTo>
                  <a:pt x="129984" y="311283"/>
                </a:lnTo>
                <a:cubicBezTo>
                  <a:pt x="100761" y="338704"/>
                  <a:pt x="54842" y="337243"/>
                  <a:pt x="27420" y="308020"/>
                </a:cubicBezTo>
                <a:cubicBezTo>
                  <a:pt x="0" y="278797"/>
                  <a:pt x="1460" y="232878"/>
                  <a:pt x="30683" y="205457"/>
                </a:cubicBezTo>
                <a:lnTo>
                  <a:pt x="229937" y="25949"/>
                </a:lnTo>
                <a:cubicBezTo>
                  <a:pt x="258739" y="1"/>
                  <a:pt x="302487" y="0"/>
                  <a:pt x="331291" y="25945"/>
                </a:cubicBezTo>
                <a:lnTo>
                  <a:pt x="530574" y="205457"/>
                </a:lnTo>
                <a:cubicBezTo>
                  <a:pt x="559798" y="232878"/>
                  <a:pt x="561258" y="278797"/>
                  <a:pt x="533838" y="308020"/>
                </a:cubicBezTo>
                <a:cubicBezTo>
                  <a:pt x="506416" y="337243"/>
                  <a:pt x="460497" y="338704"/>
                  <a:pt x="431274" y="311283"/>
                </a:cubicBezTo>
                <a:lnTo>
                  <a:pt x="366971" y="250945"/>
                </a:lnTo>
                <a:cubicBezTo>
                  <a:pt x="362941" y="247164"/>
                  <a:pt x="356344" y="250021"/>
                  <a:pt x="356344" y="255546"/>
                </a:cubicBezTo>
                <a:lnTo>
                  <a:pt x="356344" y="1241932"/>
                </a:lnTo>
                <a:lnTo>
                  <a:pt x="356327" y="1241942"/>
                </a:lnTo>
                <a:cubicBezTo>
                  <a:pt x="336069" y="1254736"/>
                  <a:pt x="317186" y="1269795"/>
                  <a:pt x="300071" y="1286911"/>
                </a:cubicBezTo>
                <a:cubicBezTo>
                  <a:pt x="282955" y="1304027"/>
                  <a:pt x="267896" y="1322909"/>
                  <a:pt x="255102" y="1343167"/>
                </a:cubicBezTo>
                <a:cubicBezTo>
                  <a:pt x="233927" y="1376696"/>
                  <a:pt x="218957" y="1413994"/>
                  <a:pt x="211141" y="1453287"/>
                </a:cubicBezTo>
                <a:cubicBezTo>
                  <a:pt x="207185" y="1473178"/>
                  <a:pt x="205117" y="1493297"/>
                  <a:pt x="204914" y="1513387"/>
                </a:cubicBezTo>
                <a:close/>
                <a:moveTo>
                  <a:pt x="318486" y="3387462"/>
                </a:moveTo>
                <a:lnTo>
                  <a:pt x="242772" y="3387462"/>
                </a:lnTo>
                <a:cubicBezTo>
                  <a:pt x="221864" y="3387462"/>
                  <a:pt x="204914" y="3370513"/>
                  <a:pt x="204914" y="3349605"/>
                </a:cubicBezTo>
                <a:lnTo>
                  <a:pt x="204914" y="2267481"/>
                </a:lnTo>
                <a:cubicBezTo>
                  <a:pt x="225166" y="2254689"/>
                  <a:pt x="244043" y="2239633"/>
                  <a:pt x="261154" y="2222522"/>
                </a:cubicBezTo>
                <a:cubicBezTo>
                  <a:pt x="278269" y="2205406"/>
                  <a:pt x="293329" y="2186524"/>
                  <a:pt x="306123" y="2166266"/>
                </a:cubicBezTo>
                <a:cubicBezTo>
                  <a:pt x="327298" y="2132737"/>
                  <a:pt x="342268" y="2095439"/>
                  <a:pt x="350083" y="2056147"/>
                </a:cubicBezTo>
                <a:cubicBezTo>
                  <a:pt x="354236" y="2035272"/>
                  <a:pt x="356330" y="2013889"/>
                  <a:pt x="356350" y="1992808"/>
                </a:cubicBezTo>
                <a:lnTo>
                  <a:pt x="356344" y="3349605"/>
                </a:lnTo>
                <a:cubicBezTo>
                  <a:pt x="356344" y="3370513"/>
                  <a:pt x="339394" y="3387462"/>
                  <a:pt x="318486" y="3387462"/>
                </a:cubicBezTo>
                <a:close/>
              </a:path>
            </a:pathLst>
          </a:cu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20" name="Google Shape;220;p14"/>
          <p:cNvSpPr/>
          <p:nvPr/>
        </p:nvSpPr>
        <p:spPr>
          <a:xfrm>
            <a:off x="4335367" y="3329769"/>
            <a:ext cx="1071942" cy="2400640"/>
          </a:xfrm>
          <a:custGeom>
            <a:avLst/>
            <a:gdLst/>
            <a:ahLst/>
            <a:cxnLst/>
            <a:rect l="l" t="t" r="r" b="b"/>
            <a:pathLst>
              <a:path w="1071942" h="2400640" extrusionOk="0">
                <a:moveTo>
                  <a:pt x="314947" y="1235612"/>
                </a:moveTo>
                <a:cubicBezTo>
                  <a:pt x="332065" y="1218494"/>
                  <a:pt x="347120" y="1199610"/>
                  <a:pt x="359915" y="1179356"/>
                </a:cubicBezTo>
                <a:cubicBezTo>
                  <a:pt x="372673" y="1159153"/>
                  <a:pt x="383179" y="1137581"/>
                  <a:pt x="391223" y="1115037"/>
                </a:cubicBezTo>
                <a:cubicBezTo>
                  <a:pt x="396530" y="1100159"/>
                  <a:pt x="400770" y="1084852"/>
                  <a:pt x="403874" y="1069235"/>
                </a:cubicBezTo>
                <a:cubicBezTo>
                  <a:pt x="408032" y="1048357"/>
                  <a:pt x="410102" y="1027233"/>
                  <a:pt x="410121" y="1006153"/>
                </a:cubicBezTo>
                <a:lnTo>
                  <a:pt x="410121" y="533214"/>
                </a:lnTo>
                <a:cubicBezTo>
                  <a:pt x="410076" y="530974"/>
                  <a:pt x="410076" y="528734"/>
                  <a:pt x="410121" y="526494"/>
                </a:cubicBezTo>
                <a:cubicBezTo>
                  <a:pt x="410322" y="516272"/>
                  <a:pt x="411420" y="506083"/>
                  <a:pt x="413420" y="496000"/>
                </a:cubicBezTo>
                <a:cubicBezTo>
                  <a:pt x="420121" y="462332"/>
                  <a:pt x="436646" y="431409"/>
                  <a:pt x="460919" y="407142"/>
                </a:cubicBezTo>
                <a:cubicBezTo>
                  <a:pt x="485192" y="382870"/>
                  <a:pt x="516115" y="366339"/>
                  <a:pt x="549776" y="359644"/>
                </a:cubicBezTo>
                <a:cubicBezTo>
                  <a:pt x="559871" y="357638"/>
                  <a:pt x="570074" y="356540"/>
                  <a:pt x="580270" y="356344"/>
                </a:cubicBezTo>
                <a:cubicBezTo>
                  <a:pt x="582510" y="356300"/>
                  <a:pt x="584756" y="356300"/>
                  <a:pt x="586996" y="356344"/>
                </a:cubicBezTo>
                <a:lnTo>
                  <a:pt x="816393" y="356344"/>
                </a:lnTo>
                <a:cubicBezTo>
                  <a:pt x="821920" y="356344"/>
                  <a:pt x="824778" y="362944"/>
                  <a:pt x="820999" y="366969"/>
                </a:cubicBezTo>
                <a:lnTo>
                  <a:pt x="760660" y="431270"/>
                </a:lnTo>
                <a:cubicBezTo>
                  <a:pt x="733239" y="460496"/>
                  <a:pt x="734697" y="506417"/>
                  <a:pt x="763922" y="533838"/>
                </a:cubicBezTo>
                <a:cubicBezTo>
                  <a:pt x="793142" y="561260"/>
                  <a:pt x="839063" y="559796"/>
                  <a:pt x="866484" y="530576"/>
                </a:cubicBezTo>
                <a:lnTo>
                  <a:pt x="1045991" y="331308"/>
                </a:lnTo>
                <a:cubicBezTo>
                  <a:pt x="1071942" y="302505"/>
                  <a:pt x="1071942" y="258754"/>
                  <a:pt x="1045991" y="229951"/>
                </a:cubicBezTo>
                <a:lnTo>
                  <a:pt x="866484" y="30683"/>
                </a:lnTo>
                <a:cubicBezTo>
                  <a:pt x="839063" y="1457"/>
                  <a:pt x="793142" y="0"/>
                  <a:pt x="763922" y="27421"/>
                </a:cubicBezTo>
                <a:cubicBezTo>
                  <a:pt x="734697" y="54842"/>
                  <a:pt x="733239" y="100757"/>
                  <a:pt x="760660" y="129983"/>
                </a:cubicBezTo>
                <a:lnTo>
                  <a:pt x="820999" y="194290"/>
                </a:lnTo>
                <a:cubicBezTo>
                  <a:pt x="824778" y="198315"/>
                  <a:pt x="821920" y="204915"/>
                  <a:pt x="816399" y="204915"/>
                </a:cubicBezTo>
                <a:lnTo>
                  <a:pt x="598221" y="204915"/>
                </a:lnTo>
                <a:cubicBezTo>
                  <a:pt x="573159" y="204025"/>
                  <a:pt x="545095" y="206215"/>
                  <a:pt x="520241" y="211155"/>
                </a:cubicBezTo>
                <a:cubicBezTo>
                  <a:pt x="480945" y="218973"/>
                  <a:pt x="443649" y="233945"/>
                  <a:pt x="410121" y="255120"/>
                </a:cubicBezTo>
                <a:cubicBezTo>
                  <a:pt x="389861" y="267909"/>
                  <a:pt x="370982" y="282970"/>
                  <a:pt x="353865" y="300088"/>
                </a:cubicBezTo>
                <a:cubicBezTo>
                  <a:pt x="336747" y="317206"/>
                  <a:pt x="321692" y="336084"/>
                  <a:pt x="308896" y="356344"/>
                </a:cubicBezTo>
                <a:cubicBezTo>
                  <a:pt x="287721" y="389873"/>
                  <a:pt x="272749" y="427169"/>
                  <a:pt x="264938" y="466465"/>
                </a:cubicBezTo>
                <a:cubicBezTo>
                  <a:pt x="260843" y="487040"/>
                  <a:pt x="258773" y="507862"/>
                  <a:pt x="258691" y="528639"/>
                </a:cubicBezTo>
                <a:lnTo>
                  <a:pt x="258691" y="1009200"/>
                </a:lnTo>
                <a:cubicBezTo>
                  <a:pt x="258496" y="1019396"/>
                  <a:pt x="257398" y="1029605"/>
                  <a:pt x="255391" y="1039694"/>
                </a:cubicBezTo>
                <a:cubicBezTo>
                  <a:pt x="248691" y="1073362"/>
                  <a:pt x="232166" y="1103124"/>
                  <a:pt x="207893" y="1127397"/>
                </a:cubicBezTo>
                <a:cubicBezTo>
                  <a:pt x="191841" y="1143448"/>
                  <a:pt x="172944" y="1152774"/>
                  <a:pt x="152142" y="1164794"/>
                </a:cubicBezTo>
                <a:lnTo>
                  <a:pt x="151429" y="1165242"/>
                </a:lnTo>
                <a:cubicBezTo>
                  <a:pt x="150053" y="1166106"/>
                  <a:pt x="148678" y="1166989"/>
                  <a:pt x="147315" y="1167879"/>
                </a:cubicBezTo>
                <a:cubicBezTo>
                  <a:pt x="128607" y="1180088"/>
                  <a:pt x="111123" y="1194259"/>
                  <a:pt x="95173" y="1210210"/>
                </a:cubicBezTo>
                <a:cubicBezTo>
                  <a:pt x="78055" y="1227321"/>
                  <a:pt x="63000" y="1246206"/>
                  <a:pt x="50205" y="1266466"/>
                </a:cubicBezTo>
                <a:cubicBezTo>
                  <a:pt x="37661" y="1286322"/>
                  <a:pt x="27301" y="1307497"/>
                  <a:pt x="19313" y="1329624"/>
                </a:cubicBezTo>
                <a:cubicBezTo>
                  <a:pt x="13811" y="1344868"/>
                  <a:pt x="9432" y="1360560"/>
                  <a:pt x="6246" y="1376586"/>
                </a:cubicBezTo>
                <a:cubicBezTo>
                  <a:pt x="2094" y="1397458"/>
                  <a:pt x="18" y="1418589"/>
                  <a:pt x="0" y="1439669"/>
                </a:cubicBezTo>
                <a:lnTo>
                  <a:pt x="0" y="2362782"/>
                </a:lnTo>
                <a:cubicBezTo>
                  <a:pt x="0" y="2383692"/>
                  <a:pt x="16947" y="2400640"/>
                  <a:pt x="37857" y="2400640"/>
                </a:cubicBezTo>
                <a:lnTo>
                  <a:pt x="113571" y="2400640"/>
                </a:lnTo>
                <a:cubicBezTo>
                  <a:pt x="134481" y="2400640"/>
                  <a:pt x="151429" y="2383692"/>
                  <a:pt x="151429" y="2362782"/>
                </a:cubicBezTo>
                <a:lnTo>
                  <a:pt x="151429" y="1443335"/>
                </a:lnTo>
                <a:cubicBezTo>
                  <a:pt x="151385" y="1441095"/>
                  <a:pt x="151385" y="1438855"/>
                  <a:pt x="151429" y="1436616"/>
                </a:cubicBezTo>
                <a:cubicBezTo>
                  <a:pt x="151624" y="1426419"/>
                  <a:pt x="152722" y="1416210"/>
                  <a:pt x="154729" y="1406121"/>
                </a:cubicBezTo>
                <a:cubicBezTo>
                  <a:pt x="161429" y="1372454"/>
                  <a:pt x="176667" y="1337480"/>
                  <a:pt x="202227" y="1317258"/>
                </a:cubicBezTo>
                <a:cubicBezTo>
                  <a:pt x="227787" y="1297042"/>
                  <a:pt x="258691" y="1280580"/>
                  <a:pt x="258691" y="1280580"/>
                </a:cubicBezTo>
                <a:cubicBezTo>
                  <a:pt x="260067" y="1279710"/>
                  <a:pt x="261442" y="1278826"/>
                  <a:pt x="262805" y="1277937"/>
                </a:cubicBezTo>
                <a:cubicBezTo>
                  <a:pt x="281513" y="1265728"/>
                  <a:pt x="298997" y="1251563"/>
                  <a:pt x="314947" y="1235612"/>
                </a:cubicBezTo>
                <a:moveTo>
                  <a:pt x="410121" y="526456"/>
                </a:moveTo>
                <a:cubicBezTo>
                  <a:pt x="410121" y="526469"/>
                  <a:pt x="410121" y="526481"/>
                  <a:pt x="410121" y="526494"/>
                </a:cubicBezTo>
                <a:moveTo>
                  <a:pt x="258691" y="528639"/>
                </a:moveTo>
                <a:cubicBezTo>
                  <a:pt x="258691" y="528942"/>
                  <a:pt x="258691" y="529245"/>
                  <a:pt x="258691" y="529548"/>
                </a:cubicBezTo>
                <a:moveTo>
                  <a:pt x="151429" y="1436616"/>
                </a:moveTo>
                <a:lnTo>
                  <a:pt x="151429" y="1443335"/>
                </a:lnTo>
                <a:moveTo>
                  <a:pt x="152142" y="1164794"/>
                </a:moveTo>
                <a:cubicBezTo>
                  <a:pt x="151902" y="1164939"/>
                  <a:pt x="151669" y="1165090"/>
                  <a:pt x="151429" y="1165242"/>
                </a:cubicBezTo>
              </a:path>
            </a:pathLst>
          </a:custGeom>
          <a:solidFill>
            <a:srgbClr val="DE84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21" name="Google Shape;221;p14"/>
          <p:cNvSpPr/>
          <p:nvPr/>
        </p:nvSpPr>
        <p:spPr>
          <a:xfrm>
            <a:off x="4335367" y="3329768"/>
            <a:ext cx="1071941" cy="2400640"/>
          </a:xfrm>
          <a:custGeom>
            <a:avLst/>
            <a:gdLst/>
            <a:ahLst/>
            <a:cxnLst/>
            <a:rect l="l" t="t" r="r" b="b"/>
            <a:pathLst>
              <a:path w="1071941" h="2400640" extrusionOk="0">
                <a:moveTo>
                  <a:pt x="314947" y="1235610"/>
                </a:moveTo>
                <a:cubicBezTo>
                  <a:pt x="332063" y="1218494"/>
                  <a:pt x="347122" y="1199612"/>
                  <a:pt x="359916" y="1179354"/>
                </a:cubicBezTo>
                <a:cubicBezTo>
                  <a:pt x="372674" y="1159152"/>
                  <a:pt x="383179" y="1137584"/>
                  <a:pt x="391225" y="1115035"/>
                </a:cubicBezTo>
                <a:cubicBezTo>
                  <a:pt x="396533" y="1100157"/>
                  <a:pt x="400770" y="1084853"/>
                  <a:pt x="403877" y="1069234"/>
                </a:cubicBezTo>
                <a:cubicBezTo>
                  <a:pt x="408029" y="1048358"/>
                  <a:pt x="410100" y="1027231"/>
                  <a:pt x="410121" y="1006151"/>
                </a:cubicBezTo>
                <a:lnTo>
                  <a:pt x="410122" y="1004994"/>
                </a:lnTo>
                <a:lnTo>
                  <a:pt x="410121" y="533216"/>
                </a:lnTo>
                <a:cubicBezTo>
                  <a:pt x="410077" y="530977"/>
                  <a:pt x="410077" y="528736"/>
                  <a:pt x="410121" y="526495"/>
                </a:cubicBezTo>
                <a:lnTo>
                  <a:pt x="410121" y="526455"/>
                </a:lnTo>
                <a:cubicBezTo>
                  <a:pt x="410321" y="516272"/>
                  <a:pt x="411418" y="506081"/>
                  <a:pt x="413423" y="496000"/>
                </a:cubicBezTo>
                <a:cubicBezTo>
                  <a:pt x="420119" y="462335"/>
                  <a:pt x="436648" y="431412"/>
                  <a:pt x="460918" y="407142"/>
                </a:cubicBezTo>
                <a:cubicBezTo>
                  <a:pt x="485189" y="382871"/>
                  <a:pt x="516112" y="366342"/>
                  <a:pt x="549776" y="359646"/>
                </a:cubicBezTo>
                <a:cubicBezTo>
                  <a:pt x="559870" y="357638"/>
                  <a:pt x="570075" y="356541"/>
                  <a:pt x="580272" y="356344"/>
                </a:cubicBezTo>
                <a:cubicBezTo>
                  <a:pt x="582513" y="356301"/>
                  <a:pt x="584754" y="356301"/>
                  <a:pt x="586993" y="356344"/>
                </a:cubicBezTo>
                <a:lnTo>
                  <a:pt x="816395" y="356344"/>
                </a:lnTo>
                <a:cubicBezTo>
                  <a:pt x="821920" y="356344"/>
                  <a:pt x="824777" y="362942"/>
                  <a:pt x="820996" y="366971"/>
                </a:cubicBezTo>
                <a:lnTo>
                  <a:pt x="760659" y="431274"/>
                </a:lnTo>
                <a:cubicBezTo>
                  <a:pt x="733237" y="460497"/>
                  <a:pt x="734698" y="506416"/>
                  <a:pt x="763921" y="533838"/>
                </a:cubicBezTo>
                <a:cubicBezTo>
                  <a:pt x="793145" y="561258"/>
                  <a:pt x="839064" y="559798"/>
                  <a:pt x="866484" y="530574"/>
                </a:cubicBezTo>
                <a:lnTo>
                  <a:pt x="1045994" y="331306"/>
                </a:lnTo>
                <a:cubicBezTo>
                  <a:pt x="1071941" y="302504"/>
                  <a:pt x="1071941" y="258756"/>
                  <a:pt x="1045994" y="229952"/>
                </a:cubicBezTo>
                <a:lnTo>
                  <a:pt x="866484" y="30683"/>
                </a:lnTo>
                <a:cubicBezTo>
                  <a:pt x="839064" y="1460"/>
                  <a:pt x="793145" y="0"/>
                  <a:pt x="763921" y="27420"/>
                </a:cubicBezTo>
                <a:cubicBezTo>
                  <a:pt x="734698" y="54842"/>
                  <a:pt x="733237" y="100761"/>
                  <a:pt x="760659" y="129984"/>
                </a:cubicBezTo>
                <a:lnTo>
                  <a:pt x="820997" y="194288"/>
                </a:lnTo>
                <a:cubicBezTo>
                  <a:pt x="824777" y="198316"/>
                  <a:pt x="821921" y="204914"/>
                  <a:pt x="816396" y="204914"/>
                </a:cubicBezTo>
                <a:lnTo>
                  <a:pt x="599407" y="204914"/>
                </a:lnTo>
                <a:lnTo>
                  <a:pt x="598222" y="204933"/>
                </a:lnTo>
                <a:cubicBezTo>
                  <a:pt x="573156" y="204027"/>
                  <a:pt x="545096" y="206214"/>
                  <a:pt x="520241" y="211158"/>
                </a:cubicBezTo>
                <a:cubicBezTo>
                  <a:pt x="480948" y="218974"/>
                  <a:pt x="443650" y="233944"/>
                  <a:pt x="410121" y="255119"/>
                </a:cubicBezTo>
                <a:cubicBezTo>
                  <a:pt x="389862" y="267913"/>
                  <a:pt x="370980" y="282972"/>
                  <a:pt x="353865" y="300088"/>
                </a:cubicBezTo>
                <a:cubicBezTo>
                  <a:pt x="336749" y="317204"/>
                  <a:pt x="321690" y="336086"/>
                  <a:pt x="308896" y="356344"/>
                </a:cubicBezTo>
                <a:cubicBezTo>
                  <a:pt x="287720" y="389873"/>
                  <a:pt x="272751" y="427171"/>
                  <a:pt x="264935" y="466464"/>
                </a:cubicBezTo>
                <a:cubicBezTo>
                  <a:pt x="260842" y="487040"/>
                  <a:pt x="258771" y="507862"/>
                  <a:pt x="258693" y="528642"/>
                </a:cubicBezTo>
                <a:lnTo>
                  <a:pt x="258691" y="529546"/>
                </a:lnTo>
                <a:lnTo>
                  <a:pt x="258691" y="1009203"/>
                </a:lnTo>
                <a:cubicBezTo>
                  <a:pt x="258494" y="1019399"/>
                  <a:pt x="257397" y="1029604"/>
                  <a:pt x="255389" y="1039698"/>
                </a:cubicBezTo>
                <a:cubicBezTo>
                  <a:pt x="248692" y="1073363"/>
                  <a:pt x="232166" y="1103128"/>
                  <a:pt x="207896" y="1127399"/>
                </a:cubicBezTo>
                <a:cubicBezTo>
                  <a:pt x="191843" y="1143451"/>
                  <a:pt x="172946" y="1152775"/>
                  <a:pt x="152141" y="1164791"/>
                </a:cubicBezTo>
                <a:lnTo>
                  <a:pt x="151429" y="1165239"/>
                </a:lnTo>
                <a:cubicBezTo>
                  <a:pt x="150051" y="1166109"/>
                  <a:pt x="148679" y="1166990"/>
                  <a:pt x="147314" y="1167882"/>
                </a:cubicBezTo>
                <a:cubicBezTo>
                  <a:pt x="128610" y="1180091"/>
                  <a:pt x="111124" y="1194257"/>
                  <a:pt x="95173" y="1210208"/>
                </a:cubicBezTo>
                <a:cubicBezTo>
                  <a:pt x="78058" y="1227324"/>
                  <a:pt x="62998" y="1246206"/>
                  <a:pt x="50204" y="1266464"/>
                </a:cubicBezTo>
                <a:cubicBezTo>
                  <a:pt x="37664" y="1286319"/>
                  <a:pt x="27301" y="1307496"/>
                  <a:pt x="19311" y="1329626"/>
                </a:cubicBezTo>
                <a:cubicBezTo>
                  <a:pt x="13808" y="1344866"/>
                  <a:pt x="9430" y="1360560"/>
                  <a:pt x="6243" y="1376584"/>
                </a:cubicBezTo>
                <a:cubicBezTo>
                  <a:pt x="2091" y="1397459"/>
                  <a:pt x="20" y="1418587"/>
                  <a:pt x="0" y="1439667"/>
                </a:cubicBezTo>
                <a:lnTo>
                  <a:pt x="0" y="2362782"/>
                </a:lnTo>
                <a:cubicBezTo>
                  <a:pt x="0" y="2383690"/>
                  <a:pt x="16949" y="2400640"/>
                  <a:pt x="37857" y="2400640"/>
                </a:cubicBezTo>
                <a:lnTo>
                  <a:pt x="113571" y="2400640"/>
                </a:lnTo>
                <a:cubicBezTo>
                  <a:pt x="134479" y="2400640"/>
                  <a:pt x="151429" y="2383690"/>
                  <a:pt x="151429" y="2362782"/>
                </a:cubicBezTo>
                <a:lnTo>
                  <a:pt x="151429" y="1443337"/>
                </a:lnTo>
                <a:cubicBezTo>
                  <a:pt x="151385" y="1441097"/>
                  <a:pt x="151385" y="1438856"/>
                  <a:pt x="151429" y="1436614"/>
                </a:cubicBezTo>
                <a:cubicBezTo>
                  <a:pt x="151626" y="1426419"/>
                  <a:pt x="152723" y="1416214"/>
                  <a:pt x="154731" y="1406120"/>
                </a:cubicBezTo>
                <a:cubicBezTo>
                  <a:pt x="161428" y="1372456"/>
                  <a:pt x="176667" y="1337480"/>
                  <a:pt x="202226" y="1317262"/>
                </a:cubicBezTo>
                <a:cubicBezTo>
                  <a:pt x="227786" y="1297044"/>
                  <a:pt x="258691" y="1280578"/>
                  <a:pt x="258691" y="1280578"/>
                </a:cubicBezTo>
                <a:cubicBezTo>
                  <a:pt x="260069" y="1279708"/>
                  <a:pt x="261441" y="1278828"/>
                  <a:pt x="262806" y="1277936"/>
                </a:cubicBezTo>
                <a:cubicBezTo>
                  <a:pt x="281510" y="1265726"/>
                  <a:pt x="298996" y="1251561"/>
                  <a:pt x="314947" y="1235610"/>
                </a:cubicBezTo>
                <a:close/>
                <a:moveTo>
                  <a:pt x="410122" y="1004994"/>
                </a:moveTo>
                <a:lnTo>
                  <a:pt x="410121" y="526455"/>
                </a:lnTo>
                <a:cubicBezTo>
                  <a:pt x="410121" y="526468"/>
                  <a:pt x="410121" y="526481"/>
                  <a:pt x="410121" y="526495"/>
                </a:cubicBezTo>
                <a:lnTo>
                  <a:pt x="410121" y="533216"/>
                </a:lnTo>
                <a:moveTo>
                  <a:pt x="258693" y="528642"/>
                </a:moveTo>
                <a:cubicBezTo>
                  <a:pt x="258692" y="528943"/>
                  <a:pt x="258691" y="529245"/>
                  <a:pt x="258691" y="529546"/>
                </a:cubicBezTo>
                <a:moveTo>
                  <a:pt x="151429" y="1436614"/>
                </a:moveTo>
                <a:lnTo>
                  <a:pt x="151429" y="1443337"/>
                </a:lnTo>
                <a:moveTo>
                  <a:pt x="152141" y="1164791"/>
                </a:moveTo>
                <a:cubicBezTo>
                  <a:pt x="151903" y="1164940"/>
                  <a:pt x="151666" y="1165090"/>
                  <a:pt x="151429" y="1165239"/>
                </a:cubicBezTo>
              </a:path>
            </a:pathLst>
          </a:cu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22" name="Google Shape;222;p14"/>
          <p:cNvSpPr txBox="1"/>
          <p:nvPr/>
        </p:nvSpPr>
        <p:spPr>
          <a:xfrm>
            <a:off x="1335772" y="533899"/>
            <a:ext cx="6428043" cy="5539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800" b="1">
                <a:solidFill>
                  <a:schemeClr val="dk1"/>
                </a:solidFill>
                <a:latin typeface="Roboto"/>
                <a:ea typeface="Roboto"/>
                <a:cs typeface="Roboto"/>
                <a:sym typeface="Roboto"/>
              </a:rPr>
              <a:t>Which AI tool should I use to enhance my project visualization</a:t>
            </a:r>
            <a:br>
              <a:rPr lang="en-US" sz="1800" b="1">
                <a:solidFill>
                  <a:schemeClr val="dk1"/>
                </a:solidFill>
                <a:latin typeface="Roboto"/>
                <a:ea typeface="Roboto"/>
                <a:cs typeface="Roboto"/>
                <a:sym typeface="Roboto"/>
              </a:rPr>
            </a:br>
            <a:r>
              <a:rPr lang="en-US" sz="1800" b="1">
                <a:solidFill>
                  <a:schemeClr val="dk1"/>
                </a:solidFill>
                <a:latin typeface="Roboto"/>
                <a:ea typeface="Roboto"/>
                <a:cs typeface="Roboto"/>
                <a:sym typeface="Roboto"/>
              </a:rPr>
              <a:t>and presentation skills?</a:t>
            </a:r>
            <a:endParaRPr/>
          </a:p>
        </p:txBody>
      </p:sp>
      <p:sp>
        <p:nvSpPr>
          <p:cNvPr id="223" name="Google Shape;223;p14"/>
          <p:cNvSpPr txBox="1"/>
          <p:nvPr/>
        </p:nvSpPr>
        <p:spPr>
          <a:xfrm>
            <a:off x="3970075" y="1440842"/>
            <a:ext cx="1399422" cy="21544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400" b="1">
                <a:solidFill>
                  <a:srgbClr val="3CC583"/>
                </a:solidFill>
                <a:latin typeface="Roboto"/>
                <a:ea typeface="Roboto"/>
                <a:cs typeface="Roboto"/>
                <a:sym typeface="Roboto"/>
              </a:rPr>
              <a:t>Canva Mindmaps</a:t>
            </a:r>
            <a:endParaRPr/>
          </a:p>
        </p:txBody>
      </p:sp>
      <p:sp>
        <p:nvSpPr>
          <p:cNvPr id="224" name="Google Shape;224;p14"/>
          <p:cNvSpPr txBox="1"/>
          <p:nvPr/>
        </p:nvSpPr>
        <p:spPr>
          <a:xfrm>
            <a:off x="3611000" y="1704690"/>
            <a:ext cx="2117567" cy="5539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200" b="1">
                <a:solidFill>
                  <a:schemeClr val="dk1"/>
                </a:solidFill>
                <a:latin typeface="Roboto"/>
                <a:ea typeface="Roboto"/>
                <a:cs typeface="Roboto"/>
                <a:sym typeface="Roboto"/>
              </a:rPr>
              <a:t>Develops preliminary sketches</a:t>
            </a:r>
            <a:br>
              <a:rPr lang="en-US" sz="1200" b="1">
                <a:solidFill>
                  <a:schemeClr val="dk1"/>
                </a:solidFill>
                <a:latin typeface="Roboto"/>
                <a:ea typeface="Roboto"/>
                <a:cs typeface="Roboto"/>
                <a:sym typeface="Roboto"/>
              </a:rPr>
            </a:br>
            <a:r>
              <a:rPr lang="en-US" sz="1200" b="1">
                <a:solidFill>
                  <a:schemeClr val="dk1"/>
                </a:solidFill>
                <a:latin typeface="Roboto"/>
                <a:ea typeface="Roboto"/>
                <a:cs typeface="Roboto"/>
                <a:sym typeface="Roboto"/>
              </a:rPr>
              <a:t>of project scope, supports</a:t>
            </a:r>
            <a:br>
              <a:rPr lang="en-US" sz="1200" b="1">
                <a:solidFill>
                  <a:schemeClr val="dk1"/>
                </a:solidFill>
                <a:latin typeface="Roboto"/>
                <a:ea typeface="Roboto"/>
                <a:cs typeface="Roboto"/>
                <a:sym typeface="Roboto"/>
              </a:rPr>
            </a:br>
            <a:r>
              <a:rPr lang="en-US" sz="1200" b="1">
                <a:solidFill>
                  <a:schemeClr val="dk1"/>
                </a:solidFill>
                <a:latin typeface="Roboto"/>
                <a:ea typeface="Roboto"/>
                <a:cs typeface="Roboto"/>
                <a:sym typeface="Roboto"/>
              </a:rPr>
              <a:t>executive functioning.</a:t>
            </a:r>
            <a:endParaRPr/>
          </a:p>
        </p:txBody>
      </p:sp>
      <p:sp>
        <p:nvSpPr>
          <p:cNvPr id="225" name="Google Shape;225;p14"/>
          <p:cNvSpPr txBox="1"/>
          <p:nvPr/>
        </p:nvSpPr>
        <p:spPr>
          <a:xfrm>
            <a:off x="2307073" y="2722987"/>
            <a:ext cx="787075" cy="215444"/>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400" b="1">
                <a:solidFill>
                  <a:srgbClr val="4E88E7"/>
                </a:solidFill>
                <a:latin typeface="Roboto"/>
                <a:ea typeface="Roboto"/>
                <a:cs typeface="Roboto"/>
                <a:sym typeface="Roboto"/>
              </a:rPr>
              <a:t>Napkin AI</a:t>
            </a:r>
            <a:endParaRPr/>
          </a:p>
        </p:txBody>
      </p:sp>
      <p:sp>
        <p:nvSpPr>
          <p:cNvPr id="226" name="Google Shape;226;p14"/>
          <p:cNvSpPr txBox="1"/>
          <p:nvPr/>
        </p:nvSpPr>
        <p:spPr>
          <a:xfrm>
            <a:off x="1775976" y="2938431"/>
            <a:ext cx="1753686" cy="1107996"/>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200" b="1">
                <a:solidFill>
                  <a:schemeClr val="dk1"/>
                </a:solidFill>
                <a:latin typeface="Roboto"/>
                <a:ea typeface="Roboto"/>
                <a:cs typeface="Roboto"/>
                <a:sym typeface="Roboto"/>
              </a:rPr>
              <a:t>Generates data and</a:t>
            </a:r>
            <a:br>
              <a:rPr lang="en-US" sz="1200" b="1">
                <a:solidFill>
                  <a:schemeClr val="dk1"/>
                </a:solidFill>
                <a:latin typeface="Roboto"/>
                <a:ea typeface="Roboto"/>
                <a:cs typeface="Roboto"/>
                <a:sym typeface="Roboto"/>
              </a:rPr>
            </a:br>
            <a:r>
              <a:rPr lang="en-US" sz="1200" b="1">
                <a:solidFill>
                  <a:schemeClr val="dk1"/>
                </a:solidFill>
                <a:latin typeface="Roboto"/>
                <a:ea typeface="Roboto"/>
                <a:cs typeface="Roboto"/>
                <a:sym typeface="Roboto"/>
              </a:rPr>
              <a:t>content visualizations to</a:t>
            </a:r>
            <a:br>
              <a:rPr lang="en-US" sz="1200" b="1">
                <a:solidFill>
                  <a:schemeClr val="dk1"/>
                </a:solidFill>
                <a:latin typeface="Roboto"/>
                <a:ea typeface="Roboto"/>
                <a:cs typeface="Roboto"/>
                <a:sym typeface="Roboto"/>
              </a:rPr>
            </a:br>
            <a:r>
              <a:rPr lang="en-US" sz="1200" b="1">
                <a:solidFill>
                  <a:schemeClr val="dk1"/>
                </a:solidFill>
                <a:latin typeface="Roboto"/>
                <a:ea typeface="Roboto"/>
                <a:cs typeface="Roboto"/>
                <a:sym typeface="Roboto"/>
              </a:rPr>
              <a:t>transform text into</a:t>
            </a:r>
            <a:br>
              <a:rPr lang="en-US" sz="1200" b="1">
                <a:solidFill>
                  <a:schemeClr val="dk1"/>
                </a:solidFill>
                <a:latin typeface="Roboto"/>
                <a:ea typeface="Roboto"/>
                <a:cs typeface="Roboto"/>
                <a:sym typeface="Roboto"/>
              </a:rPr>
            </a:br>
            <a:r>
              <a:rPr lang="en-US" sz="1200" b="1">
                <a:solidFill>
                  <a:schemeClr val="dk1"/>
                </a:solidFill>
                <a:latin typeface="Roboto"/>
                <a:ea typeface="Roboto"/>
                <a:cs typeface="Roboto"/>
                <a:sym typeface="Roboto"/>
              </a:rPr>
              <a:t>impactful visuals,</a:t>
            </a:r>
            <a:br>
              <a:rPr lang="en-US" sz="1200" b="1">
                <a:solidFill>
                  <a:schemeClr val="dk1"/>
                </a:solidFill>
                <a:latin typeface="Roboto"/>
                <a:ea typeface="Roboto"/>
                <a:cs typeface="Roboto"/>
                <a:sym typeface="Roboto"/>
              </a:rPr>
            </a:br>
            <a:r>
              <a:rPr lang="en-US" sz="1200" b="1">
                <a:solidFill>
                  <a:schemeClr val="dk1"/>
                </a:solidFill>
                <a:latin typeface="Roboto"/>
                <a:ea typeface="Roboto"/>
                <a:cs typeface="Roboto"/>
                <a:sym typeface="Roboto"/>
              </a:rPr>
              <a:t>improves communication</a:t>
            </a:r>
            <a:br>
              <a:rPr lang="en-US" sz="1200" b="1">
                <a:solidFill>
                  <a:schemeClr val="dk1"/>
                </a:solidFill>
                <a:latin typeface="Roboto"/>
                <a:ea typeface="Roboto"/>
                <a:cs typeface="Roboto"/>
                <a:sym typeface="Roboto"/>
              </a:rPr>
            </a:br>
            <a:r>
              <a:rPr lang="en-US" sz="1200" b="1">
                <a:solidFill>
                  <a:schemeClr val="dk1"/>
                </a:solidFill>
                <a:latin typeface="Roboto"/>
                <a:ea typeface="Roboto"/>
                <a:cs typeface="Roboto"/>
                <a:sym typeface="Roboto"/>
              </a:rPr>
              <a:t>and presentation skills.</a:t>
            </a:r>
            <a:endParaRPr sz="1200" b="0">
              <a:solidFill>
                <a:srgbClr val="484848"/>
              </a:solidFill>
              <a:latin typeface="Roboto"/>
              <a:ea typeface="Roboto"/>
              <a:cs typeface="Roboto"/>
              <a:sym typeface="Roboto"/>
            </a:endParaRPr>
          </a:p>
        </p:txBody>
      </p:sp>
      <p:sp>
        <p:nvSpPr>
          <p:cNvPr id="227" name="Google Shape;227;p14"/>
          <p:cNvSpPr txBox="1"/>
          <p:nvPr/>
        </p:nvSpPr>
        <p:spPr>
          <a:xfrm>
            <a:off x="5839104" y="3321278"/>
            <a:ext cx="722955"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a:solidFill>
                  <a:srgbClr val="DE8431"/>
                </a:solidFill>
                <a:latin typeface="Roboto"/>
                <a:ea typeface="Roboto"/>
                <a:cs typeface="Roboto"/>
                <a:sym typeface="Roboto"/>
              </a:rPr>
              <a:t>ChatGPT</a:t>
            </a:r>
            <a:endParaRPr/>
          </a:p>
        </p:txBody>
      </p:sp>
      <p:sp>
        <p:nvSpPr>
          <p:cNvPr id="228" name="Google Shape;228;p14"/>
          <p:cNvSpPr txBox="1"/>
          <p:nvPr/>
        </p:nvSpPr>
        <p:spPr>
          <a:xfrm>
            <a:off x="5515254" y="3563077"/>
            <a:ext cx="1522853" cy="5539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200" b="1">
                <a:solidFill>
                  <a:schemeClr val="dk1"/>
                </a:solidFill>
                <a:latin typeface="Roboto"/>
                <a:ea typeface="Roboto"/>
                <a:cs typeface="Roboto"/>
                <a:sym typeface="Roboto"/>
              </a:rPr>
              <a:t>Generates and refines</a:t>
            </a:r>
            <a:br>
              <a:rPr lang="en-US" sz="1200" b="1">
                <a:solidFill>
                  <a:schemeClr val="dk1"/>
                </a:solidFill>
                <a:latin typeface="Roboto"/>
                <a:ea typeface="Roboto"/>
                <a:cs typeface="Roboto"/>
                <a:sym typeface="Roboto"/>
              </a:rPr>
            </a:br>
            <a:r>
              <a:rPr lang="en-US" sz="1200" b="1">
                <a:solidFill>
                  <a:schemeClr val="dk1"/>
                </a:solidFill>
                <a:latin typeface="Roboto"/>
                <a:ea typeface="Roboto"/>
                <a:cs typeface="Roboto"/>
                <a:sym typeface="Roboto"/>
              </a:rPr>
              <a:t>images to enhance</a:t>
            </a:r>
            <a:br>
              <a:rPr lang="en-US" sz="1200" b="1">
                <a:solidFill>
                  <a:schemeClr val="dk1"/>
                </a:solidFill>
                <a:latin typeface="Roboto"/>
                <a:ea typeface="Roboto"/>
                <a:cs typeface="Roboto"/>
                <a:sym typeface="Roboto"/>
              </a:rPr>
            </a:br>
            <a:r>
              <a:rPr lang="en-US" sz="1200" b="1">
                <a:solidFill>
                  <a:schemeClr val="dk1"/>
                </a:solidFill>
                <a:latin typeface="Roboto"/>
                <a:ea typeface="Roboto"/>
                <a:cs typeface="Roboto"/>
                <a:sym typeface="Roboto"/>
              </a:rPr>
              <a:t>project presentations.</a:t>
            </a:r>
            <a:endParaRPr/>
          </a:p>
        </p:txBody>
      </p:sp>
      <p:sp>
        <p:nvSpPr>
          <p:cNvPr id="229" name="Google Shape;229;p14"/>
          <p:cNvSpPr txBox="1"/>
          <p:nvPr/>
        </p:nvSpPr>
        <p:spPr>
          <a:xfrm>
            <a:off x="394447" y="5730410"/>
            <a:ext cx="203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Created with napkin AI</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3"/>
        <p:cNvGrpSpPr/>
        <p:nvPr/>
      </p:nvGrpSpPr>
      <p:grpSpPr>
        <a:xfrm>
          <a:off x="0" y="0"/>
          <a:ext cx="0" cy="0"/>
          <a:chOff x="0" y="0"/>
          <a:chExt cx="0" cy="0"/>
        </a:xfrm>
      </p:grpSpPr>
      <p:sp>
        <p:nvSpPr>
          <p:cNvPr id="234" name="Google Shape;234;p15"/>
          <p:cNvSpPr/>
          <p:nvPr/>
        </p:nvSpPr>
        <p:spPr>
          <a:xfrm>
            <a:off x="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5" name="Google Shape;235;p15"/>
          <p:cNvSpPr txBox="1"/>
          <p:nvPr/>
        </p:nvSpPr>
        <p:spPr>
          <a:xfrm>
            <a:off x="479161" y="639193"/>
            <a:ext cx="2678858" cy="3573516"/>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None/>
            </a:pPr>
            <a:r>
              <a:rPr lang="en-US" sz="2800">
                <a:solidFill>
                  <a:schemeClr val="dk1"/>
                </a:solidFill>
                <a:latin typeface="Calibri"/>
                <a:ea typeface="Calibri"/>
                <a:cs typeface="Calibri"/>
                <a:sym typeface="Calibri"/>
              </a:rPr>
              <a:t>Mind map created with CANVA generated template</a:t>
            </a:r>
            <a:endParaRPr/>
          </a:p>
        </p:txBody>
      </p:sp>
      <p:sp>
        <p:nvSpPr>
          <p:cNvPr id="236" name="Google Shape;236;p15"/>
          <p:cNvSpPr/>
          <p:nvPr/>
        </p:nvSpPr>
        <p:spPr>
          <a:xfrm>
            <a:off x="482458" y="4409267"/>
            <a:ext cx="2441321" cy="18288"/>
          </a:xfrm>
          <a:custGeom>
            <a:avLst/>
            <a:gdLst/>
            <a:ahLst/>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olidFill>
            <a:schemeClr val="accent2"/>
          </a:solidFill>
          <a:ln w="381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7" name="Google Shape;237;p15" descr="A diagram of a diagram&#10;&#10;AI-generated content may be incorrect."/>
          <p:cNvPicPr preferRelativeResize="0"/>
          <p:nvPr/>
        </p:nvPicPr>
        <p:blipFill rotWithShape="1">
          <a:blip r:embed="rId3">
            <a:alphaModFix/>
          </a:blip>
          <a:srcRect l="3660"/>
          <a:stretch/>
        </p:blipFill>
        <p:spPr>
          <a:xfrm>
            <a:off x="2543961" y="1339088"/>
            <a:ext cx="6435417" cy="3757443"/>
          </a:xfrm>
          <a:prstGeom prst="rect">
            <a:avLst/>
          </a:prstGeom>
          <a:noFill/>
          <a:ln>
            <a:noFill/>
          </a:ln>
        </p:spPr>
      </p:pic>
      <p:sp>
        <p:nvSpPr>
          <p:cNvPr id="238" name="Google Shape;238;p15"/>
          <p:cNvSpPr txBox="1"/>
          <p:nvPr/>
        </p:nvSpPr>
        <p:spPr>
          <a:xfrm>
            <a:off x="346635" y="5240103"/>
            <a:ext cx="374724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Made with Canva with Magic Write (Free version) </a:t>
            </a:r>
            <a:r>
              <a:rPr lang="en-US" sz="18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www.canva.com</a:t>
            </a:r>
            <a:r>
              <a:rPr lang="en-US" sz="1800">
                <a:solidFill>
                  <a:schemeClr val="dk1"/>
                </a:solidFill>
                <a:latin typeface="Calibri"/>
                <a:ea typeface="Calibri"/>
                <a:cs typeface="Calibri"/>
                <a:sym typeface="Calibri"/>
              </a:rPr>
              <a: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3"/>
        <p:cNvGrpSpPr/>
        <p:nvPr/>
      </p:nvGrpSpPr>
      <p:grpSpPr>
        <a:xfrm>
          <a:off x="0" y="0"/>
          <a:ext cx="0" cy="0"/>
          <a:chOff x="0" y="0"/>
          <a:chExt cx="0" cy="0"/>
        </a:xfrm>
      </p:grpSpPr>
      <p:sp>
        <p:nvSpPr>
          <p:cNvPr id="244" name="Google Shape;244;p16"/>
          <p:cNvSpPr/>
          <p:nvPr/>
        </p:nvSpPr>
        <p:spPr>
          <a:xfrm>
            <a:off x="0" y="0"/>
            <a:ext cx="9141714"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5" name="Google Shape;245;p16"/>
          <p:cNvSpPr txBox="1">
            <a:spLocks noGrp="1"/>
          </p:cNvSpPr>
          <p:nvPr>
            <p:ph type="title"/>
          </p:nvPr>
        </p:nvSpPr>
        <p:spPr>
          <a:xfrm>
            <a:off x="429369" y="238539"/>
            <a:ext cx="8263890" cy="14344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700"/>
              <a:buFont typeface="Calibri"/>
              <a:buNone/>
            </a:pPr>
            <a:r>
              <a:rPr lang="en-US" sz="4700" b="1"/>
              <a:t>Enhancing Presentations with ChatGPT</a:t>
            </a:r>
            <a:endParaRPr/>
          </a:p>
        </p:txBody>
      </p:sp>
      <p:sp>
        <p:nvSpPr>
          <p:cNvPr id="246" name="Google Shape;246;p16"/>
          <p:cNvSpPr/>
          <p:nvPr/>
        </p:nvSpPr>
        <p:spPr>
          <a:xfrm>
            <a:off x="429369" y="1681544"/>
            <a:ext cx="8229600" cy="18288"/>
          </a:xfrm>
          <a:custGeom>
            <a:avLst/>
            <a:gdLst/>
            <a:ahLst/>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olidFill>
            <a:schemeClr val="accent2">
              <a:alpha val="74901"/>
            </a:schemeClr>
          </a:solidFill>
          <a:ln w="44450" cap="rnd" cmpd="sng">
            <a:solidFill>
              <a:schemeClr val="accent2">
                <a:alpha val="74901"/>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7" name="Google Shape;247;p16"/>
          <p:cNvSpPr txBox="1">
            <a:spLocks noGrp="1"/>
          </p:cNvSpPr>
          <p:nvPr>
            <p:ph type="body" idx="2"/>
          </p:nvPr>
        </p:nvSpPr>
        <p:spPr>
          <a:xfrm>
            <a:off x="429369" y="2071316"/>
            <a:ext cx="5035164" cy="411917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400"/>
              <a:buFont typeface="Arial"/>
              <a:buNone/>
            </a:pPr>
            <a:r>
              <a:rPr lang="en-US" sz="1400" b="1"/>
              <a:t>Generating Visual Ideas</a:t>
            </a:r>
            <a:endParaRPr/>
          </a:p>
          <a:p>
            <a:pPr marL="0" lvl="1" indent="0" algn="l" rtl="0">
              <a:spcBef>
                <a:spcPts val="280"/>
              </a:spcBef>
              <a:spcAft>
                <a:spcPts val="0"/>
              </a:spcAft>
              <a:buClr>
                <a:schemeClr val="dk1"/>
              </a:buClr>
              <a:buSzPts val="1400"/>
              <a:buFont typeface="Arial"/>
              <a:buNone/>
            </a:pPr>
            <a:r>
              <a:rPr lang="en-US" sz="1400"/>
              <a:t>ChatGPT provides detailed descriptions for visuals, helping users brainstorm custom images to fit their presentation needs.</a:t>
            </a:r>
            <a:endParaRPr/>
          </a:p>
          <a:p>
            <a:pPr marL="0" lvl="0" indent="0" algn="l" rtl="0">
              <a:spcBef>
                <a:spcPts val="2500"/>
              </a:spcBef>
              <a:spcAft>
                <a:spcPts val="0"/>
              </a:spcAft>
              <a:buClr>
                <a:schemeClr val="dk1"/>
              </a:buClr>
              <a:buSzPts val="1400"/>
              <a:buFont typeface="Arial"/>
              <a:buNone/>
            </a:pPr>
            <a:r>
              <a:rPr lang="en-US" sz="1400" b="1"/>
              <a:t>Creating Tailored Graphics</a:t>
            </a:r>
            <a:endParaRPr/>
          </a:p>
          <a:p>
            <a:pPr marL="0" lvl="1" indent="0" algn="l" rtl="0">
              <a:spcBef>
                <a:spcPts val="280"/>
              </a:spcBef>
              <a:spcAft>
                <a:spcPts val="0"/>
              </a:spcAft>
              <a:buClr>
                <a:schemeClr val="dk1"/>
              </a:buClr>
              <a:buSzPts val="1400"/>
              <a:buFont typeface="Arial"/>
              <a:buNone/>
            </a:pPr>
            <a:r>
              <a:rPr lang="en-US" sz="1400"/>
              <a:t>Use AI image tools with ChatGPT’s prompts to make unique graphics that match your content perfectly.</a:t>
            </a:r>
            <a:endParaRPr/>
          </a:p>
          <a:p>
            <a:pPr marL="0" lvl="0" indent="0" algn="l" rtl="0">
              <a:spcBef>
                <a:spcPts val="2500"/>
              </a:spcBef>
              <a:spcAft>
                <a:spcPts val="0"/>
              </a:spcAft>
              <a:buClr>
                <a:schemeClr val="dk1"/>
              </a:buClr>
              <a:buSzPts val="1400"/>
              <a:buFont typeface="Arial"/>
              <a:buNone/>
            </a:pPr>
            <a:r>
              <a:rPr lang="en-US" sz="1400" b="1"/>
              <a:t>Boosting Audience Engagement</a:t>
            </a:r>
            <a:endParaRPr/>
          </a:p>
          <a:p>
            <a:pPr marL="0" lvl="1" indent="0" algn="l" rtl="0">
              <a:spcBef>
                <a:spcPts val="280"/>
              </a:spcBef>
              <a:spcAft>
                <a:spcPts val="0"/>
              </a:spcAft>
              <a:buClr>
                <a:schemeClr val="dk1"/>
              </a:buClr>
              <a:buSzPts val="1400"/>
              <a:buFont typeface="Arial"/>
              <a:buNone/>
            </a:pPr>
            <a:r>
              <a:rPr lang="en-US" sz="1400"/>
              <a:t>Custom images produced with ChatGPT enhance audience interest and make presentations visually memorable.</a:t>
            </a:r>
            <a:endParaRPr/>
          </a:p>
        </p:txBody>
      </p:sp>
      <p:pic>
        <p:nvPicPr>
          <p:cNvPr id="248" name="Google Shape;248;p16" descr="Woman examining health-related data in her office or home office. Side, back shot of blonde woman with glasses. On her table is a white porcelain cup, laptop and small cactus. She writes in the video with her red light keyboard. The doctor may also be analyzing the development of female viruses."/>
          <p:cNvPicPr preferRelativeResize="0">
            <a:picLocks noGrp="1"/>
          </p:cNvPicPr>
          <p:nvPr>
            <p:ph type="body" idx="1"/>
          </p:nvPr>
        </p:nvPicPr>
        <p:blipFill rotWithShape="1">
          <a:blip r:embed="rId3">
            <a:alphaModFix/>
          </a:blip>
          <a:srcRect l="26028" r="32121" b="-2"/>
          <a:stretch/>
        </p:blipFill>
        <p:spPr>
          <a:xfrm>
            <a:off x="5756743" y="2093976"/>
            <a:ext cx="2955798" cy="4096512"/>
          </a:xfrm>
          <a:prstGeom prst="rect">
            <a:avLst/>
          </a:prstGeom>
          <a:noFill/>
          <a:ln>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3">
          <a:extLst>
            <a:ext uri="{FF2B5EF4-FFF2-40B4-BE49-F238E27FC236}">
              <a16:creationId xmlns:a16="http://schemas.microsoft.com/office/drawing/2014/main" id="{B274ECAD-A6FF-A8BB-D9FA-AFE6F0821621}"/>
            </a:ext>
          </a:extLst>
        </p:cNvPr>
        <p:cNvGrpSpPr/>
        <p:nvPr/>
      </p:nvGrpSpPr>
      <p:grpSpPr>
        <a:xfrm>
          <a:off x="0" y="0"/>
          <a:ext cx="0" cy="0"/>
          <a:chOff x="0" y="0"/>
          <a:chExt cx="0" cy="0"/>
        </a:xfrm>
      </p:grpSpPr>
      <p:sp>
        <p:nvSpPr>
          <p:cNvPr id="244" name="Google Shape;244;p16">
            <a:extLst>
              <a:ext uri="{FF2B5EF4-FFF2-40B4-BE49-F238E27FC236}">
                <a16:creationId xmlns:a16="http://schemas.microsoft.com/office/drawing/2014/main" id="{D0EEFD19-36EB-AD99-4EEA-4C8244517A5B}"/>
              </a:ext>
            </a:extLst>
          </p:cNvPr>
          <p:cNvSpPr/>
          <p:nvPr/>
        </p:nvSpPr>
        <p:spPr>
          <a:xfrm>
            <a:off x="0" y="0"/>
            <a:ext cx="9141714"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5" name="Google Shape;245;p16">
            <a:extLst>
              <a:ext uri="{FF2B5EF4-FFF2-40B4-BE49-F238E27FC236}">
                <a16:creationId xmlns:a16="http://schemas.microsoft.com/office/drawing/2014/main" id="{6F58ABC2-3921-3B2B-E7C4-81C61E93ABA9}"/>
              </a:ext>
            </a:extLst>
          </p:cNvPr>
          <p:cNvSpPr txBox="1">
            <a:spLocks noGrp="1"/>
          </p:cNvSpPr>
          <p:nvPr>
            <p:ph type="title"/>
          </p:nvPr>
        </p:nvSpPr>
        <p:spPr>
          <a:xfrm>
            <a:off x="429369" y="238539"/>
            <a:ext cx="8263890" cy="14344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700"/>
              <a:buFont typeface="Calibri"/>
              <a:buNone/>
            </a:pPr>
            <a:r>
              <a:rPr lang="en-US" sz="4700" b="1"/>
              <a:t>Enhancing Presentations with ChatGPT</a:t>
            </a:r>
            <a:endParaRPr/>
          </a:p>
        </p:txBody>
      </p:sp>
      <p:sp>
        <p:nvSpPr>
          <p:cNvPr id="246" name="Google Shape;246;p16">
            <a:extLst>
              <a:ext uri="{FF2B5EF4-FFF2-40B4-BE49-F238E27FC236}">
                <a16:creationId xmlns:a16="http://schemas.microsoft.com/office/drawing/2014/main" id="{A46C0440-C7F4-F4EF-1023-078B0113B7A8}"/>
              </a:ext>
            </a:extLst>
          </p:cNvPr>
          <p:cNvSpPr/>
          <p:nvPr/>
        </p:nvSpPr>
        <p:spPr>
          <a:xfrm>
            <a:off x="429369" y="1681544"/>
            <a:ext cx="8229600" cy="18288"/>
          </a:xfrm>
          <a:custGeom>
            <a:avLst/>
            <a:gdLst/>
            <a:ahLst/>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olidFill>
            <a:schemeClr val="accent2">
              <a:alpha val="74901"/>
            </a:schemeClr>
          </a:solidFill>
          <a:ln w="44450" cap="rnd" cmpd="sng">
            <a:solidFill>
              <a:schemeClr val="accent2">
                <a:alpha val="74901"/>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7" name="Google Shape;247;p16">
            <a:extLst>
              <a:ext uri="{FF2B5EF4-FFF2-40B4-BE49-F238E27FC236}">
                <a16:creationId xmlns:a16="http://schemas.microsoft.com/office/drawing/2014/main" id="{E8A858A7-CDCD-5A2A-2B9D-F4F130346200}"/>
              </a:ext>
            </a:extLst>
          </p:cNvPr>
          <p:cNvSpPr txBox="1">
            <a:spLocks noGrp="1"/>
          </p:cNvSpPr>
          <p:nvPr>
            <p:ph type="body" idx="2"/>
          </p:nvPr>
        </p:nvSpPr>
        <p:spPr>
          <a:xfrm>
            <a:off x="429369" y="2071316"/>
            <a:ext cx="5035164" cy="411917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400"/>
              <a:buFont typeface="Arial"/>
              <a:buNone/>
            </a:pPr>
            <a:r>
              <a:rPr lang="en-US" sz="1400" b="1"/>
              <a:t>Generating Visual Ideas</a:t>
            </a:r>
            <a:endParaRPr/>
          </a:p>
          <a:p>
            <a:pPr marL="0" lvl="1" indent="0" algn="l" rtl="0">
              <a:spcBef>
                <a:spcPts val="280"/>
              </a:spcBef>
              <a:spcAft>
                <a:spcPts val="0"/>
              </a:spcAft>
              <a:buClr>
                <a:schemeClr val="dk1"/>
              </a:buClr>
              <a:buSzPts val="1400"/>
              <a:buFont typeface="Arial"/>
              <a:buNone/>
            </a:pPr>
            <a:r>
              <a:rPr lang="en-US" sz="1400"/>
              <a:t>ChatGPT provides detailed descriptions for visuals, helping users brainstorm custom images to fit their presentation needs.</a:t>
            </a:r>
            <a:endParaRPr/>
          </a:p>
          <a:p>
            <a:pPr marL="0" lvl="0" indent="0" algn="l" rtl="0">
              <a:spcBef>
                <a:spcPts val="2500"/>
              </a:spcBef>
              <a:spcAft>
                <a:spcPts val="0"/>
              </a:spcAft>
              <a:buClr>
                <a:schemeClr val="dk1"/>
              </a:buClr>
              <a:buSzPts val="1400"/>
              <a:buFont typeface="Arial"/>
              <a:buNone/>
            </a:pPr>
            <a:r>
              <a:rPr lang="en-US" sz="1400" b="1"/>
              <a:t>Creating Tailored Graphics</a:t>
            </a:r>
            <a:endParaRPr/>
          </a:p>
          <a:p>
            <a:pPr marL="0" lvl="1" indent="0" algn="l" rtl="0">
              <a:spcBef>
                <a:spcPts val="280"/>
              </a:spcBef>
              <a:spcAft>
                <a:spcPts val="0"/>
              </a:spcAft>
              <a:buClr>
                <a:schemeClr val="dk1"/>
              </a:buClr>
              <a:buSzPts val="1400"/>
              <a:buFont typeface="Arial"/>
              <a:buNone/>
            </a:pPr>
            <a:r>
              <a:rPr lang="en-US" sz="1400"/>
              <a:t>Use AI image tools with ChatGPT’s prompts to make unique graphics that match your content perfectly.</a:t>
            </a:r>
            <a:endParaRPr/>
          </a:p>
          <a:p>
            <a:pPr marL="0" lvl="0" indent="0" algn="l" rtl="0">
              <a:spcBef>
                <a:spcPts val="2500"/>
              </a:spcBef>
              <a:spcAft>
                <a:spcPts val="0"/>
              </a:spcAft>
              <a:buClr>
                <a:schemeClr val="dk1"/>
              </a:buClr>
              <a:buSzPts val="1400"/>
              <a:buFont typeface="Arial"/>
              <a:buNone/>
            </a:pPr>
            <a:r>
              <a:rPr lang="en-US" sz="1400" b="1"/>
              <a:t>Boosting Audience Engagement</a:t>
            </a:r>
            <a:endParaRPr/>
          </a:p>
          <a:p>
            <a:pPr marL="0" lvl="1" indent="0" algn="l" rtl="0">
              <a:spcBef>
                <a:spcPts val="280"/>
              </a:spcBef>
              <a:spcAft>
                <a:spcPts val="0"/>
              </a:spcAft>
              <a:buClr>
                <a:schemeClr val="dk1"/>
              </a:buClr>
              <a:buSzPts val="1400"/>
              <a:buFont typeface="Arial"/>
              <a:buNone/>
            </a:pPr>
            <a:r>
              <a:rPr lang="en-US" sz="1400"/>
              <a:t>Custom images produced with ChatGPT enhance audience interest and make presentations visually memorable.</a:t>
            </a:r>
            <a:endParaRPr/>
          </a:p>
        </p:txBody>
      </p:sp>
      <p:pic>
        <p:nvPicPr>
          <p:cNvPr id="248" name="Google Shape;248;p16" descr="Woman examining health-related data in her office or home office. Side, back shot of blonde woman with glasses. On her table is a white porcelain cup, laptop and small cactus. She writes in the video with her red light keyboard. The doctor may also be analyzing the development of female viruses.">
            <a:extLst>
              <a:ext uri="{FF2B5EF4-FFF2-40B4-BE49-F238E27FC236}">
                <a16:creationId xmlns:a16="http://schemas.microsoft.com/office/drawing/2014/main" id="{1068FE5D-5047-7188-BAD0-1F6BD0E21B82}"/>
              </a:ext>
            </a:extLst>
          </p:cNvPr>
          <p:cNvPicPr preferRelativeResize="0">
            <a:picLocks noGrp="1"/>
          </p:cNvPicPr>
          <p:nvPr>
            <p:ph type="body" idx="1"/>
          </p:nvPr>
        </p:nvPicPr>
        <p:blipFill rotWithShape="1">
          <a:blip r:embed="rId3">
            <a:alphaModFix/>
          </a:blip>
          <a:srcRect l="26028" r="32121" b="-2"/>
          <a:stretch/>
        </p:blipFill>
        <p:spPr>
          <a:xfrm>
            <a:off x="5756743" y="2093976"/>
            <a:ext cx="2955798" cy="4096512"/>
          </a:xfrm>
          <a:prstGeom prst="rect">
            <a:avLst/>
          </a:prstGeom>
          <a:noFill/>
          <a:ln>
            <a:noFill/>
          </a:ln>
        </p:spPr>
      </p:pic>
      <p:sp>
        <p:nvSpPr>
          <p:cNvPr id="2" name="Google Shape;249;p16"/>
          <p:cNvSpPr txBox="1"/>
          <p:nvPr/>
        </p:nvSpPr>
        <p:spPr>
          <a:xfrm>
            <a:off x="56406" y="339812"/>
            <a:ext cx="8975526" cy="5850676"/>
          </a:xfrm>
          <a:prstGeom prst="rect">
            <a:avLst/>
          </a:prstGeom>
          <a:solidFill>
            <a:srgbClr val="538CD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6000"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6000" dirty="0">
                <a:solidFill>
                  <a:schemeClr val="dk1"/>
                </a:solidFill>
                <a:latin typeface="Calibri"/>
                <a:ea typeface="Calibri"/>
                <a:cs typeface="Calibri"/>
                <a:sym typeface="Calibri"/>
              </a:rPr>
              <a:t>I ADMIT I DIDN’T ACTUALLY CREATE THIS SLIDE MYSELF AT ALL (ChatGPT DID IT FOR ME)</a:t>
            </a:r>
            <a:endParaRPr dirty="0"/>
          </a:p>
          <a:p>
            <a:pPr marL="0" marR="0" lvl="0" indent="0" algn="l" rtl="0">
              <a:spcBef>
                <a:spcPts val="0"/>
              </a:spcBef>
              <a:spcAft>
                <a:spcPts val="0"/>
              </a:spcAft>
              <a:buNone/>
            </a:pPr>
            <a:endParaRPr sz="60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6253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3"/>
        <p:cNvGrpSpPr/>
        <p:nvPr/>
      </p:nvGrpSpPr>
      <p:grpSpPr>
        <a:xfrm>
          <a:off x="0" y="0"/>
          <a:ext cx="0" cy="0"/>
          <a:chOff x="0" y="0"/>
          <a:chExt cx="0" cy="0"/>
        </a:xfrm>
      </p:grpSpPr>
      <p:sp>
        <p:nvSpPr>
          <p:cNvPr id="254" name="Google Shape;254;p17"/>
          <p:cNvSpPr/>
          <p:nvPr/>
        </p:nvSpPr>
        <p:spPr>
          <a:xfrm>
            <a:off x="0" y="0"/>
            <a:ext cx="9141714"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5" name="Google Shape;255;p17"/>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300"/>
              <a:buFont typeface="Calibri"/>
              <a:buNone/>
            </a:pPr>
            <a:r>
              <a:rPr lang="en-US" sz="4300">
                <a:solidFill>
                  <a:schemeClr val="dk1"/>
                </a:solidFill>
                <a:latin typeface="Calibri"/>
                <a:ea typeface="Calibri"/>
                <a:cs typeface="Calibri"/>
                <a:sym typeface="Calibri"/>
              </a:rPr>
              <a:t>AI Use Case #4 -Soft Skills Training</a:t>
            </a:r>
            <a:endParaRPr/>
          </a:p>
        </p:txBody>
      </p:sp>
      <p:sp>
        <p:nvSpPr>
          <p:cNvPr id="256" name="Google Shape;256;p17"/>
          <p:cNvSpPr/>
          <p:nvPr/>
        </p:nvSpPr>
        <p:spPr>
          <a:xfrm>
            <a:off x="501777" y="1677373"/>
            <a:ext cx="8140446" cy="18288"/>
          </a:xfrm>
          <a:custGeom>
            <a:avLst/>
            <a:gdLst/>
            <a:ahLst/>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7" name="Google Shape;257;p17"/>
          <p:cNvSpPr txBox="1">
            <a:spLocks noGrp="1"/>
          </p:cNvSpPr>
          <p:nvPr>
            <p:ph type="body" idx="1"/>
          </p:nvPr>
        </p:nvSpPr>
        <p:spPr>
          <a:xfrm>
            <a:off x="628650" y="1929384"/>
            <a:ext cx="7886700" cy="4251960"/>
          </a:xfrm>
          <a:prstGeom prst="rect">
            <a:avLst/>
          </a:prstGeom>
          <a:noFill/>
          <a:ln>
            <a:noFill/>
          </a:ln>
        </p:spPr>
        <p:txBody>
          <a:bodyPr spcFirstLastPara="1" wrap="square" lIns="91425" tIns="45700" rIns="91425" bIns="45700" anchor="t" anchorCtr="0">
            <a:normAutofit/>
          </a:bodyPr>
          <a:lstStyle/>
          <a:p>
            <a:pPr marL="342900" lvl="0" indent="-228600" algn="l" rtl="0">
              <a:lnSpc>
                <a:spcPct val="90000"/>
              </a:lnSpc>
              <a:spcBef>
                <a:spcPts val="0"/>
              </a:spcBef>
              <a:spcAft>
                <a:spcPts val="0"/>
              </a:spcAft>
              <a:buClr>
                <a:schemeClr val="dk1"/>
              </a:buClr>
              <a:buSzPts val="1900"/>
              <a:buFont typeface="Arial"/>
              <a:buChar char="•"/>
            </a:pPr>
            <a:r>
              <a:rPr lang="en-US" sz="1900" b="1" u="sng"/>
              <a:t>Where</a:t>
            </a:r>
            <a:r>
              <a:rPr lang="en-US" sz="1900"/>
              <a:t>: Substance Use Counseling: Applied Individual and Group Counseling (PSY 595)</a:t>
            </a:r>
            <a:endParaRPr/>
          </a:p>
          <a:p>
            <a:pPr marL="342900" lvl="0" indent="-228600" algn="l" rtl="0">
              <a:lnSpc>
                <a:spcPct val="90000"/>
              </a:lnSpc>
              <a:spcBef>
                <a:spcPts val="380"/>
              </a:spcBef>
              <a:spcAft>
                <a:spcPts val="0"/>
              </a:spcAft>
              <a:buClr>
                <a:schemeClr val="dk1"/>
              </a:buClr>
              <a:buSzPts val="1900"/>
              <a:buFont typeface="Arial"/>
              <a:buChar char="•"/>
            </a:pPr>
            <a:r>
              <a:rPr lang="en-US" sz="1900" b="1" u="sng"/>
              <a:t>Problem</a:t>
            </a:r>
            <a:r>
              <a:rPr lang="en-US" sz="1900"/>
              <a:t>: Students in the program are clinicians in training but have very few opportunities to be observed while they practice implementing newly developing counseling skills. Anxiety about working with clients is significant and professors have ethical concerns about not being able to directly observe students on internship or with any clients. </a:t>
            </a:r>
            <a:endParaRPr/>
          </a:p>
          <a:p>
            <a:pPr marL="342900" lvl="0" indent="-228600" algn="l" rtl="0">
              <a:lnSpc>
                <a:spcPct val="90000"/>
              </a:lnSpc>
              <a:spcBef>
                <a:spcPts val="380"/>
              </a:spcBef>
              <a:spcAft>
                <a:spcPts val="0"/>
              </a:spcAft>
              <a:buClr>
                <a:schemeClr val="dk1"/>
              </a:buClr>
              <a:buSzPts val="1900"/>
              <a:buFont typeface="Arial"/>
              <a:buChar char="•"/>
            </a:pPr>
            <a:r>
              <a:rPr lang="en-US" sz="1900" b="1" u="sng"/>
              <a:t>Solution</a:t>
            </a:r>
            <a:r>
              <a:rPr lang="en-US" sz="1900"/>
              <a:t>: Counseling simulation technology allows students to practice counseling skills within safe and ethical confines of homework recordings with guided models practice</a:t>
            </a:r>
            <a:endParaRPr/>
          </a:p>
          <a:p>
            <a:pPr marL="914400" lvl="1" indent="-228600" algn="l" rtl="0">
              <a:lnSpc>
                <a:spcPct val="90000"/>
              </a:lnSpc>
              <a:spcBef>
                <a:spcPts val="380"/>
              </a:spcBef>
              <a:spcAft>
                <a:spcPts val="0"/>
              </a:spcAft>
              <a:buClr>
                <a:schemeClr val="dk1"/>
              </a:buClr>
              <a:buSzPts val="1900"/>
              <a:buFont typeface="Arial"/>
              <a:buChar char="•"/>
            </a:pPr>
            <a:r>
              <a:rPr lang="en-US" sz="1900"/>
              <a:t>Homework recordings to practice at </a:t>
            </a:r>
            <a:r>
              <a:rPr lang="en-US" sz="1900" b="1" u="sng">
                <a:solidFill>
                  <a:schemeClr val="hlink"/>
                </a:solidFill>
                <a:hlinkClick r:id="rId3"/>
              </a:rPr>
              <a:t>www.skillsetter.com</a:t>
            </a:r>
            <a:endParaRPr sz="1900" b="1" u="sng"/>
          </a:p>
          <a:p>
            <a:pPr marL="914400" lvl="1" indent="-228600" algn="l" rtl="0">
              <a:lnSpc>
                <a:spcPct val="90000"/>
              </a:lnSpc>
              <a:spcBef>
                <a:spcPts val="380"/>
              </a:spcBef>
              <a:spcAft>
                <a:spcPts val="0"/>
              </a:spcAft>
              <a:buClr>
                <a:schemeClr val="dk1"/>
              </a:buClr>
              <a:buSzPts val="1900"/>
              <a:buFont typeface="Arial"/>
              <a:buChar char="•"/>
            </a:pPr>
            <a:r>
              <a:rPr lang="en-US" sz="1900"/>
              <a:t>CreaTechnology Grant to create mock therapy space and purchase 360° high definition recorded roleplay to provide unprecedented level of feedback regarding soft skills (body language, eye contact, warmth, empathy)</a:t>
            </a:r>
            <a:endParaRPr/>
          </a:p>
          <a:p>
            <a:pPr marL="342900" lvl="0" indent="-107950" algn="l" rtl="0">
              <a:lnSpc>
                <a:spcPct val="90000"/>
              </a:lnSpc>
              <a:spcBef>
                <a:spcPts val="380"/>
              </a:spcBef>
              <a:spcAft>
                <a:spcPts val="0"/>
              </a:spcAft>
              <a:buClr>
                <a:schemeClr val="dk1"/>
              </a:buClr>
              <a:buSzPts val="1900"/>
              <a:buFont typeface="Arial"/>
              <a:buNone/>
            </a:pPr>
            <a:endParaRPr sz="19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a:spLocks noGrp="1"/>
          </p:cNvSpPr>
          <p:nvPr>
            <p:ph type="title"/>
          </p:nvPr>
        </p:nvSpPr>
        <p:spPr>
          <a:xfrm>
            <a:off x="360759" y="3752849"/>
            <a:ext cx="2468166" cy="245268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100"/>
              <a:buFont typeface="Calibri"/>
              <a:buNone/>
            </a:pPr>
            <a:r>
              <a:rPr lang="en-US" sz="3100" b="1"/>
              <a:t>Agenda: </a:t>
            </a:r>
            <a:br>
              <a:rPr lang="en-US" sz="3100" b="1"/>
            </a:br>
            <a:r>
              <a:rPr lang="en-US" sz="3100" b="1"/>
              <a:t>AI-Powered Learning Tools</a:t>
            </a:r>
            <a:endParaRPr/>
          </a:p>
        </p:txBody>
      </p:sp>
      <p:pic>
        <p:nvPicPr>
          <p:cNvPr id="101" name="Google Shape;101;p2" descr="Artificial Intelligence digital concept with brain shape"/>
          <p:cNvPicPr preferRelativeResize="0">
            <a:picLocks noGrp="1"/>
          </p:cNvPicPr>
          <p:nvPr>
            <p:ph type="body" idx="1"/>
          </p:nvPr>
        </p:nvPicPr>
        <p:blipFill rotWithShape="1">
          <a:blip r:embed="rId3">
            <a:alphaModFix/>
          </a:blip>
          <a:srcRect t="30863" b="15030"/>
          <a:stretch/>
        </p:blipFill>
        <p:spPr>
          <a:xfrm>
            <a:off x="20" y="10"/>
            <a:ext cx="9143980" cy="3710603"/>
          </a:xfrm>
          <a:prstGeom prst="rect">
            <a:avLst/>
          </a:prstGeom>
          <a:noFill/>
          <a:ln>
            <a:noFill/>
          </a:ln>
        </p:spPr>
      </p:pic>
      <p:sp>
        <p:nvSpPr>
          <p:cNvPr id="102" name="Google Shape;102;p2"/>
          <p:cNvSpPr txBox="1">
            <a:spLocks noGrp="1"/>
          </p:cNvSpPr>
          <p:nvPr>
            <p:ph type="body" idx="2"/>
          </p:nvPr>
        </p:nvSpPr>
        <p:spPr>
          <a:xfrm>
            <a:off x="2907848" y="3710613"/>
            <a:ext cx="6146894" cy="24526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600"/>
              <a:buFont typeface="Arial"/>
              <a:buNone/>
            </a:pPr>
            <a:r>
              <a:rPr lang="en-US" sz="1600" b="1" dirty="0"/>
              <a:t>AI for Brainstorming and Topic Development</a:t>
            </a:r>
            <a:endParaRPr dirty="0"/>
          </a:p>
          <a:p>
            <a:pPr marL="0" lvl="1" indent="0" algn="l" rtl="0">
              <a:spcBef>
                <a:spcPts val="0"/>
              </a:spcBef>
              <a:spcAft>
                <a:spcPts val="0"/>
              </a:spcAft>
              <a:buClr>
                <a:schemeClr val="dk1"/>
              </a:buClr>
              <a:buSzPts val="1200"/>
              <a:buFont typeface="Arial"/>
              <a:buNone/>
            </a:pPr>
            <a:r>
              <a:rPr lang="en-US" sz="1200" dirty="0"/>
              <a:t>AI tools support brainstorming and initiating tasks, enabling easier topic development and creative exploration.</a:t>
            </a:r>
            <a:endParaRPr dirty="0"/>
          </a:p>
          <a:p>
            <a:pPr marL="0" lvl="1" indent="0" algn="l" rtl="0">
              <a:spcBef>
                <a:spcPts val="0"/>
              </a:spcBef>
              <a:spcAft>
                <a:spcPts val="0"/>
              </a:spcAft>
              <a:buClr>
                <a:schemeClr val="dk1"/>
              </a:buClr>
              <a:buSzPts val="1200"/>
              <a:buFont typeface="Arial"/>
              <a:buNone/>
            </a:pPr>
            <a:endParaRPr sz="1200" dirty="0"/>
          </a:p>
          <a:p>
            <a:pPr marL="0" lvl="0" indent="0" algn="l" rtl="0">
              <a:spcBef>
                <a:spcPts val="0"/>
              </a:spcBef>
              <a:spcAft>
                <a:spcPts val="0"/>
              </a:spcAft>
              <a:buClr>
                <a:schemeClr val="dk1"/>
              </a:buClr>
              <a:buSzPts val="1600"/>
              <a:buFont typeface="Arial"/>
              <a:buNone/>
            </a:pPr>
            <a:r>
              <a:rPr lang="en-US" sz="1600" b="1" dirty="0"/>
              <a:t>AI to Improve Search Strategies</a:t>
            </a:r>
            <a:endParaRPr dirty="0"/>
          </a:p>
          <a:p>
            <a:pPr marL="0" lvl="1" indent="0" algn="l" rtl="0">
              <a:spcBef>
                <a:spcPts val="0"/>
              </a:spcBef>
              <a:spcAft>
                <a:spcPts val="0"/>
              </a:spcAft>
              <a:buClr>
                <a:schemeClr val="dk1"/>
              </a:buClr>
              <a:buSzPts val="1200"/>
              <a:buFont typeface="Arial"/>
              <a:buNone/>
            </a:pPr>
            <a:r>
              <a:rPr lang="en-US" sz="1200" dirty="0"/>
              <a:t>AI-powered search tools streamline journal article searches, making it faster and more effective to gather relevant information.</a:t>
            </a:r>
            <a:endParaRPr dirty="0"/>
          </a:p>
          <a:p>
            <a:pPr marL="0" lvl="1" indent="0" algn="l" rtl="0">
              <a:spcBef>
                <a:spcPts val="0"/>
              </a:spcBef>
              <a:spcAft>
                <a:spcPts val="0"/>
              </a:spcAft>
              <a:buClr>
                <a:schemeClr val="dk1"/>
              </a:buClr>
              <a:buSzPts val="1200"/>
              <a:buFont typeface="Arial"/>
              <a:buNone/>
            </a:pPr>
            <a:endParaRPr sz="1200" dirty="0"/>
          </a:p>
          <a:p>
            <a:pPr marL="0" lvl="0" indent="0" algn="l" rtl="0">
              <a:spcBef>
                <a:spcPts val="0"/>
              </a:spcBef>
              <a:spcAft>
                <a:spcPts val="0"/>
              </a:spcAft>
              <a:buClr>
                <a:schemeClr val="dk1"/>
              </a:buClr>
              <a:buSzPts val="1600"/>
              <a:buFont typeface="Arial"/>
              <a:buNone/>
            </a:pPr>
            <a:r>
              <a:rPr lang="en-US" sz="1600" b="1" dirty="0"/>
              <a:t>AI for Visual Data Enhancement</a:t>
            </a:r>
            <a:endParaRPr dirty="0"/>
          </a:p>
          <a:p>
            <a:pPr marL="0" lvl="1" indent="0" algn="l" rtl="0">
              <a:spcBef>
                <a:spcPts val="0"/>
              </a:spcBef>
              <a:spcAft>
                <a:spcPts val="0"/>
              </a:spcAft>
              <a:buClr>
                <a:schemeClr val="dk1"/>
              </a:buClr>
              <a:buSzPts val="1200"/>
              <a:buFont typeface="Arial"/>
              <a:buNone/>
            </a:pPr>
            <a:r>
              <a:rPr lang="en-US" sz="1200" dirty="0"/>
              <a:t>AI applications enhance data visualization and </a:t>
            </a:r>
            <a:r>
              <a:rPr lang="en-US" sz="1200" dirty="0" err="1"/>
              <a:t>mindmap</a:t>
            </a:r>
            <a:r>
              <a:rPr lang="en-US" sz="1200" dirty="0"/>
              <a:t> creation, helping students organize information visually.</a:t>
            </a:r>
            <a:endParaRPr dirty="0"/>
          </a:p>
          <a:p>
            <a:pPr marL="0" lvl="1" indent="0" algn="l" rtl="0">
              <a:spcBef>
                <a:spcPts val="0"/>
              </a:spcBef>
              <a:spcAft>
                <a:spcPts val="0"/>
              </a:spcAft>
              <a:buClr>
                <a:schemeClr val="dk1"/>
              </a:buClr>
              <a:buSzPts val="1200"/>
              <a:buFont typeface="Arial"/>
              <a:buNone/>
            </a:pPr>
            <a:endParaRPr sz="1200" dirty="0"/>
          </a:p>
          <a:p>
            <a:pPr marL="0" lvl="0" indent="0" algn="l" rtl="0">
              <a:spcBef>
                <a:spcPts val="0"/>
              </a:spcBef>
              <a:spcAft>
                <a:spcPts val="0"/>
              </a:spcAft>
              <a:buClr>
                <a:schemeClr val="dk1"/>
              </a:buClr>
              <a:buSzPts val="1500"/>
              <a:buFont typeface="Arial"/>
              <a:buNone/>
            </a:pPr>
            <a:r>
              <a:rPr lang="en-US" sz="1500" b="1" dirty="0"/>
              <a:t>AI-Driven Soft Skills Training</a:t>
            </a:r>
            <a:endParaRPr dirty="0"/>
          </a:p>
          <a:p>
            <a:pPr marL="0" lvl="1" indent="0" algn="l" rtl="0">
              <a:spcBef>
                <a:spcPts val="0"/>
              </a:spcBef>
              <a:spcAft>
                <a:spcPts val="0"/>
              </a:spcAft>
              <a:buClr>
                <a:schemeClr val="dk1"/>
              </a:buClr>
              <a:buSzPts val="1200"/>
              <a:buFont typeface="Arial"/>
              <a:buNone/>
            </a:pPr>
            <a:r>
              <a:rPr lang="en-US" sz="1200" dirty="0"/>
              <a:t>Immersive AI technology provides performance feedback, strengthening interpersonal and counseling skills for student clinicians in training.</a:t>
            </a:r>
            <a:endParaRPr sz="900" dirty="0"/>
          </a:p>
        </p:txBody>
      </p:sp>
      <p:grpSp>
        <p:nvGrpSpPr>
          <p:cNvPr id="103" name="Google Shape;103;p2"/>
          <p:cNvGrpSpPr/>
          <p:nvPr/>
        </p:nvGrpSpPr>
        <p:grpSpPr>
          <a:xfrm>
            <a:off x="2515294" y="3800484"/>
            <a:ext cx="303296" cy="2635624"/>
            <a:chOff x="2693790" y="3959896"/>
            <a:chExt cx="303296" cy="2132549"/>
          </a:xfrm>
        </p:grpSpPr>
        <p:sp>
          <p:nvSpPr>
            <p:cNvPr id="104" name="Google Shape;104;p2"/>
            <p:cNvSpPr/>
            <p:nvPr/>
          </p:nvSpPr>
          <p:spPr>
            <a:xfrm>
              <a:off x="2702185" y="3959896"/>
              <a:ext cx="294901" cy="257362"/>
            </a:xfrm>
            <a:prstGeom prst="flowChartConnector">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1</a:t>
              </a:r>
              <a:endParaRPr/>
            </a:p>
          </p:txBody>
        </p:sp>
        <p:sp>
          <p:nvSpPr>
            <p:cNvPr id="105" name="Google Shape;105;p2"/>
            <p:cNvSpPr/>
            <p:nvPr/>
          </p:nvSpPr>
          <p:spPr>
            <a:xfrm>
              <a:off x="2693791" y="4550913"/>
              <a:ext cx="294901" cy="257362"/>
            </a:xfrm>
            <a:prstGeom prst="flowChartConnector">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2</a:t>
              </a:r>
              <a:endParaRPr/>
            </a:p>
          </p:txBody>
        </p:sp>
        <p:sp>
          <p:nvSpPr>
            <p:cNvPr id="106" name="Google Shape;106;p2"/>
            <p:cNvSpPr/>
            <p:nvPr/>
          </p:nvSpPr>
          <p:spPr>
            <a:xfrm>
              <a:off x="2702185" y="5186239"/>
              <a:ext cx="294901" cy="257362"/>
            </a:xfrm>
            <a:prstGeom prst="flowChartConnector">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3</a:t>
              </a:r>
              <a:endParaRPr/>
            </a:p>
          </p:txBody>
        </p:sp>
        <p:sp>
          <p:nvSpPr>
            <p:cNvPr id="107" name="Google Shape;107;p2"/>
            <p:cNvSpPr/>
            <p:nvPr/>
          </p:nvSpPr>
          <p:spPr>
            <a:xfrm>
              <a:off x="2693790" y="5835083"/>
              <a:ext cx="294901" cy="257362"/>
            </a:xfrm>
            <a:prstGeom prst="flowChartConnector">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4</a:t>
              </a:r>
              <a:endParaRPr/>
            </a:p>
          </p:txBody>
        </p:sp>
      </p:gr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1"/>
        <p:cNvGrpSpPr/>
        <p:nvPr/>
      </p:nvGrpSpPr>
      <p:grpSpPr>
        <a:xfrm>
          <a:off x="0" y="0"/>
          <a:ext cx="0" cy="0"/>
          <a:chOff x="0" y="0"/>
          <a:chExt cx="0" cy="0"/>
        </a:xfrm>
      </p:grpSpPr>
      <p:sp>
        <p:nvSpPr>
          <p:cNvPr id="262" name="Google Shape;262;p18"/>
          <p:cNvSpPr/>
          <p:nvPr/>
        </p:nvSpPr>
        <p:spPr>
          <a:xfrm>
            <a:off x="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63" name="Google Shape;263;p18"/>
          <p:cNvSpPr/>
          <p:nvPr/>
        </p:nvSpPr>
        <p:spPr>
          <a:xfrm flipH="1">
            <a:off x="1" y="492"/>
            <a:ext cx="9143999" cy="1575955"/>
          </a:xfrm>
          <a:prstGeom prst="rect">
            <a:avLst/>
          </a:prstGeom>
          <a:gradFill>
            <a:gsLst>
              <a:gs pos="0">
                <a:srgbClr val="244061"/>
              </a:gs>
              <a:gs pos="100000">
                <a:srgbClr val="366092"/>
              </a:gs>
            </a:gsLst>
            <a:lin ang="8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4" name="Google Shape;264;p18"/>
          <p:cNvSpPr/>
          <p:nvPr/>
        </p:nvSpPr>
        <p:spPr>
          <a:xfrm rot="10800000" flipH="1">
            <a:off x="6096642" y="35"/>
            <a:ext cx="3047358" cy="1576412"/>
          </a:xfrm>
          <a:prstGeom prst="rect">
            <a:avLst/>
          </a:prstGeom>
          <a:gradFill>
            <a:gsLst>
              <a:gs pos="0">
                <a:srgbClr val="244061">
                  <a:alpha val="67843"/>
                </a:srgbClr>
              </a:gs>
              <a:gs pos="19000">
                <a:srgbClr val="244061">
                  <a:alpha val="67843"/>
                </a:srgbClr>
              </a:gs>
              <a:gs pos="100000">
                <a:srgbClr val="4F81BD">
                  <a:alpha val="78823"/>
                </a:srgbClr>
              </a:gs>
            </a:gsLst>
            <a:lin ang="1919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5" name="Google Shape;265;p18"/>
          <p:cNvSpPr/>
          <p:nvPr/>
        </p:nvSpPr>
        <p:spPr>
          <a:xfrm rot="5400000">
            <a:off x="3783778" y="-3783777"/>
            <a:ext cx="1576446" cy="9144001"/>
          </a:xfrm>
          <a:prstGeom prst="rect">
            <a:avLst/>
          </a:prstGeom>
          <a:gradFill>
            <a:gsLst>
              <a:gs pos="0">
                <a:srgbClr val="000000">
                  <a:alpha val="0"/>
                </a:srgbClr>
              </a:gs>
              <a:gs pos="16000">
                <a:srgbClr val="000000">
                  <a:alpha val="0"/>
                </a:srgbClr>
              </a:gs>
              <a:gs pos="99000">
                <a:srgbClr val="000000">
                  <a:alpha val="86666"/>
                </a:srgbClr>
              </a:gs>
              <a:gs pos="100000">
                <a:srgbClr val="000000">
                  <a:alpha val="86666"/>
                </a:srgbClr>
              </a:gs>
            </a:gsLst>
            <a:lin ang="11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6" name="Google Shape;266;p18"/>
          <p:cNvSpPr/>
          <p:nvPr/>
        </p:nvSpPr>
        <p:spPr>
          <a:xfrm>
            <a:off x="2869075" y="986"/>
            <a:ext cx="3227567" cy="1575461"/>
          </a:xfrm>
          <a:prstGeom prst="rect">
            <a:avLst/>
          </a:prstGeom>
          <a:gradFill>
            <a:gsLst>
              <a:gs pos="0">
                <a:srgbClr val="4F81BD">
                  <a:alpha val="16862"/>
                </a:srgbClr>
              </a:gs>
              <a:gs pos="74000">
                <a:srgbClr val="244061">
                  <a:alpha val="0"/>
                </a:srgbClr>
              </a:gs>
              <a:gs pos="100000">
                <a:srgbClr val="244061">
                  <a:alpha val="0"/>
                </a:srgbClr>
              </a:gs>
            </a:gsLst>
            <a:lin ang="14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7" name="Google Shape;267;p18"/>
          <p:cNvSpPr txBox="1">
            <a:spLocks noGrp="1"/>
          </p:cNvSpPr>
          <p:nvPr>
            <p:ph type="title"/>
          </p:nvPr>
        </p:nvSpPr>
        <p:spPr>
          <a:xfrm>
            <a:off x="524785" y="353160"/>
            <a:ext cx="7782509" cy="89858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2700"/>
              <a:buFont typeface="Calibri"/>
              <a:buNone/>
            </a:pPr>
            <a:r>
              <a:rPr lang="en-US" sz="2700">
                <a:solidFill>
                  <a:srgbClr val="FFFFFF"/>
                </a:solidFill>
              </a:rPr>
              <a:t>Mock Therapy Office, YouTube Video Homework</a:t>
            </a:r>
            <a:endParaRPr/>
          </a:p>
        </p:txBody>
      </p:sp>
      <p:pic>
        <p:nvPicPr>
          <p:cNvPr id="268" name="Google Shape;268;p18" descr="A screenshot of a video&#10;&#10;AI-generated content may be incorrect."/>
          <p:cNvPicPr preferRelativeResize="0">
            <a:picLocks noGrp="1"/>
          </p:cNvPicPr>
          <p:nvPr>
            <p:ph type="body" idx="2"/>
          </p:nvPr>
        </p:nvPicPr>
        <p:blipFill rotWithShape="1">
          <a:blip r:embed="rId3">
            <a:alphaModFix/>
          </a:blip>
          <a:srcRect l="5356" r="5828" b="-1"/>
          <a:stretch/>
        </p:blipFill>
        <p:spPr>
          <a:xfrm>
            <a:off x="536811" y="2333324"/>
            <a:ext cx="3848316" cy="3693840"/>
          </a:xfrm>
          <a:prstGeom prst="rect">
            <a:avLst/>
          </a:prstGeom>
          <a:noFill/>
          <a:ln>
            <a:noFill/>
          </a:ln>
        </p:spPr>
      </p:pic>
      <p:pic>
        <p:nvPicPr>
          <p:cNvPr id="269" name="Google Shape;269;p18" descr="A couch and chair in a room&#10;&#10;AI-generated content may be incorrect."/>
          <p:cNvPicPr preferRelativeResize="0">
            <a:picLocks noGrp="1"/>
          </p:cNvPicPr>
          <p:nvPr>
            <p:ph type="body" idx="1"/>
          </p:nvPr>
        </p:nvPicPr>
        <p:blipFill rotWithShape="1">
          <a:blip r:embed="rId4">
            <a:alphaModFix/>
          </a:blip>
          <a:srcRect t="1219" r="3" b="23913"/>
          <a:stretch/>
        </p:blipFill>
        <p:spPr>
          <a:xfrm>
            <a:off x="4758873" y="2369779"/>
            <a:ext cx="3848316" cy="369390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0"/>
          <p:cNvSpPr txBox="1">
            <a:spLocks noGrp="1"/>
          </p:cNvSpPr>
          <p:nvPr>
            <p:ph type="title"/>
          </p:nvPr>
        </p:nvSpPr>
        <p:spPr>
          <a:xfrm>
            <a:off x="457200" y="330911"/>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Calibri"/>
              <a:buNone/>
            </a:pPr>
            <a:r>
              <a:rPr lang="en-US" sz="4000" b="1"/>
              <a:t>AI lead to a grant and conference presentation so far</a:t>
            </a:r>
            <a:endParaRPr/>
          </a:p>
        </p:txBody>
      </p:sp>
      <p:sp>
        <p:nvSpPr>
          <p:cNvPr id="282" name="Google Shape;282;p2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p>
            <a:pPr marL="342900" lvl="0" indent="-165100" algn="l" rtl="0">
              <a:spcBef>
                <a:spcPts val="0"/>
              </a:spcBef>
              <a:spcAft>
                <a:spcPts val="0"/>
              </a:spcAft>
              <a:buClr>
                <a:schemeClr val="dk1"/>
              </a:buClr>
              <a:buSzPts val="2800"/>
              <a:buNone/>
            </a:pPr>
            <a:endParaRPr/>
          </a:p>
        </p:txBody>
      </p:sp>
      <p:pic>
        <p:nvPicPr>
          <p:cNvPr id="283" name="Google Shape;283;p20"/>
          <p:cNvPicPr preferRelativeResize="0"/>
          <p:nvPr/>
        </p:nvPicPr>
        <p:blipFill rotWithShape="1">
          <a:blip r:embed="rId3">
            <a:alphaModFix/>
          </a:blip>
          <a:srcRect/>
          <a:stretch/>
        </p:blipFill>
        <p:spPr>
          <a:xfrm>
            <a:off x="573206" y="330911"/>
            <a:ext cx="7719636" cy="58869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7"/>
        <p:cNvGrpSpPr/>
        <p:nvPr/>
      </p:nvGrpSpPr>
      <p:grpSpPr>
        <a:xfrm>
          <a:off x="0" y="0"/>
          <a:ext cx="0" cy="0"/>
          <a:chOff x="0" y="0"/>
          <a:chExt cx="0" cy="0"/>
        </a:xfrm>
      </p:grpSpPr>
      <p:sp>
        <p:nvSpPr>
          <p:cNvPr id="288" name="Google Shape;288;p21"/>
          <p:cNvSpPr/>
          <p:nvPr/>
        </p:nvSpPr>
        <p:spPr>
          <a:xfrm>
            <a:off x="241173" y="320040"/>
            <a:ext cx="8661654" cy="6217920"/>
          </a:xfrm>
          <a:prstGeom prst="rect">
            <a:avLst/>
          </a:prstGeom>
          <a:solidFill>
            <a:schemeClr val="dk1">
              <a:alpha val="14901"/>
            </a:schemeClr>
          </a:solidFill>
          <a:ln w="127000" cap="sq" cmpd="thinThick">
            <a:solidFill>
              <a:schemeClr val="dk1">
                <a:alpha val="980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9" name="Google Shape;289;p21"/>
          <p:cNvSpPr txBox="1">
            <a:spLocks noGrp="1"/>
          </p:cNvSpPr>
          <p:nvPr>
            <p:ph type="title"/>
          </p:nvPr>
        </p:nvSpPr>
        <p:spPr>
          <a:xfrm>
            <a:off x="628650" y="668377"/>
            <a:ext cx="7886700" cy="13255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THANK YOU</a:t>
            </a:r>
            <a:endParaRPr/>
          </a:p>
        </p:txBody>
      </p:sp>
      <p:sp>
        <p:nvSpPr>
          <p:cNvPr id="290" name="Google Shape;290;p21"/>
          <p:cNvSpPr txBox="1">
            <a:spLocks noGrp="1"/>
          </p:cNvSpPr>
          <p:nvPr>
            <p:ph type="body" idx="1"/>
          </p:nvPr>
        </p:nvSpPr>
        <p:spPr>
          <a:xfrm>
            <a:off x="628650" y="2177456"/>
            <a:ext cx="3823335" cy="379574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100"/>
              <a:buNone/>
            </a:pPr>
            <a:r>
              <a:rPr lang="en-US" sz="2100"/>
              <a:t>Mary Murphy, LADC, Ph.D.</a:t>
            </a:r>
            <a:endParaRPr/>
          </a:p>
          <a:p>
            <a:pPr marL="0" lvl="0" indent="0" algn="l" rtl="0">
              <a:spcBef>
                <a:spcPts val="420"/>
              </a:spcBef>
              <a:spcAft>
                <a:spcPts val="0"/>
              </a:spcAft>
              <a:buClr>
                <a:schemeClr val="dk1"/>
              </a:buClr>
              <a:buSzPts val="2100"/>
              <a:buNone/>
            </a:pPr>
            <a:r>
              <a:rPr lang="en-US" sz="2100"/>
              <a:t>Department of Psychology </a:t>
            </a:r>
            <a:endParaRPr/>
          </a:p>
          <a:p>
            <a:pPr marL="0" lvl="0" indent="0" algn="l" rtl="0">
              <a:spcBef>
                <a:spcPts val="420"/>
              </a:spcBef>
              <a:spcAft>
                <a:spcPts val="0"/>
              </a:spcAft>
              <a:buClr>
                <a:schemeClr val="dk1"/>
              </a:buClr>
              <a:buSzPts val="2100"/>
              <a:buNone/>
            </a:pPr>
            <a:r>
              <a:rPr lang="en-US" sz="2100"/>
              <a:t>Assistant Professor,</a:t>
            </a:r>
            <a:endParaRPr/>
          </a:p>
          <a:p>
            <a:pPr marL="0" lvl="0" indent="0" algn="l" rtl="0">
              <a:spcBef>
                <a:spcPts val="420"/>
              </a:spcBef>
              <a:spcAft>
                <a:spcPts val="0"/>
              </a:spcAft>
              <a:buClr>
                <a:schemeClr val="dk1"/>
              </a:buClr>
              <a:buSzPts val="2100"/>
              <a:buNone/>
            </a:pPr>
            <a:r>
              <a:rPr lang="en-US" sz="2100"/>
              <a:t>Masters in Addiction Studies Program</a:t>
            </a:r>
            <a:endParaRPr/>
          </a:p>
          <a:p>
            <a:pPr marL="0" lvl="0" indent="0" algn="l" rtl="0">
              <a:spcBef>
                <a:spcPts val="420"/>
              </a:spcBef>
              <a:spcAft>
                <a:spcPts val="0"/>
              </a:spcAft>
              <a:buClr>
                <a:schemeClr val="dk1"/>
              </a:buClr>
              <a:buSzPts val="2100"/>
              <a:buNone/>
            </a:pPr>
            <a:r>
              <a:rPr lang="en-US" sz="2100"/>
              <a:t>Graduate Program Coordinator</a:t>
            </a:r>
            <a:endParaRPr/>
          </a:p>
          <a:p>
            <a:pPr marL="0" lvl="0" indent="0" algn="l" rtl="0">
              <a:spcBef>
                <a:spcPts val="420"/>
              </a:spcBef>
              <a:spcAft>
                <a:spcPts val="0"/>
              </a:spcAft>
              <a:buClr>
                <a:schemeClr val="dk1"/>
              </a:buClr>
              <a:buSzPts val="2100"/>
              <a:buNone/>
            </a:pPr>
            <a:r>
              <a:rPr lang="en-US" sz="2100"/>
              <a:t>Warner Hall Suite 300B</a:t>
            </a:r>
            <a:endParaRPr/>
          </a:p>
          <a:p>
            <a:pPr marL="0" lvl="0" indent="0" algn="l" rtl="0">
              <a:spcBef>
                <a:spcPts val="420"/>
              </a:spcBef>
              <a:spcAft>
                <a:spcPts val="0"/>
              </a:spcAft>
              <a:buClr>
                <a:schemeClr val="dk1"/>
              </a:buClr>
              <a:buSzPts val="2100"/>
              <a:buNone/>
            </a:pPr>
            <a:r>
              <a:rPr lang="en-US" sz="2100" u="sng">
                <a:solidFill>
                  <a:schemeClr val="hlink"/>
                </a:solidFill>
                <a:hlinkClick r:id="rId3"/>
              </a:rPr>
              <a:t>murphym@wcsu.edu</a:t>
            </a:r>
            <a:endParaRPr sz="2100"/>
          </a:p>
          <a:p>
            <a:pPr marL="0" lvl="0" indent="0" algn="l" rtl="0">
              <a:spcBef>
                <a:spcPts val="420"/>
              </a:spcBef>
              <a:spcAft>
                <a:spcPts val="0"/>
              </a:spcAft>
              <a:buClr>
                <a:schemeClr val="dk1"/>
              </a:buClr>
              <a:buSzPts val="2100"/>
              <a:buNone/>
            </a:pPr>
            <a:r>
              <a:rPr lang="en-US" sz="2100"/>
              <a:t>203-300-2316</a:t>
            </a:r>
            <a:endParaRPr/>
          </a:p>
          <a:p>
            <a:pPr marL="0" lvl="0" indent="0" algn="l" rtl="0">
              <a:spcBef>
                <a:spcPts val="420"/>
              </a:spcBef>
              <a:spcAft>
                <a:spcPts val="0"/>
              </a:spcAft>
              <a:buClr>
                <a:schemeClr val="dk1"/>
              </a:buClr>
              <a:buSzPts val="2100"/>
              <a:buNone/>
            </a:pPr>
            <a:endParaRPr sz="2100"/>
          </a:p>
          <a:p>
            <a:pPr marL="0" lvl="0" indent="0" algn="l" rtl="0">
              <a:spcBef>
                <a:spcPts val="420"/>
              </a:spcBef>
              <a:spcAft>
                <a:spcPts val="0"/>
              </a:spcAft>
              <a:buClr>
                <a:schemeClr val="dk1"/>
              </a:buClr>
              <a:buSzPts val="2100"/>
              <a:buNone/>
            </a:pPr>
            <a:endParaRPr sz="2100"/>
          </a:p>
          <a:p>
            <a:pPr marL="0" lvl="0" indent="0" algn="l" rtl="0">
              <a:spcBef>
                <a:spcPts val="420"/>
              </a:spcBef>
              <a:spcAft>
                <a:spcPts val="0"/>
              </a:spcAft>
              <a:buClr>
                <a:schemeClr val="dk1"/>
              </a:buClr>
              <a:buSzPts val="2100"/>
              <a:buNone/>
            </a:pPr>
            <a:endParaRPr sz="2100"/>
          </a:p>
          <a:p>
            <a:pPr marL="0" lvl="0" indent="0" algn="l" rtl="0">
              <a:spcBef>
                <a:spcPts val="420"/>
              </a:spcBef>
              <a:spcAft>
                <a:spcPts val="0"/>
              </a:spcAft>
              <a:buClr>
                <a:schemeClr val="dk1"/>
              </a:buClr>
              <a:buSzPts val="2100"/>
              <a:buNone/>
            </a:pPr>
            <a:endParaRPr sz="2100"/>
          </a:p>
        </p:txBody>
      </p:sp>
      <p:sp>
        <p:nvSpPr>
          <p:cNvPr id="291" name="Google Shape;291;p21"/>
          <p:cNvSpPr txBox="1">
            <a:spLocks noGrp="1"/>
          </p:cNvSpPr>
          <p:nvPr>
            <p:ph type="body" idx="2"/>
          </p:nvPr>
        </p:nvSpPr>
        <p:spPr>
          <a:xfrm>
            <a:off x="4692015" y="2177456"/>
            <a:ext cx="3823335" cy="379574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100"/>
              <a:buNone/>
            </a:pPr>
            <a:r>
              <a:rPr lang="en-US" sz="2100" u="sng">
                <a:solidFill>
                  <a:schemeClr val="hlink"/>
                </a:solidFill>
                <a:hlinkClick r:id="rId4"/>
              </a:rPr>
              <a:t>http://www.youtube.com/@ProfMaryMurphy</a:t>
            </a:r>
            <a:endParaRPr sz="2100"/>
          </a:p>
          <a:p>
            <a:pPr marL="0" lvl="0" indent="0" algn="l" rtl="0">
              <a:spcBef>
                <a:spcPts val="0"/>
              </a:spcBef>
              <a:spcAft>
                <a:spcPts val="0"/>
              </a:spcAft>
              <a:buClr>
                <a:schemeClr val="dk1"/>
              </a:buClr>
              <a:buSzPts val="2100"/>
              <a:buNone/>
            </a:pPr>
            <a:endParaRPr sz="2100"/>
          </a:p>
          <a:p>
            <a:pPr marL="0" lvl="0" indent="0" algn="l" rtl="0">
              <a:spcBef>
                <a:spcPts val="0"/>
              </a:spcBef>
              <a:spcAft>
                <a:spcPts val="0"/>
              </a:spcAft>
              <a:buClr>
                <a:schemeClr val="dk1"/>
              </a:buClr>
              <a:buSzPts val="2100"/>
              <a:buNone/>
            </a:pPr>
            <a:r>
              <a:rPr lang="en-US" sz="2100" u="sng">
                <a:solidFill>
                  <a:schemeClr val="hlink"/>
                </a:solidFill>
                <a:hlinkClick r:id="rId5"/>
              </a:rPr>
              <a:t>https://www.wcsu.edu/psychology/m-s-in-addiction-studies/</a:t>
            </a:r>
            <a:endParaRPr sz="2100"/>
          </a:p>
          <a:p>
            <a:pPr marL="0" lvl="0" indent="0" algn="l" rtl="0">
              <a:spcBef>
                <a:spcPts val="0"/>
              </a:spcBef>
              <a:spcAft>
                <a:spcPts val="0"/>
              </a:spcAft>
              <a:buClr>
                <a:schemeClr val="dk1"/>
              </a:buClr>
              <a:buSzPts val="2100"/>
              <a:buNone/>
            </a:pPr>
            <a:endParaRPr sz="2100"/>
          </a:p>
          <a:p>
            <a:pPr marL="0" lvl="0" indent="0" algn="l" rtl="0">
              <a:spcBef>
                <a:spcPts val="0"/>
              </a:spcBef>
              <a:spcAft>
                <a:spcPts val="0"/>
              </a:spcAft>
              <a:buClr>
                <a:schemeClr val="dk1"/>
              </a:buClr>
              <a:buSzPts val="2100"/>
              <a:buNone/>
            </a:pPr>
            <a:r>
              <a:rPr lang="en-US" sz="2100" u="sng">
                <a:solidFill>
                  <a:schemeClr val="hlink"/>
                </a:solidFill>
                <a:hlinkClick r:id="rId6"/>
              </a:rPr>
              <a:t>https://www.linkedin.com/in/mary-murphy-phd-ct</a:t>
            </a:r>
            <a:r>
              <a:rPr lang="en-US" sz="2100"/>
              <a:t> </a:t>
            </a:r>
            <a:endParaRPr/>
          </a:p>
          <a:p>
            <a:pPr marL="0" lvl="0" indent="0" algn="l" rtl="0">
              <a:spcBef>
                <a:spcPts val="0"/>
              </a:spcBef>
              <a:spcAft>
                <a:spcPts val="0"/>
              </a:spcAft>
              <a:buClr>
                <a:schemeClr val="dk1"/>
              </a:buClr>
              <a:buSzPts val="2100"/>
              <a:buNone/>
            </a:pPr>
            <a:endParaRPr sz="2100"/>
          </a:p>
          <a:p>
            <a:pPr marL="0" lvl="0" indent="0" algn="l" rtl="0">
              <a:spcBef>
                <a:spcPts val="0"/>
              </a:spcBef>
              <a:spcAft>
                <a:spcPts val="0"/>
              </a:spcAft>
              <a:buClr>
                <a:schemeClr val="dk1"/>
              </a:buClr>
              <a:buSzPts val="2100"/>
              <a:buNone/>
            </a:pPr>
            <a:r>
              <a:rPr lang="en-US" sz="2100" u="sng">
                <a:solidFill>
                  <a:schemeClr val="hlink"/>
                </a:solidFill>
                <a:hlinkClick r:id="rId7"/>
              </a:rPr>
              <a:t>https://www.researchgate.net/profile/Mary_Murphy</a:t>
            </a:r>
            <a:endParaRPr sz="2100"/>
          </a:p>
          <a:p>
            <a:pPr marL="342900" lvl="0" indent="-209550" algn="l" rtl="0">
              <a:spcBef>
                <a:spcPts val="420"/>
              </a:spcBef>
              <a:spcAft>
                <a:spcPts val="0"/>
              </a:spcAft>
              <a:buClr>
                <a:schemeClr val="dk1"/>
              </a:buClr>
              <a:buSzPts val="2100"/>
              <a:buNone/>
            </a:pPr>
            <a:endParaRPr sz="21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Sources</a:t>
            </a:r>
            <a:endParaRPr/>
          </a:p>
        </p:txBody>
      </p:sp>
      <p:sp>
        <p:nvSpPr>
          <p:cNvPr id="297" name="Google Shape;297;p2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Clr>
                <a:schemeClr val="dk1"/>
              </a:buClr>
              <a:buSzPts val="2800"/>
              <a:buNone/>
            </a:pPr>
            <a:r>
              <a:rPr lang="en-US"/>
              <a:t>Who I follow </a:t>
            </a:r>
            <a:endParaRPr/>
          </a:p>
          <a:p>
            <a:pPr marL="0" lvl="0" indent="0" algn="l" rtl="0">
              <a:spcBef>
                <a:spcPts val="560"/>
              </a:spcBef>
              <a:spcAft>
                <a:spcPts val="0"/>
              </a:spcAft>
              <a:buClr>
                <a:schemeClr val="dk1"/>
              </a:buClr>
              <a:buSzPts val="2800"/>
              <a:buNone/>
            </a:pPr>
            <a:r>
              <a:rPr lang="en-US"/>
              <a:t>(Andy Stapleton)</a:t>
            </a:r>
            <a:endParaRPr/>
          </a:p>
          <a:p>
            <a:pPr marL="342900" lvl="0" indent="-342900" algn="l" rtl="0">
              <a:spcBef>
                <a:spcPts val="560"/>
              </a:spcBef>
              <a:spcAft>
                <a:spcPts val="0"/>
              </a:spcAft>
              <a:buClr>
                <a:schemeClr val="dk1"/>
              </a:buClr>
              <a:buSzPts val="2800"/>
              <a:buChar char="•"/>
            </a:pPr>
            <a:r>
              <a:rPr lang="en-US"/>
              <a:t>Consensus AI:</a:t>
            </a:r>
            <a:endParaRPr/>
          </a:p>
          <a:p>
            <a:pPr marL="0" lvl="0" indent="0" algn="l" rtl="0">
              <a:spcBef>
                <a:spcPts val="560"/>
              </a:spcBef>
              <a:spcAft>
                <a:spcPts val="0"/>
              </a:spcAft>
              <a:buClr>
                <a:schemeClr val="dk1"/>
              </a:buClr>
              <a:buSzPts val="2800"/>
              <a:buNone/>
            </a:pPr>
            <a:r>
              <a:rPr lang="en-US" u="sng">
                <a:solidFill>
                  <a:schemeClr val="hlink"/>
                </a:solidFill>
                <a:hlinkClick r:id="rId3"/>
              </a:rPr>
              <a:t>https://youtu.be/fZgLKYcEp0M?si=5o_L1jHFcCGN268A</a:t>
            </a:r>
            <a:endParaRPr/>
          </a:p>
          <a:p>
            <a:pPr marL="342900" lvl="0" indent="-342900" algn="l" rtl="0">
              <a:spcBef>
                <a:spcPts val="560"/>
              </a:spcBef>
              <a:spcAft>
                <a:spcPts val="0"/>
              </a:spcAft>
              <a:buClr>
                <a:schemeClr val="dk1"/>
              </a:buClr>
              <a:buSzPts val="2800"/>
              <a:buChar char="•"/>
            </a:pPr>
            <a:r>
              <a:rPr lang="en-US"/>
              <a:t>Napkin AI:</a:t>
            </a:r>
            <a:endParaRPr/>
          </a:p>
          <a:p>
            <a:pPr marL="0" lvl="0" indent="0" algn="l" rtl="0">
              <a:spcBef>
                <a:spcPts val="560"/>
              </a:spcBef>
              <a:spcAft>
                <a:spcPts val="0"/>
              </a:spcAft>
              <a:buClr>
                <a:schemeClr val="dk1"/>
              </a:buClr>
              <a:buSzPts val="2800"/>
              <a:buNone/>
            </a:pPr>
            <a:r>
              <a:rPr lang="en-US" u="sng">
                <a:solidFill>
                  <a:schemeClr val="hlink"/>
                </a:solidFill>
                <a:hlinkClick r:id="rId4"/>
              </a:rPr>
              <a:t>https://youtu.be/LvObyJFnM8U?si=ek-PPuqJkAVa1GII</a:t>
            </a:r>
            <a:endParaRPr/>
          </a:p>
          <a:p>
            <a:pPr marL="0" lvl="0" indent="0" algn="l" rtl="0">
              <a:spcBef>
                <a:spcPts val="560"/>
              </a:spcBef>
              <a:spcAft>
                <a:spcPts val="0"/>
              </a:spcAft>
              <a:buClr>
                <a:schemeClr val="dk1"/>
              </a:buClr>
              <a:buSzPts val="2800"/>
              <a:buNone/>
            </a:pPr>
            <a:endParaRPr/>
          </a:p>
          <a:p>
            <a:pPr marL="342900" lvl="0" indent="-165100" algn="l" rtl="0">
              <a:spcBef>
                <a:spcPts val="560"/>
              </a:spcBef>
              <a:spcAft>
                <a:spcPts val="0"/>
              </a:spcAft>
              <a:buClr>
                <a:schemeClr val="dk1"/>
              </a:buClr>
              <a:buSzPts val="2800"/>
              <a:buNone/>
            </a:pPr>
            <a:endParaRPr/>
          </a:p>
        </p:txBody>
      </p:sp>
      <p:sp>
        <p:nvSpPr>
          <p:cNvPr id="298" name="Google Shape;298;p2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a:t>SciSpace:</a:t>
            </a:r>
            <a:endParaRPr/>
          </a:p>
          <a:p>
            <a:pPr marL="0" lvl="0" indent="0" algn="l" rtl="0">
              <a:spcBef>
                <a:spcPts val="560"/>
              </a:spcBef>
              <a:spcAft>
                <a:spcPts val="0"/>
              </a:spcAft>
              <a:buClr>
                <a:schemeClr val="dk1"/>
              </a:buClr>
              <a:buSzPts val="2800"/>
              <a:buNone/>
            </a:pPr>
            <a:r>
              <a:rPr lang="en-US" u="sng">
                <a:solidFill>
                  <a:schemeClr val="hlink"/>
                </a:solidFill>
                <a:hlinkClick r:id="rId5"/>
              </a:rPr>
              <a:t>https://youtu.be/cZjaHI8RnWY?si=OKkTwVpMuPtvEr_7</a:t>
            </a:r>
            <a:endParaRPr/>
          </a:p>
          <a:p>
            <a:pPr marL="342900" lvl="0" indent="-342900" algn="l" rtl="0">
              <a:spcBef>
                <a:spcPts val="560"/>
              </a:spcBef>
              <a:spcAft>
                <a:spcPts val="0"/>
              </a:spcAft>
              <a:buClr>
                <a:schemeClr val="dk1"/>
              </a:buClr>
              <a:buSzPts val="2800"/>
              <a:buChar char="•"/>
            </a:pPr>
            <a:r>
              <a:rPr lang="en-US"/>
              <a:t>Comparison of AI research tools:</a:t>
            </a:r>
            <a:endParaRPr/>
          </a:p>
          <a:p>
            <a:pPr marL="0" lvl="0" indent="0" algn="l" rtl="0">
              <a:spcBef>
                <a:spcPts val="560"/>
              </a:spcBef>
              <a:spcAft>
                <a:spcPts val="0"/>
              </a:spcAft>
              <a:buClr>
                <a:schemeClr val="dk1"/>
              </a:buClr>
              <a:buSzPts val="2800"/>
              <a:buNone/>
            </a:pPr>
            <a:r>
              <a:rPr lang="en-US" u="sng">
                <a:solidFill>
                  <a:schemeClr val="hlink"/>
                </a:solidFill>
                <a:hlinkClick r:id="rId6"/>
              </a:rPr>
              <a:t>https://youtu.be/xIj366I-om8?si=webJUe66JKS5kMos</a:t>
            </a:r>
            <a:endParaRPr/>
          </a:p>
          <a:p>
            <a:pPr marL="0" lvl="0" indent="0" algn="l" rtl="0">
              <a:spcBef>
                <a:spcPts val="560"/>
              </a:spcBef>
              <a:spcAft>
                <a:spcPts val="0"/>
              </a:spcAft>
              <a:buClr>
                <a:schemeClr val="dk1"/>
              </a:buClr>
              <a:buSzPts val="28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
        <p:cNvGrpSpPr/>
        <p:nvPr/>
      </p:nvGrpSpPr>
      <p:grpSpPr>
        <a:xfrm>
          <a:off x="0" y="0"/>
          <a:ext cx="0" cy="0"/>
          <a:chOff x="0" y="0"/>
          <a:chExt cx="0" cy="0"/>
        </a:xfrm>
      </p:grpSpPr>
      <p:sp>
        <p:nvSpPr>
          <p:cNvPr id="112" name="Google Shape;112;p3"/>
          <p:cNvSpPr/>
          <p:nvPr/>
        </p:nvSpPr>
        <p:spPr>
          <a:xfrm>
            <a:off x="0" y="0"/>
            <a:ext cx="9141714"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3" name="Google Shape;113;p3"/>
          <p:cNvSpPr txBox="1">
            <a:spLocks noGrp="1"/>
          </p:cNvSpPr>
          <p:nvPr>
            <p:ph type="title"/>
          </p:nvPr>
        </p:nvSpPr>
        <p:spPr>
          <a:xfrm>
            <a:off x="480060" y="329184"/>
            <a:ext cx="5170932" cy="178308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700"/>
              <a:buFont typeface="Calibri"/>
              <a:buNone/>
            </a:pPr>
            <a:r>
              <a:rPr lang="en-US" sz="4700"/>
              <a:t>AI Use Case #1 -Topic Development</a:t>
            </a:r>
            <a:endParaRPr/>
          </a:p>
        </p:txBody>
      </p:sp>
      <p:sp>
        <p:nvSpPr>
          <p:cNvPr id="114" name="Google Shape;114;p3"/>
          <p:cNvSpPr/>
          <p:nvPr/>
        </p:nvSpPr>
        <p:spPr>
          <a:xfrm>
            <a:off x="569214" y="2395728"/>
            <a:ext cx="3182691" cy="18288"/>
          </a:xfrm>
          <a:custGeom>
            <a:avLst/>
            <a:gdLst/>
            <a:ahLst/>
            <a:cxnLst/>
            <a:rect l="l" t="t" r="r" b="b"/>
            <a:pathLst>
              <a:path w="3182691" h="18288" fill="none" extrusionOk="0">
                <a:moveTo>
                  <a:pt x="0" y="0"/>
                </a:moveTo>
                <a:cubicBezTo>
                  <a:pt x="253588" y="25878"/>
                  <a:pt x="409323" y="-5359"/>
                  <a:pt x="636538" y="0"/>
                </a:cubicBezTo>
                <a:cubicBezTo>
                  <a:pt x="863753" y="5359"/>
                  <a:pt x="1013406" y="3458"/>
                  <a:pt x="1273076" y="0"/>
                </a:cubicBezTo>
                <a:cubicBezTo>
                  <a:pt x="1532746" y="-3458"/>
                  <a:pt x="1697408" y="-16840"/>
                  <a:pt x="1909615" y="0"/>
                </a:cubicBezTo>
                <a:cubicBezTo>
                  <a:pt x="2121822" y="16840"/>
                  <a:pt x="2213494" y="-18555"/>
                  <a:pt x="2482499" y="0"/>
                </a:cubicBezTo>
                <a:cubicBezTo>
                  <a:pt x="2751504" y="18555"/>
                  <a:pt x="3004132" y="-28750"/>
                  <a:pt x="3182691" y="0"/>
                </a:cubicBezTo>
                <a:cubicBezTo>
                  <a:pt x="3183133" y="4516"/>
                  <a:pt x="3181864" y="12266"/>
                  <a:pt x="3182691" y="18288"/>
                </a:cubicBezTo>
                <a:cubicBezTo>
                  <a:pt x="2947041" y="16687"/>
                  <a:pt x="2875741" y="22937"/>
                  <a:pt x="2609807" y="18288"/>
                </a:cubicBezTo>
                <a:cubicBezTo>
                  <a:pt x="2343873" y="13639"/>
                  <a:pt x="2331203" y="31729"/>
                  <a:pt x="2068749" y="18288"/>
                </a:cubicBezTo>
                <a:cubicBezTo>
                  <a:pt x="1806295" y="4847"/>
                  <a:pt x="1713773" y="47088"/>
                  <a:pt x="1432211" y="18288"/>
                </a:cubicBezTo>
                <a:cubicBezTo>
                  <a:pt x="1150649" y="-10512"/>
                  <a:pt x="982765" y="3747"/>
                  <a:pt x="859327" y="18288"/>
                </a:cubicBezTo>
                <a:cubicBezTo>
                  <a:pt x="735889" y="32829"/>
                  <a:pt x="254183" y="35231"/>
                  <a:pt x="0" y="18288"/>
                </a:cubicBezTo>
                <a:cubicBezTo>
                  <a:pt x="-306" y="11477"/>
                  <a:pt x="485" y="4355"/>
                  <a:pt x="0" y="0"/>
                </a:cubicBezTo>
                <a:close/>
              </a:path>
              <a:path w="3182691" h="18288" extrusionOk="0">
                <a:moveTo>
                  <a:pt x="0" y="0"/>
                </a:moveTo>
                <a:cubicBezTo>
                  <a:pt x="247695" y="-19360"/>
                  <a:pt x="392581" y="-28596"/>
                  <a:pt x="572884" y="0"/>
                </a:cubicBezTo>
                <a:cubicBezTo>
                  <a:pt x="753187" y="28596"/>
                  <a:pt x="922042" y="4121"/>
                  <a:pt x="1113942" y="0"/>
                </a:cubicBezTo>
                <a:cubicBezTo>
                  <a:pt x="1305842" y="-4121"/>
                  <a:pt x="1501806" y="28092"/>
                  <a:pt x="1686826" y="0"/>
                </a:cubicBezTo>
                <a:cubicBezTo>
                  <a:pt x="1871846" y="-28092"/>
                  <a:pt x="2170181" y="-20672"/>
                  <a:pt x="2323364" y="0"/>
                </a:cubicBezTo>
                <a:cubicBezTo>
                  <a:pt x="2476547" y="20672"/>
                  <a:pt x="2919163" y="6097"/>
                  <a:pt x="3182691" y="0"/>
                </a:cubicBezTo>
                <a:cubicBezTo>
                  <a:pt x="3183268" y="4624"/>
                  <a:pt x="3183510" y="11191"/>
                  <a:pt x="3182691" y="18288"/>
                </a:cubicBezTo>
                <a:cubicBezTo>
                  <a:pt x="3026064" y="-10849"/>
                  <a:pt x="2775005" y="23067"/>
                  <a:pt x="2546153" y="18288"/>
                </a:cubicBezTo>
                <a:cubicBezTo>
                  <a:pt x="2317301" y="13509"/>
                  <a:pt x="2164351" y="-9884"/>
                  <a:pt x="1845961" y="18288"/>
                </a:cubicBezTo>
                <a:cubicBezTo>
                  <a:pt x="1527571" y="46460"/>
                  <a:pt x="1455006" y="5824"/>
                  <a:pt x="1304903" y="18288"/>
                </a:cubicBezTo>
                <a:cubicBezTo>
                  <a:pt x="1154800" y="30752"/>
                  <a:pt x="942107" y="-12056"/>
                  <a:pt x="604711" y="18288"/>
                </a:cubicBezTo>
                <a:cubicBezTo>
                  <a:pt x="267315" y="48632"/>
                  <a:pt x="141927" y="-8395"/>
                  <a:pt x="0" y="18288"/>
                </a:cubicBezTo>
                <a:cubicBezTo>
                  <a:pt x="-171" y="12755"/>
                  <a:pt x="-690" y="7930"/>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5" name="Google Shape;115;p3"/>
          <p:cNvSpPr txBox="1"/>
          <p:nvPr/>
        </p:nvSpPr>
        <p:spPr>
          <a:xfrm>
            <a:off x="480060" y="2824119"/>
            <a:ext cx="7839187" cy="348386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000"/>
              <a:buFont typeface="Arial"/>
              <a:buChar char="•"/>
            </a:pPr>
            <a:r>
              <a:rPr lang="en-US" sz="2000" b="1" i="0" u="sng" strike="noStrike" cap="none">
                <a:solidFill>
                  <a:schemeClr val="dk1"/>
                </a:solidFill>
                <a:latin typeface="Calibri"/>
                <a:ea typeface="Calibri"/>
                <a:cs typeface="Calibri"/>
                <a:sym typeface="Calibri"/>
              </a:rPr>
              <a:t>Where</a:t>
            </a:r>
            <a:r>
              <a:rPr lang="en-US" sz="2000" b="1" i="0" u="none" strike="noStrike" cap="none">
                <a:solidFill>
                  <a:schemeClr val="dk1"/>
                </a:solidFill>
                <a:latin typeface="Calibri"/>
                <a:ea typeface="Calibri"/>
                <a:cs typeface="Calibri"/>
                <a:sym typeface="Calibri"/>
              </a:rPr>
              <a:t>:</a:t>
            </a:r>
            <a:r>
              <a:rPr lang="en-US" sz="2000" b="0" i="0" u="none" strike="noStrike" cap="none">
                <a:solidFill>
                  <a:schemeClr val="dk1"/>
                </a:solidFill>
                <a:latin typeface="Calibri"/>
                <a:ea typeface="Calibri"/>
                <a:cs typeface="Calibri"/>
                <a:sym typeface="Calibri"/>
              </a:rPr>
              <a:t> Master’s Project (PSY 590)</a:t>
            </a:r>
            <a:endParaRPr/>
          </a:p>
          <a:p>
            <a:pPr marL="0" marR="0" lvl="0" indent="0" algn="l" rtl="0">
              <a:lnSpc>
                <a:spcPct val="90000"/>
              </a:lnSpc>
              <a:spcBef>
                <a:spcPts val="600"/>
              </a:spcBef>
              <a:spcAft>
                <a:spcPts val="0"/>
              </a:spcAft>
              <a:buClr>
                <a:schemeClr val="dk1"/>
              </a:buClr>
              <a:buSzPts val="2000"/>
              <a:buFont typeface="Arial"/>
              <a:buChar char="•"/>
            </a:pPr>
            <a:r>
              <a:rPr lang="en-US" sz="2000" b="1" i="0" u="sng" strike="noStrike" cap="none">
                <a:solidFill>
                  <a:schemeClr val="dk1"/>
                </a:solidFill>
                <a:latin typeface="Calibri"/>
                <a:ea typeface="Calibri"/>
                <a:cs typeface="Calibri"/>
                <a:sym typeface="Calibri"/>
              </a:rPr>
              <a:t>The Problem</a:t>
            </a:r>
            <a:r>
              <a:rPr lang="en-US" sz="2000" b="1" i="0" u="none" strike="noStrike" cap="none">
                <a:solidFill>
                  <a:schemeClr val="dk1"/>
                </a:solidFill>
                <a:latin typeface="Calibri"/>
                <a:ea typeface="Calibri"/>
                <a:cs typeface="Calibri"/>
                <a:sym typeface="Calibri"/>
              </a:rPr>
              <a:t>: </a:t>
            </a:r>
            <a:r>
              <a:rPr lang="en-US" sz="2000" b="0" i="0" u="none" strike="noStrike" cap="none">
                <a:solidFill>
                  <a:schemeClr val="dk1"/>
                </a:solidFill>
                <a:latin typeface="Calibri"/>
                <a:ea typeface="Calibri"/>
                <a:cs typeface="Calibri"/>
                <a:sym typeface="Calibri"/>
              </a:rPr>
              <a:t>Each year students struggle to find and develop a topic that has enough recent research (past 5 year</a:t>
            </a:r>
            <a:r>
              <a:rPr lang="en-US" sz="2000">
                <a:solidFill>
                  <a:schemeClr val="dk1"/>
                </a:solidFill>
                <a:latin typeface="Calibri"/>
                <a:ea typeface="Calibri"/>
                <a:cs typeface="Calibri"/>
                <a:sym typeface="Calibri"/>
              </a:rPr>
              <a:t>s of</a:t>
            </a:r>
            <a:r>
              <a:rPr lang="en-US" sz="2000" b="0" i="0" u="none" strike="noStrike" cap="none">
                <a:solidFill>
                  <a:schemeClr val="dk1"/>
                </a:solidFill>
                <a:latin typeface="Calibri"/>
                <a:ea typeface="Calibri"/>
                <a:cs typeface="Calibri"/>
                <a:sym typeface="Calibri"/>
              </a:rPr>
              <a:t> journal articles) focused on intervention-based studies for addiction related topics. </a:t>
            </a:r>
            <a:endParaRPr/>
          </a:p>
          <a:p>
            <a:pPr marL="0" marR="0" lvl="0" indent="0" algn="l" rtl="0">
              <a:lnSpc>
                <a:spcPct val="90000"/>
              </a:lnSpc>
              <a:spcBef>
                <a:spcPts val="600"/>
              </a:spcBef>
              <a:spcAft>
                <a:spcPts val="0"/>
              </a:spcAft>
              <a:buClr>
                <a:schemeClr val="dk1"/>
              </a:buClr>
              <a:buSzPts val="2000"/>
              <a:buFont typeface="Arial"/>
              <a:buChar char="•"/>
            </a:pPr>
            <a:r>
              <a:rPr lang="en-US" sz="2000" b="1" i="0" u="sng" strike="noStrike" cap="none">
                <a:solidFill>
                  <a:schemeClr val="dk1"/>
                </a:solidFill>
                <a:latin typeface="Calibri"/>
                <a:ea typeface="Calibri"/>
                <a:cs typeface="Calibri"/>
                <a:sym typeface="Calibri"/>
              </a:rPr>
              <a:t>The Solution</a:t>
            </a:r>
            <a:r>
              <a:rPr lang="en-US" sz="2000" b="0" i="0" u="none" strike="noStrike" cap="none">
                <a:solidFill>
                  <a:schemeClr val="dk1"/>
                </a:solidFill>
                <a:latin typeface="Calibri"/>
                <a:ea typeface="Calibri"/>
                <a:cs typeface="Calibri"/>
                <a:sym typeface="Calibri"/>
              </a:rPr>
              <a:t>: Students are taught to use </a:t>
            </a:r>
            <a:r>
              <a:rPr lang="en-US" sz="2000" b="1" i="0" u="none" strike="noStrike" cap="none">
                <a:solidFill>
                  <a:schemeClr val="dk1"/>
                </a:solidFill>
                <a:latin typeface="Calibri"/>
                <a:ea typeface="Calibri"/>
                <a:cs typeface="Calibri"/>
                <a:sym typeface="Calibri"/>
              </a:rPr>
              <a:t>ChatGPT</a:t>
            </a:r>
            <a:r>
              <a:rPr lang="en-US" sz="2000" b="0" i="0" u="none" strike="noStrike" cap="none">
                <a:solidFill>
                  <a:schemeClr val="dk1"/>
                </a:solidFill>
                <a:latin typeface="Calibri"/>
                <a:ea typeface="Calibri"/>
                <a:cs typeface="Calibri"/>
                <a:sym typeface="Calibri"/>
              </a:rPr>
              <a:t> (Free version) to brainstorm the topic they are interested in (without needing much prior knowledge). This helps them with task initiation (‘getting started’ issues) so they can get straight to figuring out if their ideas are viable for a topic they will focus on for a semester-long culminating experience project. </a:t>
            </a:r>
            <a:endParaRPr/>
          </a:p>
          <a:p>
            <a:pPr marL="0" marR="0" lvl="0" indent="101600" algn="l" rtl="0">
              <a:lnSpc>
                <a:spcPct val="90000"/>
              </a:lnSpc>
              <a:spcBef>
                <a:spcPts val="60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pic>
        <p:nvPicPr>
          <p:cNvPr id="116" name="Google Shape;116;p3" descr="A child sitting at a computer&#10;&#10;AI-generated content may be incorrect."/>
          <p:cNvPicPr preferRelativeResize="0">
            <a:picLocks noGrp="1"/>
          </p:cNvPicPr>
          <p:nvPr>
            <p:ph type="body" idx="1"/>
          </p:nvPr>
        </p:nvPicPr>
        <p:blipFill rotWithShape="1">
          <a:blip r:embed="rId3">
            <a:alphaModFix/>
          </a:blip>
          <a:srcRect/>
          <a:stretch/>
        </p:blipFill>
        <p:spPr>
          <a:xfrm>
            <a:off x="5538409" y="103178"/>
            <a:ext cx="3352637" cy="223509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
        <p:cNvGrpSpPr/>
        <p:nvPr/>
      </p:nvGrpSpPr>
      <p:grpSpPr>
        <a:xfrm>
          <a:off x="0" y="0"/>
          <a:ext cx="0" cy="0"/>
          <a:chOff x="0" y="0"/>
          <a:chExt cx="0" cy="0"/>
        </a:xfrm>
      </p:grpSpPr>
      <p:sp>
        <p:nvSpPr>
          <p:cNvPr id="122" name="Google Shape;122;p4"/>
          <p:cNvSpPr/>
          <p:nvPr/>
        </p:nvSpPr>
        <p:spPr>
          <a:xfrm>
            <a:off x="0" y="0"/>
            <a:ext cx="9141714"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3" name="Google Shape;123;p4"/>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300"/>
              <a:buFont typeface="Calibri"/>
              <a:buNone/>
            </a:pPr>
            <a:r>
              <a:rPr lang="en-US" sz="4300"/>
              <a:t>AI Use Case # 2  Search Strategies</a:t>
            </a:r>
            <a:endParaRPr/>
          </a:p>
        </p:txBody>
      </p:sp>
      <p:sp>
        <p:nvSpPr>
          <p:cNvPr id="124" name="Google Shape;124;p4"/>
          <p:cNvSpPr/>
          <p:nvPr/>
        </p:nvSpPr>
        <p:spPr>
          <a:xfrm>
            <a:off x="501777" y="1677373"/>
            <a:ext cx="8140446" cy="18288"/>
          </a:xfrm>
          <a:custGeom>
            <a:avLst/>
            <a:gdLst/>
            <a:ahLst/>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5" name="Google Shape;125;p4"/>
          <p:cNvSpPr txBox="1">
            <a:spLocks noGrp="1"/>
          </p:cNvSpPr>
          <p:nvPr>
            <p:ph type="body" idx="1"/>
          </p:nvPr>
        </p:nvSpPr>
        <p:spPr>
          <a:xfrm>
            <a:off x="562909" y="1706598"/>
            <a:ext cx="7886700" cy="425196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000"/>
              <a:buChar char="•"/>
            </a:pPr>
            <a:r>
              <a:rPr lang="en-US" sz="2000" b="1" u="sng"/>
              <a:t>Where:</a:t>
            </a:r>
            <a:r>
              <a:rPr lang="en-US" sz="2000"/>
              <a:t> In all courses (most especially PSY 590) </a:t>
            </a:r>
            <a:endParaRPr/>
          </a:p>
          <a:p>
            <a:pPr marL="342900" lvl="0" indent="-342900" algn="l" rtl="0">
              <a:spcBef>
                <a:spcPts val="400"/>
              </a:spcBef>
              <a:spcAft>
                <a:spcPts val="0"/>
              </a:spcAft>
              <a:buClr>
                <a:schemeClr val="dk1"/>
              </a:buClr>
              <a:buSzPts val="2000"/>
              <a:buChar char="•"/>
            </a:pPr>
            <a:r>
              <a:rPr lang="en-US" sz="2000" b="1" u="sng"/>
              <a:t>The Problem</a:t>
            </a:r>
            <a:r>
              <a:rPr lang="en-US" sz="2000"/>
              <a:t>: Students have a very hard time finding journal articles using traditional Boolean-based (AND, NOT, OR) searches. Then when they get their articles they struggle to understand the content.</a:t>
            </a:r>
            <a:endParaRPr/>
          </a:p>
          <a:p>
            <a:pPr marL="342900" lvl="0" indent="-342900" algn="l" rtl="0">
              <a:spcBef>
                <a:spcPts val="400"/>
              </a:spcBef>
              <a:spcAft>
                <a:spcPts val="0"/>
              </a:spcAft>
              <a:buClr>
                <a:schemeClr val="dk1"/>
              </a:buClr>
              <a:buSzPts val="2000"/>
              <a:buChar char="•"/>
            </a:pPr>
            <a:r>
              <a:rPr lang="en-US" sz="2000" b="1" u="sng"/>
              <a:t>The Solution(s</a:t>
            </a:r>
            <a:r>
              <a:rPr lang="en-US" sz="2000"/>
              <a:t>): </a:t>
            </a:r>
            <a:endParaRPr/>
          </a:p>
          <a:p>
            <a:pPr marL="400050" lvl="1" indent="0" algn="l" rtl="0">
              <a:spcBef>
                <a:spcPts val="400"/>
              </a:spcBef>
              <a:spcAft>
                <a:spcPts val="0"/>
              </a:spcAft>
              <a:buClr>
                <a:schemeClr val="dk1"/>
              </a:buClr>
              <a:buSzPts val="2000"/>
              <a:buNone/>
            </a:pPr>
            <a:r>
              <a:rPr lang="en-US" sz="2000"/>
              <a:t>1. Students are taught to use </a:t>
            </a:r>
            <a:r>
              <a:rPr lang="en-US" sz="2000" b="1"/>
              <a:t>SciSpace</a:t>
            </a:r>
            <a:r>
              <a:rPr lang="en-US" sz="2000"/>
              <a:t> to search for articles, chat with the paper to ask it clarifying questions, help them quickly screen whether the article fits the criteria for their project (generates a table with custom columns to capture the elements you want to pull from the article), ask it to explain the data tables / figures in the Results section to understand the data like never before, highlight any portion of the text to summarize the meaning at any grade level, and can transform articles into audio summary podcasts to turn flat pdfs into engaging media.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
        <p:cNvGrpSpPr/>
        <p:nvPr/>
      </p:nvGrpSpPr>
      <p:grpSpPr>
        <a:xfrm>
          <a:off x="0" y="0"/>
          <a:ext cx="0" cy="0"/>
          <a:chOff x="0" y="0"/>
          <a:chExt cx="0" cy="0"/>
        </a:xfrm>
      </p:grpSpPr>
      <p:sp>
        <p:nvSpPr>
          <p:cNvPr id="130" name="Google Shape;130;p5"/>
          <p:cNvSpPr/>
          <p:nvPr/>
        </p:nvSpPr>
        <p:spPr>
          <a:xfrm>
            <a:off x="0" y="0"/>
            <a:ext cx="9141714"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5"/>
          <p:cNvSpPr/>
          <p:nvPr/>
        </p:nvSpPr>
        <p:spPr>
          <a:xfrm>
            <a:off x="0" y="0"/>
            <a:ext cx="9144000" cy="6219825"/>
          </a:xfrm>
          <a:custGeom>
            <a:avLst/>
            <a:gdLst/>
            <a:ahLst/>
            <a:cxnLst/>
            <a:rect l="l" t="t" r="r" b="b"/>
            <a:pathLst>
              <a:path w="12192000" h="6219825" extrusionOk="0">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32" name="Google Shape;132;p5"/>
          <p:cNvPicPr preferRelativeResize="0">
            <a:picLocks noGrp="1"/>
          </p:cNvPicPr>
          <p:nvPr>
            <p:ph type="body" idx="1"/>
          </p:nvPr>
        </p:nvPicPr>
        <p:blipFill rotWithShape="1">
          <a:blip r:embed="rId3">
            <a:alphaModFix/>
          </a:blip>
          <a:srcRect t="2218"/>
          <a:stretch/>
        </p:blipFill>
        <p:spPr>
          <a:xfrm>
            <a:off x="67193" y="717176"/>
            <a:ext cx="9075664" cy="3896659"/>
          </a:xfrm>
          <a:prstGeom prst="rect">
            <a:avLst/>
          </a:prstGeom>
          <a:noFill/>
          <a:ln>
            <a:noFill/>
          </a:ln>
        </p:spPr>
      </p:pic>
      <p:sp>
        <p:nvSpPr>
          <p:cNvPr id="133" name="Google Shape;133;p5"/>
          <p:cNvSpPr txBox="1"/>
          <p:nvPr/>
        </p:nvSpPr>
        <p:spPr>
          <a:xfrm>
            <a:off x="3185458" y="4748256"/>
            <a:ext cx="379505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sng" strike="noStrike" cap="none">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https://scispace.com/</a:t>
            </a:r>
            <a:r>
              <a:rPr lang="en-US" sz="1800" b="1" i="0" u="none" strike="noStrike" cap="none">
                <a:solidFill>
                  <a:schemeClr val="lt1"/>
                </a:solidFill>
                <a:latin typeface="Calibri"/>
                <a:ea typeface="Calibri"/>
                <a:cs typeface="Calibri"/>
                <a:sym typeface="Calibri"/>
              </a:rPr>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6" descr="cfd60287-ab78-4ce8-8df3-7ca4d8e3696d.png"/>
          <p:cNvPicPr preferRelativeResize="0"/>
          <p:nvPr/>
        </p:nvPicPr>
        <p:blipFill rotWithShape="1">
          <a:blip r:embed="rId3">
            <a:alphaModFix/>
          </a:blip>
          <a:srcRect/>
          <a:stretch/>
        </p:blipFill>
        <p:spPr>
          <a:xfrm>
            <a:off x="0" y="-34120"/>
            <a:ext cx="9144000" cy="6858000"/>
          </a:xfrm>
          <a:prstGeom prst="rect">
            <a:avLst/>
          </a:prstGeom>
          <a:noFill/>
          <a:ln>
            <a:noFill/>
          </a:ln>
        </p:spPr>
      </p:pic>
      <p:sp>
        <p:nvSpPr>
          <p:cNvPr id="139" name="Google Shape;139;p6"/>
          <p:cNvSpPr/>
          <p:nvPr/>
        </p:nvSpPr>
        <p:spPr>
          <a:xfrm>
            <a:off x="212223" y="2167264"/>
            <a:ext cx="1950264" cy="619608"/>
          </a:xfrm>
          <a:prstGeom prst="roundRect">
            <a:avLst>
              <a:gd name="adj" fmla="val 16667"/>
            </a:avLst>
          </a:prstGeom>
          <a:solidFill>
            <a:srgbClr val="FFFFFF"/>
          </a:solidFill>
          <a:ln w="9525" cap="flat" cmpd="sng">
            <a:solidFill>
              <a:srgbClr val="FF45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1️⃣ Click here to upload your PDF</a:t>
            </a:r>
            <a:endParaRPr/>
          </a:p>
        </p:txBody>
      </p:sp>
      <p:sp>
        <p:nvSpPr>
          <p:cNvPr id="140" name="Google Shape;140;p6"/>
          <p:cNvSpPr/>
          <p:nvPr/>
        </p:nvSpPr>
        <p:spPr>
          <a:xfrm>
            <a:off x="4238995" y="1898404"/>
            <a:ext cx="2527565" cy="544545"/>
          </a:xfrm>
          <a:prstGeom prst="roundRect">
            <a:avLst>
              <a:gd name="adj" fmla="val 16667"/>
            </a:avLst>
          </a:prstGeom>
          <a:solidFill>
            <a:srgbClr val="FFFFFF"/>
          </a:solidFill>
          <a:ln w="9525" cap="flat" cmpd="sng">
            <a:solidFill>
              <a:srgbClr val="FF45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2️⃣ View TL;DR summary of your research paper</a:t>
            </a:r>
            <a:endParaRPr/>
          </a:p>
        </p:txBody>
      </p:sp>
      <p:sp>
        <p:nvSpPr>
          <p:cNvPr id="141" name="Google Shape;141;p6"/>
          <p:cNvSpPr/>
          <p:nvPr/>
        </p:nvSpPr>
        <p:spPr>
          <a:xfrm>
            <a:off x="6858000" y="1871108"/>
            <a:ext cx="2125640" cy="619608"/>
          </a:xfrm>
          <a:prstGeom prst="roundRect">
            <a:avLst>
              <a:gd name="adj" fmla="val 16667"/>
            </a:avLst>
          </a:prstGeom>
          <a:solidFill>
            <a:srgbClr val="FFFFFF"/>
          </a:solidFill>
          <a:ln w="9525" cap="flat" cmpd="sng">
            <a:solidFill>
              <a:srgbClr val="FF45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3️⃣ Add or customize columns for your summaries</a:t>
            </a:r>
            <a:endParaRPr/>
          </a:p>
        </p:txBody>
      </p:sp>
      <p:sp>
        <p:nvSpPr>
          <p:cNvPr id="142" name="Google Shape;142;p6"/>
          <p:cNvSpPr/>
          <p:nvPr/>
        </p:nvSpPr>
        <p:spPr>
          <a:xfrm>
            <a:off x="2265528" y="3679436"/>
            <a:ext cx="2088108" cy="619608"/>
          </a:xfrm>
          <a:prstGeom prst="roundRect">
            <a:avLst>
              <a:gd name="adj" fmla="val 16667"/>
            </a:avLst>
          </a:prstGeom>
          <a:solidFill>
            <a:srgbClr val="FFFFFF"/>
          </a:solidFill>
          <a:ln w="9525" cap="flat" cmpd="sng">
            <a:solidFill>
              <a:srgbClr val="FF45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4️⃣ Click the Podcast icon to listen to your paper as audio</a:t>
            </a:r>
            <a:endParaRPr/>
          </a:p>
        </p:txBody>
      </p:sp>
      <p:sp>
        <p:nvSpPr>
          <p:cNvPr id="143" name="Google Shape;143;p6"/>
          <p:cNvSpPr/>
          <p:nvPr/>
        </p:nvSpPr>
        <p:spPr>
          <a:xfrm>
            <a:off x="5537578" y="4697560"/>
            <a:ext cx="2419066" cy="619608"/>
          </a:xfrm>
          <a:prstGeom prst="roundRect">
            <a:avLst>
              <a:gd name="adj" fmla="val 16667"/>
            </a:avLst>
          </a:prstGeom>
          <a:solidFill>
            <a:srgbClr val="FFFFFF"/>
          </a:solidFill>
          <a:ln w="9525" cap="flat" cmpd="sng">
            <a:solidFill>
              <a:srgbClr val="FF45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5️⃣ Use the Chat button to ask your pdf clarifying questions</a:t>
            </a:r>
            <a:endParaRPr sz="1400" b="1" i="0" u="none" strike="noStrike" cap="none">
              <a:solidFill>
                <a:srgbClr val="000000"/>
              </a:solidFill>
              <a:latin typeface="Arial"/>
              <a:ea typeface="Arial"/>
              <a:cs typeface="Arial"/>
              <a:sym typeface="Arial"/>
            </a:endParaRPr>
          </a:p>
        </p:txBody>
      </p:sp>
      <p:cxnSp>
        <p:nvCxnSpPr>
          <p:cNvPr id="144" name="Google Shape;144;p6"/>
          <p:cNvCxnSpPr/>
          <p:nvPr/>
        </p:nvCxnSpPr>
        <p:spPr>
          <a:xfrm rot="10800000">
            <a:off x="846502" y="1661326"/>
            <a:ext cx="227235" cy="474155"/>
          </a:xfrm>
          <a:prstGeom prst="straightConnector1">
            <a:avLst/>
          </a:prstGeom>
          <a:noFill/>
          <a:ln w="38100" cap="flat" cmpd="sng">
            <a:solidFill>
              <a:srgbClr val="FF4500"/>
            </a:solidFill>
            <a:prstDash val="solid"/>
            <a:round/>
            <a:headEnd type="none" w="sm" len="sm"/>
            <a:tailEnd type="none" w="sm" len="sm"/>
          </a:ln>
          <a:effectLst>
            <a:outerShdw blurRad="40000" dist="20000" dir="5400000" rotWithShape="0">
              <a:srgbClr val="000000">
                <a:alpha val="37647"/>
              </a:srgbClr>
            </a:outerShdw>
          </a:effectLst>
        </p:spPr>
      </p:cxnSp>
      <p:cxnSp>
        <p:nvCxnSpPr>
          <p:cNvPr id="145" name="Google Shape;145;p6"/>
          <p:cNvCxnSpPr/>
          <p:nvPr/>
        </p:nvCxnSpPr>
        <p:spPr>
          <a:xfrm rot="10800000">
            <a:off x="4926842" y="1540832"/>
            <a:ext cx="317311" cy="330276"/>
          </a:xfrm>
          <a:prstGeom prst="straightConnector1">
            <a:avLst/>
          </a:prstGeom>
          <a:noFill/>
          <a:ln w="38100" cap="flat" cmpd="sng">
            <a:solidFill>
              <a:srgbClr val="FF4500"/>
            </a:solidFill>
            <a:prstDash val="solid"/>
            <a:round/>
            <a:headEnd type="none" w="sm" len="sm"/>
            <a:tailEnd type="none" w="sm" len="sm"/>
          </a:ln>
          <a:effectLst>
            <a:outerShdw blurRad="40000" dist="20000" dir="5400000" rotWithShape="0">
              <a:srgbClr val="000000">
                <a:alpha val="37647"/>
              </a:srgbClr>
            </a:outerShdw>
          </a:effectLst>
        </p:spPr>
      </p:cxnSp>
      <p:cxnSp>
        <p:nvCxnSpPr>
          <p:cNvPr id="146" name="Google Shape;146;p6"/>
          <p:cNvCxnSpPr/>
          <p:nvPr/>
        </p:nvCxnSpPr>
        <p:spPr>
          <a:xfrm rot="10800000">
            <a:off x="6939887" y="1540832"/>
            <a:ext cx="0" cy="330276"/>
          </a:xfrm>
          <a:prstGeom prst="straightConnector1">
            <a:avLst/>
          </a:prstGeom>
          <a:noFill/>
          <a:ln w="38100" cap="flat" cmpd="sng">
            <a:solidFill>
              <a:srgbClr val="FF4500"/>
            </a:solidFill>
            <a:prstDash val="solid"/>
            <a:round/>
            <a:headEnd type="none" w="sm" len="sm"/>
            <a:tailEnd type="none" w="sm" len="sm"/>
          </a:ln>
          <a:effectLst>
            <a:outerShdw blurRad="40000" dist="20000" dir="5400000" rotWithShape="0">
              <a:srgbClr val="000000">
                <a:alpha val="37647"/>
              </a:srgbClr>
            </a:outerShdw>
          </a:effectLst>
        </p:spPr>
      </p:cxnSp>
      <p:cxnSp>
        <p:nvCxnSpPr>
          <p:cNvPr id="147" name="Google Shape;147;p6"/>
          <p:cNvCxnSpPr/>
          <p:nvPr/>
        </p:nvCxnSpPr>
        <p:spPr>
          <a:xfrm rot="10800000" flipH="1">
            <a:off x="7983940" y="4531057"/>
            <a:ext cx="395785" cy="352453"/>
          </a:xfrm>
          <a:prstGeom prst="straightConnector1">
            <a:avLst/>
          </a:prstGeom>
          <a:noFill/>
          <a:ln w="38100" cap="flat" cmpd="sng">
            <a:solidFill>
              <a:srgbClr val="FF4500"/>
            </a:solidFill>
            <a:prstDash val="solid"/>
            <a:round/>
            <a:headEnd type="none" w="sm" len="sm"/>
            <a:tailEnd type="none" w="sm" len="sm"/>
          </a:ln>
          <a:effectLst>
            <a:outerShdw blurRad="40000" dist="20000" dir="5400000" rotWithShape="0">
              <a:srgbClr val="000000">
                <a:alpha val="37647"/>
              </a:srgbClr>
            </a:outerShdw>
          </a:effectLst>
        </p:spPr>
      </p:cxnSp>
      <p:cxnSp>
        <p:nvCxnSpPr>
          <p:cNvPr id="148" name="Google Shape;148;p6"/>
          <p:cNvCxnSpPr/>
          <p:nvPr/>
        </p:nvCxnSpPr>
        <p:spPr>
          <a:xfrm rot="10800000">
            <a:off x="3362808" y="3183340"/>
            <a:ext cx="182880" cy="474260"/>
          </a:xfrm>
          <a:prstGeom prst="straightConnector1">
            <a:avLst/>
          </a:prstGeom>
          <a:noFill/>
          <a:ln w="38100" cap="flat" cmpd="sng">
            <a:solidFill>
              <a:srgbClr val="FF4500"/>
            </a:solidFill>
            <a:prstDash val="solid"/>
            <a:round/>
            <a:headEnd type="none" w="sm" len="sm"/>
            <a:tailEnd type="none" w="sm" len="sm"/>
          </a:ln>
          <a:effectLst>
            <a:outerShdw blurRad="40000" dist="20000" dir="5400000" rotWithShape="0">
              <a:srgbClr val="000000">
                <a:alpha val="37647"/>
              </a:srgbClr>
            </a:outerShdw>
          </a:effectLst>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7"/>
          <p:cNvPicPr preferRelativeResize="0"/>
          <p:nvPr/>
        </p:nvPicPr>
        <p:blipFill rotWithShape="1">
          <a:blip r:embed="rId3">
            <a:alphaModFix/>
          </a:blip>
          <a:srcRect/>
          <a:stretch/>
        </p:blipFill>
        <p:spPr>
          <a:xfrm>
            <a:off x="509558" y="628629"/>
            <a:ext cx="8124884" cy="5600741"/>
          </a:xfrm>
          <a:prstGeom prst="rect">
            <a:avLst/>
          </a:prstGeom>
          <a:noFill/>
          <a:ln>
            <a:noFill/>
          </a:ln>
        </p:spPr>
      </p:pic>
      <p:sp>
        <p:nvSpPr>
          <p:cNvPr id="154" name="Google Shape;154;p7"/>
          <p:cNvSpPr/>
          <p:nvPr/>
        </p:nvSpPr>
        <p:spPr>
          <a:xfrm rot="-6145861">
            <a:off x="6868776" y="916555"/>
            <a:ext cx="335777" cy="1619767"/>
          </a:xfrm>
          <a:prstGeom prst="upArrow">
            <a:avLst>
              <a:gd name="adj1" fmla="val 50000"/>
              <a:gd name="adj2" fmla="val 50000"/>
            </a:avLst>
          </a:prstGeom>
          <a:solidFill>
            <a:srgbClr val="FF0000"/>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a:extLst>
            <a:ext uri="{FF2B5EF4-FFF2-40B4-BE49-F238E27FC236}">
              <a16:creationId xmlns:a16="http://schemas.microsoft.com/office/drawing/2014/main" id="{B404536C-6C79-0949-C80D-97B5CE3CC6F2}"/>
            </a:ext>
          </a:extLst>
        </p:cNvPr>
        <p:cNvGrpSpPr/>
        <p:nvPr/>
      </p:nvGrpSpPr>
      <p:grpSpPr>
        <a:xfrm>
          <a:off x="0" y="0"/>
          <a:ext cx="0" cy="0"/>
          <a:chOff x="0" y="0"/>
          <a:chExt cx="0" cy="0"/>
        </a:xfrm>
      </p:grpSpPr>
      <p:pic>
        <p:nvPicPr>
          <p:cNvPr id="153" name="Google Shape;153;p7">
            <a:extLst>
              <a:ext uri="{FF2B5EF4-FFF2-40B4-BE49-F238E27FC236}">
                <a16:creationId xmlns:a16="http://schemas.microsoft.com/office/drawing/2014/main" id="{668C5426-7FB3-187A-8196-EE44C5331976}"/>
              </a:ext>
            </a:extLst>
          </p:cNvPr>
          <p:cNvPicPr preferRelativeResize="0"/>
          <p:nvPr/>
        </p:nvPicPr>
        <p:blipFill rotWithShape="1">
          <a:blip r:embed="rId3">
            <a:alphaModFix/>
          </a:blip>
          <a:srcRect/>
          <a:stretch/>
        </p:blipFill>
        <p:spPr>
          <a:xfrm>
            <a:off x="509558" y="628629"/>
            <a:ext cx="8124884" cy="5600741"/>
          </a:xfrm>
          <a:prstGeom prst="rect">
            <a:avLst/>
          </a:prstGeom>
          <a:noFill/>
          <a:ln>
            <a:noFill/>
          </a:ln>
        </p:spPr>
      </p:pic>
      <p:sp>
        <p:nvSpPr>
          <p:cNvPr id="154" name="Google Shape;154;p7">
            <a:extLst>
              <a:ext uri="{FF2B5EF4-FFF2-40B4-BE49-F238E27FC236}">
                <a16:creationId xmlns:a16="http://schemas.microsoft.com/office/drawing/2014/main" id="{C1DFFA8F-8D4F-0297-5B3C-13974E2A6798}"/>
              </a:ext>
            </a:extLst>
          </p:cNvPr>
          <p:cNvSpPr/>
          <p:nvPr/>
        </p:nvSpPr>
        <p:spPr>
          <a:xfrm rot="-6145861">
            <a:off x="6868776" y="916555"/>
            <a:ext cx="335777" cy="1619767"/>
          </a:xfrm>
          <a:prstGeom prst="upArrow">
            <a:avLst>
              <a:gd name="adj1" fmla="val 50000"/>
              <a:gd name="adj2" fmla="val 50000"/>
            </a:avLst>
          </a:prstGeom>
          <a:solidFill>
            <a:srgbClr val="FF0000"/>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5" name="Google Shape;155;p7" descr="A yellow ball with a surprised face and a colorful explosion&#10;&#10;AI-generated content may be incorrect.">
            <a:extLst>
              <a:ext uri="{FF2B5EF4-FFF2-40B4-BE49-F238E27FC236}">
                <a16:creationId xmlns:a16="http://schemas.microsoft.com/office/drawing/2014/main" id="{E9B9CBC6-8147-AE8D-0BA5-98CB26172715}"/>
              </a:ext>
            </a:extLst>
          </p:cNvPr>
          <p:cNvPicPr preferRelativeResize="0"/>
          <p:nvPr/>
        </p:nvPicPr>
        <p:blipFill rotWithShape="1">
          <a:blip r:embed="rId4">
            <a:alphaModFix/>
          </a:blip>
          <a:srcRect/>
          <a:stretch/>
        </p:blipFill>
        <p:spPr>
          <a:xfrm>
            <a:off x="687294" y="628629"/>
            <a:ext cx="6460565" cy="3634068"/>
          </a:xfrm>
          <a:prstGeom prst="rect">
            <a:avLst/>
          </a:prstGeom>
          <a:noFill/>
          <a:ln>
            <a:noFill/>
          </a:ln>
        </p:spPr>
      </p:pic>
    </p:spTree>
    <p:extLst>
      <p:ext uri="{BB962C8B-B14F-4D97-AF65-F5344CB8AC3E}">
        <p14:creationId xmlns:p14="http://schemas.microsoft.com/office/powerpoint/2010/main" val="417745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fade">
                                      <p:cBhvr>
                                        <p:cTn id="7" dur="10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p8"/>
          <p:cNvSpPr/>
          <p:nvPr/>
        </p:nvSpPr>
        <p:spPr>
          <a:xfrm>
            <a:off x="0" y="0"/>
            <a:ext cx="9143771"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1" name="Google Shape;161;p8"/>
          <p:cNvSpPr/>
          <p:nvPr/>
        </p:nvSpPr>
        <p:spPr>
          <a:xfrm>
            <a:off x="0" y="891540"/>
            <a:ext cx="541782" cy="5071110"/>
          </a:xfrm>
          <a:prstGeom prst="rect">
            <a:avLst/>
          </a:prstGeom>
          <a:solidFill>
            <a:srgbClr val="4C52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2" name="Google Shape;162;p8"/>
          <p:cNvPicPr preferRelativeResize="0"/>
          <p:nvPr/>
        </p:nvPicPr>
        <p:blipFill rotWithShape="1">
          <a:blip r:embed="rId3">
            <a:alphaModFix/>
          </a:blip>
          <a:srcRect/>
          <a:stretch/>
        </p:blipFill>
        <p:spPr>
          <a:xfrm>
            <a:off x="714177" y="1343347"/>
            <a:ext cx="7753482" cy="4167496"/>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1551</Words>
  <Application>Microsoft Office PowerPoint</Application>
  <PresentationFormat>On-screen Show (4:3)</PresentationFormat>
  <Paragraphs>127</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Calibri</vt:lpstr>
      <vt:lpstr>Arial</vt:lpstr>
      <vt:lpstr>Roboto</vt:lpstr>
      <vt:lpstr>Office Theme</vt:lpstr>
      <vt:lpstr>PowerPoint Presentation</vt:lpstr>
      <vt:lpstr>Agenda:  AI-Powered Learning Tools</vt:lpstr>
      <vt:lpstr>AI Use Case #1 -Topic Development</vt:lpstr>
      <vt:lpstr>AI Use Case # 2  Search Strategies</vt:lpstr>
      <vt:lpstr>PowerPoint Presentation</vt:lpstr>
      <vt:lpstr>PowerPoint Presentation</vt:lpstr>
      <vt:lpstr>PowerPoint Presentation</vt:lpstr>
      <vt:lpstr>PowerPoint Presentation</vt:lpstr>
      <vt:lpstr>PowerPoint Presentation</vt:lpstr>
      <vt:lpstr>AI Use Case # 2  Search Strategies, continued</vt:lpstr>
      <vt:lpstr>PowerPoint Presentation</vt:lpstr>
      <vt:lpstr>PowerPoint Presentation</vt:lpstr>
      <vt:lpstr>PowerPoint Presentation</vt:lpstr>
      <vt:lpstr>PowerPoint Presentation</vt:lpstr>
      <vt:lpstr>PowerPoint Presentation</vt:lpstr>
      <vt:lpstr>PowerPoint Presentation</vt:lpstr>
      <vt:lpstr>Enhancing Presentations with ChatGPT</vt:lpstr>
      <vt:lpstr>Enhancing Presentations with ChatGPT</vt:lpstr>
      <vt:lpstr>AI Use Case #4 -Soft Skills Training</vt:lpstr>
      <vt:lpstr>Mock Therapy Office, YouTube Video Homework</vt:lpstr>
      <vt:lpstr>AI lead to a grant and conference presentation so far</vt:lpstr>
      <vt:lpstr>THANK YOU</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drmar</dc:creator>
  <cp:lastModifiedBy>Mary Murphy</cp:lastModifiedBy>
  <cp:revision>1</cp:revision>
  <dcterms:created xsi:type="dcterms:W3CDTF">2013-01-27T09:14:16Z</dcterms:created>
  <dcterms:modified xsi:type="dcterms:W3CDTF">2025-10-15T15:17:55Z</dcterms:modified>
</cp:coreProperties>
</file>