
<file path=[Content_Types].xml><?xml version="1.0" encoding="utf-8"?>
<Types xmlns="http://schemas.openxmlformats.org/package/2006/content-types">
  <Default Extension="png" ContentType="image/png"/>
  <Default Extension="mpeg" ContentType="video/mpeg"/>
  <Default Extension="jpeg" ContentType="image/jpeg"/>
  <Default Extension="rels" ContentType="application/vnd.openxmlformats-package.relationships+xml"/>
  <Default Extension="xml" ContentType="application/xml"/>
  <Default Extension="gif" ContentType="video/unknown"/>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6"/>
  </p:notesMasterIdLst>
  <p:sldIdLst>
    <p:sldId id="256" r:id="rId4"/>
    <p:sldId id="308" r:id="rId5"/>
    <p:sldId id="309" r:id="rId6"/>
    <p:sldId id="257" r:id="rId7"/>
    <p:sldId id="258" r:id="rId8"/>
    <p:sldId id="259" r:id="rId9"/>
    <p:sldId id="272" r:id="rId10"/>
    <p:sldId id="260" r:id="rId11"/>
    <p:sldId id="261" r:id="rId12"/>
    <p:sldId id="262" r:id="rId13"/>
    <p:sldId id="265" r:id="rId14"/>
    <p:sldId id="264" r:id="rId15"/>
    <p:sldId id="263" r:id="rId16"/>
    <p:sldId id="266" r:id="rId17"/>
    <p:sldId id="267" r:id="rId18"/>
    <p:sldId id="268" r:id="rId19"/>
    <p:sldId id="269" r:id="rId20"/>
    <p:sldId id="270" r:id="rId21"/>
    <p:sldId id="271" r:id="rId22"/>
    <p:sldId id="297" r:id="rId23"/>
    <p:sldId id="273" r:id="rId24"/>
    <p:sldId id="299" r:id="rId25"/>
    <p:sldId id="275" r:id="rId26"/>
    <p:sldId id="274" r:id="rId27"/>
    <p:sldId id="276" r:id="rId28"/>
    <p:sldId id="277" r:id="rId29"/>
    <p:sldId id="278" r:id="rId30"/>
    <p:sldId id="279" r:id="rId31"/>
    <p:sldId id="280" r:id="rId32"/>
    <p:sldId id="281" r:id="rId33"/>
    <p:sldId id="282" r:id="rId34"/>
    <p:sldId id="283" r:id="rId35"/>
    <p:sldId id="284" r:id="rId36"/>
    <p:sldId id="285" r:id="rId37"/>
    <p:sldId id="302" r:id="rId38"/>
    <p:sldId id="303" r:id="rId39"/>
    <p:sldId id="286" r:id="rId40"/>
    <p:sldId id="287" r:id="rId41"/>
    <p:sldId id="288" r:id="rId42"/>
    <p:sldId id="289" r:id="rId43"/>
    <p:sldId id="290" r:id="rId44"/>
    <p:sldId id="304" r:id="rId45"/>
    <p:sldId id="291" r:id="rId46"/>
    <p:sldId id="292" r:id="rId47"/>
    <p:sldId id="293" r:id="rId48"/>
    <p:sldId id="294" r:id="rId49"/>
    <p:sldId id="300" r:id="rId50"/>
    <p:sldId id="305" r:id="rId51"/>
    <p:sldId id="295" r:id="rId52"/>
    <p:sldId id="296" r:id="rId53"/>
    <p:sldId id="301" r:id="rId54"/>
    <p:sldId id="306"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4" d="100"/>
          <a:sy n="74" d="100"/>
        </p:scale>
        <p:origin x="-492" y="-8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8E0DDD-B6A0-41F5-8041-90925598FB00}" type="datetimeFigureOut">
              <a:rPr lang="en-US" smtClean="0"/>
              <a:t>10/11/2012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2591BE-9C85-4653-AB79-97900B777CCA}" type="slidenum">
              <a:rPr lang="en-US" smtClean="0"/>
              <a:t>‹#›</a:t>
            </a:fld>
            <a:endParaRPr lang="en-US"/>
          </a:p>
        </p:txBody>
      </p:sp>
    </p:spTree>
    <p:extLst>
      <p:ext uri="{BB962C8B-B14F-4D97-AF65-F5344CB8AC3E}">
        <p14:creationId xmlns:p14="http://schemas.microsoft.com/office/powerpoint/2010/main" val="1476310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ewstimes.com/?controllerName=search&amp;action=search&amp;channel=local&amp;search=1&amp;inlineLink=1&amp;query=%22Bill+Jacquemin%22"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newstimes.com/?controllerName=search&amp;action=search&amp;channel=local&amp;search=1&amp;inlineLink=1&amp;query=%22Mark+Boughton%22" TargetMode="External"/><Relationship Id="rId5" Type="http://schemas.openxmlformats.org/officeDocument/2006/relationships/hyperlink" Target="http://www.newstimes.com/?controllerName=search&amp;action=search&amp;channel=local&amp;search=1&amp;inlineLink=1&amp;query=%22Douglas+Fuchs%22" TargetMode="External"/><Relationship Id="rId4" Type="http://schemas.openxmlformats.org/officeDocument/2006/relationships/hyperlink" Target="http://www.newstimes.com/?controllerName=search&amp;action=search&amp;channel=local&amp;search=1&amp;inlineLink=1&amp;query=%22Pat+Murphy%22"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Bill </a:t>
            </a:r>
            <a:r>
              <a:rPr lang="en-US" dirty="0" err="1" smtClean="0">
                <a:hlinkClick r:id="rId3"/>
              </a:rPr>
              <a:t>Jacquemin</a:t>
            </a:r>
            <a:endParaRPr lang="en-US" dirty="0" smtClean="0"/>
          </a:p>
          <a:p>
            <a:r>
              <a:rPr lang="en-US" dirty="0" smtClean="0"/>
              <a:t>New Milford Mayor </a:t>
            </a:r>
            <a:r>
              <a:rPr lang="en-US" dirty="0" smtClean="0">
                <a:hlinkClick r:id="rId4"/>
              </a:rPr>
              <a:t>Pat Murphy</a:t>
            </a:r>
            <a:endParaRPr lang="en-US" dirty="0" smtClean="0"/>
          </a:p>
          <a:p>
            <a:r>
              <a:rPr lang="en-US" dirty="0" smtClean="0"/>
              <a:t>Police Chief </a:t>
            </a:r>
            <a:r>
              <a:rPr lang="en-US" dirty="0" smtClean="0">
                <a:hlinkClick r:id="rId5"/>
              </a:rPr>
              <a:t>Douglas Fuchs</a:t>
            </a:r>
            <a:endParaRPr lang="en-US" dirty="0" smtClean="0"/>
          </a:p>
          <a:p>
            <a:r>
              <a:rPr lang="en-US" dirty="0" smtClean="0"/>
              <a:t>Danbury Mayor </a:t>
            </a:r>
            <a:r>
              <a:rPr lang="en-US" dirty="0" smtClean="0">
                <a:hlinkClick r:id="rId6"/>
              </a:rPr>
              <a:t>Mark </a:t>
            </a:r>
            <a:r>
              <a:rPr lang="en-US" dirty="0" err="1" smtClean="0">
                <a:hlinkClick r:id="rId6"/>
              </a:rPr>
              <a:t>Boughton</a:t>
            </a:r>
            <a:endParaRPr lang="en-US" dirty="0"/>
          </a:p>
        </p:txBody>
      </p:sp>
      <p:sp>
        <p:nvSpPr>
          <p:cNvPr id="4" name="Slide Number Placeholder 3"/>
          <p:cNvSpPr>
            <a:spLocks noGrp="1"/>
          </p:cNvSpPr>
          <p:nvPr>
            <p:ph type="sldNum" sz="quarter" idx="10"/>
          </p:nvPr>
        </p:nvSpPr>
        <p:spPr/>
        <p:txBody>
          <a:bodyPr/>
          <a:lstStyle/>
          <a:p>
            <a:fld id="{CA2591BE-9C85-4653-AB79-97900B777CCA}" type="slidenum">
              <a:rPr lang="en-US" smtClean="0"/>
              <a:t>4</a:t>
            </a:fld>
            <a:endParaRPr lang="en-US"/>
          </a:p>
        </p:txBody>
      </p:sp>
    </p:spTree>
    <p:extLst>
      <p:ext uri="{BB962C8B-B14F-4D97-AF65-F5344CB8AC3E}">
        <p14:creationId xmlns:p14="http://schemas.microsoft.com/office/powerpoint/2010/main" val="4036989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1DF9877-3BAF-4C11-8C1F-5AB6C754253C}" type="slidenum">
              <a:rPr lang="en-US" smtClean="0"/>
              <a:pPr>
                <a:defRPr/>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41</a:t>
            </a:r>
            <a:r>
              <a:rPr lang="en-US" baseline="30000" dirty="0" smtClean="0"/>
              <a:t>st</a:t>
            </a:r>
            <a:r>
              <a:rPr lang="en-US" dirty="0" smtClean="0"/>
              <a:t> on the list since 1950.</a:t>
            </a:r>
            <a:endParaRPr lang="en-US" dirty="0"/>
          </a:p>
        </p:txBody>
      </p:sp>
      <p:sp>
        <p:nvSpPr>
          <p:cNvPr id="4" name="Slide Number Placeholder 3"/>
          <p:cNvSpPr>
            <a:spLocks noGrp="1"/>
          </p:cNvSpPr>
          <p:nvPr>
            <p:ph type="sldNum" sz="quarter" idx="10"/>
          </p:nvPr>
        </p:nvSpPr>
        <p:spPr/>
        <p:txBody>
          <a:bodyPr/>
          <a:lstStyle/>
          <a:p>
            <a:fld id="{CA2591BE-9C85-4653-AB79-97900B777CCA}" type="slidenum">
              <a:rPr lang="en-US" smtClean="0"/>
              <a:t>6</a:t>
            </a:fld>
            <a:endParaRPr lang="en-US"/>
          </a:p>
        </p:txBody>
      </p:sp>
    </p:spTree>
    <p:extLst>
      <p:ext uri="{BB962C8B-B14F-4D97-AF65-F5344CB8AC3E}">
        <p14:creationId xmlns:p14="http://schemas.microsoft.com/office/powerpoint/2010/main" val="1422841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58A9E3-3546-4EC6-81C5-4AA8A8A9E41E}" type="datetimeFigureOut">
              <a:rPr lang="en-US" smtClean="0"/>
              <a:t>10/11/2012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ECD23-E51E-4C2D-9CCE-5B61C11D17E7}" type="slidenum">
              <a:rPr lang="en-US" smtClean="0"/>
              <a:t>‹#›</a:t>
            </a:fld>
            <a:endParaRPr lang="en-US"/>
          </a:p>
        </p:txBody>
      </p:sp>
    </p:spTree>
    <p:extLst>
      <p:ext uri="{BB962C8B-B14F-4D97-AF65-F5344CB8AC3E}">
        <p14:creationId xmlns:p14="http://schemas.microsoft.com/office/powerpoint/2010/main" val="3043732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58A9E3-3546-4EC6-81C5-4AA8A8A9E41E}" type="datetimeFigureOut">
              <a:rPr lang="en-US" smtClean="0"/>
              <a:t>10/11/2012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ECD23-E51E-4C2D-9CCE-5B61C11D17E7}" type="slidenum">
              <a:rPr lang="en-US" smtClean="0"/>
              <a:t>‹#›</a:t>
            </a:fld>
            <a:endParaRPr lang="en-US"/>
          </a:p>
        </p:txBody>
      </p:sp>
    </p:spTree>
    <p:extLst>
      <p:ext uri="{BB962C8B-B14F-4D97-AF65-F5344CB8AC3E}">
        <p14:creationId xmlns:p14="http://schemas.microsoft.com/office/powerpoint/2010/main" val="955396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58A9E3-3546-4EC6-81C5-4AA8A8A9E41E}" type="datetimeFigureOut">
              <a:rPr lang="en-US" smtClean="0"/>
              <a:t>10/11/2012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ECD23-E51E-4C2D-9CCE-5B61C11D17E7}" type="slidenum">
              <a:rPr lang="en-US" smtClean="0"/>
              <a:t>‹#›</a:t>
            </a:fld>
            <a:endParaRPr lang="en-US"/>
          </a:p>
        </p:txBody>
      </p:sp>
    </p:spTree>
    <p:extLst>
      <p:ext uri="{BB962C8B-B14F-4D97-AF65-F5344CB8AC3E}">
        <p14:creationId xmlns:p14="http://schemas.microsoft.com/office/powerpoint/2010/main" val="3849229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Microsoft Sans Serif" pitchFamily="34" charset="0"/>
            </a:endParaRPr>
          </a:p>
        </p:txBody>
      </p:sp>
      <p:sp>
        <p:nvSpPr>
          <p:cNvPr id="5120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512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9BED4E40-2428-4A20-86B2-87FE090319B9}"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fld id="{C3A8E54D-EF85-41B9-9691-5ED41B769CE1}" type="datetimeFigureOut">
              <a:rPr lang="en-US"/>
              <a:pPr>
                <a:defRPr/>
              </a:pPr>
              <a:t>10/11/2012</a:t>
            </a:fld>
            <a:endParaRPr lang="en-US"/>
          </a:p>
        </p:txBody>
      </p:sp>
    </p:spTree>
    <p:extLst>
      <p:ext uri="{BB962C8B-B14F-4D97-AF65-F5344CB8AC3E}">
        <p14:creationId xmlns:p14="http://schemas.microsoft.com/office/powerpoint/2010/main" val="4274002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71D3D2C-3EAF-4D29-B118-24A2907C4AA6}" type="datetimeFigureOut">
              <a:rPr lang="en-US"/>
              <a:pPr>
                <a:defRPr/>
              </a:pPr>
              <a:t>10/11/2012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6D49A7-7231-432F-A6EA-013EDF95BA46}" type="slidenum">
              <a:rPr lang="en-US"/>
              <a:pPr>
                <a:defRPr/>
              </a:pPr>
              <a:t>‹#›</a:t>
            </a:fld>
            <a:endParaRPr lang="en-US"/>
          </a:p>
        </p:txBody>
      </p:sp>
    </p:spTree>
    <p:extLst>
      <p:ext uri="{BB962C8B-B14F-4D97-AF65-F5344CB8AC3E}">
        <p14:creationId xmlns:p14="http://schemas.microsoft.com/office/powerpoint/2010/main" val="1606946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8D7A2A6-1A62-4FE8-A16A-D39E1BCC812B}" type="datetimeFigureOut">
              <a:rPr lang="en-US"/>
              <a:pPr>
                <a:defRPr/>
              </a:pPr>
              <a:t>10/11/2012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798C4D-E221-405D-94AB-A7126D1A5648}" type="slidenum">
              <a:rPr lang="en-US"/>
              <a:pPr>
                <a:defRPr/>
              </a:pPr>
              <a:t>‹#›</a:t>
            </a:fld>
            <a:endParaRPr lang="en-US"/>
          </a:p>
        </p:txBody>
      </p:sp>
    </p:spTree>
    <p:extLst>
      <p:ext uri="{BB962C8B-B14F-4D97-AF65-F5344CB8AC3E}">
        <p14:creationId xmlns:p14="http://schemas.microsoft.com/office/powerpoint/2010/main" val="3465256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0219F476-53FD-4D76-BB2A-034BF06E06F1}" type="datetimeFigureOut">
              <a:rPr lang="en-US"/>
              <a:pPr>
                <a:defRPr/>
              </a:pPr>
              <a:t>10/11/2012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A73F8F-C81E-40B5-ABD5-8DA4B959BC39}" type="slidenum">
              <a:rPr lang="en-US"/>
              <a:pPr>
                <a:defRPr/>
              </a:pPr>
              <a:t>‹#›</a:t>
            </a:fld>
            <a:endParaRPr lang="en-US"/>
          </a:p>
        </p:txBody>
      </p:sp>
    </p:spTree>
    <p:extLst>
      <p:ext uri="{BB962C8B-B14F-4D97-AF65-F5344CB8AC3E}">
        <p14:creationId xmlns:p14="http://schemas.microsoft.com/office/powerpoint/2010/main" val="3231542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41B7BC5F-EAD7-4539-935B-1D7C957917A3}" type="datetimeFigureOut">
              <a:rPr lang="en-US"/>
              <a:pPr>
                <a:defRPr/>
              </a:pPr>
              <a:t>10/11/2012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C2CA73-0B67-4506-9C62-D603CC40BBBA}" type="slidenum">
              <a:rPr lang="en-US"/>
              <a:pPr>
                <a:defRPr/>
              </a:pPr>
              <a:t>‹#›</a:t>
            </a:fld>
            <a:endParaRPr lang="en-US"/>
          </a:p>
        </p:txBody>
      </p:sp>
    </p:spTree>
    <p:extLst>
      <p:ext uri="{BB962C8B-B14F-4D97-AF65-F5344CB8AC3E}">
        <p14:creationId xmlns:p14="http://schemas.microsoft.com/office/powerpoint/2010/main" val="3769154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9636333-3722-4122-9D3A-73F128C25AF1}" type="datetimeFigureOut">
              <a:rPr lang="en-US"/>
              <a:pPr>
                <a:defRPr/>
              </a:pPr>
              <a:t>10/11/2012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3F0B84-83EF-441B-B45F-0BF4BA495C23}" type="slidenum">
              <a:rPr lang="en-US"/>
              <a:pPr>
                <a:defRPr/>
              </a:pPr>
              <a:t>‹#›</a:t>
            </a:fld>
            <a:endParaRPr lang="en-US"/>
          </a:p>
        </p:txBody>
      </p:sp>
    </p:spTree>
    <p:extLst>
      <p:ext uri="{BB962C8B-B14F-4D97-AF65-F5344CB8AC3E}">
        <p14:creationId xmlns:p14="http://schemas.microsoft.com/office/powerpoint/2010/main" val="3307554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03E38E7-5E48-444E-8FD1-73BA0F82A37A}" type="datetimeFigureOut">
              <a:rPr lang="en-US"/>
              <a:pPr>
                <a:defRPr/>
              </a:pPr>
              <a:t>10/11/2012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A07992-D4E8-452F-BE81-BAE639AA0F7B}" type="slidenum">
              <a:rPr lang="en-US"/>
              <a:pPr>
                <a:defRPr/>
              </a:pPr>
              <a:t>‹#›</a:t>
            </a:fld>
            <a:endParaRPr lang="en-US"/>
          </a:p>
        </p:txBody>
      </p:sp>
    </p:spTree>
    <p:extLst>
      <p:ext uri="{BB962C8B-B14F-4D97-AF65-F5344CB8AC3E}">
        <p14:creationId xmlns:p14="http://schemas.microsoft.com/office/powerpoint/2010/main" val="4036857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DA65B05-4EDC-4882-B296-0176C1F02F44}" type="datetimeFigureOut">
              <a:rPr lang="en-US"/>
              <a:pPr>
                <a:defRPr/>
              </a:pPr>
              <a:t>10/11/2012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2BB84A-A694-4FB5-9A71-01228C7CA2C7}" type="slidenum">
              <a:rPr lang="en-US"/>
              <a:pPr>
                <a:defRPr/>
              </a:pPr>
              <a:t>‹#›</a:t>
            </a:fld>
            <a:endParaRPr lang="en-US"/>
          </a:p>
        </p:txBody>
      </p:sp>
    </p:spTree>
    <p:extLst>
      <p:ext uri="{BB962C8B-B14F-4D97-AF65-F5344CB8AC3E}">
        <p14:creationId xmlns:p14="http://schemas.microsoft.com/office/powerpoint/2010/main" val="680404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58A9E3-3546-4EC6-81C5-4AA8A8A9E41E}" type="datetimeFigureOut">
              <a:rPr lang="en-US" smtClean="0"/>
              <a:t>10/11/2012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ECD23-E51E-4C2D-9CCE-5B61C11D17E7}" type="slidenum">
              <a:rPr lang="en-US" smtClean="0"/>
              <a:t>‹#›</a:t>
            </a:fld>
            <a:endParaRPr lang="en-US"/>
          </a:p>
        </p:txBody>
      </p:sp>
    </p:spTree>
    <p:extLst>
      <p:ext uri="{BB962C8B-B14F-4D97-AF65-F5344CB8AC3E}">
        <p14:creationId xmlns:p14="http://schemas.microsoft.com/office/powerpoint/2010/main" val="2884127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E74BD1F-F042-4EE5-B87F-233B2981A28F}" type="datetimeFigureOut">
              <a:rPr lang="en-US"/>
              <a:pPr>
                <a:defRPr/>
              </a:pPr>
              <a:t>10/11/2012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8DFAA4-03FB-48BB-878D-852A05A0F310}" type="slidenum">
              <a:rPr lang="en-US"/>
              <a:pPr>
                <a:defRPr/>
              </a:pPr>
              <a:t>‹#›</a:t>
            </a:fld>
            <a:endParaRPr lang="en-US"/>
          </a:p>
        </p:txBody>
      </p:sp>
    </p:spTree>
    <p:extLst>
      <p:ext uri="{BB962C8B-B14F-4D97-AF65-F5344CB8AC3E}">
        <p14:creationId xmlns:p14="http://schemas.microsoft.com/office/powerpoint/2010/main" val="258315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AD69C5D-7CD7-4EA4-812D-0EC58550B3F5}" type="datetimeFigureOut">
              <a:rPr lang="en-US"/>
              <a:pPr>
                <a:defRPr/>
              </a:pPr>
              <a:t>10/11/2012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E89C28-E153-4B25-B2FC-9CEC2C1E873E}" type="slidenum">
              <a:rPr lang="en-US"/>
              <a:pPr>
                <a:defRPr/>
              </a:pPr>
              <a:t>‹#›</a:t>
            </a:fld>
            <a:endParaRPr lang="en-US"/>
          </a:p>
        </p:txBody>
      </p:sp>
    </p:spTree>
    <p:extLst>
      <p:ext uri="{BB962C8B-B14F-4D97-AF65-F5344CB8AC3E}">
        <p14:creationId xmlns:p14="http://schemas.microsoft.com/office/powerpoint/2010/main" val="4266591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A719586-B466-4A77-A9BE-F007E802F591}" type="datetimeFigureOut">
              <a:rPr lang="en-US"/>
              <a:pPr>
                <a:defRPr/>
              </a:pPr>
              <a:t>10/11/2012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D42FFA-4709-4915-827F-E79F4F8EA14F}" type="slidenum">
              <a:rPr lang="en-US"/>
              <a:pPr>
                <a:defRPr/>
              </a:pPr>
              <a:t>‹#›</a:t>
            </a:fld>
            <a:endParaRPr lang="en-US"/>
          </a:p>
        </p:txBody>
      </p:sp>
    </p:spTree>
    <p:extLst>
      <p:ext uri="{BB962C8B-B14F-4D97-AF65-F5344CB8AC3E}">
        <p14:creationId xmlns:p14="http://schemas.microsoft.com/office/powerpoint/2010/main" val="2556145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58A9E3-3546-4EC6-81C5-4AA8A8A9E41E}" type="datetimeFigureOut">
              <a:rPr lang="en-US" smtClean="0">
                <a:solidFill>
                  <a:prstClr val="black">
                    <a:tint val="75000"/>
                  </a:prstClr>
                </a:solidFill>
              </a:rPr>
              <a:pPr/>
              <a:t>10/11/2012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ECD23-E51E-4C2D-9CCE-5B61C11D17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354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58A9E3-3546-4EC6-81C5-4AA8A8A9E41E}" type="datetimeFigureOut">
              <a:rPr lang="en-US" smtClean="0">
                <a:solidFill>
                  <a:prstClr val="black">
                    <a:tint val="75000"/>
                  </a:prstClr>
                </a:solidFill>
              </a:rPr>
              <a:pPr/>
              <a:t>10/11/2012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ECD23-E51E-4C2D-9CCE-5B61C11D17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021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58A9E3-3546-4EC6-81C5-4AA8A8A9E41E}" type="datetimeFigureOut">
              <a:rPr lang="en-US" smtClean="0">
                <a:solidFill>
                  <a:prstClr val="black">
                    <a:tint val="75000"/>
                  </a:prstClr>
                </a:solidFill>
              </a:rPr>
              <a:pPr/>
              <a:t>10/11/2012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ECD23-E51E-4C2D-9CCE-5B61C11D17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415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58A9E3-3546-4EC6-81C5-4AA8A8A9E41E}" type="datetimeFigureOut">
              <a:rPr lang="en-US" smtClean="0">
                <a:solidFill>
                  <a:prstClr val="black">
                    <a:tint val="75000"/>
                  </a:prstClr>
                </a:solidFill>
              </a:rPr>
              <a:pPr/>
              <a:t>10/11/2012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ECD23-E51E-4C2D-9CCE-5B61C11D17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435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58A9E3-3546-4EC6-81C5-4AA8A8A9E41E}" type="datetimeFigureOut">
              <a:rPr lang="en-US" smtClean="0">
                <a:solidFill>
                  <a:prstClr val="black">
                    <a:tint val="75000"/>
                  </a:prstClr>
                </a:solidFill>
              </a:rPr>
              <a:pPr/>
              <a:t>10/11/2012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0ECD23-E51E-4C2D-9CCE-5B61C11D17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966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58A9E3-3546-4EC6-81C5-4AA8A8A9E41E}" type="datetimeFigureOut">
              <a:rPr lang="en-US" smtClean="0">
                <a:solidFill>
                  <a:prstClr val="black">
                    <a:tint val="75000"/>
                  </a:prstClr>
                </a:solidFill>
              </a:rPr>
              <a:pPr/>
              <a:t>10/11/2012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0ECD23-E51E-4C2D-9CCE-5B61C11D17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002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58A9E3-3546-4EC6-81C5-4AA8A8A9E41E}" type="datetimeFigureOut">
              <a:rPr lang="en-US" smtClean="0">
                <a:solidFill>
                  <a:prstClr val="black">
                    <a:tint val="75000"/>
                  </a:prstClr>
                </a:solidFill>
              </a:rPr>
              <a:pPr/>
              <a:t>10/11/2012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0ECD23-E51E-4C2D-9CCE-5B61C11D17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31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58A9E3-3546-4EC6-81C5-4AA8A8A9E41E}" type="datetimeFigureOut">
              <a:rPr lang="en-US" smtClean="0"/>
              <a:t>10/11/2012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ECD23-E51E-4C2D-9CCE-5B61C11D17E7}" type="slidenum">
              <a:rPr lang="en-US" smtClean="0"/>
              <a:t>‹#›</a:t>
            </a:fld>
            <a:endParaRPr lang="en-US"/>
          </a:p>
        </p:txBody>
      </p:sp>
    </p:spTree>
    <p:extLst>
      <p:ext uri="{BB962C8B-B14F-4D97-AF65-F5344CB8AC3E}">
        <p14:creationId xmlns:p14="http://schemas.microsoft.com/office/powerpoint/2010/main" val="2942097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58A9E3-3546-4EC6-81C5-4AA8A8A9E41E}" type="datetimeFigureOut">
              <a:rPr lang="en-US" smtClean="0">
                <a:solidFill>
                  <a:prstClr val="black">
                    <a:tint val="75000"/>
                  </a:prstClr>
                </a:solidFill>
              </a:rPr>
              <a:pPr/>
              <a:t>10/11/2012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ECD23-E51E-4C2D-9CCE-5B61C11D17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403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58A9E3-3546-4EC6-81C5-4AA8A8A9E41E}" type="datetimeFigureOut">
              <a:rPr lang="en-US" smtClean="0">
                <a:solidFill>
                  <a:prstClr val="black">
                    <a:tint val="75000"/>
                  </a:prstClr>
                </a:solidFill>
              </a:rPr>
              <a:pPr/>
              <a:t>10/11/2012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ECD23-E51E-4C2D-9CCE-5B61C11D17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346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58A9E3-3546-4EC6-81C5-4AA8A8A9E41E}" type="datetimeFigureOut">
              <a:rPr lang="en-US" smtClean="0">
                <a:solidFill>
                  <a:prstClr val="black">
                    <a:tint val="75000"/>
                  </a:prstClr>
                </a:solidFill>
              </a:rPr>
              <a:pPr/>
              <a:t>10/11/2012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ECD23-E51E-4C2D-9CCE-5B61C11D17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012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58A9E3-3546-4EC6-81C5-4AA8A8A9E41E}" type="datetimeFigureOut">
              <a:rPr lang="en-US" smtClean="0">
                <a:solidFill>
                  <a:prstClr val="black">
                    <a:tint val="75000"/>
                  </a:prstClr>
                </a:solidFill>
              </a:rPr>
              <a:pPr/>
              <a:t>10/11/2012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ECD23-E51E-4C2D-9CCE-5B61C11D17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647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58A9E3-3546-4EC6-81C5-4AA8A8A9E41E}" type="datetimeFigureOut">
              <a:rPr lang="en-US" smtClean="0"/>
              <a:t>10/11/2012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ECD23-E51E-4C2D-9CCE-5B61C11D17E7}" type="slidenum">
              <a:rPr lang="en-US" smtClean="0"/>
              <a:t>‹#›</a:t>
            </a:fld>
            <a:endParaRPr lang="en-US"/>
          </a:p>
        </p:txBody>
      </p:sp>
    </p:spTree>
    <p:extLst>
      <p:ext uri="{BB962C8B-B14F-4D97-AF65-F5344CB8AC3E}">
        <p14:creationId xmlns:p14="http://schemas.microsoft.com/office/powerpoint/2010/main" val="68696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58A9E3-3546-4EC6-81C5-4AA8A8A9E41E}" type="datetimeFigureOut">
              <a:rPr lang="en-US" smtClean="0"/>
              <a:t>10/11/2012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0ECD23-E51E-4C2D-9CCE-5B61C11D17E7}" type="slidenum">
              <a:rPr lang="en-US" smtClean="0"/>
              <a:t>‹#›</a:t>
            </a:fld>
            <a:endParaRPr lang="en-US"/>
          </a:p>
        </p:txBody>
      </p:sp>
    </p:spTree>
    <p:extLst>
      <p:ext uri="{BB962C8B-B14F-4D97-AF65-F5344CB8AC3E}">
        <p14:creationId xmlns:p14="http://schemas.microsoft.com/office/powerpoint/2010/main" val="1983730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58A9E3-3546-4EC6-81C5-4AA8A8A9E41E}" type="datetimeFigureOut">
              <a:rPr lang="en-US" smtClean="0"/>
              <a:t>10/11/2012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0ECD23-E51E-4C2D-9CCE-5B61C11D17E7}" type="slidenum">
              <a:rPr lang="en-US" smtClean="0"/>
              <a:t>‹#›</a:t>
            </a:fld>
            <a:endParaRPr lang="en-US"/>
          </a:p>
        </p:txBody>
      </p:sp>
    </p:spTree>
    <p:extLst>
      <p:ext uri="{BB962C8B-B14F-4D97-AF65-F5344CB8AC3E}">
        <p14:creationId xmlns:p14="http://schemas.microsoft.com/office/powerpoint/2010/main" val="1020879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58A9E3-3546-4EC6-81C5-4AA8A8A9E41E}" type="datetimeFigureOut">
              <a:rPr lang="en-US" smtClean="0"/>
              <a:t>10/11/2012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0ECD23-E51E-4C2D-9CCE-5B61C11D17E7}" type="slidenum">
              <a:rPr lang="en-US" smtClean="0"/>
              <a:t>‹#›</a:t>
            </a:fld>
            <a:endParaRPr lang="en-US"/>
          </a:p>
        </p:txBody>
      </p:sp>
    </p:spTree>
    <p:extLst>
      <p:ext uri="{BB962C8B-B14F-4D97-AF65-F5344CB8AC3E}">
        <p14:creationId xmlns:p14="http://schemas.microsoft.com/office/powerpoint/2010/main" val="1643726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58A9E3-3546-4EC6-81C5-4AA8A8A9E41E}" type="datetimeFigureOut">
              <a:rPr lang="en-US" smtClean="0"/>
              <a:t>10/11/2012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ECD23-E51E-4C2D-9CCE-5B61C11D17E7}" type="slidenum">
              <a:rPr lang="en-US" smtClean="0"/>
              <a:t>‹#›</a:t>
            </a:fld>
            <a:endParaRPr lang="en-US"/>
          </a:p>
        </p:txBody>
      </p:sp>
    </p:spTree>
    <p:extLst>
      <p:ext uri="{BB962C8B-B14F-4D97-AF65-F5344CB8AC3E}">
        <p14:creationId xmlns:p14="http://schemas.microsoft.com/office/powerpoint/2010/main" val="2808719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58A9E3-3546-4EC6-81C5-4AA8A8A9E41E}" type="datetimeFigureOut">
              <a:rPr lang="en-US" smtClean="0"/>
              <a:t>10/11/2012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ECD23-E51E-4C2D-9CCE-5B61C11D17E7}" type="slidenum">
              <a:rPr lang="en-US" smtClean="0"/>
              <a:t>‹#›</a:t>
            </a:fld>
            <a:endParaRPr lang="en-US"/>
          </a:p>
        </p:txBody>
      </p:sp>
    </p:spTree>
    <p:extLst>
      <p:ext uri="{BB962C8B-B14F-4D97-AF65-F5344CB8AC3E}">
        <p14:creationId xmlns:p14="http://schemas.microsoft.com/office/powerpoint/2010/main" val="1474236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58A9E3-3546-4EC6-81C5-4AA8A8A9E41E}" type="datetimeFigureOut">
              <a:rPr lang="en-US" smtClean="0"/>
              <a:t>10/11/2012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0ECD23-E51E-4C2D-9CCE-5B61C11D17E7}" type="slidenum">
              <a:rPr lang="en-US" smtClean="0"/>
              <a:t>‹#›</a:t>
            </a:fld>
            <a:endParaRPr lang="en-US"/>
          </a:p>
        </p:txBody>
      </p:sp>
    </p:spTree>
    <p:extLst>
      <p:ext uri="{BB962C8B-B14F-4D97-AF65-F5344CB8AC3E}">
        <p14:creationId xmlns:p14="http://schemas.microsoft.com/office/powerpoint/2010/main" val="271804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fld id="{9045AEA1-6493-49A8-AEF6-BDDDFAFBAF37}" type="datetimeFigureOut">
              <a:rPr lang="en-US"/>
              <a:pPr fontAlgn="base">
                <a:spcBef>
                  <a:spcPct val="0"/>
                </a:spcBef>
                <a:spcAft>
                  <a:spcPct val="0"/>
                </a:spcAft>
                <a:defRPr/>
              </a:pPr>
              <a:t>10/11/2012</a:t>
            </a:fld>
            <a:endParaRPr lang="en-US"/>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fld id="{5F990B81-2BAC-42CE-A570-BA16504B1CE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1861931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58A9E3-3546-4EC6-81C5-4AA8A8A9E41E}" type="datetimeFigureOut">
              <a:rPr lang="en-US" smtClean="0">
                <a:solidFill>
                  <a:prstClr val="black">
                    <a:tint val="75000"/>
                  </a:prstClr>
                </a:solidFill>
              </a:rPr>
              <a:pPr/>
              <a:t>10/11/2012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0ECD23-E51E-4C2D-9CCE-5B61C11D17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5316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gif"/><Relationship Id="rId1" Type="http://schemas.microsoft.com/office/2007/relationships/media" Target="../media/media2.gif"/><Relationship Id="rId5" Type="http://schemas.openxmlformats.org/officeDocument/2006/relationships/image" Target="../media/image11.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eg"/><Relationship Id="rId1" Type="http://schemas.microsoft.com/office/2007/relationships/media" Target="../media/media3.mpe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eg"/><Relationship Id="rId1" Type="http://schemas.microsoft.com/office/2007/relationships/media" Target="../media/media4.mpe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eg"/><Relationship Id="rId1" Type="http://schemas.microsoft.com/office/2007/relationships/media" Target="../media/media5.mpe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google.com/imgres?hl=en&amp;client=firefox-a&amp;hs=fVN&amp;sa=X&amp;rls=org.mozilla:en-US:official&amp;biw=960&amp;bih=626&amp;tbm=isch&amp;prmd=imvns&amp;tbnid=cBclxbgfl0d7iM:&amp;imgrefurl=http://www.zazzle.com/half_meteorologist_half_superhero_button-145871411347764579&amp;docid=H4cPU5Gx0cxRqM&amp;itg=1&amp;imgurl=http://rlv.zcache.com/half_meteorologist_half_superhero_button-p145871411347764579z745k_400.jpg&amp;w=400&amp;h=400&amp;ei=GJB0UKn6JJG60AGHgYGQBw&amp;zoom=1&amp;iact=hc&amp;vpx=244&amp;vpy=132&amp;dur=5713&amp;hovh=225&amp;hovw=225&amp;tx=137&amp;ty=168&amp;sig=109248912513030113718&amp;page=1&amp;tbnh=130&amp;tbnw=149&amp;start=0&amp;ndsp=15&amp;ved=1t:429,r:1,s:0,i:78"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www.ncdc.noaa.gov/snow-and-ice/docs/kocin-uccellini.pd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457200"/>
            <a:ext cx="8763000" cy="1470025"/>
          </a:xfrm>
        </p:spPr>
        <p:txBody>
          <a:bodyPr>
            <a:noAutofit/>
          </a:bodyPr>
          <a:lstStyle/>
          <a:p>
            <a:r>
              <a:rPr lang="en-US" sz="6000" dirty="0" smtClean="0">
                <a:solidFill>
                  <a:schemeClr val="accent6">
                    <a:lumMod val="75000"/>
                  </a:schemeClr>
                </a:solidFill>
              </a:rPr>
              <a:t>Snow in October…..</a:t>
            </a:r>
            <a:br>
              <a:rPr lang="en-US" sz="6000" dirty="0" smtClean="0">
                <a:solidFill>
                  <a:schemeClr val="accent6">
                    <a:lumMod val="75000"/>
                  </a:schemeClr>
                </a:solidFill>
              </a:rPr>
            </a:br>
            <a:r>
              <a:rPr lang="en-US" sz="6000" dirty="0" smtClean="0">
                <a:solidFill>
                  <a:schemeClr val="accent6">
                    <a:lumMod val="75000"/>
                  </a:schemeClr>
                </a:solidFill>
              </a:rPr>
              <a:t>How Could This Happen ??</a:t>
            </a:r>
            <a:endParaRPr lang="en-US" sz="6000" dirty="0">
              <a:solidFill>
                <a:schemeClr val="accent6">
                  <a:lumMod val="75000"/>
                </a:schemeClr>
              </a:solidFill>
            </a:endParaRPr>
          </a:p>
        </p:txBody>
      </p:sp>
      <p:sp>
        <p:nvSpPr>
          <p:cNvPr id="3" name="Subtitle 2"/>
          <p:cNvSpPr>
            <a:spLocks noGrp="1"/>
          </p:cNvSpPr>
          <p:nvPr>
            <p:ph type="subTitle" idx="1"/>
          </p:nvPr>
        </p:nvSpPr>
        <p:spPr>
          <a:xfrm>
            <a:off x="-1447800" y="5410200"/>
            <a:ext cx="6400800" cy="1752600"/>
          </a:xfrm>
        </p:spPr>
        <p:txBody>
          <a:bodyPr/>
          <a:lstStyle/>
          <a:p>
            <a:r>
              <a:rPr lang="en-US" dirty="0" smtClean="0">
                <a:solidFill>
                  <a:schemeClr val="tx1"/>
                </a:solidFill>
              </a:rPr>
              <a:t>Jeffrey Tongue</a:t>
            </a:r>
          </a:p>
          <a:p>
            <a:r>
              <a:rPr lang="en-US" dirty="0" smtClean="0">
                <a:solidFill>
                  <a:schemeClr val="tx1"/>
                </a:solidFill>
              </a:rPr>
              <a:t>Meteorologist</a:t>
            </a:r>
            <a:endParaRPr lang="en-US" dirty="0">
              <a:solidFill>
                <a:schemeClr val="tx1"/>
              </a:solidFill>
            </a:endParaRPr>
          </a:p>
        </p:txBody>
      </p:sp>
    </p:spTree>
    <p:extLst>
      <p:ext uri="{BB962C8B-B14F-4D97-AF65-F5344CB8AC3E}">
        <p14:creationId xmlns:p14="http://schemas.microsoft.com/office/powerpoint/2010/main" val="3679997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Reflectivity_Loop.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464" y="457200"/>
            <a:ext cx="9092412" cy="5620657"/>
          </a:xfrm>
        </p:spPr>
      </p:pic>
    </p:spTree>
    <p:extLst>
      <p:ext uri="{BB962C8B-B14F-4D97-AF65-F5344CB8AC3E}">
        <p14:creationId xmlns:p14="http://schemas.microsoft.com/office/powerpoint/2010/main" val="2681335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NWS Forecast Discussions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SOME SNOW SHOWERS WILL BE POSSIBLE...ESPECIALLY AS THE STORM EXITS...HOWEVER NO ACCUMULATION IS EXPECTED. (Wed Afternoon)</a:t>
            </a:r>
          </a:p>
          <a:p>
            <a:endParaRPr lang="en-US" dirty="0" smtClean="0">
              <a:solidFill>
                <a:schemeClr val="bg1"/>
              </a:solidFill>
            </a:endParaRPr>
          </a:p>
          <a:p>
            <a:r>
              <a:rPr lang="en-US" dirty="0" smtClean="0">
                <a:solidFill>
                  <a:schemeClr val="bg1"/>
                </a:solidFill>
              </a:rPr>
              <a:t>FAR INLAND MAY SEE A FLAKE OR TWO (Thu Morning)</a:t>
            </a:r>
            <a:endParaRPr lang="en-US" dirty="0">
              <a:solidFill>
                <a:schemeClr val="bg1"/>
              </a:solidFill>
            </a:endParaRPr>
          </a:p>
        </p:txBody>
      </p:sp>
    </p:spTree>
    <p:extLst>
      <p:ext uri="{BB962C8B-B14F-4D97-AF65-F5344CB8AC3E}">
        <p14:creationId xmlns:p14="http://schemas.microsoft.com/office/powerpoint/2010/main" val="1634034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Thursday Afternoon</a:t>
            </a:r>
            <a:endParaRPr lang="en-US" dirty="0">
              <a:solidFill>
                <a:schemeClr val="bg1"/>
              </a:solidFill>
            </a:endParaRPr>
          </a:p>
        </p:txBody>
      </p:sp>
      <p:sp>
        <p:nvSpPr>
          <p:cNvPr id="3" name="Content Placeholder 2"/>
          <p:cNvSpPr>
            <a:spLocks noGrp="1"/>
          </p:cNvSpPr>
          <p:nvPr>
            <p:ph idx="1"/>
          </p:nvPr>
        </p:nvSpPr>
        <p:spPr>
          <a:xfrm>
            <a:off x="457200" y="1600200"/>
            <a:ext cx="8458200" cy="4525963"/>
          </a:xfrm>
        </p:spPr>
        <p:txBody>
          <a:bodyPr>
            <a:normAutofit fontScale="40000" lnSpcReduction="20000"/>
          </a:bodyPr>
          <a:lstStyle/>
          <a:p>
            <a:pPr marL="0" indent="0">
              <a:buNone/>
            </a:pPr>
            <a:r>
              <a:rPr lang="en-US" dirty="0" smtClean="0">
                <a:solidFill>
                  <a:schemeClr val="bg1"/>
                </a:solidFill>
              </a:rPr>
              <a:t>HERE'S MY THINKING... </a:t>
            </a:r>
          </a:p>
          <a:p>
            <a:pPr marL="0" indent="0">
              <a:buNone/>
            </a:pPr>
            <a:r>
              <a:rPr lang="en-US" dirty="0" smtClean="0">
                <a:solidFill>
                  <a:schemeClr val="bg1"/>
                </a:solidFill>
              </a:rPr>
              <a:t>1.  THIS IS A HIGHLY </a:t>
            </a:r>
            <a:r>
              <a:rPr lang="en-US" dirty="0" smtClean="0">
                <a:solidFill>
                  <a:srgbClr val="FF0000"/>
                </a:solidFill>
              </a:rPr>
              <a:t>ANOMALOUS EVENT</a:t>
            </a:r>
            <a:r>
              <a:rPr lang="en-US" dirty="0" smtClean="0">
                <a:solidFill>
                  <a:schemeClr val="bg1"/>
                </a:solidFill>
              </a:rPr>
              <a:t> WHERE SIGNIFICANT LATE OCTOBER SNOW HAS NEVER BEEN </a:t>
            </a:r>
          </a:p>
          <a:p>
            <a:pPr marL="0" indent="0">
              <a:buNone/>
            </a:pPr>
            <a:r>
              <a:rPr lang="en-US" dirty="0" smtClean="0">
                <a:solidFill>
                  <a:schemeClr val="bg1"/>
                </a:solidFill>
              </a:rPr>
              <a:t>OBSERVED ON THE COASTAL PLAIN PER THE 1ST ORDER CLIMATE STATIONS. </a:t>
            </a:r>
          </a:p>
          <a:p>
            <a:pPr marL="0" indent="0">
              <a:buNone/>
            </a:pPr>
            <a:endParaRPr lang="en-US" dirty="0" smtClean="0">
              <a:solidFill>
                <a:schemeClr val="bg1"/>
              </a:solidFill>
            </a:endParaRPr>
          </a:p>
          <a:p>
            <a:pPr marL="0" indent="0">
              <a:buNone/>
            </a:pPr>
            <a:r>
              <a:rPr lang="en-US" dirty="0" smtClean="0">
                <a:solidFill>
                  <a:schemeClr val="bg1"/>
                </a:solidFill>
              </a:rPr>
              <a:t>EVEN INLAND...SCANS OF THE COOP DATA SHOWS THAT ACCUMULATING SNOW IS  ALMOST UNHEARD OF. </a:t>
            </a:r>
          </a:p>
          <a:p>
            <a:pPr marL="0" indent="0">
              <a:buNone/>
            </a:pPr>
            <a:endParaRPr lang="en-US" dirty="0" smtClean="0">
              <a:solidFill>
                <a:schemeClr val="bg1"/>
              </a:solidFill>
            </a:endParaRPr>
          </a:p>
          <a:p>
            <a:pPr marL="0" indent="0">
              <a:buNone/>
            </a:pPr>
            <a:r>
              <a:rPr lang="en-US" dirty="0" smtClean="0">
                <a:solidFill>
                  <a:schemeClr val="bg1"/>
                </a:solidFill>
              </a:rPr>
              <a:t>2. MOST PCPN IS IN THE AFTN AND SOLAR RADIATION WILL LIKELY KEEP </a:t>
            </a:r>
            <a:r>
              <a:rPr lang="en-US" dirty="0" smtClean="0">
                <a:solidFill>
                  <a:srgbClr val="FF0000"/>
                </a:solidFill>
              </a:rPr>
              <a:t>TEMPS ABOVE FREEZING </a:t>
            </a:r>
            <a:r>
              <a:rPr lang="en-US" dirty="0" smtClean="0">
                <a:solidFill>
                  <a:schemeClr val="bg1"/>
                </a:solidFill>
              </a:rPr>
              <a:t>AS CHANGE TO SNOW OCCURS.  </a:t>
            </a:r>
          </a:p>
          <a:p>
            <a:pPr marL="0" indent="0">
              <a:buNone/>
            </a:pPr>
            <a:endParaRPr lang="en-US" dirty="0" smtClean="0">
              <a:solidFill>
                <a:schemeClr val="bg1"/>
              </a:solidFill>
            </a:endParaRPr>
          </a:p>
          <a:p>
            <a:pPr marL="0" indent="0">
              <a:buNone/>
            </a:pPr>
            <a:r>
              <a:rPr lang="en-US" dirty="0" smtClean="0">
                <a:solidFill>
                  <a:schemeClr val="bg1"/>
                </a:solidFill>
              </a:rPr>
              <a:t>3.  LASTLY...I </a:t>
            </a:r>
            <a:r>
              <a:rPr lang="en-US" dirty="0" smtClean="0">
                <a:solidFill>
                  <a:srgbClr val="FF0000"/>
                </a:solidFill>
              </a:rPr>
              <a:t>COULD NOT FIND SUPPORT OF SFC TEMPS BEING BELOW FREEZING </a:t>
            </a:r>
            <a:r>
              <a:rPr lang="en-US" dirty="0" smtClean="0">
                <a:solidFill>
                  <a:schemeClr val="bg1"/>
                </a:solidFill>
              </a:rPr>
              <a:t>IN ANY OF THE PROFILES I EXAMINED. </a:t>
            </a:r>
          </a:p>
          <a:p>
            <a:pPr marL="0" indent="0">
              <a:buNone/>
            </a:pPr>
            <a:r>
              <a:rPr lang="en-US" dirty="0" smtClean="0">
                <a:solidFill>
                  <a:schemeClr val="bg1"/>
                </a:solidFill>
              </a:rPr>
              <a:t>THUS...IN COLLABORATION WITH HPC  WINTER WEATHER DESK AND SURROUNDING WFO'S...WE HAVE LIMITED SNOW </a:t>
            </a:r>
          </a:p>
          <a:p>
            <a:pPr marL="0" indent="0">
              <a:buNone/>
            </a:pPr>
            <a:r>
              <a:rPr lang="en-US" dirty="0" smtClean="0">
                <a:solidFill>
                  <a:schemeClr val="bg1"/>
                </a:solidFill>
              </a:rPr>
              <a:t>ACCUMULATION TO HIGHER INLAND ELEVATION AND ONLY ALLOWED FOR SLUSHY TRACE AMOUNTS ON THE COAST - MOST OF WHICH WOULD OCCUR BETWEEN 5 AND 8 PM.</a:t>
            </a:r>
          </a:p>
          <a:p>
            <a:pPr marL="0" indent="0">
              <a:buNone/>
            </a:pPr>
            <a:endParaRPr lang="en-US" dirty="0">
              <a:solidFill>
                <a:schemeClr val="bg1"/>
              </a:solidFill>
            </a:endParaRPr>
          </a:p>
          <a:p>
            <a:pPr marL="0" indent="0">
              <a:buNone/>
            </a:pPr>
            <a:r>
              <a:rPr lang="en-US" dirty="0" smtClean="0">
                <a:solidFill>
                  <a:schemeClr val="bg1"/>
                </a:solidFill>
              </a:rPr>
              <a:t>A DEVELOPING COASTAL STORM WILL BRING THE FIRST SNOWFALL OF THE SEASON TO THE REGION ON SATURDAY. SEVERAL INCHES OF SNOW ARE POSSIBLE FOR THE HIGHER ELEVATIONS IN THE AFTERNOON INTO THE EVENING. WHILE ACCUMULATION IS EXPECTED MAINLY ON THE GRASSY SURFACES...SOME ACCUMULATION OF SNOW IS LIKELY FOR AREA ROADWAYS AFTER SUNSET. THERE REMAINS A CHANCE THAT SOME AREAS COULD SEEN AS MUCH AS 6 INCREASES OF SNOWFALL...BUT THE MORE LIKELY SCENARIO IS FOR 1 TO 3 INCHES OF WET SNOW.</a:t>
            </a:r>
            <a:endParaRPr lang="en-US" dirty="0">
              <a:solidFill>
                <a:schemeClr val="bg1"/>
              </a:solidFill>
            </a:endParaRPr>
          </a:p>
        </p:txBody>
      </p:sp>
    </p:spTree>
    <p:extLst>
      <p:ext uri="{BB962C8B-B14F-4D97-AF65-F5344CB8AC3E}">
        <p14:creationId xmlns:p14="http://schemas.microsoft.com/office/powerpoint/2010/main" val="1119939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Meteorologists Struggle</a:t>
            </a:r>
            <a:endParaRPr lang="en-US" dirty="0">
              <a:solidFill>
                <a:schemeClr val="bg1"/>
              </a:solidFill>
            </a:endParaRPr>
          </a:p>
        </p:txBody>
      </p:sp>
      <p:sp>
        <p:nvSpPr>
          <p:cNvPr id="3" name="Content Placeholder 2"/>
          <p:cNvSpPr>
            <a:spLocks noGrp="1"/>
          </p:cNvSpPr>
          <p:nvPr>
            <p:ph idx="1"/>
          </p:nvPr>
        </p:nvSpPr>
        <p:spPr/>
        <p:txBody>
          <a:bodyPr>
            <a:noAutofit/>
          </a:bodyPr>
          <a:lstStyle/>
          <a:p>
            <a:r>
              <a:rPr lang="en-US" sz="3600" dirty="0" smtClean="0">
                <a:solidFill>
                  <a:schemeClr val="tx2">
                    <a:lumMod val="50000"/>
                  </a:schemeClr>
                </a:solidFill>
              </a:rPr>
              <a:t>THE DEVIL IS IN THE DETAILS OF THE BOUNDARY LAYER</a:t>
            </a:r>
          </a:p>
          <a:p>
            <a:r>
              <a:rPr lang="en-US" sz="3600" dirty="0" smtClean="0">
                <a:solidFill>
                  <a:schemeClr val="tx2">
                    <a:lumMod val="50000"/>
                  </a:schemeClr>
                </a:solidFill>
              </a:rPr>
              <a:t>SST AROUND 60 F !</a:t>
            </a:r>
          </a:p>
          <a:p>
            <a:r>
              <a:rPr lang="en-US" sz="3600" dirty="0" smtClean="0">
                <a:solidFill>
                  <a:schemeClr val="tx2">
                    <a:lumMod val="50000"/>
                  </a:schemeClr>
                </a:solidFill>
              </a:rPr>
              <a:t>A RELATIVELY WARM GROUND WILL HELP MELT SNOWFALL</a:t>
            </a:r>
          </a:p>
          <a:p>
            <a:r>
              <a:rPr lang="en-US" sz="3600" dirty="0" smtClean="0">
                <a:solidFill>
                  <a:schemeClr val="tx2">
                    <a:lumMod val="50000"/>
                  </a:schemeClr>
                </a:solidFill>
              </a:rPr>
              <a:t>A FAIRLY CLASSIC WINTER WEATHER EVENT FOR OUR REGION IF IT WERE NOT OCTOBER.</a:t>
            </a:r>
            <a:endParaRPr lang="en-US" sz="3600" dirty="0">
              <a:solidFill>
                <a:schemeClr val="tx2">
                  <a:lumMod val="50000"/>
                </a:schemeClr>
              </a:solidFill>
            </a:endParaRPr>
          </a:p>
        </p:txBody>
      </p:sp>
    </p:spTree>
    <p:extLst>
      <p:ext uri="{BB962C8B-B14F-4D97-AF65-F5344CB8AC3E}">
        <p14:creationId xmlns:p14="http://schemas.microsoft.com/office/powerpoint/2010/main" val="7235891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43" y="-152400"/>
            <a:ext cx="8229600" cy="1143000"/>
          </a:xfrm>
        </p:spPr>
        <p:txBody>
          <a:bodyPr/>
          <a:lstStyle/>
          <a:p>
            <a:r>
              <a:rPr lang="en-US" dirty="0" smtClean="0">
                <a:solidFill>
                  <a:schemeClr val="bg1"/>
                </a:solidFill>
              </a:rPr>
              <a:t>Thursday, Oct 27  - 4 PM</a:t>
            </a:r>
            <a:endParaRPr lang="en-US" dirty="0">
              <a:solidFill>
                <a:schemeClr val="bg1"/>
              </a:solidFill>
            </a:endParaRP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8096"/>
            <a:ext cx="7433686"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386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dirty="0" smtClean="0">
                <a:solidFill>
                  <a:schemeClr val="bg1"/>
                </a:solidFill>
              </a:rPr>
              <a:t>Friday, Oct 28 4 AM</a:t>
            </a:r>
            <a:endParaRPr lang="en-US" dirty="0">
              <a:solidFill>
                <a:schemeClr val="bg1"/>
              </a:solidFill>
            </a:endParaRPr>
          </a:p>
        </p:txBody>
      </p:sp>
      <p:sp>
        <p:nvSpPr>
          <p:cNvPr id="3" name="Content Placeholder 2"/>
          <p:cNvSpPr>
            <a:spLocks noGrp="1"/>
          </p:cNvSpPr>
          <p:nvPr>
            <p:ph idx="1"/>
          </p:nvPr>
        </p:nvSpPr>
        <p:spPr/>
        <p:txBody>
          <a:bodyPr/>
          <a:lstStyle/>
          <a:p>
            <a:endParaRPr lang="en-US" dirty="0"/>
          </a:p>
        </p:txBody>
      </p:sp>
      <p:pic>
        <p:nvPicPr>
          <p:cNvPr id="2051" name="Picture 3" descr="R:\StormTotalSnowFcst_102811035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8096"/>
            <a:ext cx="7433685" cy="608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0666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977"/>
            <a:ext cx="8229600" cy="1143000"/>
          </a:xfrm>
        </p:spPr>
        <p:txBody>
          <a:bodyPr>
            <a:normAutofit/>
          </a:bodyPr>
          <a:lstStyle/>
          <a:p>
            <a:r>
              <a:rPr lang="en-US" dirty="0" smtClean="0">
                <a:solidFill>
                  <a:schemeClr val="bg1"/>
                </a:solidFill>
              </a:rPr>
              <a:t>Friday, Oct 28 4 PM</a:t>
            </a:r>
            <a:endParaRPr lang="en-US" dirty="0">
              <a:solidFill>
                <a:schemeClr val="bg1"/>
              </a:solidFill>
            </a:endParaRPr>
          </a:p>
        </p:txBody>
      </p:sp>
      <p:pic>
        <p:nvPicPr>
          <p:cNvPr id="3074" name="Picture 2" descr="R:\StormTotalSnowFcst_102811164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71525"/>
            <a:ext cx="7429500" cy="608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105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64394"/>
            <a:ext cx="8229600" cy="1143000"/>
          </a:xfrm>
        </p:spPr>
        <p:txBody>
          <a:bodyPr/>
          <a:lstStyle/>
          <a:p>
            <a:r>
              <a:rPr lang="en-US" dirty="0" smtClean="0">
                <a:solidFill>
                  <a:schemeClr val="bg1"/>
                </a:solidFill>
              </a:rPr>
              <a:t>Saturday, Oct 29 4 AM</a:t>
            </a:r>
            <a:endParaRPr lang="en-US" dirty="0">
              <a:solidFill>
                <a:schemeClr val="bg1"/>
              </a:solidFill>
            </a:endParaRPr>
          </a:p>
        </p:txBody>
      </p:sp>
      <p:sp>
        <p:nvSpPr>
          <p:cNvPr id="3" name="Content Placeholder 2"/>
          <p:cNvSpPr>
            <a:spLocks noGrp="1"/>
          </p:cNvSpPr>
          <p:nvPr>
            <p:ph idx="1"/>
          </p:nvPr>
        </p:nvSpPr>
        <p:spPr/>
        <p:txBody>
          <a:bodyPr/>
          <a:lstStyle/>
          <a:p>
            <a:endParaRPr lang="en-US"/>
          </a:p>
        </p:txBody>
      </p:sp>
      <p:pic>
        <p:nvPicPr>
          <p:cNvPr id="4098" name="Picture 2" descr="R:\StormTotalSnowFcst_102911034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71525"/>
            <a:ext cx="7429500" cy="608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1833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rPr>
              <a:t>Saturday, Oct 29 230 PM</a:t>
            </a:r>
            <a:endParaRPr lang="en-US" dirty="0">
              <a:solidFill>
                <a:schemeClr val="bg1"/>
              </a:solidFill>
            </a:endParaRPr>
          </a:p>
        </p:txBody>
      </p:sp>
      <p:pic>
        <p:nvPicPr>
          <p:cNvPr id="5122" name="Picture 2" descr="R:\StormTotalSnowFcst_102911143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767023"/>
            <a:ext cx="7433685" cy="608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093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rPr>
              <a:t>Saturday, Oct 29</a:t>
            </a:r>
            <a:r>
              <a:rPr lang="en-US" baseline="30000" dirty="0" smtClean="0">
                <a:solidFill>
                  <a:schemeClr val="bg1"/>
                </a:solidFill>
              </a:rPr>
              <a:t>th</a:t>
            </a:r>
            <a:r>
              <a:rPr lang="en-US" dirty="0">
                <a:solidFill>
                  <a:schemeClr val="bg1"/>
                </a:solidFill>
              </a:rPr>
              <a:t> </a:t>
            </a:r>
            <a:r>
              <a:rPr lang="en-US" dirty="0" smtClean="0">
                <a:solidFill>
                  <a:schemeClr val="bg1"/>
                </a:solidFill>
              </a:rPr>
              <a:t>900 PM</a:t>
            </a:r>
            <a:endParaRPr lang="en-US" dirty="0">
              <a:solidFill>
                <a:schemeClr val="bg1"/>
              </a:solidFill>
            </a:endParaRPr>
          </a:p>
        </p:txBody>
      </p:sp>
      <p:sp>
        <p:nvSpPr>
          <p:cNvPr id="3" name="Content Placeholder 2"/>
          <p:cNvSpPr>
            <a:spLocks noGrp="1"/>
          </p:cNvSpPr>
          <p:nvPr>
            <p:ph idx="1"/>
          </p:nvPr>
        </p:nvSpPr>
        <p:spPr/>
        <p:txBody>
          <a:bodyPr/>
          <a:lstStyle/>
          <a:p>
            <a:endParaRPr lang="en-US" dirty="0"/>
          </a:p>
        </p:txBody>
      </p:sp>
      <p:pic>
        <p:nvPicPr>
          <p:cNvPr id="6146" name="Picture 2" descr="R:\StormTotalSnowFcst_103011005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8096"/>
            <a:ext cx="7433685" cy="608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003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idx="4294967295"/>
          </p:nvPr>
        </p:nvSpPr>
        <p:spPr/>
        <p:txBody>
          <a:bodyPr/>
          <a:lstStyle/>
          <a:p>
            <a:pPr eaLnBrk="1" hangingPunct="1">
              <a:defRPr/>
            </a:pPr>
            <a:r>
              <a:rPr lang="en-US" i="1">
                <a:solidFill>
                  <a:srgbClr val="FF0000"/>
                </a:solidFill>
              </a:rPr>
              <a:t>Disclaimer</a:t>
            </a:r>
          </a:p>
        </p:txBody>
      </p:sp>
      <p:sp>
        <p:nvSpPr>
          <p:cNvPr id="14338" name="Content Placeholder 2"/>
          <p:cNvSpPr>
            <a:spLocks noGrp="1"/>
          </p:cNvSpPr>
          <p:nvPr>
            <p:ph idx="4294967295"/>
          </p:nvPr>
        </p:nvSpPr>
        <p:spPr/>
        <p:txBody>
          <a:bodyPr/>
          <a:lstStyle/>
          <a:p>
            <a:pPr eaLnBrk="1" hangingPunct="1">
              <a:defRPr/>
            </a:pPr>
            <a:r>
              <a:rPr lang="en-US" dirty="0" smtClean="0"/>
              <a:t>National </a:t>
            </a:r>
            <a:r>
              <a:rPr lang="en-US" dirty="0"/>
              <a:t>W</a:t>
            </a:r>
            <a:r>
              <a:rPr lang="en-US" dirty="0" smtClean="0"/>
              <a:t>eather Service Staff from the New York, NY Weather Forecast Office at Today’s Conference and NOT here on Official Government Times.  </a:t>
            </a:r>
          </a:p>
          <a:p>
            <a:pPr eaLnBrk="1" hangingPunct="1">
              <a:defRPr/>
            </a:pPr>
            <a:r>
              <a:rPr lang="en-US" dirty="0" smtClean="0"/>
              <a:t>Views </a:t>
            </a:r>
            <a:r>
              <a:rPr lang="en-US" dirty="0"/>
              <a:t>and Opinions Presented </a:t>
            </a:r>
            <a:r>
              <a:rPr lang="en-US" dirty="0" smtClean="0"/>
              <a:t>Today May NOT </a:t>
            </a:r>
            <a:r>
              <a:rPr lang="en-US" dirty="0"/>
              <a:t>necessarily represent those of the National Weather Service…..</a:t>
            </a:r>
          </a:p>
        </p:txBody>
      </p:sp>
    </p:spTree>
    <p:extLst>
      <p:ext uri="{BB962C8B-B14F-4D97-AF65-F5344CB8AC3E}">
        <p14:creationId xmlns:p14="http://schemas.microsoft.com/office/powerpoint/2010/main" val="37678510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C:\Users\JEFF~1.TON\AppData\Local\Temp\6\color-meteorlg-darts-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7033"/>
            <a:ext cx="8586019" cy="6654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9507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What Occurred</a:t>
            </a:r>
            <a:endParaRPr lang="en-US" b="1" dirty="0">
              <a:solidFill>
                <a:schemeClr val="bg1"/>
              </a:solidFill>
            </a:endParaRP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80" y="1314182"/>
            <a:ext cx="7124700"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1738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Oct 29 4 AM – Forecast – very good</a:t>
            </a:r>
            <a:endParaRPr lang="en-US" dirty="0">
              <a:solidFill>
                <a:schemeClr val="bg1"/>
              </a:solidFill>
            </a:endParaRPr>
          </a:p>
        </p:txBody>
      </p:sp>
      <p:sp>
        <p:nvSpPr>
          <p:cNvPr id="3" name="Content Placeholder 2"/>
          <p:cNvSpPr>
            <a:spLocks noGrp="1"/>
          </p:cNvSpPr>
          <p:nvPr>
            <p:ph idx="1"/>
          </p:nvPr>
        </p:nvSpPr>
        <p:spPr/>
        <p:txBody>
          <a:bodyPr/>
          <a:lstStyle/>
          <a:p>
            <a:endParaRPr lang="en-US"/>
          </a:p>
        </p:txBody>
      </p:sp>
      <p:pic>
        <p:nvPicPr>
          <p:cNvPr id="4098" name="Picture 2" descr="R:\StormTotalSnowFcst_102911034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429500" cy="608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7435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wv.mpe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86913" y="0"/>
            <a:ext cx="6739811" cy="6400800"/>
          </a:xfrm>
        </p:spPr>
      </p:pic>
    </p:spTree>
    <p:extLst>
      <p:ext uri="{BB962C8B-B14F-4D97-AF65-F5344CB8AC3E}">
        <p14:creationId xmlns:p14="http://schemas.microsoft.com/office/powerpoint/2010/main" val="24001877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IR.mpe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000" y="0"/>
            <a:ext cx="6823075" cy="6479876"/>
          </a:xfrm>
        </p:spPr>
      </p:pic>
    </p:spTree>
    <p:extLst>
      <p:ext uri="{BB962C8B-B14F-4D97-AF65-F5344CB8AC3E}">
        <p14:creationId xmlns:p14="http://schemas.microsoft.com/office/powerpoint/2010/main" val="2243133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test-0000.mpe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02750" y="0"/>
            <a:ext cx="6945876" cy="6383848"/>
          </a:xfrm>
        </p:spPr>
      </p:pic>
    </p:spTree>
    <p:extLst>
      <p:ext uri="{BB962C8B-B14F-4D97-AF65-F5344CB8AC3E}">
        <p14:creationId xmlns:p14="http://schemas.microsoft.com/office/powerpoint/2010/main" val="3038396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0"/>
            <a:ext cx="8229600" cy="1143000"/>
          </a:xfrm>
        </p:spPr>
        <p:txBody>
          <a:bodyPr/>
          <a:lstStyle/>
          <a:p>
            <a:pPr algn="l"/>
            <a:r>
              <a:rPr lang="en-US" dirty="0" smtClean="0">
                <a:solidFill>
                  <a:schemeClr val="bg1"/>
                </a:solidFill>
              </a:rPr>
              <a:t>12Z</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0"/>
            <a:ext cx="7272494" cy="6858000"/>
          </a:xfrm>
        </p:spPr>
      </p:pic>
    </p:spTree>
    <p:extLst>
      <p:ext uri="{BB962C8B-B14F-4D97-AF65-F5344CB8AC3E}">
        <p14:creationId xmlns:p14="http://schemas.microsoft.com/office/powerpoint/2010/main" val="33923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0"/>
            <a:ext cx="8229600" cy="1143000"/>
          </a:xfrm>
        </p:spPr>
        <p:txBody>
          <a:bodyPr/>
          <a:lstStyle/>
          <a:p>
            <a:pPr algn="l"/>
            <a:r>
              <a:rPr lang="en-US" dirty="0" smtClean="0">
                <a:solidFill>
                  <a:schemeClr val="bg1"/>
                </a:solidFill>
              </a:rPr>
              <a:t>14Z</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26831"/>
            <a:ext cx="7327827" cy="6858000"/>
          </a:xfrm>
        </p:spPr>
      </p:pic>
    </p:spTree>
    <p:extLst>
      <p:ext uri="{BB962C8B-B14F-4D97-AF65-F5344CB8AC3E}">
        <p14:creationId xmlns:p14="http://schemas.microsoft.com/office/powerpoint/2010/main" val="6084266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0"/>
            <a:ext cx="8229600" cy="1143000"/>
          </a:xfrm>
        </p:spPr>
        <p:txBody>
          <a:bodyPr/>
          <a:lstStyle/>
          <a:p>
            <a:pPr algn="l"/>
            <a:r>
              <a:rPr lang="en-US" dirty="0" smtClean="0">
                <a:solidFill>
                  <a:schemeClr val="bg1"/>
                </a:solidFill>
              </a:rPr>
              <a:t>15Z</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0"/>
            <a:ext cx="7352201" cy="6858000"/>
          </a:xfrm>
        </p:spPr>
      </p:pic>
    </p:spTree>
    <p:extLst>
      <p:ext uri="{BB962C8B-B14F-4D97-AF65-F5344CB8AC3E}">
        <p14:creationId xmlns:p14="http://schemas.microsoft.com/office/powerpoint/2010/main" val="702141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0"/>
            <a:ext cx="8229600" cy="1143000"/>
          </a:xfrm>
        </p:spPr>
        <p:txBody>
          <a:bodyPr/>
          <a:lstStyle/>
          <a:p>
            <a:pPr algn="l"/>
            <a:r>
              <a:rPr lang="en-US" dirty="0" smtClean="0">
                <a:solidFill>
                  <a:schemeClr val="bg1"/>
                </a:solidFill>
              </a:rPr>
              <a:t>16Z</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37666"/>
            <a:ext cx="7248481" cy="6820334"/>
          </a:xfrm>
        </p:spPr>
      </p:pic>
    </p:spTree>
    <p:extLst>
      <p:ext uri="{BB962C8B-B14F-4D97-AF65-F5344CB8AC3E}">
        <p14:creationId xmlns:p14="http://schemas.microsoft.com/office/powerpoint/2010/main" val="3944015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457200"/>
            <a:ext cx="8763000" cy="1470025"/>
          </a:xfrm>
        </p:spPr>
        <p:txBody>
          <a:bodyPr>
            <a:noAutofit/>
          </a:bodyPr>
          <a:lstStyle/>
          <a:p>
            <a:r>
              <a:rPr lang="en-US" sz="6000" dirty="0" smtClean="0">
                <a:solidFill>
                  <a:schemeClr val="accent6">
                    <a:lumMod val="75000"/>
                  </a:schemeClr>
                </a:solidFill>
              </a:rPr>
              <a:t>Snow in October…..</a:t>
            </a:r>
            <a:br>
              <a:rPr lang="en-US" sz="6000" dirty="0" smtClean="0">
                <a:solidFill>
                  <a:schemeClr val="accent6">
                    <a:lumMod val="75000"/>
                  </a:schemeClr>
                </a:solidFill>
              </a:rPr>
            </a:br>
            <a:r>
              <a:rPr lang="en-US" sz="6000" dirty="0" smtClean="0">
                <a:solidFill>
                  <a:schemeClr val="accent6">
                    <a:lumMod val="75000"/>
                  </a:schemeClr>
                </a:solidFill>
              </a:rPr>
              <a:t>How Could This Happen ??</a:t>
            </a:r>
            <a:endParaRPr lang="en-US" sz="6000" dirty="0">
              <a:solidFill>
                <a:schemeClr val="accent6">
                  <a:lumMod val="75000"/>
                </a:schemeClr>
              </a:solidFill>
            </a:endParaRPr>
          </a:p>
        </p:txBody>
      </p:sp>
      <p:sp>
        <p:nvSpPr>
          <p:cNvPr id="3" name="Subtitle 2"/>
          <p:cNvSpPr>
            <a:spLocks noGrp="1"/>
          </p:cNvSpPr>
          <p:nvPr>
            <p:ph type="subTitle" idx="1"/>
          </p:nvPr>
        </p:nvSpPr>
        <p:spPr>
          <a:xfrm>
            <a:off x="-1447800" y="5410200"/>
            <a:ext cx="6400800" cy="1752600"/>
          </a:xfrm>
        </p:spPr>
        <p:txBody>
          <a:bodyPr/>
          <a:lstStyle/>
          <a:p>
            <a:r>
              <a:rPr lang="en-US" dirty="0" smtClean="0">
                <a:solidFill>
                  <a:schemeClr val="tx1"/>
                </a:solidFill>
              </a:rPr>
              <a:t>Jeffrey Tongue</a:t>
            </a:r>
          </a:p>
          <a:p>
            <a:r>
              <a:rPr lang="en-US" dirty="0" smtClean="0">
                <a:solidFill>
                  <a:schemeClr val="tx1"/>
                </a:solidFill>
              </a:rPr>
              <a:t>Meteorologist</a:t>
            </a:r>
            <a:endParaRPr lang="en-US" dirty="0">
              <a:solidFill>
                <a:schemeClr val="tx1"/>
              </a:solidFill>
            </a:endParaRPr>
          </a:p>
        </p:txBody>
      </p:sp>
    </p:spTree>
    <p:extLst>
      <p:ext uri="{BB962C8B-B14F-4D97-AF65-F5344CB8AC3E}">
        <p14:creationId xmlns:p14="http://schemas.microsoft.com/office/powerpoint/2010/main" val="13609714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0"/>
            <a:ext cx="8229600" cy="1143000"/>
          </a:xfrm>
        </p:spPr>
        <p:txBody>
          <a:bodyPr/>
          <a:lstStyle/>
          <a:p>
            <a:pPr algn="l"/>
            <a:r>
              <a:rPr lang="en-US" dirty="0" smtClean="0">
                <a:solidFill>
                  <a:schemeClr val="bg1"/>
                </a:solidFill>
              </a:rPr>
              <a:t>17Z</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35417"/>
            <a:ext cx="7324681" cy="6892033"/>
          </a:xfrm>
        </p:spPr>
      </p:pic>
    </p:spTree>
    <p:extLst>
      <p:ext uri="{BB962C8B-B14F-4D97-AF65-F5344CB8AC3E}">
        <p14:creationId xmlns:p14="http://schemas.microsoft.com/office/powerpoint/2010/main" val="34829959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0"/>
            <a:ext cx="8229600" cy="1143000"/>
          </a:xfrm>
        </p:spPr>
        <p:txBody>
          <a:bodyPr/>
          <a:lstStyle/>
          <a:p>
            <a:pPr algn="l"/>
            <a:r>
              <a:rPr lang="en-US" dirty="0" smtClean="0">
                <a:solidFill>
                  <a:schemeClr val="bg1"/>
                </a:solidFill>
              </a:rPr>
              <a:t>19Z</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0"/>
            <a:ext cx="7295102" cy="6858000"/>
          </a:xfrm>
        </p:spPr>
      </p:pic>
    </p:spTree>
    <p:extLst>
      <p:ext uri="{BB962C8B-B14F-4D97-AF65-F5344CB8AC3E}">
        <p14:creationId xmlns:p14="http://schemas.microsoft.com/office/powerpoint/2010/main" val="40056510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0"/>
            <a:ext cx="8229600" cy="1143000"/>
          </a:xfrm>
        </p:spPr>
        <p:txBody>
          <a:bodyPr/>
          <a:lstStyle/>
          <a:p>
            <a:pPr algn="l"/>
            <a:r>
              <a:rPr lang="en-US" dirty="0" smtClean="0">
                <a:solidFill>
                  <a:schemeClr val="bg1"/>
                </a:solidFill>
              </a:rPr>
              <a:t>22Z</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0"/>
            <a:ext cx="7294623" cy="6858000"/>
          </a:xfrm>
        </p:spPr>
      </p:pic>
    </p:spTree>
    <p:extLst>
      <p:ext uri="{BB962C8B-B14F-4D97-AF65-F5344CB8AC3E}">
        <p14:creationId xmlns:p14="http://schemas.microsoft.com/office/powerpoint/2010/main" val="39488760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0"/>
            <a:ext cx="8229600" cy="1143000"/>
          </a:xfrm>
        </p:spPr>
        <p:txBody>
          <a:bodyPr/>
          <a:lstStyle/>
          <a:p>
            <a:pPr algn="l"/>
            <a:r>
              <a:rPr lang="en-US" dirty="0" smtClean="0">
                <a:solidFill>
                  <a:schemeClr val="bg1"/>
                </a:solidFill>
              </a:rPr>
              <a:t>19Z</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26831"/>
            <a:ext cx="7205430" cy="6858000"/>
          </a:xfrm>
        </p:spPr>
      </p:pic>
    </p:spTree>
    <p:extLst>
      <p:ext uri="{BB962C8B-B14F-4D97-AF65-F5344CB8AC3E}">
        <p14:creationId xmlns:p14="http://schemas.microsoft.com/office/powerpoint/2010/main" val="36022319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0"/>
            <a:ext cx="8229600" cy="1143000"/>
          </a:xfrm>
        </p:spPr>
        <p:txBody>
          <a:bodyPr/>
          <a:lstStyle/>
          <a:p>
            <a:pPr algn="l"/>
            <a:r>
              <a:rPr lang="en-US" dirty="0" smtClean="0">
                <a:solidFill>
                  <a:schemeClr val="bg1"/>
                </a:solidFill>
              </a:rPr>
              <a:t>21Z</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0"/>
            <a:ext cx="7212984" cy="6858000"/>
          </a:xfrm>
        </p:spPr>
      </p:pic>
    </p:spTree>
    <p:extLst>
      <p:ext uri="{BB962C8B-B14F-4D97-AF65-F5344CB8AC3E}">
        <p14:creationId xmlns:p14="http://schemas.microsoft.com/office/powerpoint/2010/main" val="31649612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Key Forecast Issue</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rPr>
              <a:t>Timing – Change to Snow was sooner than Forecast in NY Metro</a:t>
            </a:r>
            <a:r>
              <a:rPr lang="en-US" dirty="0">
                <a:solidFill>
                  <a:schemeClr val="bg1"/>
                </a:solidFill>
              </a:rPr>
              <a:t>. </a:t>
            </a:r>
            <a:endParaRPr lang="en-US" dirty="0" smtClean="0">
              <a:solidFill>
                <a:schemeClr val="bg1"/>
              </a:solidFill>
            </a:endParaRPr>
          </a:p>
          <a:p>
            <a:pPr marL="0" indent="0">
              <a:buNone/>
            </a:pPr>
            <a:r>
              <a:rPr lang="en-US" dirty="0" smtClean="0">
                <a:solidFill>
                  <a:schemeClr val="bg1"/>
                </a:solidFill>
              </a:rPr>
              <a:t>7 AM Saturday: </a:t>
            </a:r>
          </a:p>
          <a:p>
            <a:pPr marL="0" indent="0">
              <a:buNone/>
            </a:pPr>
            <a:r>
              <a:rPr lang="en-US" dirty="0" smtClean="0">
                <a:solidFill>
                  <a:schemeClr val="bg1"/>
                </a:solidFill>
              </a:rPr>
              <a:t>TIMING</a:t>
            </a:r>
            <a:r>
              <a:rPr lang="en-US" dirty="0">
                <a:solidFill>
                  <a:schemeClr val="bg1"/>
                </a:solidFill>
              </a:rPr>
              <a:t>...RAIN WILL DEVELOP EARLY THIS MORNING AND COULD BE </a:t>
            </a:r>
            <a:r>
              <a:rPr lang="en-US" dirty="0" smtClean="0">
                <a:solidFill>
                  <a:schemeClr val="bg1"/>
                </a:solidFill>
              </a:rPr>
              <a:t>HEAVY </a:t>
            </a:r>
            <a:r>
              <a:rPr lang="en-US" dirty="0">
                <a:solidFill>
                  <a:schemeClr val="bg1"/>
                </a:solidFill>
              </a:rPr>
              <a:t>AT TIMES. THE RAIN WILL MIX WITH AND THEN CHANGE TO SNOW </a:t>
            </a:r>
            <a:r>
              <a:rPr lang="en-US" dirty="0" smtClean="0">
                <a:solidFill>
                  <a:schemeClr val="bg1"/>
                </a:solidFill>
              </a:rPr>
              <a:t>   </a:t>
            </a:r>
            <a:r>
              <a:rPr lang="en-US" dirty="0">
                <a:solidFill>
                  <a:schemeClr val="bg1"/>
                </a:solidFill>
              </a:rPr>
              <a:t>LATE THIS AFTERNOON INTO EARLY THIS EVENING..  </a:t>
            </a:r>
            <a:endParaRPr lang="en-US" dirty="0" smtClean="0">
              <a:solidFill>
                <a:schemeClr val="bg1"/>
              </a:solidFill>
            </a:endParaRPr>
          </a:p>
          <a:p>
            <a:endParaRPr lang="en-US" dirty="0" smtClean="0"/>
          </a:p>
          <a:p>
            <a:endParaRPr lang="en-US" dirty="0"/>
          </a:p>
          <a:p>
            <a:endParaRPr lang="en-US" dirty="0"/>
          </a:p>
        </p:txBody>
      </p:sp>
    </p:spTree>
    <p:extLst>
      <p:ext uri="{BB962C8B-B14F-4D97-AF65-F5344CB8AC3E}">
        <p14:creationId xmlns:p14="http://schemas.microsoft.com/office/powerpoint/2010/main" val="11085338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Aviation Was Greatly Impacted</a:t>
            </a:r>
            <a:endParaRPr lang="en-US" dirty="0">
              <a:solidFill>
                <a:schemeClr val="bg1"/>
              </a:solidFill>
            </a:endParaRPr>
          </a:p>
        </p:txBody>
      </p:sp>
      <p:sp>
        <p:nvSpPr>
          <p:cNvPr id="3" name="Content Placeholder 2"/>
          <p:cNvSpPr>
            <a:spLocks noGrp="1"/>
          </p:cNvSpPr>
          <p:nvPr>
            <p:ph idx="1"/>
          </p:nvPr>
        </p:nvSpPr>
        <p:spPr/>
        <p:txBody>
          <a:bodyPr/>
          <a:lstStyle/>
          <a:p>
            <a:r>
              <a:rPr lang="en-US" dirty="0">
                <a:solidFill>
                  <a:schemeClr val="bg1"/>
                </a:solidFill>
              </a:rPr>
              <a:t>Passengers were held without water or bathrooms for 7 hours on JetBlue flight 504 at Bradley International outside Hartford, Conn., when their Fort Lauderdale, Fla., flight to Newark was </a:t>
            </a:r>
            <a:r>
              <a:rPr lang="en-US" dirty="0" smtClean="0">
                <a:solidFill>
                  <a:schemeClr val="bg1"/>
                </a:solidFill>
              </a:rPr>
              <a:t>diverted.</a:t>
            </a:r>
            <a:endParaRPr lang="en-US" dirty="0">
              <a:solidFill>
                <a:schemeClr val="bg1"/>
              </a:solidFill>
            </a:endParaRPr>
          </a:p>
        </p:txBody>
      </p:sp>
    </p:spTree>
    <p:extLst>
      <p:ext uri="{BB962C8B-B14F-4D97-AF65-F5344CB8AC3E}">
        <p14:creationId xmlns:p14="http://schemas.microsoft.com/office/powerpoint/2010/main" val="33350207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88" y="19050"/>
            <a:ext cx="7210425"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3417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7400"/>
            <a:ext cx="8229600" cy="1143000"/>
          </a:xfrm>
        </p:spPr>
        <p:txBody>
          <a:bodyPr>
            <a:normAutofit fontScale="90000"/>
          </a:bodyPr>
          <a:lstStyle/>
          <a:p>
            <a:pPr algn="l"/>
            <a:r>
              <a:rPr lang="en-US" dirty="0" smtClean="0">
                <a:solidFill>
                  <a:schemeClr val="bg1"/>
                </a:solidFill>
              </a:rPr>
              <a:t>13Z</a:t>
            </a:r>
            <a:br>
              <a:rPr lang="en-US" dirty="0" smtClean="0">
                <a:solidFill>
                  <a:schemeClr val="bg1"/>
                </a:solidFill>
              </a:rPr>
            </a:br>
            <a:r>
              <a:rPr lang="en-US" dirty="0" smtClean="0">
                <a:solidFill>
                  <a:schemeClr val="bg1"/>
                </a:solidFill>
              </a:rPr>
              <a:t>Dew </a:t>
            </a:r>
            <a:r>
              <a:rPr lang="en-US" dirty="0" err="1" smtClean="0">
                <a:solidFill>
                  <a:schemeClr val="bg1"/>
                </a:solidFill>
              </a:rPr>
              <a:t>Pt</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4656" y="0"/>
            <a:ext cx="7219344" cy="6858000"/>
          </a:xfrm>
        </p:spPr>
      </p:pic>
    </p:spTree>
    <p:extLst>
      <p:ext uri="{BB962C8B-B14F-4D97-AF65-F5344CB8AC3E}">
        <p14:creationId xmlns:p14="http://schemas.microsoft.com/office/powerpoint/2010/main" val="6492122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7400"/>
            <a:ext cx="8229600" cy="1143000"/>
          </a:xfrm>
        </p:spPr>
        <p:txBody>
          <a:bodyPr>
            <a:normAutofit fontScale="90000"/>
          </a:bodyPr>
          <a:lstStyle/>
          <a:p>
            <a:pPr algn="l"/>
            <a:r>
              <a:rPr lang="en-US" dirty="0" smtClean="0">
                <a:solidFill>
                  <a:schemeClr val="bg1"/>
                </a:solidFill>
              </a:rPr>
              <a:t>15Z</a:t>
            </a:r>
            <a:br>
              <a:rPr lang="en-US" dirty="0" smtClean="0">
                <a:solidFill>
                  <a:schemeClr val="bg1"/>
                </a:solidFill>
              </a:rPr>
            </a:br>
            <a:r>
              <a:rPr lang="en-US" dirty="0" smtClean="0">
                <a:solidFill>
                  <a:schemeClr val="bg1"/>
                </a:solidFill>
              </a:rPr>
              <a:t>Dew </a:t>
            </a:r>
            <a:r>
              <a:rPr lang="en-US" dirty="0" err="1" smtClean="0">
                <a:solidFill>
                  <a:schemeClr val="bg1"/>
                </a:solidFill>
              </a:rPr>
              <a:t>Pt</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8691" y="0"/>
            <a:ext cx="7289463" cy="6858000"/>
          </a:xfrm>
        </p:spPr>
      </p:pic>
    </p:spTree>
    <p:extLst>
      <p:ext uri="{BB962C8B-B14F-4D97-AF65-F5344CB8AC3E}">
        <p14:creationId xmlns:p14="http://schemas.microsoft.com/office/powerpoint/2010/main" val="4765798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525963"/>
          </a:xfrm>
        </p:spPr>
        <p:txBody>
          <a:bodyPr>
            <a:normAutofit fontScale="25000" lnSpcReduction="20000"/>
          </a:bodyPr>
          <a:lstStyle/>
          <a:p>
            <a:r>
              <a:rPr lang="en-US" sz="14400" dirty="0" smtClean="0"/>
              <a:t>"We can add it to the list of things I never thought I'd see in my lifetime, which has been growing for the last year and a half,“</a:t>
            </a:r>
          </a:p>
          <a:p>
            <a:endParaRPr lang="en-US" sz="14400" dirty="0"/>
          </a:p>
          <a:p>
            <a:r>
              <a:rPr lang="en-US" sz="14400" dirty="0" smtClean="0"/>
              <a:t>A lot of the town looks like a war zone.</a:t>
            </a:r>
          </a:p>
          <a:p>
            <a:endParaRPr lang="en-US" sz="14400" dirty="0"/>
          </a:p>
          <a:p>
            <a:r>
              <a:rPr lang="en-US" sz="14400" dirty="0" smtClean="0"/>
              <a:t>"We have the fury of (Tropical Storm) Irene mixed with cold and ice," </a:t>
            </a:r>
            <a:r>
              <a:rPr lang="en-US" sz="14400" dirty="0"/>
              <a:t/>
            </a:r>
            <a:br>
              <a:rPr lang="en-US" sz="14400" dirty="0"/>
            </a:br>
            <a:endParaRPr lang="en-US" sz="14400" dirty="0"/>
          </a:p>
          <a:p>
            <a:r>
              <a:rPr lang="en-US" sz="14400" dirty="0" smtClean="0"/>
              <a:t>"an unprecedented amount of damage" that will required “a long-term cleanup.”</a:t>
            </a:r>
          </a:p>
          <a:p>
            <a:pPr marL="0" indent="0">
              <a:buNone/>
            </a:pPr>
            <a:r>
              <a:rPr lang="en-US" sz="12800" dirty="0"/>
              <a:t/>
            </a:r>
            <a:br>
              <a:rPr lang="en-US" sz="12800" dirty="0"/>
            </a:br>
            <a:endParaRPr lang="en-US" sz="12800" dirty="0"/>
          </a:p>
          <a:p>
            <a:endParaRPr lang="en-US" dirty="0" smtClean="0"/>
          </a:p>
          <a:p>
            <a:endParaRPr lang="en-US" dirty="0"/>
          </a:p>
        </p:txBody>
      </p:sp>
    </p:spTree>
    <p:extLst>
      <p:ext uri="{BB962C8B-B14F-4D97-AF65-F5344CB8AC3E}">
        <p14:creationId xmlns:p14="http://schemas.microsoft.com/office/powerpoint/2010/main" val="317143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7400"/>
            <a:ext cx="8229600" cy="1143000"/>
          </a:xfrm>
        </p:spPr>
        <p:txBody>
          <a:bodyPr>
            <a:normAutofit fontScale="90000"/>
          </a:bodyPr>
          <a:lstStyle/>
          <a:p>
            <a:pPr algn="l"/>
            <a:r>
              <a:rPr lang="en-US" dirty="0" smtClean="0">
                <a:solidFill>
                  <a:schemeClr val="bg1"/>
                </a:solidFill>
              </a:rPr>
              <a:t>16Z</a:t>
            </a:r>
            <a:br>
              <a:rPr lang="en-US" dirty="0" smtClean="0">
                <a:solidFill>
                  <a:schemeClr val="bg1"/>
                </a:solidFill>
              </a:rPr>
            </a:br>
            <a:r>
              <a:rPr lang="en-US" dirty="0" smtClean="0">
                <a:solidFill>
                  <a:schemeClr val="bg1"/>
                </a:solidFill>
              </a:rPr>
              <a:t>Dew </a:t>
            </a:r>
            <a:r>
              <a:rPr lang="en-US" dirty="0" err="1" smtClean="0">
                <a:solidFill>
                  <a:schemeClr val="bg1"/>
                </a:solidFill>
              </a:rPr>
              <a:t>Pt</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5984" y="-5366"/>
            <a:ext cx="7242348" cy="6858000"/>
          </a:xfrm>
        </p:spPr>
      </p:pic>
    </p:spTree>
    <p:extLst>
      <p:ext uri="{BB962C8B-B14F-4D97-AF65-F5344CB8AC3E}">
        <p14:creationId xmlns:p14="http://schemas.microsoft.com/office/powerpoint/2010/main" val="33658567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04" y="2362200"/>
            <a:ext cx="8229600" cy="1143000"/>
          </a:xfrm>
        </p:spPr>
        <p:txBody>
          <a:bodyPr>
            <a:normAutofit fontScale="90000"/>
          </a:bodyPr>
          <a:lstStyle/>
          <a:p>
            <a:pPr algn="l"/>
            <a:r>
              <a:rPr lang="en-US" dirty="0" smtClean="0">
                <a:solidFill>
                  <a:schemeClr val="bg1"/>
                </a:solidFill>
              </a:rPr>
              <a:t>NAM </a:t>
            </a:r>
            <a:br>
              <a:rPr lang="en-US" dirty="0" smtClean="0">
                <a:solidFill>
                  <a:schemeClr val="bg1"/>
                </a:solidFill>
              </a:rPr>
            </a:br>
            <a:r>
              <a:rPr lang="en-US" dirty="0" smtClean="0">
                <a:solidFill>
                  <a:schemeClr val="bg1"/>
                </a:solidFill>
              </a:rPr>
              <a:t>9 HR </a:t>
            </a:r>
            <a:r>
              <a:rPr lang="en-US" dirty="0" err="1" smtClean="0">
                <a:solidFill>
                  <a:schemeClr val="bg1"/>
                </a:solidFill>
              </a:rPr>
              <a:t>Fcst</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485" y="0"/>
            <a:ext cx="7219343" cy="6858000"/>
          </a:xfrm>
        </p:spPr>
      </p:pic>
    </p:spTree>
    <p:extLst>
      <p:ext uri="{BB962C8B-B14F-4D97-AF65-F5344CB8AC3E}">
        <p14:creationId xmlns:p14="http://schemas.microsoft.com/office/powerpoint/2010/main" val="8504433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What About the 6-8” Forecast For NYC and Long Island ???</a:t>
            </a:r>
            <a:endParaRPr lang="en-US" dirty="0">
              <a:solidFill>
                <a:schemeClr val="bg1"/>
              </a:solidFill>
            </a:endParaRPr>
          </a:p>
        </p:txBody>
      </p:sp>
      <p:sp>
        <p:nvSpPr>
          <p:cNvPr id="3" name="Content Placeholder 2"/>
          <p:cNvSpPr>
            <a:spLocks noGrp="1"/>
          </p:cNvSpPr>
          <p:nvPr>
            <p:ph idx="1"/>
          </p:nvPr>
        </p:nvSpPr>
        <p:spPr>
          <a:xfrm>
            <a:off x="1676400" y="1752600"/>
            <a:ext cx="8229600" cy="4525963"/>
          </a:xfrm>
        </p:spPr>
        <p:txBody>
          <a:bodyPr>
            <a:normAutofit/>
          </a:bodyPr>
          <a:lstStyle/>
          <a:p>
            <a:r>
              <a:rPr lang="en-US" sz="1600" dirty="0"/>
              <a:t>...QUEENS COUNTY...</a:t>
            </a:r>
          </a:p>
          <a:p>
            <a:pPr lvl="1"/>
            <a:r>
              <a:rPr lang="en-US" sz="1200" dirty="0"/>
              <a:t>   ASTORIA    </a:t>
            </a:r>
            <a:r>
              <a:rPr lang="en-US" sz="1200" dirty="0" smtClean="0"/>
              <a:t>        	            </a:t>
            </a:r>
            <a:r>
              <a:rPr lang="en-US" sz="1200" dirty="0"/>
              <a:t>2.0  1100 PM 10/29  PUBLIC</a:t>
            </a:r>
          </a:p>
          <a:p>
            <a:pPr lvl="1"/>
            <a:r>
              <a:rPr lang="en-US" sz="1200" dirty="0"/>
              <a:t>   NYC/LA GUARDIA         1.7   200 AM 10/30  FAA CONTRACT OBSERVER</a:t>
            </a:r>
          </a:p>
          <a:p>
            <a:pPr lvl="1"/>
            <a:r>
              <a:rPr lang="en-US" sz="1200" dirty="0"/>
              <a:t>   NYC/JFK AIRPORT </a:t>
            </a:r>
            <a:r>
              <a:rPr lang="en-US" sz="1200" dirty="0" smtClean="0"/>
              <a:t>        </a:t>
            </a:r>
            <a:r>
              <a:rPr lang="en-US" sz="1200" dirty="0"/>
              <a:t>1.5   200 AM 10/30  FAA CONTRACT OBSERVER</a:t>
            </a:r>
          </a:p>
          <a:p>
            <a:pPr lvl="1"/>
            <a:r>
              <a:rPr lang="en-US" sz="1200" dirty="0"/>
              <a:t>   HOWARD BEACH    </a:t>
            </a:r>
            <a:r>
              <a:rPr lang="en-US" sz="1200" dirty="0" smtClean="0"/>
              <a:t>      </a:t>
            </a:r>
            <a:r>
              <a:rPr lang="en-US" sz="1200" dirty="0"/>
              <a:t>0.5   700 PM 10/29  SKYWARN </a:t>
            </a:r>
            <a:r>
              <a:rPr lang="en-US" sz="1200" dirty="0" smtClean="0"/>
              <a:t>SPOTTER</a:t>
            </a:r>
          </a:p>
          <a:p>
            <a:pPr lvl="1"/>
            <a:endParaRPr lang="en-US" sz="1200" dirty="0" smtClean="0"/>
          </a:p>
          <a:p>
            <a:r>
              <a:rPr lang="en-US" sz="1600" dirty="0"/>
              <a:t>...NASSAU COUNTY...</a:t>
            </a:r>
          </a:p>
          <a:p>
            <a:pPr lvl="1"/>
            <a:r>
              <a:rPr lang="en-US" sz="1200" dirty="0"/>
              <a:t>   MINEOLA                </a:t>
            </a:r>
            <a:r>
              <a:rPr lang="en-US" sz="1200" dirty="0" smtClean="0"/>
              <a:t>          4.0   </a:t>
            </a:r>
            <a:r>
              <a:rPr lang="en-US" sz="1200" dirty="0"/>
              <a:t>503 PM 10/29  SKYWARN SPOTTER</a:t>
            </a:r>
          </a:p>
          <a:p>
            <a:pPr lvl="1"/>
            <a:r>
              <a:rPr lang="en-US" sz="1200" dirty="0"/>
              <a:t>   WOODMERE               </a:t>
            </a:r>
            <a:r>
              <a:rPr lang="en-US" sz="1200" dirty="0" smtClean="0"/>
              <a:t>     2.3   </a:t>
            </a:r>
            <a:r>
              <a:rPr lang="en-US" sz="1200" dirty="0"/>
              <a:t>200 AM 10/30  PUBLIC</a:t>
            </a:r>
          </a:p>
          <a:p>
            <a:pPr lvl="1"/>
            <a:r>
              <a:rPr lang="en-US" sz="1200" dirty="0"/>
              <a:t>   NORTH MASSAPEQUA   </a:t>
            </a:r>
            <a:r>
              <a:rPr lang="en-US" sz="1200" dirty="0" smtClean="0"/>
              <a:t>2.1  </a:t>
            </a:r>
            <a:r>
              <a:rPr lang="en-US" sz="1200" dirty="0"/>
              <a:t>1230 AM 10/30  PUBLIC</a:t>
            </a:r>
          </a:p>
          <a:p>
            <a:pPr lvl="1"/>
            <a:r>
              <a:rPr lang="en-US" sz="1200" dirty="0"/>
              <a:t>   MUTTONTOWN             </a:t>
            </a:r>
            <a:r>
              <a:rPr lang="en-US" sz="1200" dirty="0" smtClean="0"/>
              <a:t>  1.0   </a:t>
            </a:r>
            <a:r>
              <a:rPr lang="en-US" sz="1200" dirty="0"/>
              <a:t>100 AM 10/30  SKYWARN SPOTTER</a:t>
            </a:r>
          </a:p>
          <a:p>
            <a:pPr lvl="1"/>
            <a:r>
              <a:rPr lang="en-US" sz="1200" dirty="0"/>
              <a:t>   PLAINVIEW              </a:t>
            </a:r>
            <a:r>
              <a:rPr lang="en-US" sz="1200" dirty="0" smtClean="0"/>
              <a:t>         0.7   </a:t>
            </a:r>
            <a:r>
              <a:rPr lang="en-US" sz="1200" dirty="0"/>
              <a:t>600 AM 10/30  SKYWARN </a:t>
            </a:r>
            <a:r>
              <a:rPr lang="en-US" sz="1200" dirty="0" smtClean="0"/>
              <a:t>SPOTTER</a:t>
            </a:r>
          </a:p>
          <a:p>
            <a:pPr lvl="1"/>
            <a:endParaRPr lang="en-US" sz="1200" dirty="0" smtClean="0"/>
          </a:p>
          <a:p>
            <a:r>
              <a:rPr lang="en-US" sz="1600" dirty="0"/>
              <a:t>...SUFFOLK COUNTY...</a:t>
            </a:r>
          </a:p>
          <a:p>
            <a:pPr lvl="1"/>
            <a:r>
              <a:rPr lang="en-US" sz="1200" dirty="0"/>
              <a:t>   NORTH BABYLON          0.4   700 AM 10/30  PUBLIC</a:t>
            </a:r>
          </a:p>
          <a:p>
            <a:pPr lvl="1"/>
            <a:r>
              <a:rPr lang="en-US" sz="1200" dirty="0"/>
              <a:t>   ISLIP AIRPORT        </a:t>
            </a:r>
            <a:r>
              <a:rPr lang="en-US" sz="1200" dirty="0" smtClean="0"/>
              <a:t>        </a:t>
            </a:r>
            <a:r>
              <a:rPr lang="en-US" sz="1200" dirty="0"/>
              <a:t>0.3   200 AM 10/30  FAA CONTRACT OBSERVER</a:t>
            </a:r>
          </a:p>
          <a:p>
            <a:pPr lvl="1"/>
            <a:r>
              <a:rPr lang="en-US" sz="1200" dirty="0"/>
              <a:t>   UPTON               </a:t>
            </a:r>
            <a:r>
              <a:rPr lang="en-US" sz="1200" dirty="0" smtClean="0"/>
              <a:t>             </a:t>
            </a:r>
            <a:r>
              <a:rPr lang="en-US" sz="1200" dirty="0"/>
              <a:t>0.2   200 AM 10/30  NWS </a:t>
            </a:r>
            <a:r>
              <a:rPr lang="en-US" sz="1200" dirty="0" smtClean="0"/>
              <a:t>OFFICE</a:t>
            </a:r>
            <a:endParaRPr lang="en-US" sz="1200" dirty="0"/>
          </a:p>
        </p:txBody>
      </p:sp>
    </p:spTree>
    <p:extLst>
      <p:ext uri="{BB962C8B-B14F-4D97-AF65-F5344CB8AC3E}">
        <p14:creationId xmlns:p14="http://schemas.microsoft.com/office/powerpoint/2010/main" val="30651715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8229600" cy="1143000"/>
          </a:xfrm>
        </p:spPr>
        <p:txBody>
          <a:bodyPr>
            <a:normAutofit fontScale="90000"/>
          </a:bodyPr>
          <a:lstStyle/>
          <a:p>
            <a:pPr algn="l"/>
            <a:r>
              <a:rPr lang="en-US" dirty="0" smtClean="0">
                <a:solidFill>
                  <a:schemeClr val="bg1"/>
                </a:solidFill>
              </a:rPr>
              <a:t>21Z</a:t>
            </a:r>
            <a:br>
              <a:rPr lang="en-US" dirty="0" smtClean="0">
                <a:solidFill>
                  <a:schemeClr val="bg1"/>
                </a:solidFill>
              </a:rPr>
            </a:br>
            <a:r>
              <a:rPr lang="en-US" dirty="0" smtClean="0">
                <a:solidFill>
                  <a:schemeClr val="bg1"/>
                </a:solidFill>
              </a:rPr>
              <a:t>Dew </a:t>
            </a:r>
            <a:r>
              <a:rPr lang="en-US" dirty="0" err="1" smtClean="0">
                <a:solidFill>
                  <a:schemeClr val="bg1"/>
                </a:solidFill>
              </a:rPr>
              <a:t>Pts</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4116" y="0"/>
            <a:ext cx="7209884" cy="6858000"/>
          </a:xfrm>
        </p:spPr>
      </p:pic>
    </p:spTree>
    <p:extLst>
      <p:ext uri="{BB962C8B-B14F-4D97-AF65-F5344CB8AC3E}">
        <p14:creationId xmlns:p14="http://schemas.microsoft.com/office/powerpoint/2010/main" val="30722953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 y="2438400"/>
            <a:ext cx="8229600" cy="1143000"/>
          </a:xfrm>
        </p:spPr>
        <p:txBody>
          <a:bodyPr/>
          <a:lstStyle/>
          <a:p>
            <a:pPr algn="l"/>
            <a:r>
              <a:rPr lang="en-US" dirty="0" smtClean="0">
                <a:solidFill>
                  <a:schemeClr val="bg1"/>
                </a:solidFill>
              </a:rPr>
              <a:t>05Z</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2247" y="0"/>
            <a:ext cx="7461071" cy="6858000"/>
          </a:xfrm>
        </p:spPr>
      </p:pic>
    </p:spTree>
    <p:extLst>
      <p:ext uri="{BB962C8B-B14F-4D97-AF65-F5344CB8AC3E}">
        <p14:creationId xmlns:p14="http://schemas.microsoft.com/office/powerpoint/2010/main" val="24059695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8229600" cy="1143000"/>
          </a:xfrm>
        </p:spPr>
        <p:txBody>
          <a:bodyPr/>
          <a:lstStyle/>
          <a:p>
            <a:pPr algn="l"/>
            <a:r>
              <a:rPr lang="en-US" dirty="0" smtClean="0">
                <a:solidFill>
                  <a:schemeClr val="bg1"/>
                </a:solidFill>
              </a:rPr>
              <a:t>05Z</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0681" y="0"/>
            <a:ext cx="7441854" cy="6835766"/>
          </a:xfrm>
        </p:spPr>
      </p:pic>
    </p:spTree>
    <p:extLst>
      <p:ext uri="{BB962C8B-B14F-4D97-AF65-F5344CB8AC3E}">
        <p14:creationId xmlns:p14="http://schemas.microsoft.com/office/powerpoint/2010/main" val="538887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Some Conclusions….</a:t>
            </a:r>
            <a:endParaRPr lang="en-US" dirty="0">
              <a:solidFill>
                <a:schemeClr val="bg1"/>
              </a:solidFill>
            </a:endParaRPr>
          </a:p>
        </p:txBody>
      </p:sp>
      <p:pic>
        <p:nvPicPr>
          <p:cNvPr id="7" name="New York City Snow Storm October 29, 2011 Part 2 Tree is Dow.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85800" y="1211748"/>
            <a:ext cx="7481888" cy="5611908"/>
          </a:xfrm>
        </p:spPr>
      </p:pic>
    </p:spTree>
    <p:extLst>
      <p:ext uri="{BB962C8B-B14F-4D97-AF65-F5344CB8AC3E}">
        <p14:creationId xmlns:p14="http://schemas.microsoft.com/office/powerpoint/2010/main" val="1419190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Unprecedented Event ?</a:t>
            </a:r>
            <a:endParaRPr lang="en-US" dirty="0">
              <a:solidFill>
                <a:schemeClr val="bg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32522"/>
            <a:ext cx="6172200" cy="55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386" y="1466018"/>
            <a:ext cx="6135710" cy="540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45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Lessons Learned</a:t>
            </a:r>
            <a:endParaRPr lang="en-US" b="1" dirty="0">
              <a:solidFill>
                <a:schemeClr val="bg1"/>
              </a:solidFill>
            </a:endParaRPr>
          </a:p>
        </p:txBody>
      </p:sp>
      <p:sp>
        <p:nvSpPr>
          <p:cNvPr id="3" name="Content Placeholder 2"/>
          <p:cNvSpPr>
            <a:spLocks noGrp="1"/>
          </p:cNvSpPr>
          <p:nvPr>
            <p:ph idx="1"/>
          </p:nvPr>
        </p:nvSpPr>
        <p:spPr/>
        <p:txBody>
          <a:bodyPr/>
          <a:lstStyle/>
          <a:p>
            <a:r>
              <a:rPr lang="en-US" dirty="0">
                <a:solidFill>
                  <a:schemeClr val="bg1"/>
                </a:solidFill>
              </a:rPr>
              <a:t>Watch for “Rare” Events</a:t>
            </a:r>
          </a:p>
          <a:p>
            <a:pPr lvl="1"/>
            <a:r>
              <a:rPr lang="en-US" dirty="0">
                <a:solidFill>
                  <a:schemeClr val="bg1"/>
                </a:solidFill>
              </a:rPr>
              <a:t>As the climate changes ???</a:t>
            </a:r>
          </a:p>
          <a:p>
            <a:pPr lvl="1"/>
            <a:r>
              <a:rPr lang="en-US" dirty="0">
                <a:solidFill>
                  <a:schemeClr val="bg1"/>
                </a:solidFill>
              </a:rPr>
              <a:t>They may </a:t>
            </a:r>
            <a:r>
              <a:rPr lang="en-US" b="1" u="sng" dirty="0">
                <a:solidFill>
                  <a:schemeClr val="bg1"/>
                </a:solidFill>
              </a:rPr>
              <a:t>not</a:t>
            </a:r>
            <a:r>
              <a:rPr lang="en-US" dirty="0">
                <a:solidFill>
                  <a:schemeClr val="bg1"/>
                </a:solidFill>
              </a:rPr>
              <a:t> be unprecedented  </a:t>
            </a:r>
          </a:p>
          <a:p>
            <a:r>
              <a:rPr lang="en-US" dirty="0">
                <a:solidFill>
                  <a:schemeClr val="bg1"/>
                </a:solidFill>
              </a:rPr>
              <a:t>The Ground is too Warm… NOT !</a:t>
            </a:r>
          </a:p>
          <a:p>
            <a:r>
              <a:rPr lang="en-US" dirty="0">
                <a:solidFill>
                  <a:schemeClr val="bg1"/>
                </a:solidFill>
              </a:rPr>
              <a:t>Observations…Observations…Observations</a:t>
            </a:r>
          </a:p>
          <a:p>
            <a:r>
              <a:rPr lang="en-US" dirty="0">
                <a:solidFill>
                  <a:schemeClr val="bg1"/>
                </a:solidFill>
              </a:rPr>
              <a:t>Meteorology is a Stochastic Science</a:t>
            </a:r>
          </a:p>
          <a:p>
            <a:endParaRPr lang="en-US" dirty="0">
              <a:solidFill>
                <a:schemeClr val="bg1"/>
              </a:solidFill>
            </a:endParaRPr>
          </a:p>
        </p:txBody>
      </p:sp>
    </p:spTree>
    <p:extLst>
      <p:ext uri="{BB962C8B-B14F-4D97-AF65-F5344CB8AC3E}">
        <p14:creationId xmlns:p14="http://schemas.microsoft.com/office/powerpoint/2010/main" val="308581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Deterministic Forecasts Fail</a:t>
            </a:r>
            <a:endParaRPr lang="en-US" dirty="0"/>
          </a:p>
        </p:txBody>
      </p:sp>
      <p:sp>
        <p:nvSpPr>
          <p:cNvPr id="3" name="Content Placeholder 2"/>
          <p:cNvSpPr>
            <a:spLocks noGrp="1"/>
          </p:cNvSpPr>
          <p:nvPr>
            <p:ph idx="1"/>
          </p:nvPr>
        </p:nvSpPr>
        <p:spPr/>
        <p:txBody>
          <a:bodyPr/>
          <a:lstStyle/>
          <a:p>
            <a:endParaRPr lang="en-US" dirty="0">
              <a:hlinkClick r:id="rId3"/>
            </a:endParaRPr>
          </a:p>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219200"/>
            <a:ext cx="5486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4367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chemeClr val="bg1"/>
                </a:solidFill>
              </a:rPr>
              <a:t>October’s Snow</a:t>
            </a:r>
            <a:endParaRPr lang="en-US" dirty="0">
              <a:solidFill>
                <a:schemeClr val="bg1"/>
              </a:solidFill>
            </a:endParaRPr>
          </a:p>
        </p:txBody>
      </p:sp>
      <p:sp>
        <p:nvSpPr>
          <p:cNvPr id="3" name="Content Placeholder 2"/>
          <p:cNvSpPr>
            <a:spLocks noGrp="1"/>
          </p:cNvSpPr>
          <p:nvPr>
            <p:ph idx="1"/>
          </p:nvPr>
        </p:nvSpPr>
        <p:spPr/>
        <p:txBody>
          <a:bodyPr/>
          <a:lstStyle/>
          <a:p>
            <a:endParaRPr lang="en-US"/>
          </a:p>
        </p:txBody>
      </p:sp>
      <p:pic>
        <p:nvPicPr>
          <p:cNvPr id="2222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8714" y="-228600"/>
            <a:ext cx="10727513"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2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120570"/>
            <a:ext cx="12496799" cy="67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93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2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The Challenge – Educate and Communicate Probabilistically</a:t>
            </a:r>
            <a:endParaRPr lang="en-US" dirty="0">
              <a:solidFill>
                <a:schemeClr val="bg1"/>
              </a:solidFill>
            </a:endParaRPr>
          </a:p>
        </p:txBody>
      </p:sp>
      <p:pic>
        <p:nvPicPr>
          <p:cNvPr id="5126"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7773038" cy="5829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9993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This Winter?</a:t>
            </a:r>
            <a:endParaRPr lang="en-US" dirty="0">
              <a:solidFill>
                <a:schemeClr val="bg1"/>
              </a:solidFill>
            </a:endParaRPr>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76800" y="1948884"/>
            <a:ext cx="393684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970349"/>
            <a:ext cx="3937974"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29183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blog.greenwichtime.com/realtime/files/2011/12/gt0000gtfaces-01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582" y="1447799"/>
            <a:ext cx="6788551" cy="52578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bg1"/>
                </a:solidFill>
              </a:rPr>
              <a:t>Thank You</a:t>
            </a:r>
            <a:endParaRPr lang="en-US" dirty="0">
              <a:solidFill>
                <a:schemeClr val="bg1"/>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47799"/>
            <a:ext cx="7575343" cy="5252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618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231" y="152400"/>
            <a:ext cx="8229600" cy="1143000"/>
          </a:xfrm>
        </p:spPr>
        <p:txBody>
          <a:bodyPr>
            <a:noAutofit/>
          </a:bodyPr>
          <a:lstStyle/>
          <a:p>
            <a:r>
              <a:rPr lang="en-US" sz="3200" dirty="0" smtClean="0"/>
              <a:t>The </a:t>
            </a:r>
            <a:r>
              <a:rPr lang="en-US" sz="3200" dirty="0"/>
              <a:t>Northeast Snowfall Impact </a:t>
            </a:r>
            <a:r>
              <a:rPr lang="en-US" sz="3200" dirty="0" smtClean="0"/>
              <a:t>Scale  </a:t>
            </a:r>
            <a:r>
              <a:rPr lang="en-US" sz="3200" dirty="0"/>
              <a:t>(NESIS) </a:t>
            </a:r>
            <a:r>
              <a:rPr lang="en-US" sz="3200" dirty="0" smtClean="0"/>
              <a:t> - </a:t>
            </a:r>
            <a:r>
              <a:rPr lang="en-US" sz="3200" dirty="0" err="1" smtClean="0">
                <a:hlinkClick r:id="rId4"/>
              </a:rPr>
              <a:t>Kocin</a:t>
            </a:r>
            <a:r>
              <a:rPr lang="en-US" sz="3200" dirty="0" smtClean="0">
                <a:hlinkClick r:id="rId4"/>
              </a:rPr>
              <a:t> </a:t>
            </a:r>
            <a:r>
              <a:rPr lang="en-US" sz="3200" dirty="0">
                <a:hlinkClick r:id="rId4"/>
              </a:rPr>
              <a:t>and </a:t>
            </a:r>
            <a:r>
              <a:rPr lang="en-US" sz="3200" dirty="0" err="1">
                <a:hlinkClick r:id="rId4"/>
              </a:rPr>
              <a:t>Uccellini</a:t>
            </a:r>
            <a:r>
              <a:rPr lang="en-US" sz="3200" dirty="0">
                <a:hlinkClick r:id="rId4"/>
              </a:rPr>
              <a:t>, </a:t>
            </a:r>
            <a:r>
              <a:rPr lang="en-US" sz="3200" dirty="0" smtClean="0">
                <a:hlinkClick r:id="rId4"/>
              </a:rPr>
              <a:t>2004</a:t>
            </a:r>
            <a:endParaRPr lang="en-US" sz="3200"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906" y="1190625"/>
            <a:ext cx="7334250"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1736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New York City Snow Storm October 29, 2011 Part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141887"/>
            <a:ext cx="8915400" cy="6687136"/>
          </a:xfrm>
          <a:prstGeom prst="rect">
            <a:avLst/>
          </a:prstGeom>
        </p:spPr>
      </p:pic>
    </p:spTree>
    <p:extLst>
      <p:ext uri="{BB962C8B-B14F-4D97-AF65-F5344CB8AC3E}">
        <p14:creationId xmlns:p14="http://schemas.microsoft.com/office/powerpoint/2010/main" val="2484617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69" y="0"/>
            <a:ext cx="920536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204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chemeClr val="bg1"/>
                </a:solidFill>
              </a:rPr>
              <a:t>Some Numbers…</a:t>
            </a:r>
            <a:endParaRPr lang="en-US"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14400"/>
            <a:ext cx="4906294" cy="544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5251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9882</TotalTime>
  <Words>674</Words>
  <Application>Microsoft Office PowerPoint</Application>
  <PresentationFormat>On-screen Show (4:3)</PresentationFormat>
  <Paragraphs>112</Paragraphs>
  <Slides>52</Slides>
  <Notes>3</Notes>
  <HiddenSlides>0</HiddenSlides>
  <MMClips>6</MMClips>
  <ScaleCrop>false</ScaleCrop>
  <HeadingPairs>
    <vt:vector size="4" baseType="variant">
      <vt:variant>
        <vt:lpstr>Theme</vt:lpstr>
      </vt:variant>
      <vt:variant>
        <vt:i4>3</vt:i4>
      </vt:variant>
      <vt:variant>
        <vt:lpstr>Slide Titles</vt:lpstr>
      </vt:variant>
      <vt:variant>
        <vt:i4>52</vt:i4>
      </vt:variant>
    </vt:vector>
  </HeadingPairs>
  <TitlesOfParts>
    <vt:vector size="55" baseType="lpstr">
      <vt:lpstr>Office Theme</vt:lpstr>
      <vt:lpstr>Ocean</vt:lpstr>
      <vt:lpstr>1_Office Theme</vt:lpstr>
      <vt:lpstr>Snow in October….. How Could This Happen ??</vt:lpstr>
      <vt:lpstr>Disclaimer</vt:lpstr>
      <vt:lpstr>Snow in October….. How Could This Happen ??</vt:lpstr>
      <vt:lpstr>PowerPoint Presentation</vt:lpstr>
      <vt:lpstr>October’s Snow</vt:lpstr>
      <vt:lpstr>The Northeast Snowfall Impact Scale  (NESIS)  - Kocin and Uccellini, 2004</vt:lpstr>
      <vt:lpstr>PowerPoint Presentation</vt:lpstr>
      <vt:lpstr>PowerPoint Presentation</vt:lpstr>
      <vt:lpstr>Some Numbers…</vt:lpstr>
      <vt:lpstr>PowerPoint Presentation</vt:lpstr>
      <vt:lpstr>NWS Forecast Discussions</vt:lpstr>
      <vt:lpstr>Thursday Afternoon</vt:lpstr>
      <vt:lpstr>Meteorologists Struggle</vt:lpstr>
      <vt:lpstr>Thursday, Oct 27  - 4 PM</vt:lpstr>
      <vt:lpstr>Friday, Oct 28 4 AM</vt:lpstr>
      <vt:lpstr>Friday, Oct 28 4 PM</vt:lpstr>
      <vt:lpstr>Saturday, Oct 29 4 AM</vt:lpstr>
      <vt:lpstr>Saturday, Oct 29 230 PM</vt:lpstr>
      <vt:lpstr>Saturday, Oct 29th 900 PM</vt:lpstr>
      <vt:lpstr>PowerPoint Presentation</vt:lpstr>
      <vt:lpstr>What Occurred</vt:lpstr>
      <vt:lpstr>Oct 29 4 AM – Forecast – very good</vt:lpstr>
      <vt:lpstr>PowerPoint Presentation</vt:lpstr>
      <vt:lpstr>PowerPoint Presentation</vt:lpstr>
      <vt:lpstr>PowerPoint Presentation</vt:lpstr>
      <vt:lpstr>12Z</vt:lpstr>
      <vt:lpstr>14Z</vt:lpstr>
      <vt:lpstr>15Z</vt:lpstr>
      <vt:lpstr>16Z</vt:lpstr>
      <vt:lpstr>17Z</vt:lpstr>
      <vt:lpstr>19Z</vt:lpstr>
      <vt:lpstr>22Z</vt:lpstr>
      <vt:lpstr>19Z</vt:lpstr>
      <vt:lpstr>21Z</vt:lpstr>
      <vt:lpstr>Key Forecast Issue</vt:lpstr>
      <vt:lpstr>Aviation Was Greatly Impacted</vt:lpstr>
      <vt:lpstr>PowerPoint Presentation</vt:lpstr>
      <vt:lpstr>13Z Dew Pt</vt:lpstr>
      <vt:lpstr>15Z Dew Pt</vt:lpstr>
      <vt:lpstr>16Z Dew Pt</vt:lpstr>
      <vt:lpstr>NAM  9 HR Fcst</vt:lpstr>
      <vt:lpstr>What About the 6-8” Forecast For NYC and Long Island ???</vt:lpstr>
      <vt:lpstr>21Z Dew Pts</vt:lpstr>
      <vt:lpstr>05Z</vt:lpstr>
      <vt:lpstr>05Z</vt:lpstr>
      <vt:lpstr>Some Conclusions….</vt:lpstr>
      <vt:lpstr>Unprecedented Event ?</vt:lpstr>
      <vt:lpstr>Lessons Learned</vt:lpstr>
      <vt:lpstr>Deterministic Forecasts Fail</vt:lpstr>
      <vt:lpstr>The Challenge – Educate and Communicate Probabilistically</vt:lpstr>
      <vt:lpstr>This Winter?</vt:lpstr>
      <vt:lpstr>Thank You</vt:lpstr>
    </vt:vector>
  </TitlesOfParts>
  <Company>National Weather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Snow in October – How Could This Happen ????</dc:title>
  <dc:creator>Jeffrey Tongue</dc:creator>
  <cp:lastModifiedBy>Jeffrey Tongue</cp:lastModifiedBy>
  <cp:revision>42</cp:revision>
  <dcterms:created xsi:type="dcterms:W3CDTF">2012-09-20T19:23:39Z</dcterms:created>
  <dcterms:modified xsi:type="dcterms:W3CDTF">2012-10-11T17:42:43Z</dcterms:modified>
</cp:coreProperties>
</file>