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0" r:id="rId3"/>
    <p:sldId id="324" r:id="rId4"/>
    <p:sldId id="287" r:id="rId5"/>
    <p:sldId id="342" r:id="rId6"/>
    <p:sldId id="271" r:id="rId7"/>
    <p:sldId id="321" r:id="rId8"/>
    <p:sldId id="322" r:id="rId9"/>
    <p:sldId id="323" r:id="rId10"/>
    <p:sldId id="327" r:id="rId11"/>
    <p:sldId id="325" r:id="rId12"/>
    <p:sldId id="257" r:id="rId13"/>
    <p:sldId id="272" r:id="rId14"/>
    <p:sldId id="258" r:id="rId15"/>
    <p:sldId id="333" r:id="rId16"/>
    <p:sldId id="320" r:id="rId17"/>
    <p:sldId id="281" r:id="rId18"/>
    <p:sldId id="283" r:id="rId19"/>
    <p:sldId id="302" r:id="rId20"/>
    <p:sldId id="330" r:id="rId21"/>
    <p:sldId id="279" r:id="rId22"/>
    <p:sldId id="290" r:id="rId23"/>
    <p:sldId id="346" r:id="rId24"/>
    <p:sldId id="347" r:id="rId25"/>
    <p:sldId id="348" r:id="rId26"/>
    <p:sldId id="338" r:id="rId27"/>
    <p:sldId id="339" r:id="rId28"/>
    <p:sldId id="343" r:id="rId29"/>
    <p:sldId id="349" r:id="rId30"/>
    <p:sldId id="340" r:id="rId31"/>
    <p:sldId id="341" r:id="rId32"/>
    <p:sldId id="334" r:id="rId33"/>
    <p:sldId id="335" r:id="rId34"/>
    <p:sldId id="336" r:id="rId35"/>
    <p:sldId id="337" r:id="rId36"/>
    <p:sldId id="269" r:id="rId37"/>
    <p:sldId id="3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22" autoAdjust="0"/>
  </p:normalViewPr>
  <p:slideViewPr>
    <p:cSldViewPr>
      <p:cViewPr varScale="1">
        <p:scale>
          <a:sx n="79" d="100"/>
          <a:sy n="79" d="100"/>
        </p:scale>
        <p:origin x="-1116"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BA621-C556-4A5F-8191-3FDA19E1965B}" type="datetimeFigureOut">
              <a:rPr lang="en-US" smtClean="0"/>
              <a:pPr/>
              <a:t>10/13/2012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05C80-2388-4324-B80B-7C5C3B3092BB}" type="slidenum">
              <a:rPr lang="en-US" smtClean="0"/>
              <a:pPr/>
              <a:t>‹#›</a:t>
            </a:fld>
            <a:endParaRPr lang="en-US" dirty="0"/>
          </a:p>
        </p:txBody>
      </p:sp>
    </p:spTree>
    <p:extLst>
      <p:ext uri="{BB962C8B-B14F-4D97-AF65-F5344CB8AC3E}">
        <p14:creationId xmlns:p14="http://schemas.microsoft.com/office/powerpoint/2010/main" val="378213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31"/>
          <p:cNvSpPr>
            <a:spLocks noGrp="1" noChangeArrowheads="1"/>
          </p:cNvSpPr>
          <p:nvPr>
            <p:ph type="sldNum" sz="quarter" idx="5"/>
          </p:nvPr>
        </p:nvSpPr>
        <p:spPr>
          <a:noFill/>
        </p:spPr>
        <p:txBody>
          <a:bodyPr/>
          <a:lstStyle/>
          <a:p>
            <a:fld id="{10F543E2-8DC3-460B-A02E-6EBF7E4BDAB5}" type="slidenum">
              <a:rPr lang="en-US" smtClean="0"/>
              <a:pPr/>
              <a:t>4</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05C80-2388-4324-B80B-7C5C3B3092BB}" type="slidenum">
              <a:rPr lang="en-US" smtClean="0"/>
              <a:pPr/>
              <a:t>35</a:t>
            </a:fld>
            <a:endParaRPr lang="en-US" dirty="0"/>
          </a:p>
        </p:txBody>
      </p:sp>
    </p:spTree>
    <p:extLst>
      <p:ext uri="{BB962C8B-B14F-4D97-AF65-F5344CB8AC3E}">
        <p14:creationId xmlns:p14="http://schemas.microsoft.com/office/powerpoint/2010/main" val="34071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9EE034-3B6F-4A5B-88B6-FC8B6F1F1C03}" type="slidenum">
              <a:rPr lang="en-US" smtClean="0"/>
              <a:pPr eaLnBrk="1" hangingPunct="1"/>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1031"/>
          <p:cNvSpPr>
            <a:spLocks noGrp="1" noChangeArrowheads="1"/>
          </p:cNvSpPr>
          <p:nvPr>
            <p:ph type="sldNum" sz="quarter" idx="5"/>
          </p:nvPr>
        </p:nvSpPr>
        <p:spPr>
          <a:noFill/>
        </p:spPr>
        <p:txBody>
          <a:bodyPr/>
          <a:lstStyle/>
          <a:p>
            <a:fld id="{76E44B11-CAC4-4C2D-AB83-EFA01EAB8275}" type="slidenum">
              <a:rPr lang="en-US" smtClean="0"/>
              <a:pPr/>
              <a:t>20</a:t>
            </a:fld>
            <a:endParaRPr lang="en-US" dirty="0"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031"/>
          <p:cNvSpPr>
            <a:spLocks noGrp="1" noChangeArrowheads="1"/>
          </p:cNvSpPr>
          <p:nvPr>
            <p:ph type="sldNum" sz="quarter" idx="5"/>
          </p:nvPr>
        </p:nvSpPr>
        <p:spPr>
          <a:noFill/>
        </p:spPr>
        <p:txBody>
          <a:bodyPr/>
          <a:lstStyle/>
          <a:p>
            <a:fld id="{F3B0C8E3-88B0-4DA5-A482-E92F50F3D69A}" type="slidenum">
              <a:rPr lang="en-US" smtClean="0"/>
              <a:pPr/>
              <a:t>21</a:t>
            </a:fld>
            <a:endParaRPr lang="en-US" dirty="0"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031"/>
          <p:cNvSpPr>
            <a:spLocks noGrp="1" noChangeArrowheads="1"/>
          </p:cNvSpPr>
          <p:nvPr>
            <p:ph type="sldNum" sz="quarter" idx="5"/>
          </p:nvPr>
        </p:nvSpPr>
        <p:spPr>
          <a:noFill/>
        </p:spPr>
        <p:txBody>
          <a:bodyPr/>
          <a:lstStyle/>
          <a:p>
            <a:fld id="{7B11E815-EDF8-47D6-90A3-E8102BDACDCA}" type="slidenum">
              <a:rPr lang="en-US" smtClean="0"/>
              <a:pPr/>
              <a:t>22</a:t>
            </a:fld>
            <a:endParaRPr lang="en-US" dirty="0"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E9FCAE-2D1D-4521-B4EF-2CE8C113E6AA}" type="slidenum">
              <a:rPr lang="en-US" smtClean="0"/>
              <a:pPr eaLnBrk="1" hangingPunct="1"/>
              <a:t>25</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05C80-2388-4324-B80B-7C5C3B3092BB}" type="slidenum">
              <a:rPr lang="en-US" smtClean="0"/>
              <a:pPr/>
              <a:t>26</a:t>
            </a:fld>
            <a:endParaRPr lang="en-US" dirty="0"/>
          </a:p>
        </p:txBody>
      </p:sp>
    </p:spTree>
    <p:extLst>
      <p:ext uri="{BB962C8B-B14F-4D97-AF65-F5344CB8AC3E}">
        <p14:creationId xmlns:p14="http://schemas.microsoft.com/office/powerpoint/2010/main" val="256120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8E9EB4-4A5B-4763-817E-220A04E3AFE7}" type="slidenum">
              <a:rPr lang="en-US" smtClean="0"/>
              <a:pPr eaLnBrk="1" hangingPunct="1"/>
              <a:t>33</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3C8846-99BA-40D6-AFEE-23D5899383AA}" type="slidenum">
              <a:rPr lang="en-US" smtClean="0"/>
              <a:pPr eaLnBrk="1" hangingPunct="1"/>
              <a:t>34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9E41D-7FD9-48BD-8C5B-1FFB196EB4FA}" type="datetime1">
              <a:rPr lang="en-US" smtClean="0"/>
              <a:pPr/>
              <a:t>10/13/2012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BBBC9-D9C4-4B7D-A351-B9ECCA56C772}" type="datetime1">
              <a:rPr lang="en-US" smtClean="0"/>
              <a:pPr/>
              <a:t>10/13/2012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3045B-740D-4099-A32C-3AB0D186B94E}" type="datetime1">
              <a:rPr lang="en-US" smtClean="0"/>
              <a:pPr/>
              <a:t>10/13/2012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D5542-4C57-42C1-80A3-83F079BEDC2D}" type="datetime1">
              <a:rPr lang="en-US" smtClean="0"/>
              <a:pPr/>
              <a:t>10/13/2012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559F0-4004-4ED6-9A56-094235FABE5F}" type="datetime1">
              <a:rPr lang="en-US" smtClean="0"/>
              <a:pPr/>
              <a:t>10/13/2012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39FCC-BAAD-4615-88C0-C2846EE2041B}" type="datetime1">
              <a:rPr lang="en-US" smtClean="0"/>
              <a:pPr/>
              <a:t>10/13/2012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4CC4AB-B565-47C4-8AFB-5AD8354E9404}" type="datetime1">
              <a:rPr lang="en-US" smtClean="0"/>
              <a:pPr/>
              <a:t>10/13/2012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D3455-0BD1-4813-90E5-0B362159C12A}" type="datetime1">
              <a:rPr lang="en-US" smtClean="0"/>
              <a:pPr/>
              <a:t>10/13/2012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CBD47-9FF6-48A1-9C56-97903F1196DF}" type="datetime1">
              <a:rPr lang="en-US" smtClean="0"/>
              <a:pPr/>
              <a:t>10/13/2012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9DF46-6BCD-4644-B46B-86DEC127557B}" type="datetime1">
              <a:rPr lang="en-US" smtClean="0"/>
              <a:pPr/>
              <a:t>10/13/2012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B16F-EB8B-459B-A4E5-232E89E2E33B}" type="datetime1">
              <a:rPr lang="en-US" smtClean="0"/>
              <a:pPr/>
              <a:t>10/13/2012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D30BB-DDBF-41D1-95F2-49B16B3162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E7040-9AA5-49A0-8169-BF0DDCC6A5B2}" type="datetime1">
              <a:rPr lang="en-US" smtClean="0"/>
              <a:pPr/>
              <a:t>10/13/2012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D30BB-DDBF-41D1-95F2-49B16B3162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hart@f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http://upload.wikimedia.org/wikipedia/commons/thumb/6/63/Diane_1955_track.png/786px-Diane_1955_track.png"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http://upload.wikimedia.org/wikipedia/commons/thumb/f/f2/Connie_1955_track.png/800px-Connie_1955_track.png" TargetMode="Externa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3575"/>
            <a:ext cx="7772400" cy="1470025"/>
          </a:xfrm>
        </p:spPr>
        <p:txBody>
          <a:bodyPr>
            <a:noAutofit/>
          </a:bodyPr>
          <a:lstStyle/>
          <a:p>
            <a:r>
              <a:rPr lang="en-US" sz="3200" b="1" dirty="0">
                <a:solidFill>
                  <a:schemeClr val="accent1"/>
                </a:solidFill>
                <a:effectLst>
                  <a:outerShdw blurRad="38100" dist="38100" dir="2700000" algn="tl">
                    <a:srgbClr val="000000">
                      <a:alpha val="43137"/>
                    </a:srgbClr>
                  </a:outerShdw>
                </a:effectLst>
              </a:rPr>
              <a:t>The 1938 New England Hurricane as a Unique Case of Extratropical Transition </a:t>
            </a:r>
            <a:r>
              <a:rPr lang="en-US" sz="3200" b="1" dirty="0" smtClean="0">
                <a:solidFill>
                  <a:schemeClr val="accent1"/>
                </a:solidFill>
                <a:effectLst>
                  <a:outerShdw blurRad="38100" dist="38100" dir="2700000" algn="tl">
                    <a:srgbClr val="000000">
                      <a:alpha val="43137"/>
                    </a:srgbClr>
                  </a:outerShdw>
                </a:effectLst>
              </a:rPr>
              <a:t>and Comparison </a:t>
            </a:r>
            <a:r>
              <a:rPr lang="en-US" sz="3200" b="1" dirty="0">
                <a:solidFill>
                  <a:schemeClr val="accent1"/>
                </a:solidFill>
                <a:effectLst>
                  <a:outerShdw blurRad="38100" dist="38100" dir="2700000" algn="tl">
                    <a:srgbClr val="000000">
                      <a:alpha val="43137"/>
                    </a:srgbClr>
                  </a:outerShdw>
                </a:effectLst>
              </a:rPr>
              <a:t>of its Predictability to Analog Northeast U.S. Events</a:t>
            </a:r>
            <a:br>
              <a:rPr lang="en-US" sz="3200" b="1" dirty="0">
                <a:solidFill>
                  <a:schemeClr val="accent1"/>
                </a:solidFill>
                <a:effectLst>
                  <a:outerShdw blurRad="38100" dist="38100" dir="2700000" algn="tl">
                    <a:srgbClr val="000000">
                      <a:alpha val="43137"/>
                    </a:srgbClr>
                  </a:outerShdw>
                </a:effectLst>
              </a:rPr>
            </a:br>
            <a:endParaRPr lang="en-US" sz="3200" b="1"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2438400"/>
            <a:ext cx="7620000" cy="3200400"/>
          </a:xfrm>
        </p:spPr>
        <p:txBody>
          <a:bodyPr>
            <a:noAutofit/>
          </a:bodyPr>
          <a:lstStyle/>
          <a:p>
            <a:r>
              <a:rPr lang="en-US" sz="2800" dirty="0" smtClean="0">
                <a:solidFill>
                  <a:schemeClr val="tx1"/>
                </a:solidFill>
              </a:rPr>
              <a:t>Robert Hart </a:t>
            </a:r>
            <a:r>
              <a:rPr lang="en-US" sz="2800" dirty="0" smtClean="0">
                <a:solidFill>
                  <a:schemeClr val="tx1"/>
                </a:solidFill>
                <a:hlinkClick r:id="rId2"/>
              </a:rPr>
              <a:t>rhart@fsu.edu</a:t>
            </a:r>
            <a:endParaRPr lang="en-US" sz="2800" dirty="0" smtClean="0">
              <a:solidFill>
                <a:schemeClr val="tx1"/>
              </a:solidFill>
            </a:endParaRPr>
          </a:p>
          <a:p>
            <a:r>
              <a:rPr lang="en-US" sz="2800" dirty="0" smtClean="0">
                <a:solidFill>
                  <a:schemeClr val="tx1"/>
                </a:solidFill>
              </a:rPr>
              <a:t>http://moe.met.fsu.edu</a:t>
            </a:r>
          </a:p>
          <a:p>
            <a:r>
              <a:rPr lang="en-US" sz="2800" dirty="0" smtClean="0">
                <a:solidFill>
                  <a:schemeClr val="tx1"/>
                </a:solidFill>
              </a:rPr>
              <a:t>Dept. of Earth, Ocean, and Atmos. Science</a:t>
            </a:r>
          </a:p>
          <a:p>
            <a:r>
              <a:rPr lang="en-US" sz="2800" dirty="0" smtClean="0">
                <a:solidFill>
                  <a:schemeClr val="tx1"/>
                </a:solidFill>
              </a:rPr>
              <a:t>Florida State University</a:t>
            </a:r>
          </a:p>
          <a:p>
            <a:r>
              <a:rPr lang="en-US" sz="2800" dirty="0" smtClean="0">
                <a:solidFill>
                  <a:schemeClr val="tx1"/>
                </a:solidFill>
              </a:rPr>
              <a:t>http://coolwx.com</a:t>
            </a:r>
          </a:p>
          <a:p>
            <a:endParaRPr lang="en-US" sz="2800" dirty="0">
              <a:solidFill>
                <a:schemeClr val="tx1"/>
              </a:solidFill>
            </a:endParaRPr>
          </a:p>
          <a:p>
            <a:r>
              <a:rPr lang="en-US" sz="2800" dirty="0" smtClean="0">
                <a:solidFill>
                  <a:schemeClr val="tx1"/>
                </a:solidFill>
              </a:rPr>
              <a:t>4</a:t>
            </a:r>
            <a:r>
              <a:rPr lang="en-US" sz="2800" baseline="30000" dirty="0" smtClean="0">
                <a:solidFill>
                  <a:schemeClr val="tx1"/>
                </a:solidFill>
              </a:rPr>
              <a:t>th</a:t>
            </a:r>
            <a:r>
              <a:rPr lang="en-US" sz="2800" dirty="0" smtClean="0">
                <a:solidFill>
                  <a:schemeClr val="tx1"/>
                </a:solidFill>
              </a:rPr>
              <a:t> Tri-State Weather Conference, WCSU</a:t>
            </a:r>
          </a:p>
          <a:p>
            <a:r>
              <a:rPr lang="en-US" sz="2800" dirty="0" smtClean="0">
                <a:solidFill>
                  <a:schemeClr val="tx1"/>
                </a:solidFill>
              </a:rPr>
              <a:t>13 October 2012</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998D30BB-DDBF-41D1-95F2-49B16B31622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3399"/>
                </a:solidFill>
                <a:effectLst>
                  <a:outerShdw blurRad="38100" dist="38100" dir="2700000" algn="tl">
                    <a:srgbClr val="000000">
                      <a:alpha val="43137"/>
                    </a:srgbClr>
                  </a:outerShdw>
                </a:effectLst>
              </a:rPr>
              <a:t>Analog-TC Synchronicity</a:t>
            </a:r>
            <a:endParaRPr lang="en-US" b="1" dirty="0">
              <a:solidFill>
                <a:srgbClr val="003399"/>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98D30BB-DDBF-41D1-95F2-49B16B31622A}" type="slidenum">
              <a:rPr lang="en-US" smtClean="0"/>
              <a:pPr/>
              <a:t>10</a:t>
            </a:fld>
            <a:endParaRPr lang="en-US" dirty="0"/>
          </a:p>
        </p:txBody>
      </p:sp>
      <p:sp>
        <p:nvSpPr>
          <p:cNvPr id="5" name="Content Placeholder 4"/>
          <p:cNvSpPr>
            <a:spLocks noGrp="1"/>
          </p:cNvSpPr>
          <p:nvPr>
            <p:ph idx="1"/>
          </p:nvPr>
        </p:nvSpPr>
        <p:spPr>
          <a:xfrm>
            <a:off x="457200" y="1066800"/>
            <a:ext cx="8229600" cy="5791200"/>
          </a:xfrm>
        </p:spPr>
        <p:txBody>
          <a:bodyPr>
            <a:noAutofit/>
          </a:bodyPr>
          <a:lstStyle/>
          <a:p>
            <a:r>
              <a:rPr lang="en-US" sz="2200" dirty="0" smtClean="0"/>
              <a:t>Of the 155 periods supporting landfall traj., 109 fell during JJASO.</a:t>
            </a:r>
          </a:p>
          <a:p>
            <a:endParaRPr lang="en-US" sz="2200" dirty="0" smtClean="0"/>
          </a:p>
          <a:p>
            <a:r>
              <a:rPr lang="en-US" sz="2200" dirty="0" smtClean="0"/>
              <a:t>This results in an estimated two short periods (1-2 day) per TC season on average</a:t>
            </a:r>
          </a:p>
          <a:p>
            <a:endParaRPr lang="en-US" sz="2200" dirty="0" smtClean="0"/>
          </a:p>
          <a:p>
            <a:r>
              <a:rPr lang="en-US" sz="2200" dirty="0" smtClean="0"/>
              <a:t>But how often is a TC near 21°N/62°W during the TC season? </a:t>
            </a:r>
          </a:p>
          <a:p>
            <a:pPr lvl="1"/>
            <a:r>
              <a:rPr lang="en-US" sz="2200" dirty="0" smtClean="0"/>
              <a:t>33 storms (1957-2002) within 1° radius of 21°N/62°W  </a:t>
            </a:r>
          </a:p>
          <a:p>
            <a:pPr lvl="1"/>
            <a:r>
              <a:rPr lang="en-US" sz="2200" dirty="0" smtClean="0"/>
              <a:t>57 storm days over 45 years = 0.84% of the Jan-Oct. period</a:t>
            </a:r>
          </a:p>
          <a:p>
            <a:endParaRPr lang="en-US" sz="2200" dirty="0" smtClean="0"/>
          </a:p>
          <a:p>
            <a:r>
              <a:rPr lang="en-US" sz="2200" dirty="0" smtClean="0"/>
              <a:t>Illustrates the rare synchronicity required for a NE type landfall</a:t>
            </a:r>
          </a:p>
          <a:p>
            <a:endParaRPr lang="en-US" sz="2200" dirty="0" smtClean="0"/>
          </a:p>
          <a:p>
            <a:r>
              <a:rPr lang="en-US" sz="2200" dirty="0" smtClean="0"/>
              <a:t>However, this may underestimate the return period given that there can be other trajectory starting points that lead to New England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Deficiencies of this estimate</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562600"/>
          </a:xfrm>
        </p:spPr>
        <p:txBody>
          <a:bodyPr>
            <a:noAutofit/>
          </a:bodyPr>
          <a:lstStyle/>
          <a:p>
            <a:r>
              <a:rPr lang="en-US" sz="2800" dirty="0" smtClean="0"/>
              <a:t>The prior analysis is unsatisfying in two ways:</a:t>
            </a:r>
          </a:p>
          <a:p>
            <a:pPr lvl="1"/>
            <a:r>
              <a:rPr lang="en-US" sz="2400" dirty="0" smtClean="0"/>
              <a:t>First, if a TC HAD formed and moved into the analog region, the large scale pattern would have changed from what we observed and thus the storm likely would not have reached New England in the first place.</a:t>
            </a:r>
          </a:p>
          <a:p>
            <a:pPr lvl="1"/>
            <a:endParaRPr lang="en-US" sz="2400" dirty="0" smtClean="0"/>
          </a:p>
          <a:p>
            <a:pPr lvl="1"/>
            <a:r>
              <a:rPr lang="en-US" sz="2400" dirty="0" smtClean="0"/>
              <a:t>Second, the prior analysis gives no information on the underlying dynamical features driving the storm structure evolution into NE.</a:t>
            </a:r>
          </a:p>
          <a:p>
            <a:pPr lvl="1">
              <a:buNone/>
            </a:pPr>
            <a:endParaRPr lang="en-US" sz="2400" dirty="0" smtClean="0"/>
          </a:p>
          <a:p>
            <a:r>
              <a:rPr lang="en-US" sz="2800" dirty="0" smtClean="0"/>
              <a:t>Thus, we move onto ensemble numerical modeling to address this latter deficiency</a:t>
            </a:r>
            <a:endParaRPr lang="en-US" sz="2800"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36, 12, 4km Model Domains</a:t>
            </a:r>
            <a:endParaRPr lang="en-US" b="1" dirty="0">
              <a:solidFill>
                <a:srgbClr val="003399"/>
              </a:solidFill>
              <a:effectLst>
                <a:outerShdw blurRad="38100" dist="38100" dir="2700000" algn="tl">
                  <a:srgbClr val="000000">
                    <a:alpha val="43137"/>
                  </a:srgbClr>
                </a:outerShdw>
              </a:effectLst>
            </a:endParaRPr>
          </a:p>
        </p:txBody>
      </p:sp>
      <p:pic>
        <p:nvPicPr>
          <p:cNvPr id="4" name="Picture 3" descr="test-19.eps"/>
          <p:cNvPicPr>
            <a:picLocks noChangeAspect="1"/>
          </p:cNvPicPr>
          <p:nvPr/>
        </p:nvPicPr>
        <p:blipFill>
          <a:blip r:embed="rId2" cstate="print"/>
          <a:stretch>
            <a:fillRect/>
          </a:stretch>
        </p:blipFill>
        <p:spPr>
          <a:xfrm>
            <a:off x="381000" y="1219200"/>
            <a:ext cx="8281897" cy="5212656"/>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fld id="{998D30BB-DDBF-41D1-95F2-49B16B31622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Model Setup</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14400"/>
            <a:ext cx="8686800" cy="5486400"/>
          </a:xfrm>
        </p:spPr>
        <p:txBody>
          <a:bodyPr>
            <a:normAutofit fontScale="85000" lnSpcReduction="20000"/>
          </a:bodyPr>
          <a:lstStyle/>
          <a:p>
            <a:r>
              <a:rPr lang="en-US" dirty="0" smtClean="0"/>
              <a:t>WRF Model Configuration:</a:t>
            </a:r>
          </a:p>
          <a:p>
            <a:pPr lvl="1"/>
            <a:r>
              <a:rPr lang="en-US" dirty="0" smtClean="0"/>
              <a:t>36, 12, 4km resolution grids (shown previously)</a:t>
            </a:r>
          </a:p>
          <a:p>
            <a:pPr lvl="1"/>
            <a:r>
              <a:rPr lang="en-US" dirty="0" smtClean="0"/>
              <a:t>Two-way </a:t>
            </a:r>
            <a:r>
              <a:rPr lang="en-US" dirty="0" smtClean="0"/>
              <a:t>nesting ; Physics choices available upon request</a:t>
            </a:r>
            <a:endParaRPr lang="en-US" dirty="0" smtClean="0"/>
          </a:p>
          <a:p>
            <a:pPr lvl="1"/>
            <a:r>
              <a:rPr lang="en-US" dirty="0" smtClean="0"/>
              <a:t>IC and BCs are 20</a:t>
            </a:r>
            <a:r>
              <a:rPr lang="en-US" baseline="30000" dirty="0" smtClean="0"/>
              <a:t>th</a:t>
            </a:r>
            <a:r>
              <a:rPr lang="en-US" dirty="0" smtClean="0"/>
              <a:t> Century </a:t>
            </a:r>
            <a:r>
              <a:rPr lang="en-US" dirty="0" smtClean="0"/>
              <a:t>Reanalysis </a:t>
            </a:r>
            <a:r>
              <a:rPr lang="en-US" dirty="0" smtClean="0"/>
              <a:t>(Compo et al. 2011)</a:t>
            </a:r>
          </a:p>
          <a:p>
            <a:pPr lvl="1"/>
            <a:endParaRPr lang="en-US" dirty="0" smtClean="0"/>
          </a:p>
          <a:p>
            <a:r>
              <a:rPr lang="en-US" dirty="0" smtClean="0"/>
              <a:t>What is a reanalysis?</a:t>
            </a:r>
          </a:p>
          <a:p>
            <a:pPr lvl="1"/>
            <a:r>
              <a:rPr lang="en-US" dirty="0" smtClean="0"/>
              <a:t>A long-term simulation started in the past that constantly assimilates observations</a:t>
            </a:r>
          </a:p>
          <a:p>
            <a:pPr lvl="1"/>
            <a:r>
              <a:rPr lang="en-US" dirty="0" smtClean="0"/>
              <a:t>Observations keep the simulations in check</a:t>
            </a:r>
          </a:p>
          <a:p>
            <a:pPr lvl="1"/>
            <a:r>
              <a:rPr lang="en-US" dirty="0" smtClean="0"/>
              <a:t>The simulation approach permits analysis estimates where observations are temporarily </a:t>
            </a:r>
            <a:r>
              <a:rPr lang="en-US" dirty="0" smtClean="0"/>
              <a:t>missing</a:t>
            </a:r>
          </a:p>
          <a:p>
            <a:pPr lvl="1"/>
            <a:r>
              <a:rPr lang="en-US" dirty="0" smtClean="0"/>
              <a:t>20</a:t>
            </a:r>
            <a:r>
              <a:rPr lang="en-US" baseline="30000" dirty="0" smtClean="0"/>
              <a:t>th</a:t>
            </a:r>
            <a:r>
              <a:rPr lang="en-US" dirty="0" smtClean="0"/>
              <a:t> Century Reanalysis is unique in that it goes back to 1871</a:t>
            </a:r>
            <a:endParaRPr lang="en-US" dirty="0" smtClean="0"/>
          </a:p>
          <a:p>
            <a:pPr lvl="1"/>
            <a:endParaRPr lang="en-US" dirty="0" smtClean="0"/>
          </a:p>
          <a:p>
            <a:r>
              <a:rPr lang="en-US" dirty="0" smtClean="0"/>
              <a:t>Note:  These are simulations, not forecasts.</a:t>
            </a:r>
          </a:p>
          <a:p>
            <a:pPr lvl="1"/>
            <a:endParaRPr lang="en-US" sz="2400" dirty="0" smtClean="0"/>
          </a:p>
        </p:txBody>
      </p:sp>
      <p:sp>
        <p:nvSpPr>
          <p:cNvPr id="4" name="Slide Number Placeholder 3"/>
          <p:cNvSpPr>
            <a:spLocks noGrp="1"/>
          </p:cNvSpPr>
          <p:nvPr>
            <p:ph type="sldNum" sz="quarter" idx="12"/>
          </p:nvPr>
        </p:nvSpPr>
        <p:spPr/>
        <p:txBody>
          <a:bodyPr/>
          <a:lstStyle/>
          <a:p>
            <a:fld id="{998D30BB-DDBF-41D1-95F2-49B16B31622A}"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3.eps"/>
          <p:cNvPicPr>
            <a:picLocks noChangeAspect="1"/>
          </p:cNvPicPr>
          <p:nvPr/>
        </p:nvPicPr>
        <p:blipFill>
          <a:blip r:embed="rId2" cstate="print"/>
          <a:stretch>
            <a:fillRect/>
          </a:stretch>
        </p:blipFill>
        <p:spPr>
          <a:xfrm>
            <a:off x="3886200" y="2880611"/>
            <a:ext cx="5029200" cy="3824990"/>
          </a:xfrm>
          <a:prstGeom prst="rect">
            <a:avLst/>
          </a:prstGeom>
          <a:solidFill>
            <a:schemeClr val="bg1"/>
          </a:solidFill>
          <a:ln w="3175">
            <a:solidFill>
              <a:schemeClr val="tx1"/>
            </a:solidFill>
          </a:ln>
        </p:spPr>
      </p:pic>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3399"/>
                </a:solidFill>
                <a:effectLst>
                  <a:outerShdw blurRad="38100" dist="38100" dir="2700000" algn="tl">
                    <a:srgbClr val="000000">
                      <a:alpha val="43137"/>
                    </a:srgbClr>
                  </a:outerShdw>
                </a:effectLst>
              </a:rPr>
              <a:t>Simulations started every 6hr</a:t>
            </a:r>
            <a:endParaRPr lang="en-US" b="1" dirty="0">
              <a:solidFill>
                <a:srgbClr val="003399"/>
              </a:solidFill>
              <a:effectLst>
                <a:outerShdw blurRad="38100" dist="38100" dir="2700000" algn="tl">
                  <a:srgbClr val="000000">
                    <a:alpha val="43137"/>
                  </a:srgbClr>
                </a:outerShdw>
              </a:effectLst>
            </a:endParaRPr>
          </a:p>
        </p:txBody>
      </p:sp>
      <p:pic>
        <p:nvPicPr>
          <p:cNvPr id="5" name="Picture 4" descr="test-4.eps"/>
          <p:cNvPicPr>
            <a:picLocks noChangeAspect="1"/>
          </p:cNvPicPr>
          <p:nvPr/>
        </p:nvPicPr>
        <p:blipFill>
          <a:blip r:embed="rId3" cstate="print"/>
          <a:stretch>
            <a:fillRect/>
          </a:stretch>
        </p:blipFill>
        <p:spPr>
          <a:xfrm>
            <a:off x="152401" y="1386629"/>
            <a:ext cx="4800600" cy="3651126"/>
          </a:xfrm>
          <a:prstGeom prst="rect">
            <a:avLst/>
          </a:prstGeom>
          <a:solidFill>
            <a:schemeClr val="bg1"/>
          </a:solidFill>
          <a:ln w="3175">
            <a:solidFill>
              <a:schemeClr val="tx1"/>
            </a:solidFill>
          </a:ln>
        </p:spPr>
      </p:pic>
      <p:sp>
        <p:nvSpPr>
          <p:cNvPr id="6" name="TextBox 5"/>
          <p:cNvSpPr txBox="1"/>
          <p:nvPr/>
        </p:nvSpPr>
        <p:spPr>
          <a:xfrm>
            <a:off x="5029200" y="1443335"/>
            <a:ext cx="3962400" cy="461665"/>
          </a:xfrm>
          <a:prstGeom prst="rect">
            <a:avLst/>
          </a:prstGeom>
          <a:noFill/>
        </p:spPr>
        <p:txBody>
          <a:bodyPr wrap="square" rtlCol="0">
            <a:spAutoFit/>
          </a:bodyPr>
          <a:lstStyle/>
          <a:p>
            <a:r>
              <a:rPr lang="en-US" sz="2400" dirty="0" smtClean="0"/>
              <a:t>Color is date of initialization</a:t>
            </a:r>
            <a:endParaRPr lang="en-US" sz="2400" dirty="0"/>
          </a:p>
        </p:txBody>
      </p:sp>
      <p:sp>
        <p:nvSpPr>
          <p:cNvPr id="7" name="TextBox 6"/>
          <p:cNvSpPr txBox="1"/>
          <p:nvPr/>
        </p:nvSpPr>
        <p:spPr>
          <a:xfrm>
            <a:off x="381000" y="5798403"/>
            <a:ext cx="3429000" cy="461665"/>
          </a:xfrm>
          <a:prstGeom prst="rect">
            <a:avLst/>
          </a:prstGeom>
          <a:noFill/>
        </p:spPr>
        <p:txBody>
          <a:bodyPr wrap="square" rtlCol="0">
            <a:spAutoFit/>
          </a:bodyPr>
          <a:lstStyle/>
          <a:p>
            <a:r>
              <a:rPr lang="en-US" sz="2400" dirty="0" smtClean="0"/>
              <a:t>Color is intensity (MSLP)</a:t>
            </a:r>
            <a:endParaRPr lang="en-US" sz="2400" dirty="0"/>
          </a:p>
        </p:txBody>
      </p:sp>
      <p:cxnSp>
        <p:nvCxnSpPr>
          <p:cNvPr id="9" name="Straight Arrow Connector 8"/>
          <p:cNvCxnSpPr/>
          <p:nvPr/>
        </p:nvCxnSpPr>
        <p:spPr>
          <a:xfrm rot="10800000">
            <a:off x="5181600" y="1981200"/>
            <a:ext cx="22860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295400" y="6324600"/>
            <a:ext cx="2286000" cy="1588"/>
          </a:xfrm>
          <a:prstGeom prst="straightConnector1">
            <a:avLst/>
          </a:prstGeom>
          <a:ln w="508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998D30BB-DDBF-41D1-95F2-49B16B31622A}"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solidFill>
                  <a:srgbClr val="003399"/>
                </a:solidFill>
                <a:effectLst>
                  <a:outerShdw blurRad="38100" dist="38100" dir="2700000" algn="tl">
                    <a:srgbClr val="000000">
                      <a:alpha val="43137"/>
                    </a:srgbClr>
                  </a:outerShdw>
                </a:effectLst>
              </a:rPr>
              <a:t>56 Member Ensemble Starting from same Initial Time/Date</a:t>
            </a:r>
            <a:endParaRPr lang="en-US" b="1" dirty="0">
              <a:solidFill>
                <a:srgbClr val="003399"/>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fld id="{998D30BB-DDBF-41D1-95F2-49B16B31622A}" type="slidenum">
              <a:rPr lang="en-US" smtClean="0"/>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7027863" cy="523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209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Initial Condition Sensitivity:  </a:t>
            </a:r>
            <a:br>
              <a:rPr lang="en-US" dirty="0" smtClean="0"/>
            </a:br>
            <a:r>
              <a:rPr lang="en-US" dirty="0" smtClean="0"/>
              <a:t>Track and Intensity</a:t>
            </a:r>
            <a:endParaRPr lang="en-US" dirty="0"/>
          </a:p>
        </p:txBody>
      </p:sp>
      <p:sp>
        <p:nvSpPr>
          <p:cNvPr id="12" name="Slide Number Placeholder 11"/>
          <p:cNvSpPr>
            <a:spLocks noGrp="1"/>
          </p:cNvSpPr>
          <p:nvPr>
            <p:ph type="sldNum" sz="quarter" idx="12"/>
          </p:nvPr>
        </p:nvSpPr>
        <p:spPr/>
        <p:txBody>
          <a:bodyPr/>
          <a:lstStyle/>
          <a:p>
            <a:fld id="{998D30BB-DDBF-41D1-95F2-49B16B31622A}" type="slidenum">
              <a:rPr lang="en-US" smtClean="0"/>
              <a:pPr/>
              <a:t>16</a:t>
            </a:fld>
            <a:endParaRPr lang="en-US" dirty="0"/>
          </a:p>
        </p:txBody>
      </p:sp>
      <p:pic>
        <p:nvPicPr>
          <p:cNvPr id="10" name="Picture 9" descr="movie.gif"/>
          <p:cNvPicPr>
            <a:picLocks noChangeAspect="1"/>
          </p:cNvPicPr>
          <p:nvPr/>
        </p:nvPicPr>
        <p:blipFill>
          <a:blip r:embed="rId2" cstate="print"/>
          <a:stretch>
            <a:fillRect/>
          </a:stretch>
        </p:blipFill>
        <p:spPr>
          <a:xfrm>
            <a:off x="304800" y="0"/>
            <a:ext cx="85725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Three clusters of track</a:t>
            </a:r>
            <a:endParaRPr lang="en-US" b="1" dirty="0">
              <a:solidFill>
                <a:srgbClr val="003399"/>
              </a:solidFill>
              <a:effectLst>
                <a:outerShdw blurRad="38100" dist="38100" dir="2700000" algn="tl">
                  <a:srgbClr val="000000">
                    <a:alpha val="43137"/>
                  </a:srgbClr>
                </a:outerShdw>
              </a:effectLst>
            </a:endParaRPr>
          </a:p>
        </p:txBody>
      </p:sp>
      <p:pic>
        <p:nvPicPr>
          <p:cNvPr id="4" name="Picture 3" descr="test.eps"/>
          <p:cNvPicPr>
            <a:picLocks noChangeAspect="1"/>
          </p:cNvPicPr>
          <p:nvPr/>
        </p:nvPicPr>
        <p:blipFill>
          <a:blip r:embed="rId2" cstate="print"/>
          <a:stretch>
            <a:fillRect/>
          </a:stretch>
        </p:blipFill>
        <p:spPr>
          <a:xfrm>
            <a:off x="4849103" y="762000"/>
            <a:ext cx="3990097" cy="2971800"/>
          </a:xfrm>
          <a:prstGeom prst="rect">
            <a:avLst/>
          </a:prstGeom>
          <a:solidFill>
            <a:schemeClr val="bg1"/>
          </a:solidFill>
          <a:ln w="3175">
            <a:solidFill>
              <a:schemeClr val="tx1"/>
            </a:solidFill>
          </a:ln>
        </p:spPr>
      </p:pic>
      <p:pic>
        <p:nvPicPr>
          <p:cNvPr id="5" name="Picture 4" descr="test-2.eps"/>
          <p:cNvPicPr>
            <a:picLocks noChangeAspect="1"/>
          </p:cNvPicPr>
          <p:nvPr/>
        </p:nvPicPr>
        <p:blipFill>
          <a:blip r:embed="rId3" cstate="print"/>
          <a:stretch>
            <a:fillRect/>
          </a:stretch>
        </p:blipFill>
        <p:spPr>
          <a:xfrm>
            <a:off x="152399" y="762000"/>
            <a:ext cx="4194719" cy="3124200"/>
          </a:xfrm>
          <a:prstGeom prst="rect">
            <a:avLst/>
          </a:prstGeom>
          <a:solidFill>
            <a:schemeClr val="bg1"/>
          </a:solidFill>
          <a:ln w="3175">
            <a:solidFill>
              <a:schemeClr val="tx1"/>
            </a:solidFill>
          </a:ln>
        </p:spPr>
      </p:pic>
      <p:pic>
        <p:nvPicPr>
          <p:cNvPr id="6" name="Picture 5" descr="test-3.eps"/>
          <p:cNvPicPr>
            <a:picLocks noChangeAspect="1"/>
          </p:cNvPicPr>
          <p:nvPr/>
        </p:nvPicPr>
        <p:blipFill>
          <a:blip r:embed="rId4" cstate="print"/>
          <a:stretch>
            <a:fillRect/>
          </a:stretch>
        </p:blipFill>
        <p:spPr>
          <a:xfrm>
            <a:off x="152400" y="3733800"/>
            <a:ext cx="4194722" cy="3124200"/>
          </a:xfrm>
          <a:prstGeom prst="rect">
            <a:avLst/>
          </a:prstGeom>
          <a:solidFill>
            <a:schemeClr val="bg1"/>
          </a:solidFill>
          <a:ln w="3175">
            <a:solidFill>
              <a:schemeClr val="tx1"/>
            </a:solidFill>
          </a:ln>
        </p:spPr>
      </p:pic>
      <p:cxnSp>
        <p:nvCxnSpPr>
          <p:cNvPr id="7" name="Straight Arrow Connector 6"/>
          <p:cNvCxnSpPr/>
          <p:nvPr/>
        </p:nvCxnSpPr>
        <p:spPr>
          <a:xfrm rot="16200000" flipV="1">
            <a:off x="4343400" y="3429000"/>
            <a:ext cx="990600" cy="990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00600" y="4415135"/>
            <a:ext cx="3352800" cy="461665"/>
          </a:xfrm>
          <a:prstGeom prst="rect">
            <a:avLst/>
          </a:prstGeom>
          <a:noFill/>
        </p:spPr>
        <p:txBody>
          <a:bodyPr wrap="square" rtlCol="0">
            <a:spAutoFit/>
          </a:bodyPr>
          <a:lstStyle/>
          <a:p>
            <a:r>
              <a:rPr lang="en-US" sz="2400" dirty="0" smtClean="0"/>
              <a:t>Left curving</a:t>
            </a:r>
            <a:endParaRPr lang="en-US" sz="2400" dirty="0"/>
          </a:p>
        </p:txBody>
      </p:sp>
      <p:cxnSp>
        <p:nvCxnSpPr>
          <p:cNvPr id="11" name="Straight Arrow Connector 10"/>
          <p:cNvCxnSpPr/>
          <p:nvPr/>
        </p:nvCxnSpPr>
        <p:spPr>
          <a:xfrm rot="10800000">
            <a:off x="7848600" y="3810002"/>
            <a:ext cx="990600" cy="76199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000" y="4495800"/>
            <a:ext cx="2209800" cy="461665"/>
          </a:xfrm>
          <a:prstGeom prst="rect">
            <a:avLst/>
          </a:prstGeom>
          <a:noFill/>
        </p:spPr>
        <p:txBody>
          <a:bodyPr wrap="square" rtlCol="0">
            <a:spAutoFit/>
          </a:bodyPr>
          <a:lstStyle/>
          <a:p>
            <a:r>
              <a:rPr lang="en-US" sz="2400" dirty="0" smtClean="0"/>
              <a:t>Right curving</a:t>
            </a:r>
            <a:endParaRPr lang="en-US" sz="2400" dirty="0"/>
          </a:p>
        </p:txBody>
      </p:sp>
      <p:cxnSp>
        <p:nvCxnSpPr>
          <p:cNvPr id="13" name="Straight Arrow Connector 12"/>
          <p:cNvCxnSpPr/>
          <p:nvPr/>
        </p:nvCxnSpPr>
        <p:spPr>
          <a:xfrm rot="10800000" flipV="1">
            <a:off x="4495800" y="5943599"/>
            <a:ext cx="1295400" cy="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1200" y="5634335"/>
            <a:ext cx="3352800" cy="461665"/>
          </a:xfrm>
          <a:prstGeom prst="rect">
            <a:avLst/>
          </a:prstGeom>
          <a:noFill/>
        </p:spPr>
        <p:txBody>
          <a:bodyPr wrap="square" rtlCol="0">
            <a:spAutoFit/>
          </a:bodyPr>
          <a:lstStyle/>
          <a:p>
            <a:r>
              <a:rPr lang="en-US" sz="2400" dirty="0" smtClean="0"/>
              <a:t>Slow moving</a:t>
            </a:r>
            <a:endParaRPr lang="en-US" sz="2400" dirty="0"/>
          </a:p>
        </p:txBody>
      </p:sp>
      <p:sp>
        <p:nvSpPr>
          <p:cNvPr id="18" name="Slide Number Placeholder 17"/>
          <p:cNvSpPr>
            <a:spLocks noGrp="1"/>
          </p:cNvSpPr>
          <p:nvPr>
            <p:ph type="sldNum" sz="quarter" idx="12"/>
          </p:nvPr>
        </p:nvSpPr>
        <p:spPr/>
        <p:txBody>
          <a:bodyPr/>
          <a:lstStyle/>
          <a:p>
            <a:fld id="{998D30BB-DDBF-41D1-95F2-49B16B31622A}"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3399"/>
                </a:solidFill>
                <a:effectLst>
                  <a:outerShdw blurRad="38100" dist="38100" dir="2700000" algn="tl">
                    <a:srgbClr val="000000">
                      <a:alpha val="43137"/>
                    </a:srgbClr>
                  </a:outerShdw>
                </a:effectLst>
              </a:rPr>
              <a:t>Is 1938 a typical case of ET in terms of structural variability/predictability?</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06963"/>
          </a:xfrm>
        </p:spPr>
        <p:txBody>
          <a:bodyPr>
            <a:normAutofit/>
          </a:bodyPr>
          <a:lstStyle/>
          <a:p>
            <a:r>
              <a:rPr lang="en-US" sz="2800" dirty="0" smtClean="0"/>
              <a:t>The distribution of 56 track and intensity combinations suggests that it is not – but can we refine that?</a:t>
            </a:r>
          </a:p>
          <a:p>
            <a:endParaRPr lang="en-US" sz="2800" dirty="0" smtClean="0"/>
          </a:p>
          <a:p>
            <a:r>
              <a:rPr lang="en-US" sz="2800" dirty="0" smtClean="0"/>
              <a:t>View the case in the perspective of an Atlantic climatology of ET</a:t>
            </a:r>
          </a:p>
          <a:p>
            <a:endParaRPr lang="en-US" sz="2800" dirty="0" smtClean="0"/>
          </a:p>
          <a:p>
            <a:r>
              <a:rPr lang="en-US" sz="2800" dirty="0" smtClean="0"/>
              <a:t>Use cyclone phase space (Hart 2003; Hart et al. 2007) as a means to quantify and normalize ET lifecycle.   What is it?</a:t>
            </a:r>
            <a:endParaRPr lang="en-US" sz="2800"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2DEA8527-BE73-4F20-ACFD-77F1B0509B40}" type="slidenum">
              <a:rPr lang="en-US"/>
              <a:pPr/>
              <a:t>19</a:t>
            </a:fld>
            <a:endParaRPr lang="en-US" dirty="0"/>
          </a:p>
        </p:txBody>
      </p:sp>
      <p:sp>
        <p:nvSpPr>
          <p:cNvPr id="367618" name="Rectangle 2"/>
          <p:cNvSpPr>
            <a:spLocks noGrp="1" noChangeArrowheads="1"/>
          </p:cNvSpPr>
          <p:nvPr>
            <p:ph type="title"/>
          </p:nvPr>
        </p:nvSpPr>
        <p:spPr>
          <a:xfrm>
            <a:off x="0" y="228600"/>
            <a:ext cx="4953000" cy="838200"/>
          </a:xfrm>
        </p:spPr>
        <p:txBody>
          <a:bodyPr>
            <a:normAutofit fontScale="90000"/>
          </a:bodyPr>
          <a:lstStyle/>
          <a:p>
            <a:r>
              <a:rPr lang="en-US" sz="2400" b="1" dirty="0">
                <a:solidFill>
                  <a:srgbClr val="003399"/>
                </a:solidFill>
                <a:effectLst>
                  <a:outerShdw blurRad="38100" dist="38100" dir="2700000" algn="tl">
                    <a:srgbClr val="000000">
                      <a:alpha val="43137"/>
                    </a:srgbClr>
                  </a:outerShdw>
                </a:effectLst>
              </a:rPr>
              <a:t>Warm-to-cold core transition:                                  Extratropical Transition of Hurricane Floyd (1999):  B Vs. -V</a:t>
            </a:r>
            <a:r>
              <a:rPr lang="en-US" sz="2400" b="1" baseline="-25000" dirty="0">
                <a:solidFill>
                  <a:srgbClr val="003399"/>
                </a:solidFill>
                <a:effectLst>
                  <a:outerShdw blurRad="38100" dist="38100" dir="2700000" algn="tl">
                    <a:srgbClr val="000000">
                      <a:alpha val="43137"/>
                    </a:srgbClr>
                  </a:outerShdw>
                </a:effectLst>
              </a:rPr>
              <a:t>T</a:t>
            </a:r>
            <a:r>
              <a:rPr lang="en-US" sz="2400" b="1" baseline="30000" dirty="0">
                <a:solidFill>
                  <a:srgbClr val="003399"/>
                </a:solidFill>
                <a:effectLst>
                  <a:outerShdw blurRad="38100" dist="38100" dir="2700000" algn="tl">
                    <a:srgbClr val="000000">
                      <a:alpha val="43137"/>
                    </a:srgbClr>
                  </a:outerShdw>
                </a:effectLst>
              </a:rPr>
              <a:t>L</a:t>
            </a:r>
          </a:p>
        </p:txBody>
      </p:sp>
      <p:sp>
        <p:nvSpPr>
          <p:cNvPr id="367619" name="Text Box 3"/>
          <p:cNvSpPr txBox="1">
            <a:spLocks noChangeArrowheads="1"/>
          </p:cNvSpPr>
          <p:nvPr/>
        </p:nvSpPr>
        <p:spPr bwMode="auto">
          <a:xfrm>
            <a:off x="-396875" y="6518275"/>
            <a:ext cx="184150" cy="457200"/>
          </a:xfrm>
          <a:prstGeom prst="rect">
            <a:avLst/>
          </a:prstGeom>
          <a:noFill/>
          <a:ln w="9525">
            <a:noFill/>
            <a:miter lim="800000"/>
            <a:headEnd/>
            <a:tailEnd/>
          </a:ln>
          <a:effectLst/>
        </p:spPr>
        <p:txBody>
          <a:bodyPr wrap="none">
            <a:spAutoFit/>
          </a:bodyPr>
          <a:lstStyle/>
          <a:p>
            <a:endParaRPr lang="en-US" dirty="0"/>
          </a:p>
        </p:txBody>
      </p:sp>
      <p:pic>
        <p:nvPicPr>
          <p:cNvPr id="367620" name="Picture 4" descr="floyd1999"/>
          <p:cNvPicPr>
            <a:picLocks noChangeAspect="1" noChangeArrowheads="1"/>
          </p:cNvPicPr>
          <p:nvPr/>
        </p:nvPicPr>
        <p:blipFill>
          <a:blip r:embed="rId2" cstate="print"/>
          <a:srcRect/>
          <a:stretch>
            <a:fillRect/>
          </a:stretch>
        </p:blipFill>
        <p:spPr bwMode="auto">
          <a:xfrm>
            <a:off x="228600" y="1428750"/>
            <a:ext cx="6934200" cy="5200650"/>
          </a:xfrm>
          <a:prstGeom prst="rect">
            <a:avLst/>
          </a:prstGeom>
          <a:noFill/>
          <a:ln w="38100">
            <a:solidFill>
              <a:schemeClr val="tx1"/>
            </a:solidFill>
            <a:miter lim="800000"/>
            <a:headEnd/>
            <a:tailEnd/>
          </a:ln>
        </p:spPr>
      </p:pic>
      <p:sp>
        <p:nvSpPr>
          <p:cNvPr id="367621" name="Rectangle 5"/>
          <p:cNvSpPr>
            <a:spLocks noChangeArrowheads="1"/>
          </p:cNvSpPr>
          <p:nvPr/>
        </p:nvSpPr>
        <p:spPr bwMode="auto">
          <a:xfrm>
            <a:off x="1905000" y="6248400"/>
            <a:ext cx="3581400" cy="228600"/>
          </a:xfrm>
          <a:prstGeom prst="rect">
            <a:avLst/>
          </a:prstGeom>
          <a:solidFill>
            <a:schemeClr val="bg1"/>
          </a:solidFill>
          <a:ln w="9525">
            <a:noFill/>
            <a:miter lim="800000"/>
            <a:headEnd/>
            <a:tailEnd/>
          </a:ln>
          <a:effectLst/>
        </p:spPr>
        <p:txBody>
          <a:bodyPr wrap="none" anchor="ctr"/>
          <a:lstStyle/>
          <a:p>
            <a:endParaRPr lang="en-US" dirty="0"/>
          </a:p>
        </p:txBody>
      </p:sp>
      <p:sp>
        <p:nvSpPr>
          <p:cNvPr id="367622" name="Rectangle 6"/>
          <p:cNvSpPr>
            <a:spLocks noChangeArrowheads="1"/>
          </p:cNvSpPr>
          <p:nvPr/>
        </p:nvSpPr>
        <p:spPr bwMode="auto">
          <a:xfrm>
            <a:off x="228600" y="1676400"/>
            <a:ext cx="304800" cy="4724400"/>
          </a:xfrm>
          <a:prstGeom prst="rect">
            <a:avLst/>
          </a:prstGeom>
          <a:solidFill>
            <a:schemeClr val="bg1"/>
          </a:solidFill>
          <a:ln w="9525">
            <a:noFill/>
            <a:miter lim="800000"/>
            <a:headEnd/>
            <a:tailEnd/>
          </a:ln>
          <a:effectLst/>
        </p:spPr>
        <p:txBody>
          <a:bodyPr wrap="none" anchor="ctr"/>
          <a:lstStyle/>
          <a:p>
            <a:endParaRPr lang="en-US" dirty="0"/>
          </a:p>
        </p:txBody>
      </p:sp>
      <p:sp>
        <p:nvSpPr>
          <p:cNvPr id="367623" name="Text Box 7"/>
          <p:cNvSpPr txBox="1">
            <a:spLocks noChangeArrowheads="1"/>
          </p:cNvSpPr>
          <p:nvPr/>
        </p:nvSpPr>
        <p:spPr bwMode="auto">
          <a:xfrm>
            <a:off x="3124200" y="6019800"/>
            <a:ext cx="1143000" cy="519113"/>
          </a:xfrm>
          <a:prstGeom prst="rect">
            <a:avLst/>
          </a:prstGeom>
          <a:noFill/>
          <a:ln w="9525">
            <a:noFill/>
            <a:miter lim="800000"/>
            <a:headEnd/>
            <a:tailEnd/>
          </a:ln>
          <a:effectLst/>
        </p:spPr>
        <p:txBody>
          <a:bodyPr>
            <a:spAutoFit/>
          </a:bodyPr>
          <a:lstStyle/>
          <a:p>
            <a:pPr>
              <a:spcBef>
                <a:spcPct val="50000"/>
              </a:spcBef>
            </a:pPr>
            <a:r>
              <a:rPr lang="en-US" sz="2800" dirty="0"/>
              <a:t>-V</a:t>
            </a:r>
            <a:r>
              <a:rPr lang="en-US" sz="2800" baseline="-25000" dirty="0"/>
              <a:t>T</a:t>
            </a:r>
            <a:r>
              <a:rPr lang="en-US" sz="2800" baseline="30000" dirty="0"/>
              <a:t>L</a:t>
            </a:r>
          </a:p>
        </p:txBody>
      </p:sp>
      <p:sp>
        <p:nvSpPr>
          <p:cNvPr id="367624" name="Text Box 8"/>
          <p:cNvSpPr txBox="1">
            <a:spLocks noChangeArrowheads="1"/>
          </p:cNvSpPr>
          <p:nvPr/>
        </p:nvSpPr>
        <p:spPr bwMode="auto">
          <a:xfrm>
            <a:off x="304800" y="3505200"/>
            <a:ext cx="1143000" cy="519113"/>
          </a:xfrm>
          <a:prstGeom prst="rect">
            <a:avLst/>
          </a:prstGeom>
          <a:noFill/>
          <a:ln w="9525">
            <a:noFill/>
            <a:miter lim="800000"/>
            <a:headEnd/>
            <a:tailEnd/>
          </a:ln>
          <a:effectLst/>
        </p:spPr>
        <p:txBody>
          <a:bodyPr>
            <a:spAutoFit/>
          </a:bodyPr>
          <a:lstStyle/>
          <a:p>
            <a:pPr>
              <a:spcBef>
                <a:spcPct val="50000"/>
              </a:spcBef>
            </a:pPr>
            <a:r>
              <a:rPr lang="en-US" sz="2800" dirty="0"/>
              <a:t>B</a:t>
            </a:r>
            <a:endParaRPr lang="en-US" sz="2800" baseline="30000" dirty="0"/>
          </a:p>
        </p:txBody>
      </p:sp>
      <p:pic>
        <p:nvPicPr>
          <p:cNvPr id="367625" name="Picture 9"/>
          <p:cNvPicPr>
            <a:picLocks noChangeAspect="1" noChangeArrowheads="1"/>
          </p:cNvPicPr>
          <p:nvPr/>
        </p:nvPicPr>
        <p:blipFill>
          <a:blip r:embed="rId3" cstate="print"/>
          <a:srcRect/>
          <a:stretch>
            <a:fillRect/>
          </a:stretch>
        </p:blipFill>
        <p:spPr bwMode="auto">
          <a:xfrm>
            <a:off x="7391400" y="5238750"/>
            <a:ext cx="1876425" cy="1485900"/>
          </a:xfrm>
          <a:prstGeom prst="rect">
            <a:avLst/>
          </a:prstGeom>
          <a:noFill/>
          <a:ln w="38100">
            <a:solidFill>
              <a:schemeClr val="tx1"/>
            </a:solidFill>
            <a:miter lim="800000"/>
            <a:headEnd/>
            <a:tailEnd/>
          </a:ln>
          <a:effectLst/>
        </p:spPr>
      </p:pic>
      <p:pic>
        <p:nvPicPr>
          <p:cNvPr id="367626" name="Picture 10"/>
          <p:cNvPicPr>
            <a:picLocks noChangeAspect="1" noChangeArrowheads="1"/>
          </p:cNvPicPr>
          <p:nvPr/>
        </p:nvPicPr>
        <p:blipFill>
          <a:blip r:embed="rId4" cstate="print"/>
          <a:srcRect/>
          <a:stretch>
            <a:fillRect/>
          </a:stretch>
        </p:blipFill>
        <p:spPr bwMode="auto">
          <a:xfrm>
            <a:off x="7391400" y="3429000"/>
            <a:ext cx="1762125" cy="1652588"/>
          </a:xfrm>
          <a:prstGeom prst="rect">
            <a:avLst/>
          </a:prstGeom>
          <a:noFill/>
          <a:ln w="38100">
            <a:solidFill>
              <a:schemeClr val="tx1"/>
            </a:solidFill>
            <a:miter lim="800000"/>
            <a:headEnd/>
            <a:tailEnd/>
          </a:ln>
          <a:effectLst/>
        </p:spPr>
      </p:pic>
      <p:pic>
        <p:nvPicPr>
          <p:cNvPr id="367627" name="Picture 11"/>
          <p:cNvPicPr>
            <a:picLocks noChangeAspect="1" noChangeArrowheads="1"/>
          </p:cNvPicPr>
          <p:nvPr/>
        </p:nvPicPr>
        <p:blipFill>
          <a:blip r:embed="rId5" cstate="print"/>
          <a:srcRect/>
          <a:stretch>
            <a:fillRect/>
          </a:stretch>
        </p:blipFill>
        <p:spPr bwMode="auto">
          <a:xfrm>
            <a:off x="7315200" y="1676400"/>
            <a:ext cx="1924050" cy="1684338"/>
          </a:xfrm>
          <a:prstGeom prst="rect">
            <a:avLst/>
          </a:prstGeom>
          <a:noFill/>
          <a:ln w="38100">
            <a:solidFill>
              <a:schemeClr val="tx1"/>
            </a:solidFill>
            <a:miter lim="800000"/>
            <a:headEnd/>
            <a:tailEnd/>
          </a:ln>
          <a:effectLst/>
        </p:spPr>
      </p:pic>
      <p:pic>
        <p:nvPicPr>
          <p:cNvPr id="367628" name="Picture 12"/>
          <p:cNvPicPr>
            <a:picLocks noChangeAspect="1" noChangeArrowheads="1"/>
          </p:cNvPicPr>
          <p:nvPr/>
        </p:nvPicPr>
        <p:blipFill>
          <a:blip r:embed="rId6" cstate="print"/>
          <a:srcRect/>
          <a:stretch>
            <a:fillRect/>
          </a:stretch>
        </p:blipFill>
        <p:spPr bwMode="auto">
          <a:xfrm>
            <a:off x="7321550" y="-76200"/>
            <a:ext cx="1593850" cy="1676400"/>
          </a:xfrm>
          <a:prstGeom prst="rect">
            <a:avLst/>
          </a:prstGeom>
          <a:noFill/>
          <a:ln w="38100">
            <a:solidFill>
              <a:schemeClr val="tx1"/>
            </a:solidFill>
            <a:miter lim="800000"/>
            <a:headEnd/>
            <a:tailEnd/>
          </a:ln>
          <a:effectLst/>
        </p:spPr>
      </p:pic>
      <p:pic>
        <p:nvPicPr>
          <p:cNvPr id="367629" name="Picture 13"/>
          <p:cNvPicPr>
            <a:picLocks noChangeAspect="1" noChangeArrowheads="1"/>
          </p:cNvPicPr>
          <p:nvPr/>
        </p:nvPicPr>
        <p:blipFill>
          <a:blip r:embed="rId7" cstate="print"/>
          <a:srcRect/>
          <a:stretch>
            <a:fillRect/>
          </a:stretch>
        </p:blipFill>
        <p:spPr bwMode="auto">
          <a:xfrm>
            <a:off x="4953000" y="-152400"/>
            <a:ext cx="2209800" cy="1508125"/>
          </a:xfrm>
          <a:prstGeom prst="rect">
            <a:avLst/>
          </a:prstGeom>
          <a:noFill/>
          <a:ln w="38100">
            <a:solidFill>
              <a:schemeClr val="tx1"/>
            </a:solidFill>
            <a:miter lim="800000"/>
            <a:headEnd/>
            <a:tailEnd/>
          </a:ln>
          <a:effectLst/>
        </p:spPr>
      </p:pic>
      <p:sp>
        <p:nvSpPr>
          <p:cNvPr id="367630" name="Oval 14"/>
          <p:cNvSpPr>
            <a:spLocks noChangeArrowheads="1"/>
          </p:cNvSpPr>
          <p:nvPr/>
        </p:nvSpPr>
        <p:spPr bwMode="auto">
          <a:xfrm>
            <a:off x="4800600" y="5029200"/>
            <a:ext cx="304800" cy="304800"/>
          </a:xfrm>
          <a:prstGeom prst="ellipse">
            <a:avLst/>
          </a:prstGeom>
          <a:noFill/>
          <a:ln w="38100">
            <a:solidFill>
              <a:schemeClr val="tx1"/>
            </a:solidFill>
            <a:round/>
            <a:headEnd/>
            <a:tailEnd/>
          </a:ln>
          <a:effectLst/>
        </p:spPr>
        <p:txBody>
          <a:bodyPr wrap="none" anchor="ctr"/>
          <a:lstStyle/>
          <a:p>
            <a:endParaRPr lang="en-US" dirty="0"/>
          </a:p>
        </p:txBody>
      </p:sp>
      <p:sp>
        <p:nvSpPr>
          <p:cNvPr id="367631" name="Oval 15"/>
          <p:cNvSpPr>
            <a:spLocks noChangeArrowheads="1"/>
          </p:cNvSpPr>
          <p:nvPr/>
        </p:nvSpPr>
        <p:spPr bwMode="auto">
          <a:xfrm>
            <a:off x="5867400" y="5181600"/>
            <a:ext cx="304800" cy="304800"/>
          </a:xfrm>
          <a:prstGeom prst="ellipse">
            <a:avLst/>
          </a:prstGeom>
          <a:noFill/>
          <a:ln w="38100">
            <a:solidFill>
              <a:schemeClr val="tx1"/>
            </a:solidFill>
            <a:round/>
            <a:headEnd/>
            <a:tailEnd/>
          </a:ln>
          <a:effectLst/>
        </p:spPr>
        <p:txBody>
          <a:bodyPr wrap="none" anchor="ctr"/>
          <a:lstStyle/>
          <a:p>
            <a:endParaRPr lang="en-US" dirty="0"/>
          </a:p>
        </p:txBody>
      </p:sp>
      <p:sp>
        <p:nvSpPr>
          <p:cNvPr id="367632" name="Oval 16"/>
          <p:cNvSpPr>
            <a:spLocks noChangeArrowheads="1"/>
          </p:cNvSpPr>
          <p:nvPr/>
        </p:nvSpPr>
        <p:spPr bwMode="auto">
          <a:xfrm>
            <a:off x="5448300" y="4819650"/>
            <a:ext cx="304800" cy="304800"/>
          </a:xfrm>
          <a:prstGeom prst="ellipse">
            <a:avLst/>
          </a:prstGeom>
          <a:noFill/>
          <a:ln w="38100">
            <a:solidFill>
              <a:schemeClr val="tx1"/>
            </a:solidFill>
            <a:round/>
            <a:headEnd/>
            <a:tailEnd/>
          </a:ln>
          <a:effectLst/>
        </p:spPr>
        <p:txBody>
          <a:bodyPr wrap="none" anchor="ctr"/>
          <a:lstStyle/>
          <a:p>
            <a:endParaRPr lang="en-US" dirty="0"/>
          </a:p>
        </p:txBody>
      </p:sp>
      <p:sp>
        <p:nvSpPr>
          <p:cNvPr id="367633" name="Oval 17"/>
          <p:cNvSpPr>
            <a:spLocks noChangeArrowheads="1"/>
          </p:cNvSpPr>
          <p:nvPr/>
        </p:nvSpPr>
        <p:spPr bwMode="auto">
          <a:xfrm>
            <a:off x="5000625" y="4343400"/>
            <a:ext cx="304800" cy="304800"/>
          </a:xfrm>
          <a:prstGeom prst="ellipse">
            <a:avLst/>
          </a:prstGeom>
          <a:noFill/>
          <a:ln w="38100">
            <a:solidFill>
              <a:schemeClr val="tx1"/>
            </a:solidFill>
            <a:round/>
            <a:headEnd/>
            <a:tailEnd/>
          </a:ln>
          <a:effectLst/>
        </p:spPr>
        <p:txBody>
          <a:bodyPr wrap="none" anchor="ctr"/>
          <a:lstStyle/>
          <a:p>
            <a:endParaRPr lang="en-US" dirty="0"/>
          </a:p>
        </p:txBody>
      </p:sp>
      <p:sp>
        <p:nvSpPr>
          <p:cNvPr id="367634" name="Oval 18"/>
          <p:cNvSpPr>
            <a:spLocks noChangeArrowheads="1"/>
          </p:cNvSpPr>
          <p:nvPr/>
        </p:nvSpPr>
        <p:spPr bwMode="auto">
          <a:xfrm>
            <a:off x="3419475" y="3971925"/>
            <a:ext cx="304800" cy="304800"/>
          </a:xfrm>
          <a:prstGeom prst="ellipse">
            <a:avLst/>
          </a:prstGeom>
          <a:noFill/>
          <a:ln w="38100">
            <a:solidFill>
              <a:schemeClr val="tx1"/>
            </a:solidFill>
            <a:round/>
            <a:headEnd/>
            <a:tailEnd/>
          </a:ln>
          <a:effectLst/>
        </p:spPr>
        <p:txBody>
          <a:bodyPr wrap="none" anchor="ctr"/>
          <a:lstStyle/>
          <a:p>
            <a:endParaRPr lang="en-US" dirty="0"/>
          </a:p>
        </p:txBody>
      </p:sp>
      <p:sp>
        <p:nvSpPr>
          <p:cNvPr id="367635" name="Text Box 19"/>
          <p:cNvSpPr txBox="1">
            <a:spLocks noChangeArrowheads="1"/>
          </p:cNvSpPr>
          <p:nvPr/>
        </p:nvSpPr>
        <p:spPr bwMode="auto">
          <a:xfrm>
            <a:off x="4800600" y="5410200"/>
            <a:ext cx="381000" cy="457200"/>
          </a:xfrm>
          <a:prstGeom prst="rect">
            <a:avLst/>
          </a:prstGeom>
          <a:noFill/>
          <a:ln w="9525">
            <a:noFill/>
            <a:miter lim="800000"/>
            <a:headEnd/>
            <a:tailEnd/>
          </a:ln>
          <a:effectLst/>
        </p:spPr>
        <p:txBody>
          <a:bodyPr>
            <a:spAutoFit/>
          </a:bodyPr>
          <a:lstStyle/>
          <a:p>
            <a:pPr>
              <a:spcBef>
                <a:spcPct val="50000"/>
              </a:spcBef>
            </a:pPr>
            <a:r>
              <a:rPr lang="en-US" dirty="0">
                <a:solidFill>
                  <a:srgbClr val="FF3300"/>
                </a:solidFill>
              </a:rPr>
              <a:t>1</a:t>
            </a:r>
          </a:p>
        </p:txBody>
      </p:sp>
      <p:sp>
        <p:nvSpPr>
          <p:cNvPr id="367636" name="Text Box 20"/>
          <p:cNvSpPr txBox="1">
            <a:spLocks noChangeArrowheads="1"/>
          </p:cNvSpPr>
          <p:nvPr/>
        </p:nvSpPr>
        <p:spPr bwMode="auto">
          <a:xfrm>
            <a:off x="5791200" y="5410200"/>
            <a:ext cx="381000" cy="457200"/>
          </a:xfrm>
          <a:prstGeom prst="rect">
            <a:avLst/>
          </a:prstGeom>
          <a:noFill/>
          <a:ln w="9525">
            <a:noFill/>
            <a:miter lim="800000"/>
            <a:headEnd/>
            <a:tailEnd/>
          </a:ln>
          <a:effectLst/>
        </p:spPr>
        <p:txBody>
          <a:bodyPr>
            <a:spAutoFit/>
          </a:bodyPr>
          <a:lstStyle/>
          <a:p>
            <a:pPr>
              <a:spcBef>
                <a:spcPct val="50000"/>
              </a:spcBef>
            </a:pPr>
            <a:r>
              <a:rPr lang="en-US" dirty="0">
                <a:solidFill>
                  <a:srgbClr val="FF3300"/>
                </a:solidFill>
              </a:rPr>
              <a:t>2</a:t>
            </a:r>
          </a:p>
        </p:txBody>
      </p:sp>
      <p:sp>
        <p:nvSpPr>
          <p:cNvPr id="367637" name="Text Box 21"/>
          <p:cNvSpPr txBox="1">
            <a:spLocks noChangeArrowheads="1"/>
          </p:cNvSpPr>
          <p:nvPr/>
        </p:nvSpPr>
        <p:spPr bwMode="auto">
          <a:xfrm>
            <a:off x="5486400" y="4343400"/>
            <a:ext cx="381000" cy="457200"/>
          </a:xfrm>
          <a:prstGeom prst="rect">
            <a:avLst/>
          </a:prstGeom>
          <a:noFill/>
          <a:ln w="9525">
            <a:noFill/>
            <a:miter lim="800000"/>
            <a:headEnd/>
            <a:tailEnd/>
          </a:ln>
          <a:effectLst/>
        </p:spPr>
        <p:txBody>
          <a:bodyPr>
            <a:spAutoFit/>
          </a:bodyPr>
          <a:lstStyle/>
          <a:p>
            <a:pPr>
              <a:spcBef>
                <a:spcPct val="50000"/>
              </a:spcBef>
            </a:pPr>
            <a:r>
              <a:rPr lang="en-US" dirty="0">
                <a:solidFill>
                  <a:srgbClr val="FF3300"/>
                </a:solidFill>
              </a:rPr>
              <a:t>3</a:t>
            </a:r>
          </a:p>
        </p:txBody>
      </p:sp>
      <p:sp>
        <p:nvSpPr>
          <p:cNvPr id="367638" name="Text Box 22"/>
          <p:cNvSpPr txBox="1">
            <a:spLocks noChangeArrowheads="1"/>
          </p:cNvSpPr>
          <p:nvPr/>
        </p:nvSpPr>
        <p:spPr bwMode="auto">
          <a:xfrm>
            <a:off x="5029200" y="3657600"/>
            <a:ext cx="381000" cy="457200"/>
          </a:xfrm>
          <a:prstGeom prst="rect">
            <a:avLst/>
          </a:prstGeom>
          <a:noFill/>
          <a:ln w="9525">
            <a:noFill/>
            <a:miter lim="800000"/>
            <a:headEnd/>
            <a:tailEnd/>
          </a:ln>
          <a:effectLst/>
        </p:spPr>
        <p:txBody>
          <a:bodyPr>
            <a:spAutoFit/>
          </a:bodyPr>
          <a:lstStyle/>
          <a:p>
            <a:pPr>
              <a:spcBef>
                <a:spcPct val="50000"/>
              </a:spcBef>
            </a:pPr>
            <a:r>
              <a:rPr lang="en-US" dirty="0">
                <a:solidFill>
                  <a:srgbClr val="FF3300"/>
                </a:solidFill>
              </a:rPr>
              <a:t>4</a:t>
            </a:r>
          </a:p>
        </p:txBody>
      </p:sp>
      <p:sp>
        <p:nvSpPr>
          <p:cNvPr id="367639" name="Text Box 23"/>
          <p:cNvSpPr txBox="1">
            <a:spLocks noChangeArrowheads="1"/>
          </p:cNvSpPr>
          <p:nvPr/>
        </p:nvSpPr>
        <p:spPr bwMode="auto">
          <a:xfrm>
            <a:off x="3352800" y="3429000"/>
            <a:ext cx="381000" cy="457200"/>
          </a:xfrm>
          <a:prstGeom prst="rect">
            <a:avLst/>
          </a:prstGeom>
          <a:noFill/>
          <a:ln w="9525">
            <a:noFill/>
            <a:miter lim="800000"/>
            <a:headEnd/>
            <a:tailEnd/>
          </a:ln>
          <a:effectLst/>
        </p:spPr>
        <p:txBody>
          <a:bodyPr>
            <a:spAutoFit/>
          </a:bodyPr>
          <a:lstStyle/>
          <a:p>
            <a:pPr>
              <a:spcBef>
                <a:spcPct val="50000"/>
              </a:spcBef>
            </a:pPr>
            <a:r>
              <a:rPr lang="en-US" dirty="0">
                <a:solidFill>
                  <a:srgbClr val="FF3300"/>
                </a:solidFill>
              </a:rPr>
              <a:t>5</a:t>
            </a:r>
          </a:p>
        </p:txBody>
      </p:sp>
      <p:sp>
        <p:nvSpPr>
          <p:cNvPr id="367640" name="Text Box 24"/>
          <p:cNvSpPr txBox="1">
            <a:spLocks noChangeArrowheads="1"/>
          </p:cNvSpPr>
          <p:nvPr/>
        </p:nvSpPr>
        <p:spPr bwMode="auto">
          <a:xfrm>
            <a:off x="7467600" y="5334000"/>
            <a:ext cx="5334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solidFill>
                  <a:srgbClr val="FF3300"/>
                </a:solidFill>
              </a:rPr>
              <a:t>1</a:t>
            </a:r>
          </a:p>
        </p:txBody>
      </p:sp>
      <p:sp>
        <p:nvSpPr>
          <p:cNvPr id="367641" name="Text Box 25"/>
          <p:cNvSpPr txBox="1">
            <a:spLocks noChangeArrowheads="1"/>
          </p:cNvSpPr>
          <p:nvPr/>
        </p:nvSpPr>
        <p:spPr bwMode="auto">
          <a:xfrm>
            <a:off x="7467600" y="3505200"/>
            <a:ext cx="5334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solidFill>
                  <a:srgbClr val="FF3300"/>
                </a:solidFill>
              </a:rPr>
              <a:t>2</a:t>
            </a:r>
          </a:p>
        </p:txBody>
      </p:sp>
      <p:sp>
        <p:nvSpPr>
          <p:cNvPr id="367642" name="Text Box 26"/>
          <p:cNvSpPr txBox="1">
            <a:spLocks noChangeArrowheads="1"/>
          </p:cNvSpPr>
          <p:nvPr/>
        </p:nvSpPr>
        <p:spPr bwMode="auto">
          <a:xfrm>
            <a:off x="7391400" y="1752600"/>
            <a:ext cx="5334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solidFill>
                  <a:srgbClr val="FF3300"/>
                </a:solidFill>
              </a:rPr>
              <a:t>3</a:t>
            </a:r>
          </a:p>
        </p:txBody>
      </p:sp>
      <p:sp>
        <p:nvSpPr>
          <p:cNvPr id="367643" name="Text Box 27"/>
          <p:cNvSpPr txBox="1">
            <a:spLocks noChangeArrowheads="1"/>
          </p:cNvSpPr>
          <p:nvPr/>
        </p:nvSpPr>
        <p:spPr bwMode="auto">
          <a:xfrm>
            <a:off x="7391400" y="0"/>
            <a:ext cx="5334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solidFill>
                  <a:srgbClr val="FF3300"/>
                </a:solidFill>
              </a:rPr>
              <a:t>4</a:t>
            </a:r>
          </a:p>
        </p:txBody>
      </p:sp>
      <p:sp>
        <p:nvSpPr>
          <p:cNvPr id="367644" name="Text Box 28"/>
          <p:cNvSpPr txBox="1">
            <a:spLocks noChangeArrowheads="1"/>
          </p:cNvSpPr>
          <p:nvPr/>
        </p:nvSpPr>
        <p:spPr bwMode="auto">
          <a:xfrm>
            <a:off x="5029200" y="-76200"/>
            <a:ext cx="5334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solidFill>
                  <a:srgbClr val="FF3300"/>
                </a:solidFill>
              </a:rPr>
              <a:t>5</a:t>
            </a:r>
          </a:p>
        </p:txBody>
      </p:sp>
      <p:sp>
        <p:nvSpPr>
          <p:cNvPr id="2" name="TextBox 1"/>
          <p:cNvSpPr txBox="1"/>
          <p:nvPr/>
        </p:nvSpPr>
        <p:spPr>
          <a:xfrm>
            <a:off x="1676400" y="2743200"/>
            <a:ext cx="2438400" cy="369332"/>
          </a:xfrm>
          <a:prstGeom prst="rect">
            <a:avLst/>
          </a:prstGeom>
          <a:solidFill>
            <a:schemeClr val="bg1"/>
          </a:solidFill>
        </p:spPr>
        <p:txBody>
          <a:bodyPr wrap="square" rtlCol="0">
            <a:spAutoFit/>
          </a:bodyPr>
          <a:lstStyle/>
          <a:p>
            <a:r>
              <a:rPr lang="en-US" dirty="0" smtClean="0"/>
              <a:t>Asymmetric cold-core</a:t>
            </a:r>
            <a:endParaRPr lang="en-US" dirty="0"/>
          </a:p>
        </p:txBody>
      </p:sp>
      <p:sp>
        <p:nvSpPr>
          <p:cNvPr id="31" name="TextBox 30"/>
          <p:cNvSpPr txBox="1"/>
          <p:nvPr/>
        </p:nvSpPr>
        <p:spPr>
          <a:xfrm>
            <a:off x="1828800" y="5193268"/>
            <a:ext cx="2438400" cy="369332"/>
          </a:xfrm>
          <a:prstGeom prst="rect">
            <a:avLst/>
          </a:prstGeom>
          <a:solidFill>
            <a:schemeClr val="bg1"/>
          </a:solidFill>
        </p:spPr>
        <p:txBody>
          <a:bodyPr wrap="square" rtlCol="0">
            <a:spAutoFit/>
          </a:bodyPr>
          <a:lstStyle/>
          <a:p>
            <a:r>
              <a:rPr lang="en-US" dirty="0" smtClean="0"/>
              <a:t>Symmetric cold-core</a:t>
            </a:r>
            <a:endParaRPr lang="en-US" dirty="0"/>
          </a:p>
        </p:txBody>
      </p:sp>
      <p:sp>
        <p:nvSpPr>
          <p:cNvPr id="32" name="TextBox 31"/>
          <p:cNvSpPr txBox="1"/>
          <p:nvPr/>
        </p:nvSpPr>
        <p:spPr>
          <a:xfrm>
            <a:off x="5372100" y="3352800"/>
            <a:ext cx="1333500" cy="923330"/>
          </a:xfrm>
          <a:prstGeom prst="rect">
            <a:avLst/>
          </a:prstGeom>
          <a:solidFill>
            <a:schemeClr val="bg1"/>
          </a:solidFill>
        </p:spPr>
        <p:txBody>
          <a:bodyPr wrap="square" rtlCol="0">
            <a:spAutoFit/>
          </a:bodyPr>
          <a:lstStyle/>
          <a:p>
            <a:pPr algn="ctr"/>
            <a:r>
              <a:rPr lang="en-US" dirty="0" smtClean="0"/>
              <a:t>Asymmetric warm-core (hybrid)</a:t>
            </a:r>
            <a:endParaRPr lang="en-US" dirty="0"/>
          </a:p>
        </p:txBody>
      </p:sp>
      <p:sp>
        <p:nvSpPr>
          <p:cNvPr id="33" name="TextBox 32"/>
          <p:cNvSpPr txBox="1"/>
          <p:nvPr/>
        </p:nvSpPr>
        <p:spPr>
          <a:xfrm>
            <a:off x="4648200" y="6258580"/>
            <a:ext cx="1600200" cy="523220"/>
          </a:xfrm>
          <a:prstGeom prst="rect">
            <a:avLst/>
          </a:prstGeom>
          <a:solidFill>
            <a:schemeClr val="bg1"/>
          </a:solidFill>
        </p:spPr>
        <p:txBody>
          <a:bodyPr wrap="square" rtlCol="0">
            <a:spAutoFit/>
          </a:bodyPr>
          <a:lstStyle/>
          <a:p>
            <a:pPr algn="ctr"/>
            <a:r>
              <a:rPr lang="en-US" sz="1400" dirty="0"/>
              <a:t>S</a:t>
            </a:r>
            <a:r>
              <a:rPr lang="en-US" sz="1400" dirty="0" smtClean="0"/>
              <a:t>ymmetric warm-core (tropical)</a:t>
            </a:r>
            <a:endParaRPr lang="en-US" sz="1400" dirty="0"/>
          </a:p>
        </p:txBody>
      </p:sp>
      <p:cxnSp>
        <p:nvCxnSpPr>
          <p:cNvPr id="4" name="Straight Arrow Connector 3"/>
          <p:cNvCxnSpPr/>
          <p:nvPr/>
        </p:nvCxnSpPr>
        <p:spPr>
          <a:xfrm flipV="1">
            <a:off x="5219700" y="5562600"/>
            <a:ext cx="266700" cy="71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Before I begin…</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2</a:t>
            </a:fld>
            <a:endParaRPr lang="en-US" dirty="0"/>
          </a:p>
        </p:txBody>
      </p:sp>
      <p:pic>
        <p:nvPicPr>
          <p:cNvPr id="7170" name="Picture 2" descr="http://ploneprod.met.psu.edu/news-events/news/images-1/Chi%20Ep.png/image_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804" y="3733800"/>
            <a:ext cx="29718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5255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linapps.s3.amazonaws.com/linapps/photomojo/wtnh.com/photos/2012/01/g1806-remembering-dr.-mel/38079-at-wcsu-d9e2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95400"/>
            <a:ext cx="40546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hys.psu.edu/~nsamarth/psu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346" y="4038600"/>
            <a:ext cx="3555585" cy="23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04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fld id="{F54CBE3E-7F5F-489C-9003-DECB19E01761}" type="slidenum">
              <a:rPr lang="en-US" smtClean="0"/>
              <a:pPr/>
              <a:t>20</a:t>
            </a:fld>
            <a:endParaRPr lang="en-US" dirty="0" smtClean="0"/>
          </a:p>
        </p:txBody>
      </p:sp>
      <p:pic>
        <p:nvPicPr>
          <p:cNvPr id="154627" name="Picture 2" descr="blank"/>
          <p:cNvPicPr>
            <a:picLocks noChangeAspect="1" noChangeArrowheads="1"/>
          </p:cNvPicPr>
          <p:nvPr/>
        </p:nvPicPr>
        <p:blipFill>
          <a:blip r:embed="rId3" cstate="print"/>
          <a:srcRect/>
          <a:stretch>
            <a:fillRect/>
          </a:stretch>
        </p:blipFill>
        <p:spPr bwMode="auto">
          <a:xfrm>
            <a:off x="990600" y="533400"/>
            <a:ext cx="7620000" cy="5715000"/>
          </a:xfrm>
          <a:prstGeom prst="rect">
            <a:avLst/>
          </a:prstGeom>
          <a:noFill/>
          <a:ln w="9525">
            <a:solidFill>
              <a:schemeClr val="tx1"/>
            </a:solidFill>
            <a:miter lim="800000"/>
            <a:headEnd/>
            <a:tailEnd/>
          </a:ln>
        </p:spPr>
      </p:pic>
      <p:sp>
        <p:nvSpPr>
          <p:cNvPr id="154628" name="Text Box 3"/>
          <p:cNvSpPr txBox="1">
            <a:spLocks noChangeArrowheads="1"/>
          </p:cNvSpPr>
          <p:nvPr/>
        </p:nvSpPr>
        <p:spPr bwMode="auto">
          <a:xfrm>
            <a:off x="4724400" y="2667000"/>
            <a:ext cx="60960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T</a:t>
            </a:r>
            <a:r>
              <a:rPr lang="en-US" sz="1800" baseline="-25000" dirty="0">
                <a:solidFill>
                  <a:srgbClr val="FF0000"/>
                </a:solidFill>
              </a:rPr>
              <a:t>E</a:t>
            </a:r>
          </a:p>
        </p:txBody>
      </p:sp>
      <p:sp>
        <p:nvSpPr>
          <p:cNvPr id="154629" name="Text Box 4"/>
          <p:cNvSpPr txBox="1">
            <a:spLocks noChangeArrowheads="1"/>
          </p:cNvSpPr>
          <p:nvPr/>
        </p:nvSpPr>
        <p:spPr bwMode="auto">
          <a:xfrm>
            <a:off x="3352800" y="2438400"/>
            <a:ext cx="106680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T</a:t>
            </a:r>
            <a:r>
              <a:rPr lang="en-US" sz="1800" baseline="-25000" dirty="0">
                <a:solidFill>
                  <a:srgbClr val="FF0000"/>
                </a:solidFill>
              </a:rPr>
              <a:t>E</a:t>
            </a:r>
            <a:r>
              <a:rPr lang="en-US" sz="1800" dirty="0">
                <a:solidFill>
                  <a:srgbClr val="FF0000"/>
                </a:solidFill>
              </a:rPr>
              <a:t>+24h</a:t>
            </a:r>
            <a:endParaRPr lang="en-US" sz="1800" baseline="-25000" dirty="0">
              <a:solidFill>
                <a:srgbClr val="FF0000"/>
              </a:solidFill>
            </a:endParaRPr>
          </a:p>
        </p:txBody>
      </p:sp>
      <p:sp>
        <p:nvSpPr>
          <p:cNvPr id="154630" name="Text Box 5"/>
          <p:cNvSpPr txBox="1">
            <a:spLocks noChangeArrowheads="1"/>
          </p:cNvSpPr>
          <p:nvPr/>
        </p:nvSpPr>
        <p:spPr bwMode="auto">
          <a:xfrm>
            <a:off x="3581400" y="3581400"/>
            <a:ext cx="1066800" cy="366713"/>
          </a:xfrm>
          <a:prstGeom prst="rect">
            <a:avLst/>
          </a:prstGeom>
          <a:noFill/>
          <a:ln w="9525">
            <a:noFill/>
            <a:miter lim="800000"/>
            <a:headEnd/>
            <a:tailEnd/>
          </a:ln>
        </p:spPr>
        <p:txBody>
          <a:bodyPr>
            <a:spAutoFit/>
          </a:bodyPr>
          <a:lstStyle/>
          <a:p>
            <a:pPr>
              <a:spcBef>
                <a:spcPct val="50000"/>
              </a:spcBef>
            </a:pPr>
            <a:r>
              <a:rPr lang="en-US" sz="1800" dirty="0"/>
              <a:t>T</a:t>
            </a:r>
            <a:r>
              <a:rPr lang="en-US" sz="1800" baseline="-25000" dirty="0"/>
              <a:t>E</a:t>
            </a:r>
            <a:r>
              <a:rPr lang="en-US" sz="1800" dirty="0"/>
              <a:t>+48h</a:t>
            </a:r>
            <a:endParaRPr lang="en-US" sz="1800" baseline="-25000" dirty="0"/>
          </a:p>
        </p:txBody>
      </p:sp>
      <p:sp>
        <p:nvSpPr>
          <p:cNvPr id="154631" name="Text Box 6"/>
          <p:cNvSpPr txBox="1">
            <a:spLocks noChangeArrowheads="1"/>
          </p:cNvSpPr>
          <p:nvPr/>
        </p:nvSpPr>
        <p:spPr bwMode="auto">
          <a:xfrm>
            <a:off x="6172200" y="4038600"/>
            <a:ext cx="60960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T</a:t>
            </a:r>
            <a:r>
              <a:rPr lang="en-US" sz="1800" baseline="-25000" dirty="0">
                <a:solidFill>
                  <a:srgbClr val="FF0000"/>
                </a:solidFill>
              </a:rPr>
              <a:t>B</a:t>
            </a:r>
          </a:p>
        </p:txBody>
      </p:sp>
      <p:sp>
        <p:nvSpPr>
          <p:cNvPr id="154632" name="Text Box 7"/>
          <p:cNvSpPr txBox="1">
            <a:spLocks noChangeArrowheads="1"/>
          </p:cNvSpPr>
          <p:nvPr/>
        </p:nvSpPr>
        <p:spPr bwMode="auto">
          <a:xfrm>
            <a:off x="5791200" y="3581400"/>
            <a:ext cx="609600" cy="336550"/>
          </a:xfrm>
          <a:prstGeom prst="rect">
            <a:avLst/>
          </a:prstGeom>
          <a:noFill/>
          <a:ln w="9525">
            <a:noFill/>
            <a:miter lim="800000"/>
            <a:headEnd/>
            <a:tailEnd/>
          </a:ln>
        </p:spPr>
        <p:txBody>
          <a:bodyPr>
            <a:spAutoFit/>
          </a:bodyPr>
          <a:lstStyle/>
          <a:p>
            <a:pPr>
              <a:spcBef>
                <a:spcPct val="50000"/>
              </a:spcBef>
            </a:pPr>
            <a:r>
              <a:rPr lang="en-US" sz="1600" dirty="0"/>
              <a:t>T</a:t>
            </a:r>
            <a:r>
              <a:rPr lang="en-US" sz="1600" baseline="-25000" dirty="0"/>
              <a:t>MID</a:t>
            </a:r>
          </a:p>
        </p:txBody>
      </p:sp>
      <p:sp>
        <p:nvSpPr>
          <p:cNvPr id="154633" name="Text Box 8"/>
          <p:cNvSpPr txBox="1">
            <a:spLocks noChangeArrowheads="1"/>
          </p:cNvSpPr>
          <p:nvPr/>
        </p:nvSpPr>
        <p:spPr bwMode="auto">
          <a:xfrm>
            <a:off x="6553200" y="4495800"/>
            <a:ext cx="99060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T</a:t>
            </a:r>
            <a:r>
              <a:rPr lang="en-US" sz="1800" baseline="-25000" dirty="0">
                <a:solidFill>
                  <a:srgbClr val="FF0000"/>
                </a:solidFill>
              </a:rPr>
              <a:t>B</a:t>
            </a:r>
            <a:r>
              <a:rPr lang="en-US" sz="1800" dirty="0">
                <a:solidFill>
                  <a:srgbClr val="FF0000"/>
                </a:solidFill>
              </a:rPr>
              <a:t>-24h</a:t>
            </a:r>
            <a:endParaRPr lang="en-US" sz="1800" baseline="-25000" dirty="0">
              <a:solidFill>
                <a:srgbClr val="FF0000"/>
              </a:solidFill>
            </a:endParaRPr>
          </a:p>
        </p:txBody>
      </p:sp>
      <p:sp>
        <p:nvSpPr>
          <p:cNvPr id="154634" name="Text Box 9"/>
          <p:cNvSpPr txBox="1">
            <a:spLocks noChangeArrowheads="1"/>
          </p:cNvSpPr>
          <p:nvPr/>
        </p:nvSpPr>
        <p:spPr bwMode="auto">
          <a:xfrm>
            <a:off x="6019800" y="4876800"/>
            <a:ext cx="990600" cy="366713"/>
          </a:xfrm>
          <a:prstGeom prst="rect">
            <a:avLst/>
          </a:prstGeom>
          <a:noFill/>
          <a:ln w="9525">
            <a:noFill/>
            <a:miter lim="800000"/>
            <a:headEnd/>
            <a:tailEnd/>
          </a:ln>
        </p:spPr>
        <p:txBody>
          <a:bodyPr>
            <a:spAutoFit/>
          </a:bodyPr>
          <a:lstStyle/>
          <a:p>
            <a:pPr>
              <a:spcBef>
                <a:spcPct val="50000"/>
              </a:spcBef>
            </a:pPr>
            <a:r>
              <a:rPr lang="en-US" sz="1800" dirty="0"/>
              <a:t>T</a:t>
            </a:r>
            <a:r>
              <a:rPr lang="en-US" sz="1800" baseline="-25000" dirty="0"/>
              <a:t>B</a:t>
            </a:r>
            <a:r>
              <a:rPr lang="en-US" sz="1800" dirty="0"/>
              <a:t>-48h</a:t>
            </a:r>
            <a:endParaRPr lang="en-US" sz="1800" baseline="-25000" dirty="0"/>
          </a:p>
        </p:txBody>
      </p:sp>
      <p:sp>
        <p:nvSpPr>
          <p:cNvPr id="154635" name="Rectangle 10"/>
          <p:cNvSpPr>
            <a:spLocks noGrp="1" noChangeArrowheads="1"/>
          </p:cNvSpPr>
          <p:nvPr>
            <p:ph type="title"/>
          </p:nvPr>
        </p:nvSpPr>
        <p:spPr>
          <a:xfrm>
            <a:off x="1066800" y="304800"/>
            <a:ext cx="7772400" cy="1143000"/>
          </a:xfrm>
        </p:spPr>
        <p:txBody>
          <a:bodyPr/>
          <a:lstStyle/>
          <a:p>
            <a:pPr eaLnBrk="1" hangingPunct="1"/>
            <a:r>
              <a:rPr lang="en-US" sz="2000" dirty="0" smtClean="0">
                <a:solidFill>
                  <a:schemeClr val="tx1"/>
                </a:solidFill>
              </a:rPr>
              <a:t>34-Cyclone Composite Mean Phase NOGAPS-analysis based     Trajectory with key milestones labeled</a:t>
            </a:r>
          </a:p>
        </p:txBody>
      </p:sp>
      <p:sp>
        <p:nvSpPr>
          <p:cNvPr id="154636" name="Text Box 11"/>
          <p:cNvSpPr txBox="1">
            <a:spLocks noChangeArrowheads="1"/>
          </p:cNvSpPr>
          <p:nvPr/>
        </p:nvSpPr>
        <p:spPr bwMode="auto">
          <a:xfrm>
            <a:off x="914400" y="0"/>
            <a:ext cx="7848600" cy="519113"/>
          </a:xfrm>
          <a:prstGeom prst="rect">
            <a:avLst/>
          </a:prstGeom>
          <a:noFill/>
          <a:ln w="9525">
            <a:noFill/>
            <a:miter lim="800000"/>
            <a:headEnd/>
            <a:tailEnd/>
          </a:ln>
        </p:spPr>
        <p:txBody>
          <a:bodyPr>
            <a:spAutoFit/>
          </a:bodyPr>
          <a:lstStyle/>
          <a:p>
            <a:pPr>
              <a:spcBef>
                <a:spcPct val="50000"/>
              </a:spcBef>
            </a:pPr>
            <a:r>
              <a:rPr lang="en-US" sz="2800" b="1" dirty="0">
                <a:solidFill>
                  <a:srgbClr val="003399"/>
                </a:solidFill>
                <a:effectLst>
                  <a:outerShdw blurRad="38100" dist="38100" dir="2700000" algn="tl">
                    <a:srgbClr val="000000">
                      <a:alpha val="43137"/>
                    </a:srgbClr>
                  </a:outerShdw>
                </a:effectLst>
              </a:rPr>
              <a:t>Composite Mean ET Structural Evolution Summary</a:t>
            </a:r>
          </a:p>
        </p:txBody>
      </p:sp>
      <p:sp>
        <p:nvSpPr>
          <p:cNvPr id="154637" name="Freeform 12"/>
          <p:cNvSpPr>
            <a:spLocks/>
          </p:cNvSpPr>
          <p:nvPr/>
        </p:nvSpPr>
        <p:spPr bwMode="auto">
          <a:xfrm>
            <a:off x="3505200" y="2819400"/>
            <a:ext cx="2862263" cy="1892300"/>
          </a:xfrm>
          <a:custGeom>
            <a:avLst/>
            <a:gdLst>
              <a:gd name="T0" fmla="*/ 2147483647 w 1803"/>
              <a:gd name="T1" fmla="*/ 2147483647 h 1192"/>
              <a:gd name="T2" fmla="*/ 2147483647 w 1803"/>
              <a:gd name="T3" fmla="*/ 2147483647 h 1192"/>
              <a:gd name="T4" fmla="*/ 2147483647 w 1803"/>
              <a:gd name="T5" fmla="*/ 2147483647 h 1192"/>
              <a:gd name="T6" fmla="*/ 2147483647 w 1803"/>
              <a:gd name="T7" fmla="*/ 2147483647 h 1192"/>
              <a:gd name="T8" fmla="*/ 2147483647 w 1803"/>
              <a:gd name="T9" fmla="*/ 2147483647 h 1192"/>
              <a:gd name="T10" fmla="*/ 2147483647 w 1803"/>
              <a:gd name="T11" fmla="*/ 2147483647 h 1192"/>
              <a:gd name="T12" fmla="*/ 2147483647 w 1803"/>
              <a:gd name="T13" fmla="*/ 2147483647 h 1192"/>
              <a:gd name="T14" fmla="*/ 2147483647 w 1803"/>
              <a:gd name="T15" fmla="*/ 2147483647 h 1192"/>
              <a:gd name="T16" fmla="*/ 2147483647 w 1803"/>
              <a:gd name="T17" fmla="*/ 2147483647 h 1192"/>
              <a:gd name="T18" fmla="*/ 2147483647 w 1803"/>
              <a:gd name="T19" fmla="*/ 2147483647 h 1192"/>
              <a:gd name="T20" fmla="*/ 2147483647 w 1803"/>
              <a:gd name="T21" fmla="*/ 2147483647 h 1192"/>
              <a:gd name="T22" fmla="*/ 2147483647 w 1803"/>
              <a:gd name="T23" fmla="*/ 1995963726 h 1192"/>
              <a:gd name="T24" fmla="*/ 2147483647 w 1803"/>
              <a:gd name="T25" fmla="*/ 1950600932 h 1192"/>
              <a:gd name="T26" fmla="*/ 2147483647 w 1803"/>
              <a:gd name="T27" fmla="*/ 1935480001 h 1192"/>
              <a:gd name="T28" fmla="*/ 2147483647 w 1803"/>
              <a:gd name="T29" fmla="*/ 1874996276 h 1192"/>
              <a:gd name="T30" fmla="*/ 2147483647 w 1803"/>
              <a:gd name="T31" fmla="*/ 1630540029 h 1192"/>
              <a:gd name="T32" fmla="*/ 2147483647 w 1803"/>
              <a:gd name="T33" fmla="*/ 1507053217 h 1192"/>
              <a:gd name="T34" fmla="*/ 2147483647 w 1803"/>
              <a:gd name="T35" fmla="*/ 1401206698 h 1192"/>
              <a:gd name="T36" fmla="*/ 2147483647 w 1803"/>
              <a:gd name="T37" fmla="*/ 1277718298 h 1192"/>
              <a:gd name="T38" fmla="*/ 2147483647 w 1803"/>
              <a:gd name="T39" fmla="*/ 1186992711 h 1192"/>
              <a:gd name="T40" fmla="*/ 2147483647 w 1803"/>
              <a:gd name="T41" fmla="*/ 1033264036 h 1192"/>
              <a:gd name="T42" fmla="*/ 2147483647 w 1803"/>
              <a:gd name="T43" fmla="*/ 972780311 h 1192"/>
              <a:gd name="T44" fmla="*/ 2147483647 w 1803"/>
              <a:gd name="T45" fmla="*/ 912296586 h 1192"/>
              <a:gd name="T46" fmla="*/ 2147483647 w 1803"/>
              <a:gd name="T47" fmla="*/ 864412843 h 1192"/>
              <a:gd name="T48" fmla="*/ 2147483647 w 1803"/>
              <a:gd name="T49" fmla="*/ 849291911 h 1192"/>
              <a:gd name="T50" fmla="*/ 2147483647 w 1803"/>
              <a:gd name="T51" fmla="*/ 803928919 h 1192"/>
              <a:gd name="T52" fmla="*/ 2147483647 w 1803"/>
              <a:gd name="T53" fmla="*/ 728325850 h 1192"/>
              <a:gd name="T54" fmla="*/ 1655743688 w 1803"/>
              <a:gd name="T55" fmla="*/ 559474657 h 1192"/>
              <a:gd name="T56" fmla="*/ 1242438102 w 1803"/>
              <a:gd name="T57" fmla="*/ 423386275 h 1192"/>
              <a:gd name="T58" fmla="*/ 967740304 w 1803"/>
              <a:gd name="T59" fmla="*/ 299897776 h 1192"/>
              <a:gd name="T60" fmla="*/ 541834534 w 1803"/>
              <a:gd name="T61" fmla="*/ 163810933 h 1192"/>
              <a:gd name="T62" fmla="*/ 448587968 w 1803"/>
              <a:gd name="T63" fmla="*/ 100806234 h 1192"/>
              <a:gd name="T64" fmla="*/ 342741316 w 1803"/>
              <a:gd name="T65" fmla="*/ 70564371 h 1192"/>
              <a:gd name="T66" fmla="*/ 68045031 w 1803"/>
              <a:gd name="T67" fmla="*/ 55443440 h 1192"/>
              <a:gd name="T68" fmla="*/ 128528800 w 1803"/>
              <a:gd name="T69" fmla="*/ 178931864 h 1192"/>
              <a:gd name="T70" fmla="*/ 357862252 w 1803"/>
              <a:gd name="T71" fmla="*/ 375504020 h 1192"/>
              <a:gd name="T72" fmla="*/ 1106349678 w 1803"/>
              <a:gd name="T73" fmla="*/ 864412843 h 1192"/>
              <a:gd name="T74" fmla="*/ 1365924953 w 1803"/>
              <a:gd name="T75" fmla="*/ 987901242 h 1192"/>
              <a:gd name="T76" fmla="*/ 1534776199 w 1803"/>
              <a:gd name="T77" fmla="*/ 1108868693 h 1192"/>
              <a:gd name="T78" fmla="*/ 1625501816 w 1803"/>
              <a:gd name="T79" fmla="*/ 1141629917 h 1192"/>
              <a:gd name="T80" fmla="*/ 1764109999 w 1803"/>
              <a:gd name="T81" fmla="*/ 1262597367 h 1192"/>
              <a:gd name="T82" fmla="*/ 1809472807 w 1803"/>
              <a:gd name="T83" fmla="*/ 1353324543 h 1192"/>
              <a:gd name="T84" fmla="*/ 1960682168 w 1803"/>
              <a:gd name="T85" fmla="*/ 1476811354 h 1192"/>
              <a:gd name="T86" fmla="*/ 2114412478 w 1803"/>
              <a:gd name="T87" fmla="*/ 1630540029 h 1192"/>
              <a:gd name="T88" fmla="*/ 2147483647 w 1803"/>
              <a:gd name="T89" fmla="*/ 1980842795 h 1192"/>
              <a:gd name="T90" fmla="*/ 2147483647 w 1803"/>
              <a:gd name="T91" fmla="*/ 2071568383 h 1192"/>
              <a:gd name="T92" fmla="*/ 2147483647 w 1803"/>
              <a:gd name="T93" fmla="*/ 2119450538 h 1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3"/>
              <a:gd name="T142" fmla="*/ 0 h 1192"/>
              <a:gd name="T143" fmla="*/ 1803 w 1803"/>
              <a:gd name="T144" fmla="*/ 1192 h 1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3" h="1192">
                <a:moveTo>
                  <a:pt x="1221" y="1192"/>
                </a:moveTo>
                <a:cubicBezTo>
                  <a:pt x="1386" y="1182"/>
                  <a:pt x="1514" y="1177"/>
                  <a:pt x="1694" y="1174"/>
                </a:cubicBezTo>
                <a:cubicBezTo>
                  <a:pt x="1738" y="1181"/>
                  <a:pt x="1757" y="1186"/>
                  <a:pt x="1803" y="1180"/>
                </a:cubicBezTo>
                <a:cubicBezTo>
                  <a:pt x="1801" y="1166"/>
                  <a:pt x="1801" y="1152"/>
                  <a:pt x="1797" y="1138"/>
                </a:cubicBezTo>
                <a:cubicBezTo>
                  <a:pt x="1793" y="1126"/>
                  <a:pt x="1780" y="1117"/>
                  <a:pt x="1773" y="1107"/>
                </a:cubicBezTo>
                <a:cubicBezTo>
                  <a:pt x="1760" y="1090"/>
                  <a:pt x="1758" y="1074"/>
                  <a:pt x="1742" y="1059"/>
                </a:cubicBezTo>
                <a:cubicBezTo>
                  <a:pt x="1737" y="1044"/>
                  <a:pt x="1721" y="975"/>
                  <a:pt x="1700" y="968"/>
                </a:cubicBezTo>
                <a:cubicBezTo>
                  <a:pt x="1688" y="964"/>
                  <a:pt x="1664" y="956"/>
                  <a:pt x="1664" y="956"/>
                </a:cubicBezTo>
                <a:cubicBezTo>
                  <a:pt x="1657" y="945"/>
                  <a:pt x="1646" y="936"/>
                  <a:pt x="1639" y="925"/>
                </a:cubicBezTo>
                <a:cubicBezTo>
                  <a:pt x="1636" y="920"/>
                  <a:pt x="1637" y="911"/>
                  <a:pt x="1633" y="907"/>
                </a:cubicBezTo>
                <a:cubicBezTo>
                  <a:pt x="1629" y="903"/>
                  <a:pt x="1621" y="903"/>
                  <a:pt x="1615" y="901"/>
                </a:cubicBezTo>
                <a:cubicBezTo>
                  <a:pt x="1590" y="863"/>
                  <a:pt x="1571" y="827"/>
                  <a:pt x="1542" y="792"/>
                </a:cubicBezTo>
                <a:cubicBezTo>
                  <a:pt x="1537" y="786"/>
                  <a:pt x="1536" y="779"/>
                  <a:pt x="1530" y="774"/>
                </a:cubicBezTo>
                <a:cubicBezTo>
                  <a:pt x="1525" y="770"/>
                  <a:pt x="1518" y="771"/>
                  <a:pt x="1512" y="768"/>
                </a:cubicBezTo>
                <a:cubicBezTo>
                  <a:pt x="1499" y="761"/>
                  <a:pt x="1476" y="744"/>
                  <a:pt x="1476" y="744"/>
                </a:cubicBezTo>
                <a:cubicBezTo>
                  <a:pt x="1464" y="706"/>
                  <a:pt x="1433" y="672"/>
                  <a:pt x="1403" y="647"/>
                </a:cubicBezTo>
                <a:cubicBezTo>
                  <a:pt x="1372" y="621"/>
                  <a:pt x="1382" y="609"/>
                  <a:pt x="1336" y="598"/>
                </a:cubicBezTo>
                <a:cubicBezTo>
                  <a:pt x="1314" y="582"/>
                  <a:pt x="1293" y="571"/>
                  <a:pt x="1270" y="556"/>
                </a:cubicBezTo>
                <a:cubicBezTo>
                  <a:pt x="1248" y="542"/>
                  <a:pt x="1231" y="522"/>
                  <a:pt x="1209" y="507"/>
                </a:cubicBezTo>
                <a:cubicBezTo>
                  <a:pt x="1195" y="498"/>
                  <a:pt x="1187" y="480"/>
                  <a:pt x="1173" y="471"/>
                </a:cubicBezTo>
                <a:cubicBezTo>
                  <a:pt x="1140" y="450"/>
                  <a:pt x="1107" y="422"/>
                  <a:pt x="1069" y="410"/>
                </a:cubicBezTo>
                <a:cubicBezTo>
                  <a:pt x="1029" y="370"/>
                  <a:pt x="1072" y="408"/>
                  <a:pt x="1033" y="386"/>
                </a:cubicBezTo>
                <a:cubicBezTo>
                  <a:pt x="1020" y="379"/>
                  <a:pt x="997" y="362"/>
                  <a:pt x="997" y="362"/>
                </a:cubicBezTo>
                <a:cubicBezTo>
                  <a:pt x="995" y="356"/>
                  <a:pt x="996" y="348"/>
                  <a:pt x="991" y="343"/>
                </a:cubicBezTo>
                <a:cubicBezTo>
                  <a:pt x="986" y="338"/>
                  <a:pt x="978" y="341"/>
                  <a:pt x="972" y="337"/>
                </a:cubicBezTo>
                <a:cubicBezTo>
                  <a:pt x="965" y="332"/>
                  <a:pt x="961" y="324"/>
                  <a:pt x="954" y="319"/>
                </a:cubicBezTo>
                <a:cubicBezTo>
                  <a:pt x="931" y="304"/>
                  <a:pt x="901" y="295"/>
                  <a:pt x="875" y="289"/>
                </a:cubicBezTo>
                <a:cubicBezTo>
                  <a:pt x="811" y="246"/>
                  <a:pt x="732" y="233"/>
                  <a:pt x="657" y="222"/>
                </a:cubicBezTo>
                <a:cubicBezTo>
                  <a:pt x="602" y="204"/>
                  <a:pt x="548" y="185"/>
                  <a:pt x="493" y="168"/>
                </a:cubicBezTo>
                <a:cubicBezTo>
                  <a:pt x="466" y="138"/>
                  <a:pt x="422" y="131"/>
                  <a:pt x="384" y="119"/>
                </a:cubicBezTo>
                <a:cubicBezTo>
                  <a:pt x="340" y="86"/>
                  <a:pt x="270" y="73"/>
                  <a:pt x="215" y="65"/>
                </a:cubicBezTo>
                <a:cubicBezTo>
                  <a:pt x="168" y="48"/>
                  <a:pt x="226" y="72"/>
                  <a:pt x="178" y="40"/>
                </a:cubicBezTo>
                <a:cubicBezTo>
                  <a:pt x="173" y="37"/>
                  <a:pt x="139" y="29"/>
                  <a:pt x="136" y="28"/>
                </a:cubicBezTo>
                <a:cubicBezTo>
                  <a:pt x="94" y="0"/>
                  <a:pt x="87" y="12"/>
                  <a:pt x="27" y="22"/>
                </a:cubicBezTo>
                <a:cubicBezTo>
                  <a:pt x="0" y="47"/>
                  <a:pt x="26" y="63"/>
                  <a:pt x="51" y="71"/>
                </a:cubicBezTo>
                <a:cubicBezTo>
                  <a:pt x="84" y="120"/>
                  <a:pt x="101" y="114"/>
                  <a:pt x="142" y="149"/>
                </a:cubicBezTo>
                <a:cubicBezTo>
                  <a:pt x="233" y="227"/>
                  <a:pt x="332" y="290"/>
                  <a:pt x="439" y="343"/>
                </a:cubicBezTo>
                <a:cubicBezTo>
                  <a:pt x="469" y="375"/>
                  <a:pt x="501" y="382"/>
                  <a:pt x="542" y="392"/>
                </a:cubicBezTo>
                <a:cubicBezTo>
                  <a:pt x="543" y="393"/>
                  <a:pt x="593" y="432"/>
                  <a:pt x="609" y="440"/>
                </a:cubicBezTo>
                <a:cubicBezTo>
                  <a:pt x="623" y="447"/>
                  <a:pt x="632" y="445"/>
                  <a:pt x="645" y="453"/>
                </a:cubicBezTo>
                <a:cubicBezTo>
                  <a:pt x="669" y="467"/>
                  <a:pt x="677" y="487"/>
                  <a:pt x="700" y="501"/>
                </a:cubicBezTo>
                <a:cubicBezTo>
                  <a:pt x="707" y="512"/>
                  <a:pt x="710" y="527"/>
                  <a:pt x="718" y="537"/>
                </a:cubicBezTo>
                <a:cubicBezTo>
                  <a:pt x="733" y="556"/>
                  <a:pt x="761" y="569"/>
                  <a:pt x="778" y="586"/>
                </a:cubicBezTo>
                <a:cubicBezTo>
                  <a:pt x="790" y="616"/>
                  <a:pt x="818" y="624"/>
                  <a:pt x="839" y="647"/>
                </a:cubicBezTo>
                <a:cubicBezTo>
                  <a:pt x="847" y="694"/>
                  <a:pt x="851" y="752"/>
                  <a:pt x="888" y="786"/>
                </a:cubicBezTo>
                <a:cubicBezTo>
                  <a:pt x="892" y="798"/>
                  <a:pt x="896" y="810"/>
                  <a:pt x="900" y="822"/>
                </a:cubicBezTo>
                <a:cubicBezTo>
                  <a:pt x="913" y="862"/>
                  <a:pt x="912" y="820"/>
                  <a:pt x="912" y="841"/>
                </a:cubicBezTo>
              </a:path>
            </a:pathLst>
          </a:custGeom>
          <a:noFill/>
          <a:ln w="38100">
            <a:solidFill>
              <a:schemeClr val="accent1"/>
            </a:solidFill>
            <a:round/>
            <a:headEnd/>
            <a:tailEnd/>
          </a:ln>
        </p:spPr>
        <p:txBody>
          <a:bodyPr/>
          <a:lstStyle/>
          <a:p>
            <a:endParaRPr lang="en-US" dirty="0"/>
          </a:p>
        </p:txBody>
      </p:sp>
      <p:sp>
        <p:nvSpPr>
          <p:cNvPr id="154638" name="Text Box 13"/>
          <p:cNvSpPr txBox="1">
            <a:spLocks noChangeArrowheads="1"/>
          </p:cNvSpPr>
          <p:nvPr/>
        </p:nvSpPr>
        <p:spPr bwMode="auto">
          <a:xfrm>
            <a:off x="5029200" y="4876800"/>
            <a:ext cx="990600" cy="366713"/>
          </a:xfrm>
          <a:prstGeom prst="rect">
            <a:avLst/>
          </a:prstGeom>
          <a:noFill/>
          <a:ln w="9525">
            <a:noFill/>
            <a:miter lim="800000"/>
            <a:headEnd/>
            <a:tailEnd/>
          </a:ln>
        </p:spPr>
        <p:txBody>
          <a:bodyPr>
            <a:spAutoFit/>
          </a:bodyPr>
          <a:lstStyle/>
          <a:p>
            <a:pPr>
              <a:spcBef>
                <a:spcPct val="50000"/>
              </a:spcBef>
            </a:pPr>
            <a:r>
              <a:rPr lang="en-US" sz="1800" dirty="0"/>
              <a:t>T</a:t>
            </a:r>
            <a:r>
              <a:rPr lang="en-US" sz="1800" baseline="-25000" dirty="0"/>
              <a:t>B</a:t>
            </a:r>
            <a:r>
              <a:rPr lang="en-US" sz="1800" dirty="0"/>
              <a:t>-72h</a:t>
            </a:r>
            <a:endParaRPr lang="en-US" sz="1800" baseline="-25000" dirty="0"/>
          </a:p>
        </p:txBody>
      </p:sp>
      <p:sp>
        <p:nvSpPr>
          <p:cNvPr id="154639" name="Text Box 14"/>
          <p:cNvSpPr txBox="1">
            <a:spLocks noChangeArrowheads="1"/>
          </p:cNvSpPr>
          <p:nvPr/>
        </p:nvSpPr>
        <p:spPr bwMode="auto">
          <a:xfrm>
            <a:off x="3886200" y="4191000"/>
            <a:ext cx="1066800" cy="366713"/>
          </a:xfrm>
          <a:prstGeom prst="rect">
            <a:avLst/>
          </a:prstGeom>
          <a:noFill/>
          <a:ln w="9525">
            <a:noFill/>
            <a:miter lim="800000"/>
            <a:headEnd/>
            <a:tailEnd/>
          </a:ln>
        </p:spPr>
        <p:txBody>
          <a:bodyPr>
            <a:spAutoFit/>
          </a:bodyPr>
          <a:lstStyle/>
          <a:p>
            <a:pPr>
              <a:spcBef>
                <a:spcPct val="50000"/>
              </a:spcBef>
            </a:pPr>
            <a:r>
              <a:rPr lang="en-US" sz="1800" dirty="0"/>
              <a:t>T</a:t>
            </a:r>
            <a:r>
              <a:rPr lang="en-US" sz="1800" baseline="-25000" dirty="0"/>
              <a:t>E</a:t>
            </a:r>
            <a:r>
              <a:rPr lang="en-US" sz="1800" dirty="0"/>
              <a:t>+72h</a:t>
            </a:r>
            <a:endParaRPr lang="en-US" sz="1800" baseline="-25000" dirty="0"/>
          </a:p>
        </p:txBody>
      </p:sp>
      <p:sp>
        <p:nvSpPr>
          <p:cNvPr id="154640" name="Oval 15"/>
          <p:cNvSpPr>
            <a:spLocks noChangeArrowheads="1"/>
          </p:cNvSpPr>
          <p:nvPr/>
        </p:nvSpPr>
        <p:spPr bwMode="auto">
          <a:xfrm>
            <a:off x="3505200" y="2819400"/>
            <a:ext cx="152400" cy="152400"/>
          </a:xfrm>
          <a:prstGeom prst="ellipse">
            <a:avLst/>
          </a:prstGeom>
          <a:solidFill>
            <a:srgbClr val="FF0000"/>
          </a:solidFill>
          <a:ln w="28575">
            <a:solidFill>
              <a:schemeClr val="tx1"/>
            </a:solidFill>
            <a:round/>
            <a:headEnd/>
            <a:tailEnd/>
          </a:ln>
        </p:spPr>
        <p:txBody>
          <a:bodyPr wrap="none" anchor="ctr"/>
          <a:lstStyle/>
          <a:p>
            <a:endParaRPr lang="en-US" dirty="0"/>
          </a:p>
        </p:txBody>
      </p:sp>
      <p:sp>
        <p:nvSpPr>
          <p:cNvPr id="154641" name="Oval 16"/>
          <p:cNvSpPr>
            <a:spLocks noChangeArrowheads="1"/>
          </p:cNvSpPr>
          <p:nvPr/>
        </p:nvSpPr>
        <p:spPr bwMode="auto">
          <a:xfrm>
            <a:off x="4800600" y="3200400"/>
            <a:ext cx="152400" cy="152400"/>
          </a:xfrm>
          <a:prstGeom prst="ellipse">
            <a:avLst/>
          </a:prstGeom>
          <a:solidFill>
            <a:srgbClr val="FF0000"/>
          </a:solidFill>
          <a:ln w="28575">
            <a:solidFill>
              <a:schemeClr val="tx1"/>
            </a:solidFill>
            <a:round/>
            <a:headEnd/>
            <a:tailEnd/>
          </a:ln>
        </p:spPr>
        <p:txBody>
          <a:bodyPr wrap="none" anchor="ctr"/>
          <a:lstStyle/>
          <a:p>
            <a:endParaRPr lang="en-US" dirty="0"/>
          </a:p>
        </p:txBody>
      </p:sp>
      <p:sp>
        <p:nvSpPr>
          <p:cNvPr id="154642" name="Oval 17"/>
          <p:cNvSpPr>
            <a:spLocks noChangeArrowheads="1"/>
          </p:cNvSpPr>
          <p:nvPr/>
        </p:nvSpPr>
        <p:spPr bwMode="auto">
          <a:xfrm>
            <a:off x="5638800" y="3733800"/>
            <a:ext cx="152400" cy="152400"/>
          </a:xfrm>
          <a:prstGeom prst="ellipse">
            <a:avLst/>
          </a:prstGeom>
          <a:solidFill>
            <a:schemeClr val="accent1"/>
          </a:solidFill>
          <a:ln w="28575">
            <a:solidFill>
              <a:schemeClr val="tx1"/>
            </a:solidFill>
            <a:round/>
            <a:headEnd/>
            <a:tailEnd/>
          </a:ln>
        </p:spPr>
        <p:txBody>
          <a:bodyPr wrap="none" anchor="ctr"/>
          <a:lstStyle/>
          <a:p>
            <a:endParaRPr lang="en-US" dirty="0"/>
          </a:p>
        </p:txBody>
      </p:sp>
      <p:sp>
        <p:nvSpPr>
          <p:cNvPr id="154643" name="Oval 18"/>
          <p:cNvSpPr>
            <a:spLocks noChangeArrowheads="1"/>
          </p:cNvSpPr>
          <p:nvPr/>
        </p:nvSpPr>
        <p:spPr bwMode="auto">
          <a:xfrm>
            <a:off x="6048375" y="4191000"/>
            <a:ext cx="152400" cy="152400"/>
          </a:xfrm>
          <a:prstGeom prst="ellipse">
            <a:avLst/>
          </a:prstGeom>
          <a:solidFill>
            <a:srgbClr val="FF0000"/>
          </a:solidFill>
          <a:ln w="28575">
            <a:solidFill>
              <a:schemeClr val="tx1"/>
            </a:solidFill>
            <a:round/>
            <a:headEnd/>
            <a:tailEnd/>
          </a:ln>
        </p:spPr>
        <p:txBody>
          <a:bodyPr wrap="none" anchor="ctr"/>
          <a:lstStyle/>
          <a:p>
            <a:endParaRPr lang="en-US" dirty="0"/>
          </a:p>
        </p:txBody>
      </p:sp>
      <p:sp>
        <p:nvSpPr>
          <p:cNvPr id="154644" name="Oval 19"/>
          <p:cNvSpPr>
            <a:spLocks noChangeArrowheads="1"/>
          </p:cNvSpPr>
          <p:nvPr/>
        </p:nvSpPr>
        <p:spPr bwMode="auto">
          <a:xfrm>
            <a:off x="6324600" y="4629150"/>
            <a:ext cx="152400" cy="152400"/>
          </a:xfrm>
          <a:prstGeom prst="ellipse">
            <a:avLst/>
          </a:prstGeom>
          <a:solidFill>
            <a:srgbClr val="FF0000"/>
          </a:solidFill>
          <a:ln w="28575">
            <a:solidFill>
              <a:schemeClr val="tx1"/>
            </a:solidFill>
            <a:round/>
            <a:headEnd/>
            <a:tailEnd/>
          </a:ln>
        </p:spPr>
        <p:txBody>
          <a:bodyPr wrap="none" anchor="ctr"/>
          <a:lstStyle/>
          <a:p>
            <a:endParaRPr lang="en-US" dirty="0"/>
          </a:p>
        </p:txBody>
      </p:sp>
      <p:sp>
        <p:nvSpPr>
          <p:cNvPr id="154645" name="Oval 20"/>
          <p:cNvSpPr>
            <a:spLocks noChangeArrowheads="1"/>
          </p:cNvSpPr>
          <p:nvPr/>
        </p:nvSpPr>
        <p:spPr bwMode="auto">
          <a:xfrm>
            <a:off x="6134100" y="4629150"/>
            <a:ext cx="152400" cy="152400"/>
          </a:xfrm>
          <a:prstGeom prst="ellipse">
            <a:avLst/>
          </a:prstGeom>
          <a:solidFill>
            <a:schemeClr val="accent1"/>
          </a:solidFill>
          <a:ln w="28575">
            <a:solidFill>
              <a:schemeClr val="tx1"/>
            </a:solidFill>
            <a:round/>
            <a:headEnd/>
            <a:tailEnd/>
          </a:ln>
        </p:spPr>
        <p:txBody>
          <a:bodyPr wrap="none" anchor="ctr"/>
          <a:lstStyle/>
          <a:p>
            <a:endParaRPr lang="en-US" dirty="0"/>
          </a:p>
        </p:txBody>
      </p:sp>
      <p:sp>
        <p:nvSpPr>
          <p:cNvPr id="154646" name="Oval 21"/>
          <p:cNvSpPr>
            <a:spLocks noChangeArrowheads="1"/>
          </p:cNvSpPr>
          <p:nvPr/>
        </p:nvSpPr>
        <p:spPr bwMode="auto">
          <a:xfrm>
            <a:off x="5791200" y="4629150"/>
            <a:ext cx="152400" cy="152400"/>
          </a:xfrm>
          <a:prstGeom prst="ellipse">
            <a:avLst/>
          </a:prstGeom>
          <a:solidFill>
            <a:schemeClr val="accent1"/>
          </a:solidFill>
          <a:ln w="28575">
            <a:solidFill>
              <a:schemeClr val="tx1"/>
            </a:solidFill>
            <a:round/>
            <a:headEnd/>
            <a:tailEnd/>
          </a:ln>
        </p:spPr>
        <p:txBody>
          <a:bodyPr wrap="none" anchor="ctr"/>
          <a:lstStyle/>
          <a:p>
            <a:endParaRPr lang="en-US" dirty="0"/>
          </a:p>
        </p:txBody>
      </p:sp>
      <p:sp>
        <p:nvSpPr>
          <p:cNvPr id="154647" name="Oval 22"/>
          <p:cNvSpPr>
            <a:spLocks noChangeArrowheads="1"/>
          </p:cNvSpPr>
          <p:nvPr/>
        </p:nvSpPr>
        <p:spPr bwMode="auto">
          <a:xfrm>
            <a:off x="4829175" y="3933825"/>
            <a:ext cx="152400" cy="152400"/>
          </a:xfrm>
          <a:prstGeom prst="ellipse">
            <a:avLst/>
          </a:prstGeom>
          <a:solidFill>
            <a:schemeClr val="accent1"/>
          </a:solidFill>
          <a:ln w="28575">
            <a:solidFill>
              <a:schemeClr val="tx1"/>
            </a:solidFill>
            <a:round/>
            <a:headEnd/>
            <a:tailEnd/>
          </a:ln>
        </p:spPr>
        <p:txBody>
          <a:bodyPr wrap="none" anchor="ctr"/>
          <a:lstStyle/>
          <a:p>
            <a:endParaRPr lang="en-US" dirty="0"/>
          </a:p>
        </p:txBody>
      </p:sp>
      <p:sp>
        <p:nvSpPr>
          <p:cNvPr id="154648" name="Oval 23"/>
          <p:cNvSpPr>
            <a:spLocks noChangeArrowheads="1"/>
          </p:cNvSpPr>
          <p:nvPr/>
        </p:nvSpPr>
        <p:spPr bwMode="auto">
          <a:xfrm>
            <a:off x="4648200" y="3657600"/>
            <a:ext cx="152400" cy="152400"/>
          </a:xfrm>
          <a:prstGeom prst="ellipse">
            <a:avLst/>
          </a:prstGeom>
          <a:solidFill>
            <a:schemeClr val="accent1"/>
          </a:solidFill>
          <a:ln w="28575">
            <a:solidFill>
              <a:schemeClr val="tx1"/>
            </a:solidFill>
            <a:round/>
            <a:headEnd/>
            <a:tailEnd/>
          </a:ln>
        </p:spPr>
        <p:txBody>
          <a:bodyPr wrap="none" anchor="ctr"/>
          <a:lstStyle/>
          <a:p>
            <a:endParaRPr lang="en-US" dirty="0"/>
          </a:p>
        </p:txBody>
      </p:sp>
      <p:sp>
        <p:nvSpPr>
          <p:cNvPr id="25" name="TextBox 24"/>
          <p:cNvSpPr txBox="1"/>
          <p:nvPr/>
        </p:nvSpPr>
        <p:spPr>
          <a:xfrm>
            <a:off x="2971800" y="6488668"/>
            <a:ext cx="3429000" cy="369332"/>
          </a:xfrm>
          <a:prstGeom prst="rect">
            <a:avLst/>
          </a:prstGeom>
          <a:noFill/>
        </p:spPr>
        <p:txBody>
          <a:bodyPr wrap="square" rtlCol="0">
            <a:spAutoFit/>
          </a:bodyPr>
          <a:lstStyle/>
          <a:p>
            <a:pPr algn="ctr"/>
            <a:r>
              <a:rPr lang="en-US" dirty="0" smtClean="0"/>
              <a:t>Hart et al. 2007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6D534BA4-BEDF-48BC-AA5C-6472D4F2D6D3}" type="slidenum">
              <a:rPr lang="en-US" smtClean="0"/>
              <a:pPr/>
              <a:t>21</a:t>
            </a:fld>
            <a:endParaRPr lang="en-US" dirty="0" smtClean="0"/>
          </a:p>
        </p:txBody>
      </p:sp>
      <p:grpSp>
        <p:nvGrpSpPr>
          <p:cNvPr id="2" name="Group 2"/>
          <p:cNvGrpSpPr>
            <a:grpSpLocks/>
          </p:cNvGrpSpPr>
          <p:nvPr/>
        </p:nvGrpSpPr>
        <p:grpSpPr bwMode="auto">
          <a:xfrm>
            <a:off x="228600" y="136525"/>
            <a:ext cx="3810000" cy="3216275"/>
            <a:chOff x="144" y="86"/>
            <a:chExt cx="2400" cy="2026"/>
          </a:xfrm>
        </p:grpSpPr>
        <p:pic>
          <p:nvPicPr>
            <p:cNvPr id="160778" name="Picture 3" descr="floyd1999"/>
            <p:cNvPicPr>
              <a:picLocks noChangeAspect="1" noChangeArrowheads="1"/>
            </p:cNvPicPr>
            <p:nvPr/>
          </p:nvPicPr>
          <p:blipFill>
            <a:blip r:embed="rId3" cstate="print"/>
            <a:srcRect/>
            <a:stretch>
              <a:fillRect/>
            </a:stretch>
          </p:blipFill>
          <p:spPr bwMode="auto">
            <a:xfrm>
              <a:off x="144" y="312"/>
              <a:ext cx="2400" cy="1800"/>
            </a:xfrm>
            <a:prstGeom prst="rect">
              <a:avLst/>
            </a:prstGeom>
            <a:noFill/>
            <a:ln w="9525">
              <a:solidFill>
                <a:schemeClr val="tx1"/>
              </a:solidFill>
              <a:miter lim="800000"/>
              <a:headEnd/>
              <a:tailEnd/>
            </a:ln>
          </p:spPr>
        </p:pic>
        <p:sp>
          <p:nvSpPr>
            <p:cNvPr id="160779" name="Text Box 4"/>
            <p:cNvSpPr txBox="1">
              <a:spLocks noChangeArrowheads="1"/>
            </p:cNvSpPr>
            <p:nvPr/>
          </p:nvSpPr>
          <p:spPr bwMode="auto">
            <a:xfrm>
              <a:off x="144" y="86"/>
              <a:ext cx="2400" cy="442"/>
            </a:xfrm>
            <a:prstGeom prst="rect">
              <a:avLst/>
            </a:prstGeom>
            <a:solidFill>
              <a:srgbClr val="FF0000"/>
            </a:solidFill>
            <a:ln w="9525">
              <a:noFill/>
              <a:miter lim="800000"/>
              <a:headEnd/>
              <a:tailEnd/>
            </a:ln>
          </p:spPr>
          <p:txBody>
            <a:bodyPr>
              <a:spAutoFit/>
            </a:bodyPr>
            <a:lstStyle/>
            <a:p>
              <a:pPr algn="ctr">
                <a:spcBef>
                  <a:spcPct val="50000"/>
                </a:spcBef>
              </a:pPr>
              <a:r>
                <a:rPr lang="en-US" sz="2000" dirty="0">
                  <a:solidFill>
                    <a:schemeClr val="bg1"/>
                  </a:solidFill>
                </a:rPr>
                <a:t>Floyd (1999): Non-intensifying cold-core development </a:t>
              </a:r>
            </a:p>
          </p:txBody>
        </p:sp>
      </p:grpSp>
      <p:grpSp>
        <p:nvGrpSpPr>
          <p:cNvPr id="3" name="Group 5"/>
          <p:cNvGrpSpPr>
            <a:grpSpLocks/>
          </p:cNvGrpSpPr>
          <p:nvPr/>
        </p:nvGrpSpPr>
        <p:grpSpPr bwMode="auto">
          <a:xfrm>
            <a:off x="5029200" y="136525"/>
            <a:ext cx="3810000" cy="3216275"/>
            <a:chOff x="3168" y="86"/>
            <a:chExt cx="2400" cy="2026"/>
          </a:xfrm>
        </p:grpSpPr>
        <p:pic>
          <p:nvPicPr>
            <p:cNvPr id="160776" name="Picture 6" descr="hugo1989"/>
            <p:cNvPicPr>
              <a:picLocks noChangeAspect="1" noChangeArrowheads="1"/>
            </p:cNvPicPr>
            <p:nvPr/>
          </p:nvPicPr>
          <p:blipFill>
            <a:blip r:embed="rId4" cstate="print"/>
            <a:srcRect/>
            <a:stretch>
              <a:fillRect/>
            </a:stretch>
          </p:blipFill>
          <p:spPr bwMode="auto">
            <a:xfrm>
              <a:off x="3168" y="312"/>
              <a:ext cx="2400" cy="1800"/>
            </a:xfrm>
            <a:prstGeom prst="rect">
              <a:avLst/>
            </a:prstGeom>
            <a:noFill/>
            <a:ln w="9525">
              <a:solidFill>
                <a:schemeClr val="tx1"/>
              </a:solidFill>
              <a:miter lim="800000"/>
              <a:headEnd/>
              <a:tailEnd/>
            </a:ln>
          </p:spPr>
        </p:pic>
        <p:sp>
          <p:nvSpPr>
            <p:cNvPr id="160777" name="Text Box 7"/>
            <p:cNvSpPr txBox="1">
              <a:spLocks noChangeArrowheads="1"/>
            </p:cNvSpPr>
            <p:nvPr/>
          </p:nvSpPr>
          <p:spPr bwMode="auto">
            <a:xfrm>
              <a:off x="3168" y="86"/>
              <a:ext cx="2400" cy="442"/>
            </a:xfrm>
            <a:prstGeom prst="rect">
              <a:avLst/>
            </a:prstGeom>
            <a:solidFill>
              <a:srgbClr val="FF0000"/>
            </a:solidFill>
            <a:ln w="9525">
              <a:noFill/>
              <a:miter lim="800000"/>
              <a:headEnd/>
              <a:tailEnd/>
            </a:ln>
          </p:spPr>
          <p:txBody>
            <a:bodyPr>
              <a:spAutoFit/>
            </a:bodyPr>
            <a:lstStyle/>
            <a:p>
              <a:pPr algn="ctr">
                <a:spcBef>
                  <a:spcPct val="50000"/>
                </a:spcBef>
              </a:pPr>
              <a:r>
                <a:rPr lang="en-US" sz="2000" dirty="0">
                  <a:solidFill>
                    <a:schemeClr val="bg1"/>
                  </a:solidFill>
                </a:rPr>
                <a:t>Hugo (1989): Explosive cold-core development</a:t>
              </a:r>
            </a:p>
          </p:txBody>
        </p:sp>
      </p:grpSp>
      <p:grpSp>
        <p:nvGrpSpPr>
          <p:cNvPr id="4" name="Group 8"/>
          <p:cNvGrpSpPr>
            <a:grpSpLocks/>
          </p:cNvGrpSpPr>
          <p:nvPr/>
        </p:nvGrpSpPr>
        <p:grpSpPr bwMode="auto">
          <a:xfrm>
            <a:off x="2590800" y="3581400"/>
            <a:ext cx="3810000" cy="3067050"/>
            <a:chOff x="144" y="2256"/>
            <a:chExt cx="2400" cy="1932"/>
          </a:xfrm>
        </p:grpSpPr>
        <p:pic>
          <p:nvPicPr>
            <p:cNvPr id="160774" name="Picture 9" descr="charley1986"/>
            <p:cNvPicPr>
              <a:picLocks noChangeAspect="1" noChangeArrowheads="1"/>
            </p:cNvPicPr>
            <p:nvPr/>
          </p:nvPicPr>
          <p:blipFill>
            <a:blip r:embed="rId5" cstate="print"/>
            <a:srcRect/>
            <a:stretch>
              <a:fillRect/>
            </a:stretch>
          </p:blipFill>
          <p:spPr bwMode="auto">
            <a:xfrm>
              <a:off x="144" y="2388"/>
              <a:ext cx="2400" cy="1800"/>
            </a:xfrm>
            <a:prstGeom prst="rect">
              <a:avLst/>
            </a:prstGeom>
            <a:noFill/>
            <a:ln w="9525">
              <a:solidFill>
                <a:schemeClr val="tx1"/>
              </a:solidFill>
              <a:miter lim="800000"/>
              <a:headEnd/>
              <a:tailEnd/>
            </a:ln>
          </p:spPr>
        </p:pic>
        <p:sp>
          <p:nvSpPr>
            <p:cNvPr id="160775" name="Text Box 10"/>
            <p:cNvSpPr txBox="1">
              <a:spLocks noChangeArrowheads="1"/>
            </p:cNvSpPr>
            <p:nvPr/>
          </p:nvSpPr>
          <p:spPr bwMode="auto">
            <a:xfrm>
              <a:off x="144" y="2256"/>
              <a:ext cx="2400" cy="250"/>
            </a:xfrm>
            <a:prstGeom prst="rect">
              <a:avLst/>
            </a:prstGeom>
            <a:solidFill>
              <a:srgbClr val="FF0000"/>
            </a:solidFill>
            <a:ln w="9525">
              <a:noFill/>
              <a:miter lim="800000"/>
              <a:headEnd/>
              <a:tailEnd/>
            </a:ln>
          </p:spPr>
          <p:txBody>
            <a:bodyPr>
              <a:spAutoFit/>
            </a:bodyPr>
            <a:lstStyle/>
            <a:p>
              <a:pPr algn="ctr">
                <a:spcBef>
                  <a:spcPct val="50000"/>
                </a:spcBef>
              </a:pPr>
              <a:r>
                <a:rPr lang="en-US" sz="2000" dirty="0">
                  <a:solidFill>
                    <a:schemeClr val="bg1"/>
                  </a:solidFill>
                </a:rPr>
                <a:t>Charley (1986): Schizophrenia</a:t>
              </a:r>
            </a:p>
          </p:txBody>
        </p:sp>
      </p:grpSp>
      <p:sp>
        <p:nvSpPr>
          <p:cNvPr id="12" name="TextBox 11"/>
          <p:cNvSpPr txBox="1"/>
          <p:nvPr/>
        </p:nvSpPr>
        <p:spPr>
          <a:xfrm>
            <a:off x="-762000" y="6412468"/>
            <a:ext cx="3429000" cy="369332"/>
          </a:xfrm>
          <a:prstGeom prst="rect">
            <a:avLst/>
          </a:prstGeom>
          <a:noFill/>
        </p:spPr>
        <p:txBody>
          <a:bodyPr wrap="square" rtlCol="0">
            <a:spAutoFit/>
          </a:bodyPr>
          <a:lstStyle/>
          <a:p>
            <a:pPr algn="ctr"/>
            <a:r>
              <a:rPr lang="en-US" dirty="0" smtClean="0"/>
              <a:t>Hart et al.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4" name="Picture 12"/>
          <p:cNvPicPr>
            <a:picLocks noChangeAspect="1" noChangeArrowheads="1"/>
          </p:cNvPicPr>
          <p:nvPr/>
        </p:nvPicPr>
        <p:blipFill>
          <a:blip r:embed="rId3" cstate="print"/>
          <a:srcRect/>
          <a:stretch>
            <a:fillRect/>
          </a:stretch>
        </p:blipFill>
        <p:spPr bwMode="auto">
          <a:xfrm>
            <a:off x="166255" y="152400"/>
            <a:ext cx="4191000" cy="3143250"/>
          </a:xfrm>
          <a:prstGeom prst="rect">
            <a:avLst/>
          </a:prstGeom>
          <a:noFill/>
          <a:ln w="25400">
            <a:solidFill>
              <a:schemeClr val="tx1"/>
            </a:solidFill>
            <a:miter lim="800000"/>
            <a:headEnd/>
            <a:tailEnd/>
          </a:ln>
        </p:spPr>
      </p:pic>
      <p:sp>
        <p:nvSpPr>
          <p:cNvPr id="161794" name="Slide Number Placeholder 5"/>
          <p:cNvSpPr>
            <a:spLocks noGrp="1"/>
          </p:cNvSpPr>
          <p:nvPr>
            <p:ph type="sldNum" sz="quarter" idx="12"/>
          </p:nvPr>
        </p:nvSpPr>
        <p:spPr>
          <a:noFill/>
        </p:spPr>
        <p:txBody>
          <a:bodyPr/>
          <a:lstStyle/>
          <a:p>
            <a:fld id="{D54814F0-6E99-4CEF-A69E-8867DB88D462}" type="slidenum">
              <a:rPr lang="en-US" smtClean="0"/>
              <a:pPr/>
              <a:t>22</a:t>
            </a:fld>
            <a:endParaRPr lang="en-US" dirty="0" smtClean="0"/>
          </a:p>
        </p:txBody>
      </p:sp>
      <p:grpSp>
        <p:nvGrpSpPr>
          <p:cNvPr id="2" name="Group 2"/>
          <p:cNvGrpSpPr>
            <a:grpSpLocks/>
          </p:cNvGrpSpPr>
          <p:nvPr/>
        </p:nvGrpSpPr>
        <p:grpSpPr bwMode="auto">
          <a:xfrm>
            <a:off x="4572000" y="76200"/>
            <a:ext cx="4419600" cy="3219450"/>
            <a:chOff x="1344" y="1056"/>
            <a:chExt cx="3024" cy="2268"/>
          </a:xfrm>
        </p:grpSpPr>
        <p:pic>
          <p:nvPicPr>
            <p:cNvPr id="161801" name="Picture 3" descr="dennis1999"/>
            <p:cNvPicPr>
              <a:picLocks noChangeAspect="1" noChangeArrowheads="1"/>
            </p:cNvPicPr>
            <p:nvPr/>
          </p:nvPicPr>
          <p:blipFill>
            <a:blip r:embed="rId4" cstate="print"/>
            <a:srcRect/>
            <a:stretch>
              <a:fillRect/>
            </a:stretch>
          </p:blipFill>
          <p:spPr bwMode="auto">
            <a:xfrm>
              <a:off x="1344" y="1056"/>
              <a:ext cx="3024" cy="2268"/>
            </a:xfrm>
            <a:prstGeom prst="rect">
              <a:avLst/>
            </a:prstGeom>
            <a:noFill/>
            <a:ln w="28575">
              <a:solidFill>
                <a:schemeClr val="tx1"/>
              </a:solidFill>
              <a:miter lim="800000"/>
              <a:headEnd/>
              <a:tailEnd/>
            </a:ln>
          </p:spPr>
        </p:pic>
        <p:sp>
          <p:nvSpPr>
            <p:cNvPr id="161802" name="Rectangle 4"/>
            <p:cNvSpPr>
              <a:spLocks noChangeArrowheads="1"/>
            </p:cNvSpPr>
            <p:nvPr/>
          </p:nvSpPr>
          <p:spPr bwMode="auto">
            <a:xfrm>
              <a:off x="1344" y="1056"/>
              <a:ext cx="3024" cy="322"/>
            </a:xfrm>
            <a:prstGeom prst="rect">
              <a:avLst/>
            </a:prstGeom>
            <a:solidFill>
              <a:srgbClr val="FF0000"/>
            </a:solidFill>
            <a:ln w="9525">
              <a:noFill/>
              <a:miter lim="800000"/>
              <a:headEnd/>
              <a:tailEnd/>
            </a:ln>
          </p:spPr>
          <p:txBody>
            <a:bodyPr wrap="none" anchor="ctr"/>
            <a:lstStyle/>
            <a:p>
              <a:endParaRPr lang="en-US" dirty="0"/>
            </a:p>
          </p:txBody>
        </p:sp>
        <p:sp>
          <p:nvSpPr>
            <p:cNvPr id="161803" name="Text Box 5"/>
            <p:cNvSpPr txBox="1">
              <a:spLocks noChangeArrowheads="1"/>
            </p:cNvSpPr>
            <p:nvPr/>
          </p:nvSpPr>
          <p:spPr bwMode="auto">
            <a:xfrm>
              <a:off x="1440" y="1104"/>
              <a:ext cx="2832" cy="280"/>
            </a:xfrm>
            <a:prstGeom prst="rect">
              <a:avLst/>
            </a:prstGeom>
            <a:noFill/>
            <a:ln w="9525">
              <a:noFill/>
              <a:miter lim="800000"/>
              <a:headEnd/>
              <a:tailEnd/>
            </a:ln>
          </p:spPr>
          <p:txBody>
            <a:bodyPr>
              <a:spAutoFit/>
            </a:bodyPr>
            <a:lstStyle/>
            <a:p>
              <a:pPr algn="ctr">
                <a:spcBef>
                  <a:spcPct val="50000"/>
                </a:spcBef>
              </a:pPr>
              <a:r>
                <a:rPr lang="en-US" sz="2000" dirty="0">
                  <a:solidFill>
                    <a:schemeClr val="bg1"/>
                  </a:solidFill>
                </a:rPr>
                <a:t>Dennis (1999):  “ET-Interruptus”.</a:t>
              </a:r>
            </a:p>
          </p:txBody>
        </p:sp>
      </p:grpSp>
      <p:sp>
        <p:nvSpPr>
          <p:cNvPr id="161797" name="Text Box 7"/>
          <p:cNvSpPr txBox="1">
            <a:spLocks noChangeArrowheads="1"/>
          </p:cNvSpPr>
          <p:nvPr/>
        </p:nvSpPr>
        <p:spPr bwMode="auto">
          <a:xfrm>
            <a:off x="203200" y="130175"/>
            <a:ext cx="4191000" cy="457200"/>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Cindy (1999):  Absorption. </a:t>
            </a:r>
          </a:p>
        </p:txBody>
      </p:sp>
      <p:grpSp>
        <p:nvGrpSpPr>
          <p:cNvPr id="3" name="Group 8"/>
          <p:cNvGrpSpPr>
            <a:grpSpLocks/>
          </p:cNvGrpSpPr>
          <p:nvPr/>
        </p:nvGrpSpPr>
        <p:grpSpPr bwMode="auto">
          <a:xfrm>
            <a:off x="2743200" y="3505200"/>
            <a:ext cx="3810000" cy="3048000"/>
            <a:chOff x="3168" y="2256"/>
            <a:chExt cx="2400" cy="1920"/>
          </a:xfrm>
        </p:grpSpPr>
        <p:pic>
          <p:nvPicPr>
            <p:cNvPr id="161799" name="Picture 9" descr="keith1988"/>
            <p:cNvPicPr>
              <a:picLocks noChangeAspect="1" noChangeArrowheads="1"/>
            </p:cNvPicPr>
            <p:nvPr/>
          </p:nvPicPr>
          <p:blipFill>
            <a:blip r:embed="rId5" cstate="print"/>
            <a:srcRect/>
            <a:stretch>
              <a:fillRect/>
            </a:stretch>
          </p:blipFill>
          <p:spPr bwMode="auto">
            <a:xfrm>
              <a:off x="3168" y="2376"/>
              <a:ext cx="2400" cy="1800"/>
            </a:xfrm>
            <a:prstGeom prst="rect">
              <a:avLst/>
            </a:prstGeom>
            <a:noFill/>
            <a:ln w="9525">
              <a:solidFill>
                <a:schemeClr val="tx1"/>
              </a:solidFill>
              <a:miter lim="800000"/>
              <a:headEnd/>
              <a:tailEnd/>
            </a:ln>
          </p:spPr>
        </p:pic>
        <p:sp>
          <p:nvSpPr>
            <p:cNvPr id="161800" name="Text Box 10"/>
            <p:cNvSpPr txBox="1">
              <a:spLocks noChangeArrowheads="1"/>
            </p:cNvSpPr>
            <p:nvPr/>
          </p:nvSpPr>
          <p:spPr bwMode="auto">
            <a:xfrm>
              <a:off x="3168" y="2256"/>
              <a:ext cx="2400" cy="442"/>
            </a:xfrm>
            <a:prstGeom prst="rect">
              <a:avLst/>
            </a:prstGeom>
            <a:solidFill>
              <a:srgbClr val="FF0000"/>
            </a:solidFill>
            <a:ln w="9525">
              <a:noFill/>
              <a:miter lim="800000"/>
              <a:headEnd/>
              <a:tailEnd/>
            </a:ln>
          </p:spPr>
          <p:txBody>
            <a:bodyPr>
              <a:spAutoFit/>
            </a:bodyPr>
            <a:lstStyle/>
            <a:p>
              <a:pPr algn="ctr">
                <a:spcBef>
                  <a:spcPct val="50000"/>
                </a:spcBef>
              </a:pPr>
              <a:r>
                <a:rPr lang="en-US" sz="2000" dirty="0">
                  <a:solidFill>
                    <a:schemeClr val="bg1"/>
                  </a:solidFill>
                </a:rPr>
                <a:t>Keith (1988): Explosive warm-seclusion development</a:t>
              </a:r>
            </a:p>
          </p:txBody>
        </p:sp>
      </p:grpSp>
      <p:sp>
        <p:nvSpPr>
          <p:cNvPr id="12" name="TextBox 11"/>
          <p:cNvSpPr txBox="1"/>
          <p:nvPr/>
        </p:nvSpPr>
        <p:spPr>
          <a:xfrm>
            <a:off x="-762000" y="6412468"/>
            <a:ext cx="3429000" cy="369332"/>
          </a:xfrm>
          <a:prstGeom prst="rect">
            <a:avLst/>
          </a:prstGeom>
          <a:noFill/>
        </p:spPr>
        <p:txBody>
          <a:bodyPr wrap="square" rtlCol="0">
            <a:spAutoFit/>
          </a:bodyPr>
          <a:lstStyle/>
          <a:p>
            <a:pPr algn="ctr"/>
            <a:r>
              <a:rPr lang="en-US" dirty="0" smtClean="0"/>
              <a:t>Hart et al.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4450"/>
            <a:ext cx="9144000" cy="1143000"/>
          </a:xfrm>
        </p:spPr>
        <p:txBody>
          <a:bodyPr/>
          <a:lstStyle/>
          <a:p>
            <a:pPr eaLnBrk="1" hangingPunct="1">
              <a:defRPr/>
            </a:pPr>
            <a:r>
              <a:rPr lang="en-US" sz="3200" b="1" dirty="0" smtClean="0">
                <a:solidFill>
                  <a:srgbClr val="003399"/>
                </a:solidFill>
                <a:effectLst>
                  <a:outerShdw blurRad="38100" dist="38100" dir="2700000" algn="tl">
                    <a:srgbClr val="C0C0C0"/>
                  </a:outerShdw>
                </a:effectLst>
              </a:rPr>
              <a:t>Structural uncertainty of 1938 </a:t>
            </a:r>
            <a:br>
              <a:rPr lang="en-US" sz="3200" b="1" dirty="0" smtClean="0">
                <a:solidFill>
                  <a:srgbClr val="003399"/>
                </a:solidFill>
                <a:effectLst>
                  <a:outerShdw blurRad="38100" dist="38100" dir="2700000" algn="tl">
                    <a:srgbClr val="C0C0C0"/>
                  </a:outerShdw>
                </a:effectLst>
              </a:rPr>
            </a:br>
            <a:r>
              <a:rPr lang="en-US" sz="3200" b="1" dirty="0" smtClean="0">
                <a:solidFill>
                  <a:srgbClr val="003399"/>
                </a:solidFill>
                <a:effectLst>
                  <a:outerShdw blurRad="38100" dist="38100" dir="2700000" algn="tl">
                    <a:srgbClr val="C0C0C0"/>
                  </a:outerShdw>
                </a:effectLst>
              </a:rPr>
              <a:t>New England Hurricane from WRF Ensemble</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6326188" cy="4973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Box 3"/>
          <p:cNvSpPr txBox="1">
            <a:spLocks noChangeArrowheads="1"/>
          </p:cNvSpPr>
          <p:nvPr/>
        </p:nvSpPr>
        <p:spPr bwMode="auto">
          <a:xfrm>
            <a:off x="1763713" y="6011863"/>
            <a:ext cx="55451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       Cold Core                             Warm-core</a:t>
            </a:r>
          </a:p>
        </p:txBody>
      </p:sp>
      <p:sp>
        <p:nvSpPr>
          <p:cNvPr id="30725" name="TextBox 4"/>
          <p:cNvSpPr txBox="1">
            <a:spLocks noChangeArrowheads="1"/>
          </p:cNvSpPr>
          <p:nvPr/>
        </p:nvSpPr>
        <p:spPr bwMode="auto">
          <a:xfrm rot="-5400000">
            <a:off x="-257175" y="4071938"/>
            <a:ext cx="39608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Nonfrontal                         Frontal                                                </a:t>
            </a:r>
          </a:p>
        </p:txBody>
      </p:sp>
      <p:sp>
        <p:nvSpPr>
          <p:cNvPr id="30726" name="TextBox 5"/>
          <p:cNvSpPr txBox="1">
            <a:spLocks noChangeArrowheads="1"/>
          </p:cNvSpPr>
          <p:nvPr/>
        </p:nvSpPr>
        <p:spPr bwMode="auto">
          <a:xfrm>
            <a:off x="1763713" y="6453188"/>
            <a:ext cx="590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Cyclone phase space described in Hart (2003; MWR)</a:t>
            </a:r>
          </a:p>
        </p:txBody>
      </p:sp>
    </p:spTree>
    <p:extLst>
      <p:ext uri="{BB962C8B-B14F-4D97-AF65-F5344CB8AC3E}">
        <p14:creationId xmlns:p14="http://schemas.microsoft.com/office/powerpoint/2010/main" val="2850645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4450"/>
            <a:ext cx="9144000" cy="1143000"/>
          </a:xfrm>
        </p:spPr>
        <p:txBody>
          <a:bodyPr/>
          <a:lstStyle/>
          <a:p>
            <a:pPr eaLnBrk="1" hangingPunct="1">
              <a:defRPr/>
            </a:pPr>
            <a:r>
              <a:rPr lang="en-US" sz="3200" b="1" dirty="0" smtClean="0">
                <a:solidFill>
                  <a:srgbClr val="003399"/>
                </a:solidFill>
                <a:effectLst>
                  <a:outerShdw blurRad="38100" dist="38100" dir="2700000" algn="tl">
                    <a:srgbClr val="C0C0C0"/>
                  </a:outerShdw>
                </a:effectLst>
              </a:rPr>
              <a:t>Structural uncertainty of 1938 </a:t>
            </a:r>
            <a:br>
              <a:rPr lang="en-US" sz="3200" b="1" dirty="0" smtClean="0">
                <a:solidFill>
                  <a:srgbClr val="003399"/>
                </a:solidFill>
                <a:effectLst>
                  <a:outerShdw blurRad="38100" dist="38100" dir="2700000" algn="tl">
                    <a:srgbClr val="C0C0C0"/>
                  </a:outerShdw>
                </a:effectLst>
              </a:rPr>
            </a:br>
            <a:r>
              <a:rPr lang="en-US" sz="3200" b="1" dirty="0" smtClean="0">
                <a:solidFill>
                  <a:srgbClr val="003399"/>
                </a:solidFill>
                <a:effectLst>
                  <a:outerShdw blurRad="38100" dist="38100" dir="2700000" algn="tl">
                    <a:srgbClr val="C0C0C0"/>
                  </a:outerShdw>
                </a:effectLst>
              </a:rPr>
              <a:t>New England Hurricane from WRF Ensemble</a:t>
            </a: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6326188" cy="4973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Box 3"/>
          <p:cNvSpPr txBox="1">
            <a:spLocks noChangeArrowheads="1"/>
          </p:cNvSpPr>
          <p:nvPr/>
        </p:nvSpPr>
        <p:spPr bwMode="auto">
          <a:xfrm>
            <a:off x="5795963" y="5013325"/>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Tropical Structure</a:t>
            </a:r>
          </a:p>
        </p:txBody>
      </p:sp>
      <p:sp>
        <p:nvSpPr>
          <p:cNvPr id="31749" name="TextBox 4"/>
          <p:cNvSpPr txBox="1">
            <a:spLocks noChangeArrowheads="1"/>
          </p:cNvSpPr>
          <p:nvPr/>
        </p:nvSpPr>
        <p:spPr bwMode="auto">
          <a:xfrm>
            <a:off x="5724525" y="3068638"/>
            <a:ext cx="136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Hybrid Structure</a:t>
            </a:r>
          </a:p>
        </p:txBody>
      </p:sp>
      <p:sp>
        <p:nvSpPr>
          <p:cNvPr id="31750" name="TextBox 5"/>
          <p:cNvSpPr txBox="1">
            <a:spLocks noChangeArrowheads="1"/>
          </p:cNvSpPr>
          <p:nvPr/>
        </p:nvSpPr>
        <p:spPr bwMode="auto">
          <a:xfrm>
            <a:off x="3708400" y="3141663"/>
            <a:ext cx="136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Midlatitude/Winter Cyclone Structure</a:t>
            </a:r>
          </a:p>
        </p:txBody>
      </p:sp>
      <p:sp>
        <p:nvSpPr>
          <p:cNvPr id="31751" name="TextBox 6"/>
          <p:cNvSpPr txBox="1">
            <a:spLocks noChangeArrowheads="1"/>
          </p:cNvSpPr>
          <p:nvPr/>
        </p:nvSpPr>
        <p:spPr bwMode="auto">
          <a:xfrm>
            <a:off x="2339975" y="4943475"/>
            <a:ext cx="2303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Occluded/ decaying winter cyclone</a:t>
            </a:r>
          </a:p>
        </p:txBody>
      </p:sp>
      <p:sp>
        <p:nvSpPr>
          <p:cNvPr id="31752" name="TextBox 7"/>
          <p:cNvSpPr txBox="1">
            <a:spLocks noChangeArrowheads="1"/>
          </p:cNvSpPr>
          <p:nvPr/>
        </p:nvSpPr>
        <p:spPr bwMode="auto">
          <a:xfrm>
            <a:off x="1763713" y="6011863"/>
            <a:ext cx="55451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       Cold Core                             Warm-core</a:t>
            </a:r>
          </a:p>
        </p:txBody>
      </p:sp>
      <p:sp>
        <p:nvSpPr>
          <p:cNvPr id="31753" name="TextBox 8"/>
          <p:cNvSpPr txBox="1">
            <a:spLocks noChangeArrowheads="1"/>
          </p:cNvSpPr>
          <p:nvPr/>
        </p:nvSpPr>
        <p:spPr bwMode="auto">
          <a:xfrm rot="-5400000">
            <a:off x="-257175" y="4071938"/>
            <a:ext cx="39608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Nonfrontal                         Frontal                                                </a:t>
            </a:r>
          </a:p>
        </p:txBody>
      </p:sp>
    </p:spTree>
    <p:extLst>
      <p:ext uri="{BB962C8B-B14F-4D97-AF65-F5344CB8AC3E}">
        <p14:creationId xmlns:p14="http://schemas.microsoft.com/office/powerpoint/2010/main" val="3539397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9AD0A0-D468-4982-BF09-FF9D9D51DCF7}" type="slidenum">
              <a:rPr lang="en-US" smtClean="0"/>
              <a:pPr eaLnBrk="1" hangingPunct="1"/>
              <a:t>25</a:t>
            </a:fld>
            <a:endParaRPr lang="en-US" dirty="0" smtClean="0"/>
          </a:p>
        </p:txBody>
      </p:sp>
      <p:pic>
        <p:nvPicPr>
          <p:cNvPr id="3277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0"/>
            <a:ext cx="4392613" cy="351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0"/>
            <a:ext cx="4321175"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3429000"/>
            <a:ext cx="439261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4" name="TextBox 10"/>
          <p:cNvSpPr txBox="1">
            <a:spLocks noChangeArrowheads="1"/>
          </p:cNvSpPr>
          <p:nvPr/>
        </p:nvSpPr>
        <p:spPr bwMode="auto">
          <a:xfrm>
            <a:off x="323850" y="12700"/>
            <a:ext cx="38163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Hurricane Gloria (1985)</a:t>
            </a:r>
          </a:p>
        </p:txBody>
      </p:sp>
      <p:sp>
        <p:nvSpPr>
          <p:cNvPr id="32775" name="TextBox 11"/>
          <p:cNvSpPr txBox="1">
            <a:spLocks noChangeArrowheads="1"/>
          </p:cNvSpPr>
          <p:nvPr/>
        </p:nvSpPr>
        <p:spPr bwMode="auto">
          <a:xfrm>
            <a:off x="4643438" y="22225"/>
            <a:ext cx="38163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Hurricane Floyd (1999)</a:t>
            </a:r>
          </a:p>
        </p:txBody>
      </p:sp>
      <p:sp>
        <p:nvSpPr>
          <p:cNvPr id="32776" name="TextBox 12"/>
          <p:cNvSpPr txBox="1">
            <a:spLocks noChangeArrowheads="1"/>
          </p:cNvSpPr>
          <p:nvPr/>
        </p:nvSpPr>
        <p:spPr bwMode="auto">
          <a:xfrm>
            <a:off x="395288" y="3440113"/>
            <a:ext cx="38163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New England (1938)</a:t>
            </a:r>
          </a:p>
        </p:txBody>
      </p:sp>
      <p:sp>
        <p:nvSpPr>
          <p:cNvPr id="32777" name="TextBox 13"/>
          <p:cNvSpPr txBox="1">
            <a:spLocks noChangeArrowheads="1"/>
          </p:cNvSpPr>
          <p:nvPr/>
        </p:nvSpPr>
        <p:spPr bwMode="auto">
          <a:xfrm>
            <a:off x="4500563" y="3429000"/>
            <a:ext cx="431958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1600" dirty="0"/>
              <a:t>All three storms had generally similar paths</a:t>
            </a:r>
          </a:p>
          <a:p>
            <a:pPr eaLnBrk="1" hangingPunct="1">
              <a:buFont typeface="Arial" pitchFamily="34" charset="0"/>
              <a:buChar char="•"/>
            </a:pPr>
            <a:endParaRPr lang="en-US" sz="1600" dirty="0"/>
          </a:p>
          <a:p>
            <a:pPr eaLnBrk="1" hangingPunct="1">
              <a:buFont typeface="Arial" pitchFamily="34" charset="0"/>
              <a:buChar char="•"/>
            </a:pPr>
            <a:r>
              <a:rPr lang="en-US" sz="1600" dirty="0"/>
              <a:t>All three storms occurred within two weeks of each other</a:t>
            </a:r>
          </a:p>
          <a:p>
            <a:pPr eaLnBrk="1" hangingPunct="1">
              <a:buFont typeface="Arial" pitchFamily="34" charset="0"/>
              <a:buChar char="•"/>
            </a:pPr>
            <a:endParaRPr lang="en-US" sz="1600" dirty="0"/>
          </a:p>
          <a:p>
            <a:pPr eaLnBrk="1" hangingPunct="1">
              <a:buFont typeface="Arial" pitchFamily="34" charset="0"/>
              <a:buChar char="•"/>
            </a:pPr>
            <a:r>
              <a:rPr lang="en-US" sz="1600" dirty="0"/>
              <a:t>The structural uncertainty of Gloria, Floyd are more typical of extratropically transitioning TCs in the region based on prior studies</a:t>
            </a:r>
          </a:p>
          <a:p>
            <a:pPr eaLnBrk="1" hangingPunct="1">
              <a:buFont typeface="Arial" pitchFamily="34" charset="0"/>
              <a:buChar char="•"/>
            </a:pPr>
            <a:endParaRPr lang="en-US" sz="1600" dirty="0"/>
          </a:p>
          <a:p>
            <a:pPr eaLnBrk="1" hangingPunct="1">
              <a:buFont typeface="Arial" pitchFamily="34" charset="0"/>
              <a:buChar char="•"/>
            </a:pPr>
            <a:r>
              <a:rPr lang="en-US" sz="1600" dirty="0"/>
              <a:t>Yet, the structural uncertainty of the 1938 storm was very different from the other two and had an unusual dominance of dangerous (and rare) warm-seclusion evolutions.</a:t>
            </a:r>
          </a:p>
        </p:txBody>
      </p:sp>
    </p:spTree>
    <p:extLst>
      <p:ext uri="{BB962C8B-B14F-4D97-AF65-F5344CB8AC3E}">
        <p14:creationId xmlns:p14="http://schemas.microsoft.com/office/powerpoint/2010/main" val="3049494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Is 1938 Worst-Case Predictability?</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1938 is a nightmare forecast from a structure and impact perspective.</a:t>
            </a:r>
          </a:p>
          <a:p>
            <a:endParaRPr lang="en-US" dirty="0"/>
          </a:p>
          <a:p>
            <a:r>
              <a:rPr lang="en-US" dirty="0" smtClean="0"/>
              <a:t>However, is the track uncertainty shown equally nightmarish?</a:t>
            </a:r>
          </a:p>
          <a:p>
            <a:endParaRPr lang="en-US" dirty="0"/>
          </a:p>
          <a:p>
            <a:r>
              <a:rPr lang="en-US" dirty="0" smtClean="0"/>
              <a:t>Could it be worse?</a:t>
            </a:r>
          </a:p>
          <a:p>
            <a:endParaRPr lang="en-US" dirty="0"/>
          </a:p>
          <a:p>
            <a:r>
              <a:rPr lang="en-US" dirty="0" smtClean="0"/>
              <a:t>Answer is yes:   Fujiwhara interaction.</a:t>
            </a:r>
            <a:endParaRPr lang="en-US"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26</a:t>
            </a:fld>
            <a:endParaRPr lang="en-US" dirty="0"/>
          </a:p>
        </p:txBody>
      </p:sp>
    </p:spTree>
    <p:extLst>
      <p:ext uri="{BB962C8B-B14F-4D97-AF65-F5344CB8AC3E}">
        <p14:creationId xmlns:p14="http://schemas.microsoft.com/office/powerpoint/2010/main" val="2704027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a:lstStyle/>
          <a:p>
            <a:pPr>
              <a:defRPr/>
            </a:pPr>
            <a:r>
              <a:rPr lang="en-US" b="1" dirty="0" smtClean="0">
                <a:solidFill>
                  <a:srgbClr val="003399"/>
                </a:solidFill>
                <a:effectLst>
                  <a:outerShdw blurRad="38100" dist="38100" dir="2700000" algn="tl">
                    <a:srgbClr val="C0C0C0"/>
                  </a:outerShdw>
                </a:effectLst>
              </a:rPr>
              <a:t>WPAC Example: 1974</a:t>
            </a:r>
            <a:endParaRPr lang="en-US" dirty="0"/>
          </a:p>
        </p:txBody>
      </p:sp>
      <p:sp>
        <p:nvSpPr>
          <p:cNvPr id="5123" name="Content Placeholder 2"/>
          <p:cNvSpPr>
            <a:spLocks noGrp="1"/>
          </p:cNvSpPr>
          <p:nvPr>
            <p:ph idx="1"/>
          </p:nvPr>
        </p:nvSpPr>
        <p:spPr/>
        <p:txBody>
          <a:bodyPr/>
          <a:lstStyle/>
          <a:p>
            <a:endParaRPr lang="en-US" dirty="0" smtClean="0"/>
          </a:p>
        </p:txBody>
      </p:sp>
      <p:pic>
        <p:nvPicPr>
          <p:cNvPr id="5124" name="Picture 2" descr="File:Fujiwhara inte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68413"/>
            <a:ext cx="6667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945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a:lstStyle/>
          <a:p>
            <a:pPr>
              <a:defRPr/>
            </a:pPr>
            <a:r>
              <a:rPr lang="en-US" b="1" dirty="0" smtClean="0">
                <a:solidFill>
                  <a:srgbClr val="003399"/>
                </a:solidFill>
                <a:effectLst>
                  <a:outerShdw blurRad="38100" dist="38100" dir="2700000" algn="tl">
                    <a:srgbClr val="C0C0C0"/>
                  </a:outerShdw>
                </a:effectLst>
              </a:rPr>
              <a:t>WPAC Example:  2009</a:t>
            </a:r>
            <a:endParaRPr lang="en-US" dirty="0"/>
          </a:p>
        </p:txBody>
      </p:sp>
      <p:sp>
        <p:nvSpPr>
          <p:cNvPr id="6147" name="Content Placeholder 2"/>
          <p:cNvSpPr>
            <a:spLocks noGrp="1"/>
          </p:cNvSpPr>
          <p:nvPr>
            <p:ph idx="1"/>
          </p:nvPr>
        </p:nvSpPr>
        <p:spPr/>
        <p:txBody>
          <a:bodyPr/>
          <a:lstStyle/>
          <a:p>
            <a:endParaRPr lang="en-US" dirty="0" smtClean="0"/>
          </a:p>
        </p:txBody>
      </p:sp>
      <p:pic>
        <p:nvPicPr>
          <p:cNvPr id="6148" name="Picture 2" descr="File:ParmaMelor AMO TMO 2009279 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080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343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Occurrences in Atlantic (1995)</a:t>
            </a:r>
            <a:endParaRPr lang="en-US" b="1" dirty="0">
              <a:solidFill>
                <a:srgbClr val="003399"/>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914400"/>
            <a:ext cx="5746046" cy="5611973"/>
          </a:xfrm>
        </p:spPr>
      </p:pic>
      <p:sp>
        <p:nvSpPr>
          <p:cNvPr id="4" name="Slide Number Placeholder 3"/>
          <p:cNvSpPr>
            <a:spLocks noGrp="1"/>
          </p:cNvSpPr>
          <p:nvPr>
            <p:ph type="sldNum" sz="quarter" idx="12"/>
          </p:nvPr>
        </p:nvSpPr>
        <p:spPr/>
        <p:txBody>
          <a:bodyPr/>
          <a:lstStyle/>
          <a:p>
            <a:fld id="{998D30BB-DDBF-41D1-95F2-49B16B31622A}" type="slidenum">
              <a:rPr lang="en-US" smtClean="0"/>
              <a:pPr/>
              <a:t>29</a:t>
            </a:fld>
            <a:endParaRPr lang="en-US" dirty="0"/>
          </a:p>
        </p:txBody>
      </p:sp>
      <p:sp>
        <p:nvSpPr>
          <p:cNvPr id="5" name="AutoShape 2" descr="http://www.meted.ucar.edu/tropical/textbook_2nd_edition/media/graphics/1995_four_trop_cyclones_noa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68254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139765" cy="3276600"/>
          </a:xfrm>
          <a:prstGeom prst="rect">
            <a:avLst/>
          </a:prstGeom>
          <a:noFill/>
          <a:ln w="9525">
            <a:noFill/>
            <a:miter lim="800000"/>
            <a:headEnd/>
            <a:tailEnd/>
          </a:ln>
        </p:spPr>
      </p:pic>
      <p:sp>
        <p:nvSpPr>
          <p:cNvPr id="2" name="Title 1"/>
          <p:cNvSpPr>
            <a:spLocks noGrp="1"/>
          </p:cNvSpPr>
          <p:nvPr>
            <p:ph type="title"/>
          </p:nvPr>
        </p:nvSpPr>
        <p:spPr>
          <a:xfrm>
            <a:off x="990600" y="0"/>
            <a:ext cx="4191000" cy="1143000"/>
          </a:xfrm>
        </p:spPr>
        <p:txBody>
          <a:bodyPr>
            <a:normAutofit fontScale="90000"/>
          </a:bodyPr>
          <a:lstStyle/>
          <a:p>
            <a:r>
              <a:rPr lang="en-US" dirty="0" smtClean="0">
                <a:solidFill>
                  <a:schemeClr val="bg1"/>
                </a:solidFill>
              </a:rPr>
              <a:t>1938 New England Hurricane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8D30BB-DDBF-41D1-95F2-49B16B31622A}" type="slidenum">
              <a:rPr lang="en-US" smtClean="0"/>
              <a:pPr/>
              <a:t>3</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0" y="2805112"/>
            <a:ext cx="3731852" cy="214788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 y="4599487"/>
            <a:ext cx="4419600" cy="225851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733800" y="2971800"/>
            <a:ext cx="2695575" cy="2288788"/>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638800" y="0"/>
            <a:ext cx="3505200" cy="3200400"/>
          </a:xfrm>
          <a:prstGeom prst="rect">
            <a:avLst/>
          </a:prstGeom>
          <a:noFill/>
          <a:ln w="9525">
            <a:noFill/>
            <a:miter lim="800000"/>
            <a:headEnd/>
            <a:tailEnd/>
          </a:ln>
        </p:spPr>
      </p:pic>
      <p:pic>
        <p:nvPicPr>
          <p:cNvPr id="2055" name="Picture 7"/>
          <p:cNvPicPr>
            <a:picLocks noGrp="1" noChangeAspect="1" noChangeArrowheads="1"/>
          </p:cNvPicPr>
          <p:nvPr>
            <p:ph idx="1"/>
          </p:nvPr>
        </p:nvPicPr>
        <p:blipFill>
          <a:blip r:embed="rId7" cstate="print"/>
          <a:srcRect/>
          <a:stretch>
            <a:fillRect/>
          </a:stretch>
        </p:blipFill>
        <p:spPr bwMode="auto">
          <a:xfrm>
            <a:off x="5486400" y="4791487"/>
            <a:ext cx="3657600" cy="2066513"/>
          </a:xfrm>
          <a:prstGeom prst="rect">
            <a:avLst/>
          </a:prstGeom>
          <a:noFill/>
          <a:ln w="9525">
            <a:noFill/>
            <a:miter lim="800000"/>
            <a:headEnd/>
            <a:tailEnd/>
          </a:ln>
        </p:spPr>
      </p:pic>
      <p:sp>
        <p:nvSpPr>
          <p:cNvPr id="11" name="TextBox 10"/>
          <p:cNvSpPr txBox="1"/>
          <p:nvPr/>
        </p:nvSpPr>
        <p:spPr>
          <a:xfrm>
            <a:off x="6629400" y="3352800"/>
            <a:ext cx="2362200" cy="646331"/>
          </a:xfrm>
          <a:prstGeom prst="rect">
            <a:avLst/>
          </a:prstGeom>
          <a:noFill/>
        </p:spPr>
        <p:txBody>
          <a:bodyPr wrap="square" rtlCol="0">
            <a:spAutoFit/>
          </a:bodyPr>
          <a:lstStyle/>
          <a:p>
            <a:r>
              <a:rPr lang="en-US" dirty="0" smtClean="0"/>
              <a:t>Image references available upon request.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a:lstStyle/>
          <a:p>
            <a:pPr>
              <a:defRPr/>
            </a:pPr>
            <a:r>
              <a:rPr lang="en-US" b="1" dirty="0" smtClean="0">
                <a:solidFill>
                  <a:srgbClr val="003399"/>
                </a:solidFill>
                <a:effectLst>
                  <a:outerShdw blurRad="38100" dist="38100" dir="2700000" algn="tl">
                    <a:srgbClr val="C0C0C0"/>
                  </a:outerShdw>
                </a:effectLst>
              </a:rPr>
              <a:t>Occurrences in Atlantic (1955)</a:t>
            </a:r>
            <a:endParaRPr lang="en-US" dirty="0"/>
          </a:p>
        </p:txBody>
      </p:sp>
      <p:sp>
        <p:nvSpPr>
          <p:cNvPr id="7171" name="Content Placeholder 2"/>
          <p:cNvSpPr>
            <a:spLocks noGrp="1"/>
          </p:cNvSpPr>
          <p:nvPr>
            <p:ph idx="1"/>
          </p:nvPr>
        </p:nvSpPr>
        <p:spPr>
          <a:xfrm>
            <a:off x="179388" y="908050"/>
            <a:ext cx="8713787" cy="5218113"/>
          </a:xfrm>
        </p:spPr>
        <p:txBody>
          <a:bodyPr/>
          <a:lstStyle/>
          <a:p>
            <a:r>
              <a:rPr lang="en-US" sz="3000" dirty="0" smtClean="0"/>
              <a:t>Example:  Diane (left) and Connie (right) </a:t>
            </a:r>
          </a:p>
          <a:p>
            <a:r>
              <a:rPr lang="en-US" sz="3000" dirty="0" smtClean="0"/>
              <a:t>Note the jog west of Connie that may have made landfall further NW than otherwise</a:t>
            </a:r>
          </a:p>
          <a:p>
            <a:r>
              <a:rPr lang="en-US" sz="3000" dirty="0" smtClean="0"/>
              <a:t>Often the interaction is easier to see when analyzed centroid-relative</a:t>
            </a:r>
          </a:p>
        </p:txBody>
      </p:sp>
      <p:pic>
        <p:nvPicPr>
          <p:cNvPr id="7172" name="Picture 2" descr="File:Diane 1955 track.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2450" y="3767138"/>
            <a:ext cx="35274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descr="File:Connie 1955 track.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13313" y="3767138"/>
            <a:ext cx="3762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1528763" y="6381750"/>
            <a:ext cx="585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Source:   NHC Best-track</a:t>
            </a:r>
          </a:p>
        </p:txBody>
      </p:sp>
    </p:spTree>
    <p:extLst>
      <p:ext uri="{BB962C8B-B14F-4D97-AF65-F5344CB8AC3E}">
        <p14:creationId xmlns:p14="http://schemas.microsoft.com/office/powerpoint/2010/main" val="3251621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a:lstStyle/>
          <a:p>
            <a:pPr>
              <a:defRPr/>
            </a:pPr>
            <a:r>
              <a:rPr lang="en-US" sz="4000" b="1" dirty="0" smtClean="0">
                <a:solidFill>
                  <a:srgbClr val="003399"/>
                </a:solidFill>
                <a:effectLst>
                  <a:outerShdw blurRad="38100" dist="38100" dir="2700000" algn="tl">
                    <a:srgbClr val="C0C0C0"/>
                  </a:outerShdw>
                </a:effectLst>
              </a:rPr>
              <a:t>Schematic of TC-TC Interaction</a:t>
            </a:r>
            <a:endParaRPr lang="en-US" sz="4000" dirty="0"/>
          </a:p>
        </p:txBody>
      </p:sp>
      <p:sp>
        <p:nvSpPr>
          <p:cNvPr id="8195" name="Content Placeholder 2"/>
          <p:cNvSpPr>
            <a:spLocks noGrp="1"/>
          </p:cNvSpPr>
          <p:nvPr>
            <p:ph idx="1"/>
          </p:nvPr>
        </p:nvSpPr>
        <p:spPr/>
        <p:txBody>
          <a:bodyPr/>
          <a:lstStyle/>
          <a:p>
            <a:endParaRPr lang="en-US" dirty="0"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71538"/>
            <a:ext cx="71088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4"/>
          <p:cNvSpPr txBox="1">
            <a:spLocks noChangeArrowheads="1"/>
          </p:cNvSpPr>
          <p:nvPr/>
        </p:nvSpPr>
        <p:spPr bwMode="auto">
          <a:xfrm>
            <a:off x="1528763" y="6453188"/>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Source:   Lander and Holland (1993):  QJRMS</a:t>
            </a:r>
          </a:p>
        </p:txBody>
      </p:sp>
    </p:spTree>
    <p:extLst>
      <p:ext uri="{BB962C8B-B14F-4D97-AF65-F5344CB8AC3E}">
        <p14:creationId xmlns:p14="http://schemas.microsoft.com/office/powerpoint/2010/main" val="1205602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1"/>
            <a:ext cx="8229600" cy="1143001"/>
          </a:xfrm>
        </p:spPr>
        <p:txBody>
          <a:bodyPr/>
          <a:lstStyle/>
          <a:p>
            <a:pPr eaLnBrk="1" hangingPunct="1">
              <a:defRPr/>
            </a:pPr>
            <a:r>
              <a:rPr lang="en-US" b="1" dirty="0" smtClean="0">
                <a:solidFill>
                  <a:srgbClr val="003399"/>
                </a:solidFill>
                <a:effectLst>
                  <a:outerShdw blurRad="38100" dist="38100" dir="2700000" algn="tl">
                    <a:srgbClr val="C0C0C0"/>
                  </a:outerShdw>
                </a:effectLst>
              </a:rPr>
              <a:t>1893 New York City Hurricane</a:t>
            </a:r>
          </a:p>
        </p:txBody>
      </p:sp>
      <p:sp>
        <p:nvSpPr>
          <p:cNvPr id="10243" name="Content Placeholder 3"/>
          <p:cNvSpPr>
            <a:spLocks noGrp="1"/>
          </p:cNvSpPr>
          <p:nvPr>
            <p:ph idx="1"/>
          </p:nvPr>
        </p:nvSpPr>
        <p:spPr>
          <a:xfrm>
            <a:off x="6299200" y="1341438"/>
            <a:ext cx="2736850" cy="4784725"/>
          </a:xfrm>
        </p:spPr>
        <p:txBody>
          <a:bodyPr/>
          <a:lstStyle/>
          <a:p>
            <a:r>
              <a:rPr lang="en-US" sz="2200" dirty="0" smtClean="0"/>
              <a:t>Landfall from SSE to SE rather than more typical S or SSW approach</a:t>
            </a:r>
          </a:p>
          <a:p>
            <a:endParaRPr lang="en-US" sz="2200" dirty="0" smtClean="0"/>
          </a:p>
          <a:p>
            <a:r>
              <a:rPr lang="en-US" sz="2200" dirty="0" smtClean="0"/>
              <a:t>Peaked at marginal category 3 offshore SC</a:t>
            </a:r>
          </a:p>
          <a:p>
            <a:endParaRPr lang="en-US" sz="2200" dirty="0" smtClean="0"/>
          </a:p>
          <a:p>
            <a:r>
              <a:rPr lang="en-US" sz="2200" dirty="0" smtClean="0"/>
              <a:t>30 foot storm surge into NYC, LI</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585152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323850" y="6308725"/>
            <a:ext cx="585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Source:   NHC Best-track</a:t>
            </a:r>
          </a:p>
        </p:txBody>
      </p:sp>
    </p:spTree>
    <p:extLst>
      <p:ext uri="{BB962C8B-B14F-4D97-AF65-F5344CB8AC3E}">
        <p14:creationId xmlns:p14="http://schemas.microsoft.com/office/powerpoint/2010/main" val="3864054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242888"/>
            <a:ext cx="8229600" cy="1143001"/>
          </a:xfrm>
        </p:spPr>
        <p:txBody>
          <a:bodyPr>
            <a:normAutofit/>
          </a:bodyPr>
          <a:lstStyle/>
          <a:p>
            <a:pPr eaLnBrk="1" hangingPunct="1">
              <a:defRPr/>
            </a:pPr>
            <a:r>
              <a:rPr lang="en-US" b="1" dirty="0" smtClean="0">
                <a:solidFill>
                  <a:srgbClr val="003399"/>
                </a:solidFill>
                <a:effectLst>
                  <a:outerShdw blurRad="38100" dist="38100" dir="2700000" algn="tl">
                    <a:srgbClr val="C0C0C0"/>
                  </a:outerShdw>
                </a:effectLst>
              </a:rPr>
              <a:t>Reanalysis:  1893 NYC Hurricane</a:t>
            </a: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52475"/>
            <a:ext cx="76327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8"/>
          <p:cNvSpPr txBox="1">
            <a:spLocks noChangeArrowheads="1"/>
          </p:cNvSpPr>
          <p:nvPr/>
        </p:nvSpPr>
        <p:spPr bwMode="auto">
          <a:xfrm>
            <a:off x="6149975" y="1268413"/>
            <a:ext cx="16986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t>Nightmare scenario – with three hurricanes interacting with one another</a:t>
            </a:r>
            <a:r>
              <a:rPr lang="en-US" dirty="0" smtClean="0"/>
              <a:t>.</a:t>
            </a:r>
          </a:p>
          <a:p>
            <a:pPr eaLnBrk="1" hangingPunct="1">
              <a:buFont typeface="Arial" pitchFamily="34" charset="0"/>
              <a:buChar char="•"/>
            </a:pPr>
            <a:endParaRPr lang="en-US" dirty="0"/>
          </a:p>
          <a:p>
            <a:pPr eaLnBrk="1" hangingPunct="1">
              <a:buFont typeface="Arial" pitchFamily="34" charset="0"/>
              <a:buChar char="•"/>
            </a:pPr>
            <a:r>
              <a:rPr lang="en-US" dirty="0" smtClean="0"/>
              <a:t>Fujiwhara interaction is a nightmare to forecast when there are just two storms…</a:t>
            </a:r>
            <a:endParaRPr lang="en-US" dirty="0"/>
          </a:p>
          <a:p>
            <a:pPr eaLnBrk="1" hangingPunct="1">
              <a:buFont typeface="Arial" pitchFamily="34" charset="0"/>
              <a:buChar char="•"/>
            </a:pPr>
            <a:endParaRPr lang="en-US" dirty="0"/>
          </a:p>
        </p:txBody>
      </p:sp>
    </p:spTree>
    <p:extLst>
      <p:ext uri="{BB962C8B-B14F-4D97-AF65-F5344CB8AC3E}">
        <p14:creationId xmlns:p14="http://schemas.microsoft.com/office/powerpoint/2010/main" val="2331404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242888"/>
            <a:ext cx="8229600" cy="1143001"/>
          </a:xfrm>
        </p:spPr>
        <p:txBody>
          <a:bodyPr>
            <a:normAutofit/>
          </a:bodyPr>
          <a:lstStyle/>
          <a:p>
            <a:pPr eaLnBrk="1" hangingPunct="1">
              <a:defRPr/>
            </a:pPr>
            <a:r>
              <a:rPr lang="en-US" b="1" dirty="0" smtClean="0">
                <a:solidFill>
                  <a:srgbClr val="003399"/>
                </a:solidFill>
                <a:effectLst>
                  <a:outerShdw blurRad="38100" dist="38100" dir="2700000" algn="tl">
                    <a:srgbClr val="C0C0C0"/>
                  </a:outerShdw>
                </a:effectLst>
              </a:rPr>
              <a:t>Reanalysis:  1893 NYC Hurricane</a:t>
            </a:r>
          </a:p>
        </p:txBody>
      </p:sp>
      <p:pic>
        <p:nvPicPr>
          <p:cNvPr id="122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49288"/>
            <a:ext cx="39608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692150"/>
            <a:ext cx="3959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44900"/>
            <a:ext cx="40163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3671888"/>
            <a:ext cx="392588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780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65175"/>
            <a:ext cx="80645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a:xfrm>
            <a:off x="395288" y="-152400"/>
            <a:ext cx="8443912" cy="1143000"/>
          </a:xfrm>
        </p:spPr>
        <p:txBody>
          <a:bodyPr>
            <a:normAutofit fontScale="90000"/>
          </a:bodyPr>
          <a:lstStyle/>
          <a:p>
            <a:pPr eaLnBrk="1" hangingPunct="1">
              <a:defRPr/>
            </a:pPr>
            <a:r>
              <a:rPr lang="en-US" b="1" dirty="0" smtClean="0">
                <a:solidFill>
                  <a:srgbClr val="003399"/>
                </a:solidFill>
                <a:effectLst>
                  <a:outerShdw blurRad="38100" dist="38100" dir="2700000" algn="tl">
                    <a:srgbClr val="C0C0C0"/>
                  </a:outerShdw>
                </a:effectLst>
              </a:rPr>
              <a:t>WRF Simulations:  1893 NYC Hurricane</a:t>
            </a:r>
          </a:p>
        </p:txBody>
      </p:sp>
    </p:spTree>
    <p:extLst>
      <p:ext uri="{BB962C8B-B14F-4D97-AF65-F5344CB8AC3E}">
        <p14:creationId xmlns:p14="http://schemas.microsoft.com/office/powerpoint/2010/main" val="122127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solidFill>
                  <a:srgbClr val="003399"/>
                </a:solidFill>
                <a:effectLst>
                  <a:outerShdw blurRad="38100" dist="38100" dir="2700000" algn="tl">
                    <a:srgbClr val="000000">
                      <a:alpha val="43137"/>
                    </a:srgbClr>
                  </a:outerShdw>
                </a:effectLst>
              </a:rPr>
              <a:t>Take-home points</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457200"/>
            <a:ext cx="8915400" cy="5867400"/>
          </a:xfrm>
        </p:spPr>
        <p:txBody>
          <a:bodyPr>
            <a:noAutofit/>
          </a:bodyPr>
          <a:lstStyle/>
          <a:p>
            <a:r>
              <a:rPr lang="en-US" sz="2400" dirty="0" smtClean="0"/>
              <a:t>Analogs:</a:t>
            </a:r>
          </a:p>
          <a:p>
            <a:pPr lvl="1"/>
            <a:r>
              <a:rPr lang="en-US" sz="1800" dirty="0" smtClean="0"/>
              <a:t>A pattern supporting flow into Connecticut from where the 1938 storm was most intense occurs at most a few days a year</a:t>
            </a:r>
          </a:p>
          <a:p>
            <a:pPr lvl="1"/>
            <a:r>
              <a:rPr lang="en-US" sz="1800" dirty="0" smtClean="0"/>
              <a:t>Of course, getting a hurricane to be in that area at the same time is more rare.   So, we resort to modeling to better understand the predictability of such rare events.</a:t>
            </a:r>
          </a:p>
          <a:p>
            <a:endParaRPr lang="en-US" sz="2400" dirty="0" smtClean="0"/>
          </a:p>
          <a:p>
            <a:r>
              <a:rPr lang="en-US" sz="2400" dirty="0" smtClean="0"/>
              <a:t>Modeling:</a:t>
            </a:r>
          </a:p>
          <a:p>
            <a:pPr lvl="1"/>
            <a:r>
              <a:rPr lang="en-US" sz="1800" dirty="0" smtClean="0"/>
              <a:t>Landfall timing errors of about 6-12hr (too late in the model)</a:t>
            </a:r>
          </a:p>
          <a:p>
            <a:pPr lvl="1"/>
            <a:r>
              <a:rPr lang="en-US" sz="1800" dirty="0" smtClean="0"/>
              <a:t>Nearly every type of ET, with strong emphasis on destructive warm-seclusion lifecycle</a:t>
            </a:r>
          </a:p>
          <a:p>
            <a:pPr lvl="1"/>
            <a:r>
              <a:rPr lang="en-US" sz="1800" dirty="0" smtClean="0"/>
              <a:t>Dominance of left-curving tracks, remarkable given the rarity  in the historical record</a:t>
            </a:r>
          </a:p>
          <a:p>
            <a:endParaRPr lang="en-US" sz="2400" dirty="0" smtClean="0"/>
          </a:p>
          <a:p>
            <a:r>
              <a:rPr lang="en-US" sz="2400" dirty="0" smtClean="0"/>
              <a:t>Role of Fujiwhara:</a:t>
            </a:r>
          </a:p>
          <a:p>
            <a:pPr lvl="1"/>
            <a:r>
              <a:rPr lang="en-US" sz="1800" dirty="0" smtClean="0"/>
              <a:t>1938’s track was made possible by the interaction with an unusually strong for September (baroclinic) winter type storm to the west.</a:t>
            </a:r>
          </a:p>
          <a:p>
            <a:pPr lvl="1"/>
            <a:r>
              <a:rPr lang="en-US" sz="1800" dirty="0" smtClean="0"/>
              <a:t>There are events where such interaction occurs with other hurricanes, with the 1893 New York City hurricane an extreme example of three interacting tropical systems leading to almost chaotic forecasts if performed today</a:t>
            </a:r>
          </a:p>
        </p:txBody>
      </p:sp>
      <p:sp>
        <p:nvSpPr>
          <p:cNvPr id="4" name="Slide Number Placeholder 3"/>
          <p:cNvSpPr>
            <a:spLocks noGrp="1"/>
          </p:cNvSpPr>
          <p:nvPr>
            <p:ph type="sldNum" sz="quarter" idx="12"/>
          </p:nvPr>
        </p:nvSpPr>
        <p:spPr/>
        <p:txBody>
          <a:bodyPr/>
          <a:lstStyle/>
          <a:p>
            <a:fld id="{998D30BB-DDBF-41D1-95F2-49B16B31622A}"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solidFill>
                  <a:srgbClr val="003399"/>
                </a:solidFill>
                <a:effectLst>
                  <a:outerShdw blurRad="38100" dist="38100" dir="2700000" algn="tl">
                    <a:srgbClr val="000000">
                      <a:alpha val="43137"/>
                    </a:srgbClr>
                  </a:outerShdw>
                </a:effectLst>
              </a:rPr>
              <a:t>Questions</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685800"/>
            <a:ext cx="8610600" cy="5867400"/>
          </a:xfrm>
        </p:spPr>
        <p:txBody>
          <a:bodyPr>
            <a:noAutofit/>
          </a:bodyPr>
          <a:lstStyle/>
          <a:p>
            <a:r>
              <a:rPr lang="en-US" sz="2400" dirty="0" smtClean="0"/>
              <a:t>Question:  </a:t>
            </a:r>
            <a:r>
              <a:rPr lang="en-US" sz="2000" dirty="0" smtClean="0"/>
              <a:t>What is sensitivity to ocean temperatures,  ocean coupling, model atmospheric physics?    Oceans have warmed since 1938.  Impact?</a:t>
            </a:r>
          </a:p>
          <a:p>
            <a:endParaRPr lang="en-US" sz="2000" dirty="0" smtClean="0"/>
          </a:p>
          <a:p>
            <a:r>
              <a:rPr lang="en-US" sz="2400" dirty="0" smtClean="0"/>
              <a:t>Question: </a:t>
            </a:r>
            <a:r>
              <a:rPr lang="en-US" sz="2000" dirty="0" smtClean="0"/>
              <a:t> How does the TC survive the rapid change in environ. &amp; balance?</a:t>
            </a:r>
          </a:p>
          <a:p>
            <a:endParaRPr lang="en-US" sz="2400" dirty="0" smtClean="0"/>
          </a:p>
          <a:p>
            <a:r>
              <a:rPr lang="en-US" sz="2400" dirty="0" smtClean="0"/>
              <a:t>Question:  How would today’s data change the predictability?</a:t>
            </a:r>
          </a:p>
          <a:p>
            <a:pPr lvl="1"/>
            <a:r>
              <a:rPr lang="en-US" sz="2000" dirty="0" smtClean="0"/>
              <a:t>Good aspects of today’s forecast setting:  Better ICs and SST, coupling</a:t>
            </a:r>
          </a:p>
          <a:p>
            <a:pPr lvl="1"/>
            <a:r>
              <a:rPr lang="en-US" sz="2000" dirty="0" smtClean="0"/>
              <a:t>Bad:  The lateral BCs would be </a:t>
            </a:r>
            <a:r>
              <a:rPr lang="en-US" sz="2000" u="sng" dirty="0" smtClean="0"/>
              <a:t>forecast</a:t>
            </a:r>
            <a:r>
              <a:rPr lang="en-US" sz="2000" dirty="0" smtClean="0"/>
              <a:t> not (re)analyses as here.</a:t>
            </a:r>
          </a:p>
          <a:p>
            <a:pPr lvl="1"/>
            <a:r>
              <a:rPr lang="en-US" sz="2000" dirty="0" smtClean="0"/>
              <a:t>Is what is shown here the best-case scenario for a repeat, or will a real-time setting forecast be even less predictable than what is shown here?</a:t>
            </a:r>
          </a:p>
          <a:p>
            <a:pPr lvl="1"/>
            <a:endParaRPr lang="en-US" sz="2000" dirty="0" smtClean="0"/>
          </a:p>
          <a:p>
            <a:r>
              <a:rPr lang="en-US" sz="2400" dirty="0" smtClean="0"/>
              <a:t>Question:   Given the surprises a well-forecast Irene produced in New England, what surprises might a near-repeat of 1938 produce that we are not ready for?</a:t>
            </a:r>
          </a:p>
        </p:txBody>
      </p:sp>
      <p:sp>
        <p:nvSpPr>
          <p:cNvPr id="4" name="Slide Number Placeholder 3"/>
          <p:cNvSpPr>
            <a:spLocks noGrp="1"/>
          </p:cNvSpPr>
          <p:nvPr>
            <p:ph type="sldNum" sz="quarter" idx="12"/>
          </p:nvPr>
        </p:nvSpPr>
        <p:spPr/>
        <p:txBody>
          <a:bodyPr/>
          <a:lstStyle/>
          <a:p>
            <a:fld id="{998D30BB-DDBF-41D1-95F2-49B16B31622A}" type="slidenum">
              <a:rPr lang="en-US" smtClean="0"/>
              <a:pPr/>
              <a:t>37</a:t>
            </a:fld>
            <a:endParaRPr lang="en-US" dirty="0"/>
          </a:p>
        </p:txBody>
      </p:sp>
    </p:spTree>
    <p:extLst>
      <p:ext uri="{BB962C8B-B14F-4D97-AF65-F5344CB8AC3E}">
        <p14:creationId xmlns:p14="http://schemas.microsoft.com/office/powerpoint/2010/main" val="367158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st"/>
          <p:cNvPicPr>
            <a:picLocks noChangeAspect="1" noChangeArrowheads="1"/>
          </p:cNvPicPr>
          <p:nvPr/>
        </p:nvPicPr>
        <p:blipFill>
          <a:blip r:embed="rId3" cstate="print"/>
          <a:srcRect/>
          <a:stretch>
            <a:fillRect/>
          </a:stretch>
        </p:blipFill>
        <p:spPr bwMode="auto">
          <a:xfrm>
            <a:off x="3733800" y="838200"/>
            <a:ext cx="5200650" cy="5870575"/>
          </a:xfrm>
          <a:prstGeom prst="rect">
            <a:avLst/>
          </a:prstGeom>
          <a:noFill/>
          <a:ln w="57150">
            <a:solidFill>
              <a:schemeClr val="tx1"/>
            </a:solidFill>
            <a:miter lim="800000"/>
            <a:headEnd/>
            <a:tailEnd/>
          </a:ln>
        </p:spPr>
      </p:pic>
      <p:sp>
        <p:nvSpPr>
          <p:cNvPr id="12291" name="Text Box 3"/>
          <p:cNvSpPr txBox="1">
            <a:spLocks noChangeArrowheads="1"/>
          </p:cNvSpPr>
          <p:nvPr/>
        </p:nvSpPr>
        <p:spPr bwMode="auto">
          <a:xfrm>
            <a:off x="685800" y="457200"/>
            <a:ext cx="80010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12292" name="Text Box 7"/>
          <p:cNvSpPr txBox="1">
            <a:spLocks noChangeArrowheads="1"/>
          </p:cNvSpPr>
          <p:nvPr/>
        </p:nvSpPr>
        <p:spPr bwMode="auto">
          <a:xfrm>
            <a:off x="-381000" y="6248400"/>
            <a:ext cx="4114800" cy="396875"/>
          </a:xfrm>
          <a:prstGeom prst="rect">
            <a:avLst/>
          </a:prstGeom>
          <a:noFill/>
          <a:ln w="9525">
            <a:noFill/>
            <a:miter lim="800000"/>
            <a:headEnd/>
            <a:tailEnd/>
          </a:ln>
        </p:spPr>
        <p:txBody>
          <a:bodyPr>
            <a:spAutoFit/>
          </a:bodyPr>
          <a:lstStyle/>
          <a:p>
            <a:pPr algn="r">
              <a:spcBef>
                <a:spcPct val="50000"/>
              </a:spcBef>
            </a:pPr>
            <a:r>
              <a:rPr lang="en-US" sz="2000" dirty="0">
                <a:solidFill>
                  <a:schemeClr val="bg1"/>
                </a:solidFill>
              </a:rPr>
              <a:t>(C. Pierce, </a:t>
            </a:r>
            <a:r>
              <a:rPr lang="en-US" sz="2000" i="1" dirty="0">
                <a:solidFill>
                  <a:schemeClr val="bg1"/>
                </a:solidFill>
              </a:rPr>
              <a:t>Mon. Wea. Rev. 1939</a:t>
            </a:r>
            <a:r>
              <a:rPr lang="en-US" sz="2000" dirty="0">
                <a:solidFill>
                  <a:schemeClr val="bg1"/>
                </a:solidFill>
              </a:rPr>
              <a:t>)</a:t>
            </a:r>
          </a:p>
        </p:txBody>
      </p:sp>
      <p:sp>
        <p:nvSpPr>
          <p:cNvPr id="12293" name="Text Box 8"/>
          <p:cNvSpPr txBox="1">
            <a:spLocks noChangeArrowheads="1"/>
          </p:cNvSpPr>
          <p:nvPr/>
        </p:nvSpPr>
        <p:spPr bwMode="auto">
          <a:xfrm>
            <a:off x="7924800" y="6324600"/>
            <a:ext cx="990600" cy="3968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rPr>
              <a:t>MSLP</a:t>
            </a:r>
          </a:p>
        </p:txBody>
      </p:sp>
      <p:pic>
        <p:nvPicPr>
          <p:cNvPr id="12294" name="Picture 9" descr="1938"/>
          <p:cNvPicPr>
            <a:picLocks noChangeAspect="1" noChangeArrowheads="1"/>
          </p:cNvPicPr>
          <p:nvPr/>
        </p:nvPicPr>
        <p:blipFill>
          <a:blip r:embed="rId4" cstate="print"/>
          <a:srcRect/>
          <a:stretch>
            <a:fillRect/>
          </a:stretch>
        </p:blipFill>
        <p:spPr bwMode="auto">
          <a:xfrm>
            <a:off x="6173788" y="3846513"/>
            <a:ext cx="379412" cy="877887"/>
          </a:xfrm>
          <a:prstGeom prst="rect">
            <a:avLst/>
          </a:prstGeom>
          <a:noFill/>
          <a:ln w="9525">
            <a:noFill/>
            <a:miter lim="800000"/>
            <a:headEnd/>
            <a:tailEnd/>
          </a:ln>
        </p:spPr>
      </p:pic>
      <p:sp>
        <p:nvSpPr>
          <p:cNvPr id="12295" name="Text Box 10"/>
          <p:cNvSpPr txBox="1">
            <a:spLocks noChangeArrowheads="1"/>
          </p:cNvSpPr>
          <p:nvPr/>
        </p:nvSpPr>
        <p:spPr bwMode="auto">
          <a:xfrm>
            <a:off x="6324600" y="6172200"/>
            <a:ext cx="1219200" cy="457200"/>
          </a:xfrm>
          <a:prstGeom prst="rect">
            <a:avLst/>
          </a:prstGeom>
          <a:noFill/>
          <a:ln w="9525">
            <a:noFill/>
            <a:miter lim="800000"/>
            <a:headEnd/>
            <a:tailEnd/>
          </a:ln>
        </p:spPr>
        <p:txBody>
          <a:bodyPr>
            <a:spAutoFit/>
          </a:bodyPr>
          <a:lstStyle/>
          <a:p>
            <a:pPr>
              <a:spcBef>
                <a:spcPct val="50000"/>
              </a:spcBef>
            </a:pPr>
            <a:r>
              <a:rPr lang="en-US" dirty="0">
                <a:solidFill>
                  <a:schemeClr val="accent2"/>
                </a:solidFill>
              </a:rPr>
              <a:t>940hPa</a:t>
            </a:r>
          </a:p>
        </p:txBody>
      </p:sp>
      <p:sp>
        <p:nvSpPr>
          <p:cNvPr id="12296" name="Rectangle 11"/>
          <p:cNvSpPr>
            <a:spLocks noChangeArrowheads="1"/>
          </p:cNvSpPr>
          <p:nvPr/>
        </p:nvSpPr>
        <p:spPr bwMode="auto">
          <a:xfrm>
            <a:off x="3810000" y="4038600"/>
            <a:ext cx="5334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2297" name="Freeform 12"/>
          <p:cNvSpPr>
            <a:spLocks/>
          </p:cNvSpPr>
          <p:nvPr/>
        </p:nvSpPr>
        <p:spPr bwMode="auto">
          <a:xfrm>
            <a:off x="5994400" y="849313"/>
            <a:ext cx="960438" cy="3646487"/>
          </a:xfrm>
          <a:custGeom>
            <a:avLst/>
            <a:gdLst>
              <a:gd name="T0" fmla="*/ 282257632 w 605"/>
              <a:gd name="T1" fmla="*/ 2147483647 h 2297"/>
              <a:gd name="T2" fmla="*/ 40322517 w 605"/>
              <a:gd name="T3" fmla="*/ 2147483647 h 2297"/>
              <a:gd name="T4" fmla="*/ 40322517 w 605"/>
              <a:gd name="T5" fmla="*/ 2147483647 h 2297"/>
              <a:gd name="T6" fmla="*/ 236894814 w 605"/>
              <a:gd name="T7" fmla="*/ 2147483647 h 2297"/>
              <a:gd name="T8" fmla="*/ 685482779 w 605"/>
              <a:gd name="T9" fmla="*/ 2147483647 h 2297"/>
              <a:gd name="T10" fmla="*/ 1008063015 w 605"/>
              <a:gd name="T11" fmla="*/ 1433967703 h 2297"/>
              <a:gd name="T12" fmla="*/ 1524695900 w 605"/>
              <a:gd name="T13" fmla="*/ 0 h 2297"/>
              <a:gd name="T14" fmla="*/ 0 60000 65536"/>
              <a:gd name="T15" fmla="*/ 0 60000 65536"/>
              <a:gd name="T16" fmla="*/ 0 60000 65536"/>
              <a:gd name="T17" fmla="*/ 0 60000 65536"/>
              <a:gd name="T18" fmla="*/ 0 60000 65536"/>
              <a:gd name="T19" fmla="*/ 0 60000 65536"/>
              <a:gd name="T20" fmla="*/ 0 60000 65536"/>
              <a:gd name="T21" fmla="*/ 0 w 605"/>
              <a:gd name="T22" fmla="*/ 0 h 2297"/>
              <a:gd name="T23" fmla="*/ 605 w 605"/>
              <a:gd name="T24" fmla="*/ 2297 h 2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2297">
                <a:moveTo>
                  <a:pt x="112" y="2297"/>
                </a:moveTo>
                <a:cubicBezTo>
                  <a:pt x="72" y="2245"/>
                  <a:pt x="32" y="2193"/>
                  <a:pt x="16" y="2105"/>
                </a:cubicBezTo>
                <a:cubicBezTo>
                  <a:pt x="0" y="2017"/>
                  <a:pt x="3" y="1880"/>
                  <a:pt x="16" y="1769"/>
                </a:cubicBezTo>
                <a:cubicBezTo>
                  <a:pt x="29" y="1658"/>
                  <a:pt x="51" y="1579"/>
                  <a:pt x="94" y="1436"/>
                </a:cubicBezTo>
                <a:cubicBezTo>
                  <a:pt x="137" y="1293"/>
                  <a:pt x="221" y="1053"/>
                  <a:pt x="272" y="909"/>
                </a:cubicBezTo>
                <a:cubicBezTo>
                  <a:pt x="323" y="765"/>
                  <a:pt x="345" y="720"/>
                  <a:pt x="400" y="569"/>
                </a:cubicBezTo>
                <a:cubicBezTo>
                  <a:pt x="455" y="418"/>
                  <a:pt x="562" y="119"/>
                  <a:pt x="605" y="0"/>
                </a:cubicBezTo>
              </a:path>
            </a:pathLst>
          </a:custGeom>
          <a:noFill/>
          <a:ln w="57150">
            <a:solidFill>
              <a:srgbClr val="FF0000"/>
            </a:solidFill>
            <a:round/>
            <a:headEnd/>
            <a:tailEnd/>
          </a:ln>
        </p:spPr>
        <p:txBody>
          <a:bodyPr/>
          <a:lstStyle/>
          <a:p>
            <a:endParaRPr lang="en-US" dirty="0"/>
          </a:p>
        </p:txBody>
      </p:sp>
      <p:sp>
        <p:nvSpPr>
          <p:cNvPr id="12298" name="Freeform 13"/>
          <p:cNvSpPr>
            <a:spLocks/>
          </p:cNvSpPr>
          <p:nvPr/>
        </p:nvSpPr>
        <p:spPr bwMode="auto">
          <a:xfrm>
            <a:off x="6491288" y="4179888"/>
            <a:ext cx="1890712" cy="2068512"/>
          </a:xfrm>
          <a:custGeom>
            <a:avLst/>
            <a:gdLst>
              <a:gd name="T0" fmla="*/ 0 w 1191"/>
              <a:gd name="T1" fmla="*/ 50403106 h 1303"/>
              <a:gd name="T2" fmla="*/ 488910181 w 1191"/>
              <a:gd name="T3" fmla="*/ 70564356 h 1303"/>
              <a:gd name="T4" fmla="*/ 1532254363 w 1191"/>
              <a:gd name="T5" fmla="*/ 478829591 h 1303"/>
              <a:gd name="T6" fmla="*/ 2147483647 w 1191"/>
              <a:gd name="T7" fmla="*/ 1869955579 h 1303"/>
              <a:gd name="T8" fmla="*/ 2147483647 w 1191"/>
              <a:gd name="T9" fmla="*/ 2147483647 h 1303"/>
              <a:gd name="T10" fmla="*/ 0 60000 65536"/>
              <a:gd name="T11" fmla="*/ 0 60000 65536"/>
              <a:gd name="T12" fmla="*/ 0 60000 65536"/>
              <a:gd name="T13" fmla="*/ 0 60000 65536"/>
              <a:gd name="T14" fmla="*/ 0 60000 65536"/>
              <a:gd name="T15" fmla="*/ 0 w 1191"/>
              <a:gd name="T16" fmla="*/ 0 h 1303"/>
              <a:gd name="T17" fmla="*/ 1191 w 1191"/>
              <a:gd name="T18" fmla="*/ 1303 h 1303"/>
            </a:gdLst>
            <a:ahLst/>
            <a:cxnLst>
              <a:cxn ang="T10">
                <a:pos x="T0" y="T1"/>
              </a:cxn>
              <a:cxn ang="T11">
                <a:pos x="T2" y="T3"/>
              </a:cxn>
              <a:cxn ang="T12">
                <a:pos x="T4" y="T5"/>
              </a:cxn>
              <a:cxn ang="T13">
                <a:pos x="T6" y="T7"/>
              </a:cxn>
              <a:cxn ang="T14">
                <a:pos x="T8" y="T9"/>
              </a:cxn>
            </a:cxnLst>
            <a:rect l="T15" t="T16" r="T17" b="T18"/>
            <a:pathLst>
              <a:path w="1191" h="1303">
                <a:moveTo>
                  <a:pt x="0" y="20"/>
                </a:moveTo>
                <a:cubicBezTo>
                  <a:pt x="32" y="21"/>
                  <a:pt x="93" y="0"/>
                  <a:pt x="194" y="28"/>
                </a:cubicBezTo>
                <a:cubicBezTo>
                  <a:pt x="295" y="56"/>
                  <a:pt x="475" y="71"/>
                  <a:pt x="608" y="190"/>
                </a:cubicBezTo>
                <a:cubicBezTo>
                  <a:pt x="741" y="309"/>
                  <a:pt x="893" y="557"/>
                  <a:pt x="990" y="742"/>
                </a:cubicBezTo>
                <a:cubicBezTo>
                  <a:pt x="1087" y="927"/>
                  <a:pt x="1149" y="1186"/>
                  <a:pt x="1191" y="1303"/>
                </a:cubicBezTo>
              </a:path>
            </a:pathLst>
          </a:custGeom>
          <a:noFill/>
          <a:ln w="57150">
            <a:solidFill>
              <a:srgbClr val="0070C0"/>
            </a:solidFill>
            <a:round/>
            <a:headEnd/>
            <a:tailEnd/>
          </a:ln>
        </p:spPr>
        <p:txBody>
          <a:bodyPr/>
          <a:lstStyle/>
          <a:p>
            <a:endParaRPr lang="en-US" dirty="0"/>
          </a:p>
        </p:txBody>
      </p:sp>
      <p:sp>
        <p:nvSpPr>
          <p:cNvPr id="12299" name="Rectangle 14"/>
          <p:cNvSpPr>
            <a:spLocks noChangeArrowheads="1"/>
          </p:cNvSpPr>
          <p:nvPr/>
        </p:nvSpPr>
        <p:spPr bwMode="auto">
          <a:xfrm>
            <a:off x="5334000" y="1676400"/>
            <a:ext cx="5334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2300" name="Text Box 15"/>
          <p:cNvSpPr txBox="1">
            <a:spLocks noChangeArrowheads="1"/>
          </p:cNvSpPr>
          <p:nvPr/>
        </p:nvSpPr>
        <p:spPr bwMode="auto">
          <a:xfrm>
            <a:off x="5257800" y="1600200"/>
            <a:ext cx="685800" cy="457200"/>
          </a:xfrm>
          <a:prstGeom prst="rect">
            <a:avLst/>
          </a:prstGeom>
          <a:noFill/>
          <a:ln w="9525">
            <a:noFill/>
            <a:miter lim="800000"/>
            <a:headEnd/>
            <a:tailEnd/>
          </a:ln>
        </p:spPr>
        <p:txBody>
          <a:bodyPr>
            <a:spAutoFit/>
          </a:bodyPr>
          <a:lstStyle/>
          <a:p>
            <a:pPr>
              <a:spcBef>
                <a:spcPct val="50000"/>
              </a:spcBef>
            </a:pPr>
            <a:r>
              <a:rPr lang="en-US" dirty="0">
                <a:solidFill>
                  <a:schemeClr val="bg1"/>
                </a:solidFill>
              </a:rPr>
              <a:t>NY</a:t>
            </a:r>
          </a:p>
        </p:txBody>
      </p:sp>
      <p:sp>
        <p:nvSpPr>
          <p:cNvPr id="12301" name="Text Box 16"/>
          <p:cNvSpPr txBox="1">
            <a:spLocks noChangeArrowheads="1"/>
          </p:cNvSpPr>
          <p:nvPr/>
        </p:nvSpPr>
        <p:spPr bwMode="auto">
          <a:xfrm>
            <a:off x="3810000" y="3962400"/>
            <a:ext cx="609600" cy="457200"/>
          </a:xfrm>
          <a:prstGeom prst="rect">
            <a:avLst/>
          </a:prstGeom>
          <a:noFill/>
          <a:ln w="9525">
            <a:noFill/>
            <a:miter lim="800000"/>
            <a:headEnd/>
            <a:tailEnd/>
          </a:ln>
        </p:spPr>
        <p:txBody>
          <a:bodyPr>
            <a:spAutoFit/>
          </a:bodyPr>
          <a:lstStyle/>
          <a:p>
            <a:pPr>
              <a:spcBef>
                <a:spcPct val="50000"/>
              </a:spcBef>
            </a:pPr>
            <a:r>
              <a:rPr lang="en-US" dirty="0">
                <a:solidFill>
                  <a:schemeClr val="bg1"/>
                </a:solidFill>
              </a:rPr>
              <a:t>PA</a:t>
            </a:r>
          </a:p>
        </p:txBody>
      </p:sp>
      <p:sp>
        <p:nvSpPr>
          <p:cNvPr id="12302" name="Rectangle 17"/>
          <p:cNvSpPr>
            <a:spLocks noChangeArrowheads="1"/>
          </p:cNvSpPr>
          <p:nvPr/>
        </p:nvSpPr>
        <p:spPr bwMode="auto">
          <a:xfrm>
            <a:off x="3962400" y="6172200"/>
            <a:ext cx="5334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2303" name="Text Box 18"/>
          <p:cNvSpPr txBox="1">
            <a:spLocks noChangeArrowheads="1"/>
          </p:cNvSpPr>
          <p:nvPr/>
        </p:nvSpPr>
        <p:spPr bwMode="auto">
          <a:xfrm>
            <a:off x="3962400" y="6096000"/>
            <a:ext cx="685800" cy="457200"/>
          </a:xfrm>
          <a:prstGeom prst="rect">
            <a:avLst/>
          </a:prstGeom>
          <a:noFill/>
          <a:ln w="9525">
            <a:noFill/>
            <a:miter lim="800000"/>
            <a:headEnd/>
            <a:tailEnd/>
          </a:ln>
        </p:spPr>
        <p:txBody>
          <a:bodyPr>
            <a:spAutoFit/>
          </a:bodyPr>
          <a:lstStyle/>
          <a:p>
            <a:pPr>
              <a:spcBef>
                <a:spcPct val="50000"/>
              </a:spcBef>
            </a:pPr>
            <a:r>
              <a:rPr lang="en-US" dirty="0">
                <a:solidFill>
                  <a:schemeClr val="bg1"/>
                </a:solidFill>
              </a:rPr>
              <a:t>VA</a:t>
            </a:r>
          </a:p>
        </p:txBody>
      </p:sp>
      <p:sp>
        <p:nvSpPr>
          <p:cNvPr id="12304" name="Rectangle 19"/>
          <p:cNvSpPr>
            <a:spLocks noChangeArrowheads="1"/>
          </p:cNvSpPr>
          <p:nvPr/>
        </p:nvSpPr>
        <p:spPr bwMode="auto">
          <a:xfrm>
            <a:off x="6705600" y="2514600"/>
            <a:ext cx="5334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2305" name="Text Box 20"/>
          <p:cNvSpPr txBox="1">
            <a:spLocks noChangeArrowheads="1"/>
          </p:cNvSpPr>
          <p:nvPr/>
        </p:nvSpPr>
        <p:spPr bwMode="auto">
          <a:xfrm>
            <a:off x="6629400" y="2438400"/>
            <a:ext cx="685800" cy="457200"/>
          </a:xfrm>
          <a:prstGeom prst="rect">
            <a:avLst/>
          </a:prstGeom>
          <a:noFill/>
          <a:ln w="9525">
            <a:noFill/>
            <a:miter lim="800000"/>
            <a:headEnd/>
            <a:tailEnd/>
          </a:ln>
        </p:spPr>
        <p:txBody>
          <a:bodyPr>
            <a:spAutoFit/>
          </a:bodyPr>
          <a:lstStyle/>
          <a:p>
            <a:pPr>
              <a:spcBef>
                <a:spcPct val="50000"/>
              </a:spcBef>
            </a:pPr>
            <a:r>
              <a:rPr lang="en-US" dirty="0">
                <a:solidFill>
                  <a:schemeClr val="bg1"/>
                </a:solidFill>
              </a:rPr>
              <a:t>MA</a:t>
            </a:r>
          </a:p>
        </p:txBody>
      </p:sp>
      <p:sp>
        <p:nvSpPr>
          <p:cNvPr id="12306" name="Oval 21"/>
          <p:cNvSpPr>
            <a:spLocks noChangeArrowheads="1"/>
          </p:cNvSpPr>
          <p:nvPr/>
        </p:nvSpPr>
        <p:spPr bwMode="auto">
          <a:xfrm>
            <a:off x="6553200" y="1295400"/>
            <a:ext cx="228600" cy="228600"/>
          </a:xfrm>
          <a:prstGeom prst="ellipse">
            <a:avLst/>
          </a:prstGeom>
          <a:solidFill>
            <a:srgbClr val="FF0000"/>
          </a:solidFill>
          <a:ln w="9525">
            <a:noFill/>
            <a:round/>
            <a:headEnd/>
            <a:tailEnd/>
          </a:ln>
        </p:spPr>
        <p:txBody>
          <a:bodyPr wrap="none" anchor="ctr"/>
          <a:lstStyle/>
          <a:p>
            <a:endParaRPr lang="en-US" dirty="0"/>
          </a:p>
        </p:txBody>
      </p:sp>
      <p:sp>
        <p:nvSpPr>
          <p:cNvPr id="12307" name="Oval 22"/>
          <p:cNvSpPr>
            <a:spLocks noChangeArrowheads="1"/>
          </p:cNvSpPr>
          <p:nvPr/>
        </p:nvSpPr>
        <p:spPr bwMode="auto">
          <a:xfrm>
            <a:off x="6172200" y="2362200"/>
            <a:ext cx="228600" cy="228600"/>
          </a:xfrm>
          <a:prstGeom prst="ellipse">
            <a:avLst/>
          </a:prstGeom>
          <a:solidFill>
            <a:srgbClr val="FF0000"/>
          </a:solidFill>
          <a:ln w="9525">
            <a:noFill/>
            <a:round/>
            <a:headEnd/>
            <a:tailEnd/>
          </a:ln>
        </p:spPr>
        <p:txBody>
          <a:bodyPr wrap="none" anchor="ctr"/>
          <a:lstStyle/>
          <a:p>
            <a:endParaRPr lang="en-US" dirty="0"/>
          </a:p>
        </p:txBody>
      </p:sp>
      <p:sp>
        <p:nvSpPr>
          <p:cNvPr id="12308" name="Oval 23"/>
          <p:cNvSpPr>
            <a:spLocks noChangeArrowheads="1"/>
          </p:cNvSpPr>
          <p:nvPr/>
        </p:nvSpPr>
        <p:spPr bwMode="auto">
          <a:xfrm>
            <a:off x="5867400" y="3429000"/>
            <a:ext cx="228600" cy="228600"/>
          </a:xfrm>
          <a:prstGeom prst="ellipse">
            <a:avLst/>
          </a:prstGeom>
          <a:solidFill>
            <a:srgbClr val="FF0000"/>
          </a:solidFill>
          <a:ln w="9525">
            <a:noFill/>
            <a:round/>
            <a:headEnd/>
            <a:tailEnd/>
          </a:ln>
        </p:spPr>
        <p:txBody>
          <a:bodyPr wrap="none" anchor="ctr"/>
          <a:lstStyle/>
          <a:p>
            <a:endParaRPr lang="en-US" dirty="0"/>
          </a:p>
        </p:txBody>
      </p:sp>
      <p:sp>
        <p:nvSpPr>
          <p:cNvPr id="12309" name="Freeform 24"/>
          <p:cNvSpPr>
            <a:spLocks/>
          </p:cNvSpPr>
          <p:nvPr/>
        </p:nvSpPr>
        <p:spPr bwMode="auto">
          <a:xfrm>
            <a:off x="8229600" y="5715000"/>
            <a:ext cx="228600" cy="228600"/>
          </a:xfrm>
          <a:custGeom>
            <a:avLst/>
            <a:gdLst>
              <a:gd name="T0" fmla="*/ 0 w 192"/>
              <a:gd name="T1" fmla="*/ 0 h 96"/>
              <a:gd name="T2" fmla="*/ 272176863 w 192"/>
              <a:gd name="T3" fmla="*/ 0 h 96"/>
              <a:gd name="T4" fmla="*/ 68044216 w 192"/>
              <a:gd name="T5" fmla="*/ 544353726 h 96"/>
              <a:gd name="T6" fmla="*/ 0 60000 65536"/>
              <a:gd name="T7" fmla="*/ 0 60000 65536"/>
              <a:gd name="T8" fmla="*/ 0 60000 65536"/>
              <a:gd name="T9" fmla="*/ 0 w 192"/>
              <a:gd name="T10" fmla="*/ 0 h 96"/>
              <a:gd name="T11" fmla="*/ 192 w 192"/>
              <a:gd name="T12" fmla="*/ 96 h 96"/>
            </a:gdLst>
            <a:ahLst/>
            <a:cxnLst>
              <a:cxn ang="T6">
                <a:pos x="T0" y="T1"/>
              </a:cxn>
              <a:cxn ang="T7">
                <a:pos x="T2" y="T3"/>
              </a:cxn>
              <a:cxn ang="T8">
                <a:pos x="T4" y="T5"/>
              </a:cxn>
            </a:cxnLst>
            <a:rect l="T9" t="T10" r="T11" b="T12"/>
            <a:pathLst>
              <a:path w="192" h="96">
                <a:moveTo>
                  <a:pt x="0" y="0"/>
                </a:moveTo>
                <a:lnTo>
                  <a:pt x="192" y="0"/>
                </a:lnTo>
                <a:lnTo>
                  <a:pt x="48" y="96"/>
                </a:lnTo>
              </a:path>
            </a:pathLst>
          </a:custGeom>
          <a:solidFill>
            <a:srgbClr val="0070C0"/>
          </a:solidFill>
          <a:ln w="9525">
            <a:noFill/>
            <a:round/>
            <a:headEnd/>
            <a:tailEnd/>
          </a:ln>
        </p:spPr>
        <p:txBody>
          <a:bodyPr/>
          <a:lstStyle/>
          <a:p>
            <a:endParaRPr lang="en-US" dirty="0"/>
          </a:p>
        </p:txBody>
      </p:sp>
      <p:sp>
        <p:nvSpPr>
          <p:cNvPr id="12310" name="Freeform 25"/>
          <p:cNvSpPr>
            <a:spLocks/>
          </p:cNvSpPr>
          <p:nvPr/>
        </p:nvSpPr>
        <p:spPr bwMode="auto">
          <a:xfrm>
            <a:off x="7772400" y="4800600"/>
            <a:ext cx="304800" cy="304800"/>
          </a:xfrm>
          <a:custGeom>
            <a:avLst/>
            <a:gdLst>
              <a:gd name="T0" fmla="*/ 0 w 192"/>
              <a:gd name="T1" fmla="*/ 120967511 h 192"/>
              <a:gd name="T2" fmla="*/ 483870045 w 192"/>
              <a:gd name="T3" fmla="*/ 0 h 192"/>
              <a:gd name="T4" fmla="*/ 241935022 w 192"/>
              <a:gd name="T5" fmla="*/ 483870045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48"/>
                </a:moveTo>
                <a:lnTo>
                  <a:pt x="192" y="0"/>
                </a:lnTo>
                <a:lnTo>
                  <a:pt x="96" y="192"/>
                </a:lnTo>
              </a:path>
            </a:pathLst>
          </a:custGeom>
          <a:solidFill>
            <a:srgbClr val="0070C0"/>
          </a:solidFill>
          <a:ln w="9525">
            <a:noFill/>
            <a:round/>
            <a:headEnd/>
            <a:tailEnd/>
          </a:ln>
        </p:spPr>
        <p:txBody>
          <a:bodyPr/>
          <a:lstStyle/>
          <a:p>
            <a:endParaRPr lang="en-US" dirty="0"/>
          </a:p>
        </p:txBody>
      </p:sp>
      <p:sp>
        <p:nvSpPr>
          <p:cNvPr id="12311" name="Freeform 26"/>
          <p:cNvSpPr>
            <a:spLocks/>
          </p:cNvSpPr>
          <p:nvPr/>
        </p:nvSpPr>
        <p:spPr bwMode="auto">
          <a:xfrm>
            <a:off x="6858000" y="3962400"/>
            <a:ext cx="228600" cy="381000"/>
          </a:xfrm>
          <a:custGeom>
            <a:avLst/>
            <a:gdLst>
              <a:gd name="T0" fmla="*/ 0 w 144"/>
              <a:gd name="T1" fmla="*/ 672041547 h 144"/>
              <a:gd name="T2" fmla="*/ 241934997 w 144"/>
              <a:gd name="T3" fmla="*/ 0 h 144"/>
              <a:gd name="T4" fmla="*/ 362902445 w 144"/>
              <a:gd name="T5" fmla="*/ 1008062403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96"/>
                </a:moveTo>
                <a:lnTo>
                  <a:pt x="96" y="0"/>
                </a:lnTo>
                <a:lnTo>
                  <a:pt x="144" y="144"/>
                </a:lnTo>
              </a:path>
            </a:pathLst>
          </a:custGeom>
          <a:solidFill>
            <a:srgbClr val="0070C0"/>
          </a:solidFill>
          <a:ln w="9525">
            <a:solidFill>
              <a:srgbClr val="0070C0"/>
            </a:solidFill>
            <a:round/>
            <a:headEnd/>
            <a:tailEnd/>
          </a:ln>
        </p:spPr>
        <p:txBody>
          <a:bodyPr/>
          <a:lstStyle/>
          <a:p>
            <a:endParaRPr lang="en-US" dirty="0"/>
          </a:p>
        </p:txBody>
      </p:sp>
      <p:sp>
        <p:nvSpPr>
          <p:cNvPr id="12312" name="Text Box 27"/>
          <p:cNvSpPr txBox="1">
            <a:spLocks noChangeArrowheads="1"/>
          </p:cNvSpPr>
          <p:nvPr/>
        </p:nvSpPr>
        <p:spPr bwMode="auto">
          <a:xfrm>
            <a:off x="6188075" y="3994150"/>
            <a:ext cx="381000" cy="519113"/>
          </a:xfrm>
          <a:prstGeom prst="rect">
            <a:avLst/>
          </a:prstGeom>
          <a:noFill/>
          <a:ln w="9525">
            <a:noFill/>
            <a:miter lim="800000"/>
            <a:headEnd/>
            <a:tailEnd/>
          </a:ln>
        </p:spPr>
        <p:txBody>
          <a:bodyPr>
            <a:spAutoFit/>
          </a:bodyPr>
          <a:lstStyle/>
          <a:p>
            <a:pPr>
              <a:spcBef>
                <a:spcPct val="50000"/>
              </a:spcBef>
            </a:pPr>
            <a:r>
              <a:rPr lang="en-US" sz="2800" dirty="0">
                <a:solidFill>
                  <a:schemeClr val="bg1"/>
                </a:solidFill>
              </a:rPr>
              <a:t>?</a:t>
            </a:r>
          </a:p>
        </p:txBody>
      </p:sp>
      <p:sp>
        <p:nvSpPr>
          <p:cNvPr id="12313" name="Rectangle 28"/>
          <p:cNvSpPr>
            <a:spLocks noChangeArrowheads="1"/>
          </p:cNvSpPr>
          <p:nvPr/>
        </p:nvSpPr>
        <p:spPr bwMode="auto">
          <a:xfrm>
            <a:off x="3810000" y="914400"/>
            <a:ext cx="2438400" cy="685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2314" name="Text Box 29"/>
          <p:cNvSpPr txBox="1">
            <a:spLocks noChangeArrowheads="1"/>
          </p:cNvSpPr>
          <p:nvPr/>
        </p:nvSpPr>
        <p:spPr bwMode="auto">
          <a:xfrm>
            <a:off x="3886200" y="914400"/>
            <a:ext cx="2286000" cy="701675"/>
          </a:xfrm>
          <a:prstGeom prst="rect">
            <a:avLst/>
          </a:prstGeom>
          <a:noFill/>
          <a:ln w="9525">
            <a:noFill/>
            <a:miter lim="800000"/>
            <a:headEnd/>
            <a:tailEnd/>
          </a:ln>
        </p:spPr>
        <p:txBody>
          <a:bodyPr>
            <a:spAutoFit/>
          </a:bodyPr>
          <a:lstStyle/>
          <a:p>
            <a:pPr>
              <a:spcBef>
                <a:spcPct val="50000"/>
              </a:spcBef>
            </a:pPr>
            <a:r>
              <a:rPr lang="en-US" sz="2000" dirty="0"/>
              <a:t>Surface analysis    21 September 1938</a:t>
            </a:r>
          </a:p>
        </p:txBody>
      </p:sp>
      <p:sp>
        <p:nvSpPr>
          <p:cNvPr id="29" name="Content Placeholder 2"/>
          <p:cNvSpPr>
            <a:spLocks noGrp="1"/>
          </p:cNvSpPr>
          <p:nvPr/>
        </p:nvSpPr>
        <p:spPr>
          <a:xfrm>
            <a:off x="0" y="685800"/>
            <a:ext cx="36576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Tannehill (1938) and Pierce (1939) and followup studies identified the interaction of the TC with an unusually strong, perhaps negatively tilted trough for the time of year (last day of summer)</a:t>
            </a:r>
          </a:p>
          <a:p>
            <a:endParaRPr lang="en-US" sz="2000" dirty="0" smtClean="0"/>
          </a:p>
          <a:p>
            <a:r>
              <a:rPr lang="en-US" sz="2000" dirty="0" smtClean="0"/>
              <a:t>This interaction provided for:</a:t>
            </a:r>
          </a:p>
          <a:p>
            <a:pPr lvl="1"/>
            <a:r>
              <a:rPr lang="en-US" sz="2000" dirty="0" smtClean="0"/>
              <a:t>Rapid movement poleward minimizing time over cold water</a:t>
            </a:r>
          </a:p>
          <a:p>
            <a:pPr lvl="1"/>
            <a:r>
              <a:rPr lang="en-US" sz="2000" dirty="0" smtClean="0"/>
              <a:t>Another energy source</a:t>
            </a:r>
          </a:p>
          <a:p>
            <a:pPr lvl="1"/>
            <a:r>
              <a:rPr lang="en-US" sz="2000" dirty="0" smtClean="0"/>
              <a:t>A NNW track into New England that placed an unusual percentage of the area on the right side of the storm</a:t>
            </a:r>
            <a:endParaRPr lang="en-US" sz="2000" dirty="0"/>
          </a:p>
        </p:txBody>
      </p:sp>
      <p:sp>
        <p:nvSpPr>
          <p:cNvPr id="28" name="TextBox 27"/>
          <p:cNvSpPr txBox="1"/>
          <p:nvPr/>
        </p:nvSpPr>
        <p:spPr>
          <a:xfrm>
            <a:off x="0" y="0"/>
            <a:ext cx="9144000" cy="646331"/>
          </a:xfrm>
          <a:prstGeom prst="rect">
            <a:avLst/>
          </a:prstGeom>
          <a:noFill/>
        </p:spPr>
        <p:txBody>
          <a:bodyPr wrap="square" rtlCol="0">
            <a:spAutoFit/>
          </a:bodyPr>
          <a:lstStyle/>
          <a:p>
            <a:pPr algn="ctr"/>
            <a:r>
              <a:rPr lang="en-US" sz="3600" b="1" dirty="0" smtClean="0">
                <a:solidFill>
                  <a:srgbClr val="003399"/>
                </a:solidFill>
                <a:effectLst>
                  <a:outerShdw blurRad="38100" dist="38100" dir="2700000" algn="tl">
                    <a:srgbClr val="000000">
                      <a:alpha val="43137"/>
                    </a:srgbClr>
                  </a:outerShdw>
                </a:effectLst>
              </a:rPr>
              <a:t>1938 New England “Hurricane”</a:t>
            </a:r>
            <a:endParaRPr lang="en-US" sz="3600" b="1" dirty="0">
              <a:solidFill>
                <a:srgbClr val="003399"/>
              </a:solidFill>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12"/>
          </p:nvPr>
        </p:nvSpPr>
        <p:spPr/>
        <p:txBody>
          <a:bodyPr/>
          <a:lstStyle/>
          <a:p>
            <a:fld id="{998D30BB-DDBF-41D1-95F2-49B16B31622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eaLnBrk="1" hangingPunct="1">
              <a:defRPr/>
            </a:pPr>
            <a:r>
              <a:rPr lang="en-US" b="1" dirty="0" smtClean="0">
                <a:solidFill>
                  <a:srgbClr val="003399"/>
                </a:solidFill>
                <a:effectLst>
                  <a:outerShdw blurRad="38100" dist="38100" dir="2700000" algn="tl">
                    <a:srgbClr val="C0C0C0"/>
                  </a:outerShdw>
                </a:effectLst>
              </a:rPr>
              <a:t>1938:  Approx. 700mb Analysis</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052513"/>
            <a:ext cx="601027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Box 3"/>
          <p:cNvSpPr txBox="1">
            <a:spLocks noChangeArrowheads="1"/>
          </p:cNvSpPr>
          <p:nvPr/>
        </p:nvSpPr>
        <p:spPr bwMode="auto">
          <a:xfrm>
            <a:off x="1384300" y="6308725"/>
            <a:ext cx="585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Source:   Pierce 1939 Monthly Weather Review.</a:t>
            </a:r>
          </a:p>
        </p:txBody>
      </p:sp>
    </p:spTree>
    <p:extLst>
      <p:ext uri="{BB962C8B-B14F-4D97-AF65-F5344CB8AC3E}">
        <p14:creationId xmlns:p14="http://schemas.microsoft.com/office/powerpoint/2010/main" val="122510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3399"/>
                </a:solidFill>
                <a:effectLst>
                  <a:outerShdw blurRad="38100" dist="38100" dir="2700000" algn="tl">
                    <a:srgbClr val="000000">
                      <a:alpha val="43137"/>
                    </a:srgbClr>
                  </a:outerShdw>
                </a:effectLst>
              </a:rPr>
              <a:t>Questions</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5237"/>
            <a:ext cx="8229600" cy="5135563"/>
          </a:xfrm>
        </p:spPr>
        <p:txBody>
          <a:bodyPr>
            <a:normAutofit fontScale="77500" lnSpcReduction="20000"/>
          </a:bodyPr>
          <a:lstStyle/>
          <a:p>
            <a:r>
              <a:rPr lang="en-US" dirty="0" smtClean="0"/>
              <a:t>How often does a steering pattern set up for such a landfall?  How often is a TC there at the same time?</a:t>
            </a:r>
          </a:p>
          <a:p>
            <a:endParaRPr lang="en-US" dirty="0" smtClean="0"/>
          </a:p>
          <a:p>
            <a:r>
              <a:rPr lang="en-US" dirty="0" smtClean="0"/>
              <a:t>What was it actually at landfall?  </a:t>
            </a:r>
          </a:p>
          <a:p>
            <a:endParaRPr lang="en-US" dirty="0" smtClean="0"/>
          </a:p>
          <a:p>
            <a:r>
              <a:rPr lang="en-US" dirty="0" smtClean="0"/>
              <a:t>Where in the range of extratropical transition (ET) lifecycles was this case?</a:t>
            </a:r>
          </a:p>
          <a:p>
            <a:endParaRPr lang="en-US" dirty="0" smtClean="0"/>
          </a:p>
          <a:p>
            <a:r>
              <a:rPr lang="en-US" dirty="0" smtClean="0"/>
              <a:t>What would forecasts be like today if the 1938 TC were to happen again?</a:t>
            </a:r>
          </a:p>
          <a:p>
            <a:endParaRPr lang="en-US" dirty="0" smtClean="0"/>
          </a:p>
          <a:p>
            <a:r>
              <a:rPr lang="en-US" dirty="0" smtClean="0"/>
              <a:t>Given the availability of new ensemble reanalysis datasets for the period, can we quantify the predictability?</a:t>
            </a:r>
          </a:p>
        </p:txBody>
      </p:sp>
      <p:sp>
        <p:nvSpPr>
          <p:cNvPr id="4" name="Slide Number Placeholder 3"/>
          <p:cNvSpPr>
            <a:spLocks noGrp="1"/>
          </p:cNvSpPr>
          <p:nvPr>
            <p:ph type="sldNum" sz="quarter" idx="12"/>
          </p:nvPr>
        </p:nvSpPr>
        <p:spPr/>
        <p:txBody>
          <a:bodyPr/>
          <a:lstStyle/>
          <a:p>
            <a:fld id="{998D30BB-DDBF-41D1-95F2-49B16B31622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99"/>
                </a:solidFill>
                <a:effectLst>
                  <a:outerShdw blurRad="38100" dist="38100" dir="2700000" algn="tl">
                    <a:srgbClr val="000000">
                      <a:alpha val="43137"/>
                    </a:srgbClr>
                  </a:outerShdw>
                </a:effectLst>
              </a:rPr>
              <a:t>Rarity of large scale pattern</a:t>
            </a:r>
            <a:endParaRPr lang="en-US" b="1" dirty="0">
              <a:solidFill>
                <a:srgbClr val="0033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smtClean="0"/>
              <a:t>Let’s first ask ourselves how often has the pattern across the region been similar to that of the 1938 Hurricane.</a:t>
            </a:r>
            <a:br>
              <a:rPr lang="en-US" dirty="0" smtClean="0"/>
            </a:br>
            <a:endParaRPr lang="en-US" dirty="0" smtClean="0"/>
          </a:p>
          <a:p>
            <a:r>
              <a:rPr lang="en-US" dirty="0" smtClean="0"/>
              <a:t>First, perform trajectory analysis of parcels starting at the TC location for every 5 day period back to 1957</a:t>
            </a:r>
          </a:p>
          <a:p>
            <a:endParaRPr lang="en-US" dirty="0" smtClean="0"/>
          </a:p>
          <a:p>
            <a:r>
              <a:rPr lang="en-US" dirty="0" smtClean="0"/>
              <a:t>Next, isolate those that cross the Long Island/ Connecticut region of New England</a:t>
            </a:r>
          </a:p>
          <a:p>
            <a:endParaRPr lang="en-US" dirty="0" smtClean="0"/>
          </a:p>
          <a:p>
            <a:r>
              <a:rPr lang="en-US" dirty="0" smtClean="0"/>
              <a:t>Finally, further subset those regimes by time of year to determine the TC feasibility</a:t>
            </a:r>
          </a:p>
          <a:p>
            <a:endParaRPr lang="en-US" dirty="0"/>
          </a:p>
        </p:txBody>
      </p:sp>
      <p:sp>
        <p:nvSpPr>
          <p:cNvPr id="4" name="Slide Number Placeholder 3"/>
          <p:cNvSpPr>
            <a:spLocks noGrp="1"/>
          </p:cNvSpPr>
          <p:nvPr>
            <p:ph type="sldNum" sz="quarter" idx="12"/>
          </p:nvPr>
        </p:nvSpPr>
        <p:spPr/>
        <p:txBody>
          <a:bodyPr/>
          <a:lstStyle/>
          <a:p>
            <a:fld id="{998D30BB-DDBF-41D1-95F2-49B16B31622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838200" y="1047750"/>
            <a:ext cx="7620000" cy="588645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noAutofit/>
          </a:bodyPr>
          <a:lstStyle/>
          <a:p>
            <a:r>
              <a:rPr lang="en-US" sz="3600" b="1" dirty="0" smtClean="0">
                <a:solidFill>
                  <a:srgbClr val="003399"/>
                </a:solidFill>
                <a:effectLst>
                  <a:outerShdw blurRad="38100" dist="38100" dir="2700000" algn="tl">
                    <a:srgbClr val="000000">
                      <a:alpha val="43137"/>
                    </a:srgbClr>
                  </a:outerShdw>
                </a:effectLst>
              </a:rPr>
              <a:t>Sampling of five-day forward trajectories at 500 hPa (1957-2002 ERA40)</a:t>
            </a:r>
            <a:endParaRPr lang="en-US" sz="3600" b="1" dirty="0">
              <a:solidFill>
                <a:srgbClr val="003399"/>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98D30BB-DDBF-41D1-95F2-49B16B31622A}" type="slidenum">
              <a:rPr lang="en-US" smtClean="0"/>
              <a:pPr/>
              <a:t>8</a:t>
            </a:fld>
            <a:endParaRPr lang="en-US" dirty="0"/>
          </a:p>
        </p:txBody>
      </p:sp>
      <p:sp>
        <p:nvSpPr>
          <p:cNvPr id="6" name="Oval 5"/>
          <p:cNvSpPr/>
          <p:nvPr/>
        </p:nvSpPr>
        <p:spPr>
          <a:xfrm>
            <a:off x="3886200" y="3657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3399"/>
                </a:solidFill>
                <a:effectLst>
                  <a:outerShdw blurRad="38100" dist="38100" dir="2700000" algn="tl">
                    <a:srgbClr val="000000">
                      <a:alpha val="43137"/>
                    </a:srgbClr>
                  </a:outerShdw>
                </a:effectLst>
              </a:rPr>
              <a:t>Analog trajectory distribution</a:t>
            </a:r>
            <a:endParaRPr lang="en-US" b="1" dirty="0">
              <a:solidFill>
                <a:srgbClr val="003399"/>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98D30BB-DDBF-41D1-95F2-49B16B31622A}" type="slidenum">
              <a:rPr lang="en-US" smtClean="0"/>
              <a:pPr/>
              <a:t>9</a:t>
            </a:fld>
            <a:endParaRPr lang="en-US" dirty="0"/>
          </a:p>
        </p:txBody>
      </p:sp>
      <p:sp>
        <p:nvSpPr>
          <p:cNvPr id="5" name="Content Placeholder 4"/>
          <p:cNvSpPr>
            <a:spLocks noGrp="1"/>
          </p:cNvSpPr>
          <p:nvPr>
            <p:ph idx="1"/>
          </p:nvPr>
        </p:nvSpPr>
        <p:spPr>
          <a:xfrm>
            <a:off x="457200" y="1341437"/>
            <a:ext cx="8229600" cy="5059363"/>
          </a:xfrm>
        </p:spPr>
        <p:txBody>
          <a:bodyPr>
            <a:normAutofit fontScale="92500" lnSpcReduction="20000"/>
          </a:bodyPr>
          <a:lstStyle/>
          <a:p>
            <a:r>
              <a:rPr lang="en-US" sz="2800" dirty="0" smtClean="0"/>
              <a:t>Over 45 Years:  196 days during which trajectories passed through the landfall region after starting at 21°N/62°W     (4 days a year)</a:t>
            </a:r>
          </a:p>
          <a:p>
            <a:endParaRPr lang="en-US" sz="2800" dirty="0" smtClean="0"/>
          </a:p>
          <a:p>
            <a:r>
              <a:rPr lang="en-US" sz="2800" dirty="0" smtClean="0"/>
              <a:t>Events:</a:t>
            </a:r>
          </a:p>
          <a:p>
            <a:pPr lvl="1"/>
            <a:r>
              <a:rPr lang="en-US" sz="2400" dirty="0" smtClean="0"/>
              <a:t>155 individual “events”</a:t>
            </a:r>
          </a:p>
          <a:p>
            <a:pPr lvl="2"/>
            <a:r>
              <a:rPr lang="en-US" sz="2200" dirty="0" smtClean="0"/>
              <a:t>114 one-day</a:t>
            </a:r>
          </a:p>
          <a:p>
            <a:pPr lvl="2"/>
            <a:r>
              <a:rPr lang="en-US" sz="2200" dirty="0" smtClean="0"/>
              <a:t>32 two-day</a:t>
            </a:r>
          </a:p>
          <a:p>
            <a:pPr lvl="2"/>
            <a:r>
              <a:rPr lang="en-US" sz="2200" dirty="0" smtClean="0"/>
              <a:t>7 three-day</a:t>
            </a:r>
          </a:p>
          <a:p>
            <a:pPr lvl="2"/>
            <a:r>
              <a:rPr lang="en-US" sz="2200" dirty="0" smtClean="0"/>
              <a:t>2 four-day+</a:t>
            </a:r>
          </a:p>
          <a:p>
            <a:pPr lvl="2"/>
            <a:endParaRPr lang="en-US" sz="2000" dirty="0" smtClean="0"/>
          </a:p>
          <a:p>
            <a:r>
              <a:rPr lang="en-US" dirty="0" smtClean="0"/>
              <a:t>Monthly                                                          distribution                                                                 (to the right)</a:t>
            </a:r>
          </a:p>
          <a:p>
            <a:pPr lvl="1">
              <a:buNone/>
            </a:pPr>
            <a:endParaRPr lang="en-US" sz="2400" dirty="0" smtClean="0"/>
          </a:p>
          <a:p>
            <a:pPr lvl="1"/>
            <a:endParaRPr lang="en-US" sz="2400" dirty="0" smtClean="0"/>
          </a:p>
          <a:p>
            <a:endParaRPr lang="en-US" sz="2800" dirty="0" smtClean="0"/>
          </a:p>
          <a:p>
            <a:pPr>
              <a:buNone/>
            </a:pPr>
            <a:endParaRPr lang="en-US" sz="2800" dirty="0" smtClean="0"/>
          </a:p>
          <a:p>
            <a:endParaRPr lang="en-US" sz="2800" dirty="0" smtClean="0"/>
          </a:p>
          <a:p>
            <a:endParaRPr lang="en-US" sz="2800" dirty="0"/>
          </a:p>
        </p:txBody>
      </p:sp>
      <p:pic>
        <p:nvPicPr>
          <p:cNvPr id="6" name="Picture 2"/>
          <p:cNvPicPr>
            <a:picLocks noChangeAspect="1" noChangeArrowheads="1"/>
          </p:cNvPicPr>
          <p:nvPr/>
        </p:nvPicPr>
        <p:blipFill>
          <a:blip r:embed="rId2" cstate="print"/>
          <a:srcRect/>
          <a:stretch>
            <a:fillRect/>
          </a:stretch>
        </p:blipFill>
        <p:spPr bwMode="auto">
          <a:xfrm>
            <a:off x="3783249" y="3628231"/>
            <a:ext cx="5360751" cy="3229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1531</Words>
  <Application>Microsoft Office PowerPoint</Application>
  <PresentationFormat>On-screen Show (4:3)</PresentationFormat>
  <Paragraphs>260</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1938 New England Hurricane as a Unique Case of Extratropical Transition and Comparison of its Predictability to Analog Northeast U.S. Events </vt:lpstr>
      <vt:lpstr>Before I begin…</vt:lpstr>
      <vt:lpstr>1938 New England Hurricane</vt:lpstr>
      <vt:lpstr>PowerPoint Presentation</vt:lpstr>
      <vt:lpstr>1938:  Approx. 700mb Analysis</vt:lpstr>
      <vt:lpstr>Questions</vt:lpstr>
      <vt:lpstr>Rarity of large scale pattern</vt:lpstr>
      <vt:lpstr>Sampling of five-day forward trajectories at 500 hPa (1957-2002 ERA40)</vt:lpstr>
      <vt:lpstr>Analog trajectory distribution</vt:lpstr>
      <vt:lpstr>Analog-TC Synchronicity</vt:lpstr>
      <vt:lpstr>Deficiencies of this estimate</vt:lpstr>
      <vt:lpstr>36, 12, 4km Model Domains</vt:lpstr>
      <vt:lpstr>Model Setup</vt:lpstr>
      <vt:lpstr>Simulations started every 6hr</vt:lpstr>
      <vt:lpstr>56 Member Ensemble Starting from same Initial Time/Date</vt:lpstr>
      <vt:lpstr>Initial Condition Sensitivity:   Track and Intensity</vt:lpstr>
      <vt:lpstr>Three clusters of track</vt:lpstr>
      <vt:lpstr>Is 1938 a typical case of ET in terms of structural variability/predictability?</vt:lpstr>
      <vt:lpstr>Warm-to-cold core transition:                                  Extratropical Transition of Hurricane Floyd (1999):  B Vs. -VTL</vt:lpstr>
      <vt:lpstr>34-Cyclone Composite Mean Phase NOGAPS-analysis based     Trajectory with key milestones labeled</vt:lpstr>
      <vt:lpstr>PowerPoint Presentation</vt:lpstr>
      <vt:lpstr>PowerPoint Presentation</vt:lpstr>
      <vt:lpstr>Structural uncertainty of 1938  New England Hurricane from WRF Ensemble</vt:lpstr>
      <vt:lpstr>Structural uncertainty of 1938  New England Hurricane from WRF Ensemble</vt:lpstr>
      <vt:lpstr>PowerPoint Presentation</vt:lpstr>
      <vt:lpstr>Is 1938 Worst-Case Predictability?</vt:lpstr>
      <vt:lpstr>WPAC Example: 1974</vt:lpstr>
      <vt:lpstr>WPAC Example:  2009</vt:lpstr>
      <vt:lpstr>Occurrences in Atlantic (1995)</vt:lpstr>
      <vt:lpstr>Occurrences in Atlantic (1955)</vt:lpstr>
      <vt:lpstr>Schematic of TC-TC Interaction</vt:lpstr>
      <vt:lpstr>1893 New York City Hurricane</vt:lpstr>
      <vt:lpstr>Reanalysis:  1893 NYC Hurricane</vt:lpstr>
      <vt:lpstr>Reanalysis:  1893 NYC Hurricane</vt:lpstr>
      <vt:lpstr>WRF Simulations:  1893 NYC Hurricane</vt:lpstr>
      <vt:lpstr>Take-home points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predictability of 1938 New England Hurricane as viewed through NOAA/CIRES 20th CRE WRF</dc:title>
  <dc:creator>Bob</dc:creator>
  <cp:lastModifiedBy>Bob</cp:lastModifiedBy>
  <cp:revision>280</cp:revision>
  <dcterms:created xsi:type="dcterms:W3CDTF">2011-01-27T07:21:28Z</dcterms:created>
  <dcterms:modified xsi:type="dcterms:W3CDTF">2012-10-13T11:59:30Z</dcterms:modified>
</cp:coreProperties>
</file>