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48"/>
  </p:notesMasterIdLst>
  <p:handoutMasterIdLst>
    <p:handoutMasterId r:id="rId49"/>
  </p:handoutMasterIdLst>
  <p:sldIdLst>
    <p:sldId id="294" r:id="rId2"/>
    <p:sldId id="500" r:id="rId3"/>
    <p:sldId id="507" r:id="rId4"/>
    <p:sldId id="529" r:id="rId5"/>
    <p:sldId id="503" r:id="rId6"/>
    <p:sldId id="506" r:id="rId7"/>
    <p:sldId id="532" r:id="rId8"/>
    <p:sldId id="486" r:id="rId9"/>
    <p:sldId id="487" r:id="rId10"/>
    <p:sldId id="504" r:id="rId11"/>
    <p:sldId id="533" r:id="rId12"/>
    <p:sldId id="488" r:id="rId13"/>
    <p:sldId id="489" r:id="rId14"/>
    <p:sldId id="653" r:id="rId15"/>
    <p:sldId id="531" r:id="rId16"/>
    <p:sldId id="561" r:id="rId17"/>
    <p:sldId id="505" r:id="rId18"/>
    <p:sldId id="537" r:id="rId19"/>
    <p:sldId id="523" r:id="rId20"/>
    <p:sldId id="534" r:id="rId21"/>
    <p:sldId id="535" r:id="rId22"/>
    <p:sldId id="652" r:id="rId23"/>
    <p:sldId id="569" r:id="rId24"/>
    <p:sldId id="570" r:id="rId25"/>
    <p:sldId id="654" r:id="rId26"/>
    <p:sldId id="573" r:id="rId27"/>
    <p:sldId id="574" r:id="rId28"/>
    <p:sldId id="542" r:id="rId29"/>
    <p:sldId id="576" r:id="rId30"/>
    <p:sldId id="578" r:id="rId31"/>
    <p:sldId id="579" r:id="rId32"/>
    <p:sldId id="650" r:id="rId33"/>
    <p:sldId id="582" r:id="rId34"/>
    <p:sldId id="584" r:id="rId35"/>
    <p:sldId id="590" r:id="rId36"/>
    <p:sldId id="591" r:id="rId37"/>
    <p:sldId id="593" r:id="rId38"/>
    <p:sldId id="651" r:id="rId39"/>
    <p:sldId id="596" r:id="rId40"/>
    <p:sldId id="598" r:id="rId41"/>
    <p:sldId id="641" r:id="rId42"/>
    <p:sldId id="642" r:id="rId43"/>
    <p:sldId id="643" r:id="rId44"/>
    <p:sldId id="644" r:id="rId45"/>
    <p:sldId id="645" r:id="rId46"/>
    <p:sldId id="639" r:id="rId47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FF"/>
    <a:srgbClr val="928AF8"/>
    <a:srgbClr val="006699"/>
    <a:srgbClr val="3366CC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0870" autoAdjust="0"/>
  </p:normalViewPr>
  <p:slideViewPr>
    <p:cSldViewPr>
      <p:cViewPr>
        <p:scale>
          <a:sx n="70" d="100"/>
          <a:sy n="70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4CEB5531-5459-425E-958F-CFB5033DAE84}" type="datetimeFigureOut">
              <a:rPr lang="en-US"/>
              <a:pPr>
                <a:defRPr/>
              </a:pPr>
              <a:t>10/6/2012</a:t>
            </a:fld>
            <a:endParaRPr lang="en-US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BE54EC5-A429-4302-800F-A3ABAA9A2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2DE5763-8551-480B-9F4C-79DC89046F80}" type="datetimeFigureOut">
              <a:rPr lang="en-US"/>
              <a:pPr>
                <a:defRPr/>
              </a:pPr>
              <a:t>10/6/2012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4825"/>
            <a:ext cx="5486400" cy="408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3F9BE64-8734-4D26-9748-DE8C45A4F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1F86B26-401C-4552-BF02-6799541F01DF}" type="slidenum">
              <a:rPr lang="en-US" sz="1200" smtClean="0"/>
              <a:pPr eaLnBrk="1" hangingPunct="1"/>
              <a:t>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8764180-5840-4A7D-9361-24DC774C7410}" type="slidenum">
              <a:rPr lang="en-US" sz="1200" smtClean="0"/>
              <a:pPr eaLnBrk="1" hangingPunct="1"/>
              <a:t>10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E808F18-9C9A-4994-8039-3B9F51AC60D7}" type="slidenum">
              <a:rPr lang="en-US" sz="1200" smtClean="0"/>
              <a:pPr eaLnBrk="1" hangingPunct="1"/>
              <a:t>11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19D3256-9CAC-436B-988D-1503B62B0B9A}" type="slidenum">
              <a:rPr lang="en-US" sz="1200" smtClean="0"/>
              <a:pPr eaLnBrk="1" hangingPunct="1"/>
              <a:t>12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C4E5DC9-98FF-4E82-AD2B-D805D24A3634}" type="slidenum">
              <a:rPr lang="en-US" sz="1200" smtClean="0"/>
              <a:pPr eaLnBrk="1" hangingPunct="1"/>
              <a:t>13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F9232B1-5AAA-49B0-8519-3C02B08FB1A6}" type="slidenum">
              <a:rPr lang="en-US" sz="1200" smtClean="0"/>
              <a:pPr eaLnBrk="1" hangingPunct="1"/>
              <a:t>14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879C55F-8BAC-4723-9197-5A5E189138A5}" type="slidenum">
              <a:rPr lang="en-US" sz="1200" smtClean="0"/>
              <a:pPr eaLnBrk="1" hangingPunct="1"/>
              <a:t>15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283A3E7-D3E5-4EA0-AECB-35B10962DB51}" type="slidenum">
              <a:rPr lang="en-US" sz="1200" smtClean="0"/>
              <a:pPr eaLnBrk="1" hangingPunct="1"/>
              <a:t>16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5A1453A-6189-4267-ADE5-CC98A01769C8}" type="slidenum">
              <a:rPr lang="en-US" sz="1200" smtClean="0"/>
              <a:pPr eaLnBrk="1" hangingPunct="1"/>
              <a:t>17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157508B-4C34-4449-B87B-51FBD22FA11F}" type="slidenum">
              <a:rPr lang="en-US" sz="1200" smtClean="0"/>
              <a:pPr eaLnBrk="1" hangingPunct="1"/>
              <a:t>18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957F972-CF80-4E4A-A6A4-E124AD742E76}" type="slidenum">
              <a:rPr lang="en-US" sz="1200" smtClean="0"/>
              <a:pPr eaLnBrk="1" hangingPunct="1"/>
              <a:t>19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5674D24-EB82-4411-8C04-82AC75D406BA}" type="slidenum">
              <a:rPr lang="en-US" sz="1200" smtClean="0"/>
              <a:pPr eaLnBrk="1" hangingPunct="1"/>
              <a:t>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17CFC3B-7669-4502-A2D4-C98F865CD61B}" type="slidenum">
              <a:rPr lang="en-US" sz="1200" smtClean="0"/>
              <a:pPr eaLnBrk="1" hangingPunct="1"/>
              <a:t>20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4D80B25-67B9-4090-896E-983A9157778B}" type="slidenum">
              <a:rPr lang="en-US" sz="1200" smtClean="0"/>
              <a:pPr eaLnBrk="1" hangingPunct="1"/>
              <a:t>21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3D4D2FB-35DA-40F3-A335-06040A855C22}" type="slidenum">
              <a:rPr lang="en-US" sz="1200" smtClean="0"/>
              <a:pPr eaLnBrk="1" hangingPunct="1"/>
              <a:t>22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85A7555-ADAA-49AE-8403-992D6925A55D}" type="slidenum">
              <a:rPr lang="en-US" sz="1200" smtClean="0"/>
              <a:pPr eaLnBrk="1" hangingPunct="1"/>
              <a:t>23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2F102CB-8E34-4BF2-81E0-DCF5EB4A2E82}" type="slidenum">
              <a:rPr lang="en-US" sz="1200" smtClean="0"/>
              <a:pPr eaLnBrk="1" hangingPunct="1"/>
              <a:t>24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2F102CB-8E34-4BF2-81E0-DCF5EB4A2E82}" type="slidenum">
              <a:rPr lang="en-US" sz="1200" smtClean="0"/>
              <a:pPr eaLnBrk="1" hangingPunct="1"/>
              <a:t>25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4AB93D5-6994-4E23-BCD6-43FFE86138DD}" type="slidenum">
              <a:rPr lang="en-US" sz="1200" smtClean="0"/>
              <a:pPr eaLnBrk="1" hangingPunct="1"/>
              <a:t>26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CB5775A-C1FB-4A52-A530-7D8FBDB97600}" type="slidenum">
              <a:rPr lang="en-US" sz="1200" smtClean="0"/>
              <a:pPr eaLnBrk="1" hangingPunct="1"/>
              <a:t>27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6585D78-E81A-4BE4-A828-116F7A365DC3}" type="slidenum">
              <a:rPr lang="en-US" sz="1200" smtClean="0"/>
              <a:pPr eaLnBrk="1" hangingPunct="1"/>
              <a:t>28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5F700FF-1ACC-45CF-8B03-3DFDCC60F172}" type="slidenum">
              <a:rPr lang="en-US" sz="1200" smtClean="0"/>
              <a:pPr eaLnBrk="1" hangingPunct="1"/>
              <a:t>29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31A63BC-0859-4C13-85A1-36D3DF9F092C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4D11DF9-9AB0-43D9-AFE3-64F2ACD2D563}" type="slidenum">
              <a:rPr lang="en-US" sz="1200" smtClean="0"/>
              <a:pPr eaLnBrk="1" hangingPunct="1"/>
              <a:t>30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5481EBA-0FCE-47C0-A352-48ACCC92788E}" type="slidenum">
              <a:rPr lang="en-US" sz="1200" smtClean="0"/>
              <a:pPr eaLnBrk="1" hangingPunct="1"/>
              <a:t>31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058AF26-FCF0-476E-BA26-F031C181908A}" type="slidenum">
              <a:rPr lang="en-US" sz="1200" smtClean="0"/>
              <a:pPr eaLnBrk="1" hangingPunct="1"/>
              <a:t>32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923A676-DF26-4301-9398-A8B258ACA402}" type="slidenum">
              <a:rPr lang="en-US" sz="1200" smtClean="0"/>
              <a:pPr eaLnBrk="1" hangingPunct="1"/>
              <a:t>33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E2317C3-4F90-4DB3-9DF2-6E50D68D7B45}" type="slidenum">
              <a:rPr lang="en-US" sz="1200" smtClean="0"/>
              <a:pPr eaLnBrk="1" hangingPunct="1"/>
              <a:t>34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A17BD77-E92A-48C7-83F0-1973EC8D8811}" type="slidenum">
              <a:rPr lang="en-US" sz="1200" smtClean="0"/>
              <a:pPr eaLnBrk="1" hangingPunct="1"/>
              <a:t>35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1D726E9-2AE4-412E-B564-E69F32F2692C}" type="slidenum">
              <a:rPr lang="en-US" sz="1200" smtClean="0"/>
              <a:pPr eaLnBrk="1" hangingPunct="1"/>
              <a:t>36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91EAB0A-E1DE-44D1-883D-6DEAD6AD1C59}" type="slidenum">
              <a:rPr lang="en-US" sz="1200" smtClean="0"/>
              <a:pPr eaLnBrk="1" hangingPunct="1"/>
              <a:t>37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5CD48B4-47C8-4EAC-967B-2E1F1D131C29}" type="slidenum">
              <a:rPr lang="en-US" sz="1200" smtClean="0"/>
              <a:pPr eaLnBrk="1" hangingPunct="1"/>
              <a:t>38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316F97D-D308-4F65-8F11-41F087DE3625}" type="slidenum">
              <a:rPr lang="en-US" sz="1200" smtClean="0"/>
              <a:pPr eaLnBrk="1" hangingPunct="1"/>
              <a:t>39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BED5418-DCE5-4F7C-B32B-5A7E34078CE1}" type="slidenum">
              <a:rPr lang="en-US" sz="1200" smtClean="0"/>
              <a:pPr eaLnBrk="1" hangingPunct="1"/>
              <a:t>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8F74616-3A06-40AB-8F08-5DD22746DE55}" type="slidenum">
              <a:rPr lang="en-US" sz="1200" smtClean="0"/>
              <a:pPr eaLnBrk="1" hangingPunct="1"/>
              <a:t>40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B3FAB35-E426-48A0-AF87-DA4D11B29850}" type="slidenum">
              <a:rPr lang="en-US" sz="1200" smtClean="0"/>
              <a:pPr eaLnBrk="1" hangingPunct="1"/>
              <a:t>41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B4B7912-757D-40EC-B335-485514CD6F01}" type="slidenum">
              <a:rPr lang="en-US" sz="1200" smtClean="0"/>
              <a:pPr eaLnBrk="1" hangingPunct="1"/>
              <a:t>42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49309CD-3A1A-4417-96E3-D4B723CA3EA9}" type="slidenum">
              <a:rPr lang="en-US" sz="1200" smtClean="0"/>
              <a:pPr eaLnBrk="1" hangingPunct="1"/>
              <a:t>43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E23F16B-AAA7-49FA-AE4D-66DAFFD71DE8}" type="slidenum">
              <a:rPr lang="en-US" sz="1200" smtClean="0"/>
              <a:pPr eaLnBrk="1" hangingPunct="1"/>
              <a:t>44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6049BCC-C63D-4497-A875-5AA032CA5119}" type="slidenum">
              <a:rPr lang="en-US" sz="1200" smtClean="0"/>
              <a:pPr eaLnBrk="1" hangingPunct="1"/>
              <a:t>45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6D6FC30-FC4D-4C32-96EB-17AB10C1776C}" type="slidenum">
              <a:rPr lang="en-US" sz="1200" smtClean="0"/>
              <a:pPr eaLnBrk="1" hangingPunct="1"/>
              <a:t>46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EFF4E88-16A9-4E2C-8781-22D86CA8B6F7}" type="slidenum">
              <a:rPr lang="en-US" sz="1200" smtClean="0"/>
              <a:pPr eaLnBrk="1" hangingPunct="1"/>
              <a:t>5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7008F17-B3A4-45C3-B6FC-1A338A1A07B6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214FEA4-CE1F-47E9-934F-C98A124E73F5}" type="slidenum">
              <a:rPr lang="en-US" sz="1200" smtClean="0"/>
              <a:pPr eaLnBrk="1" hangingPunct="1"/>
              <a:t>7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5A59CD2-CC01-4EBE-BA87-0A8C45516192}" type="slidenum">
              <a:rPr lang="en-US" sz="1200" smtClean="0"/>
              <a:pPr eaLnBrk="1" hangingPunct="1"/>
              <a:t>8</a:t>
            </a:fld>
            <a:endParaRPr lang="en-US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86C09A1-FCCD-40FE-85A5-BF689AFFEE91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8FE2-603D-40AE-8DED-A790689D6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49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1FD-D82F-40C8-ACC0-ED1DBD4AA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204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62EA-090E-452C-9B12-550010510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021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A547-5FE0-48E6-AC76-1F27B3D77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3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6C7E-41E3-4FCF-8D8A-41B5A129B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1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2F9D-38BF-41B6-987A-D4A95FB77F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15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59BB0-2153-4EDC-AD8D-39E3E6E89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3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23F74-1464-48D1-AE70-9964EBD9FD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7695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125A-0F95-47CE-AC2E-6D91FBB9A2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024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F1D6-0C78-4FE4-8690-AD3C5BB0E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8274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0B33-2723-40BB-AADF-5B4DF258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7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186296A-0B02-4F7C-A71E-3E7E657F7C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charset="0"/>
              </a:rPr>
              <a:t/>
            </a:r>
            <a:br>
              <a:rPr lang="en-US" dirty="0" smtClean="0">
                <a:cs typeface="Times New Roman" charset="0"/>
              </a:rPr>
            </a:br>
            <a:r>
              <a:rPr lang="en-US" dirty="0">
                <a:cs typeface="Times New Roman" charset="0"/>
              </a:rPr>
              <a:t/>
            </a:r>
            <a:br>
              <a:rPr lang="en-US" dirty="0">
                <a:cs typeface="Times New Roman" charset="0"/>
              </a:rPr>
            </a:br>
            <a:r>
              <a:rPr lang="en-US" dirty="0" smtClean="0">
                <a:cs typeface="Times New Roman" charset="0"/>
              </a:rPr>
              <a:t/>
            </a:r>
            <a:br>
              <a:rPr lang="en-US" dirty="0" smtClean="0">
                <a:cs typeface="Times New Roman" charset="0"/>
              </a:rPr>
            </a:br>
            <a:r>
              <a:rPr lang="en-US" dirty="0">
                <a:cs typeface="Times New Roman" charset="0"/>
              </a:rPr>
              <a:t/>
            </a:r>
            <a:br>
              <a:rPr lang="en-US" dirty="0">
                <a:cs typeface="Times New Roman" charset="0"/>
              </a:rPr>
            </a:br>
            <a:r>
              <a:rPr lang="en-US" sz="4000" dirty="0" smtClean="0">
                <a:cs typeface="Times New Roman" charset="0"/>
              </a:rPr>
              <a:t>WSR </a:t>
            </a:r>
            <a:r>
              <a:rPr lang="en-US" sz="4000" dirty="0">
                <a:cs typeface="Times New Roman" charset="0"/>
              </a:rPr>
              <a:t>- 88D Characteristics of Significant Tornadoes in </a:t>
            </a:r>
            <a:br>
              <a:rPr lang="en-US" sz="4000" dirty="0">
                <a:cs typeface="Times New Roman" charset="0"/>
              </a:rPr>
            </a:br>
            <a:r>
              <a:rPr lang="en-US" sz="4000" dirty="0">
                <a:cs typeface="Times New Roman" charset="0"/>
              </a:rPr>
              <a:t>New York and New England</a:t>
            </a:r>
            <a:r>
              <a:rPr lang="en-US" dirty="0">
                <a:cs typeface="Times New Roman" charset="0"/>
              </a:rPr>
              <a:t/>
            </a:r>
            <a:br>
              <a:rPr lang="en-US" dirty="0">
                <a:cs typeface="Times New Roman" charset="0"/>
              </a:rPr>
            </a:br>
            <a:r>
              <a:rPr lang="en-US" dirty="0" smtClean="0">
                <a:cs typeface="Times New Roman" charset="0"/>
              </a:rPr>
              <a:t>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144000" cy="2667000"/>
          </a:xfrm>
        </p:spPr>
        <p:txBody>
          <a:bodyPr>
            <a:no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>
                <a:latin typeface="Times New Roman" charset="0"/>
                <a:cs typeface="Times New Roman" charset="0"/>
              </a:rPr>
              <a:t>Lance Franck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>
                <a:latin typeface="Times New Roman" charset="0"/>
                <a:cs typeface="Times New Roman" charset="0"/>
              </a:rPr>
              <a:t>University </a:t>
            </a:r>
            <a:r>
              <a:rPr lang="en-US" sz="2600" dirty="0">
                <a:latin typeface="Times New Roman" charset="0"/>
                <a:cs typeface="Times New Roman" charset="0"/>
              </a:rPr>
              <a:t>of Massachusetts Lowell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600" dirty="0">
              <a:latin typeface="Times New Roman" charset="0"/>
              <a:cs typeface="Times New Roman" charset="0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>
                <a:latin typeface="Times New Roman" charset="0"/>
                <a:cs typeface="Times New Roman" charset="0"/>
              </a:rPr>
              <a:t>Hayden Frank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dirty="0" smtClean="0">
                <a:latin typeface="Times New Roman" charset="0"/>
                <a:cs typeface="Times New Roman" charset="0"/>
              </a:rPr>
              <a:t>NOAA/NWS/Weather </a:t>
            </a:r>
            <a:r>
              <a:rPr lang="en-US" sz="2600" dirty="0">
                <a:latin typeface="Times New Roman" charset="0"/>
                <a:cs typeface="Times New Roman" charset="0"/>
              </a:rPr>
              <a:t>Forecast Office, </a:t>
            </a:r>
            <a:r>
              <a:rPr lang="en-US" sz="2600" dirty="0" smtClean="0">
                <a:latin typeface="Times New Roman" charset="0"/>
                <a:cs typeface="Times New Roman" charset="0"/>
              </a:rPr>
              <a:t>Taunton Massachusetts</a:t>
            </a:r>
            <a:endParaRPr lang="en-US" sz="26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A velocity measurement taken at the point where the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dirty="0" smtClean="0">
                <a:solidFill>
                  <a:srgbClr val="FFFFFF"/>
                </a:solidFill>
              </a:rPr>
              <a:t>greatest </a:t>
            </a:r>
            <a:r>
              <a:rPr lang="en-US" dirty="0" smtClean="0">
                <a:solidFill>
                  <a:srgbClr val="FFFFFF"/>
                </a:solidFill>
              </a:rPr>
              <a:t>inbound and outbound velocities exist adjacent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   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FF"/>
                </a:solidFill>
              </a:rPr>
              <a:t>each other (pixel to pixel).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It is used to determine whether or not a Tornado Vortex   Signature (TVS) is present.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Does it meet TVS criteria?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At least several thousand feet deep.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Persists for at least two concurrent volume scans.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Gate to Gate Shear dependent on range from radar: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		          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 smtClean="0">
                <a:solidFill>
                  <a:srgbClr val="FFFFFF"/>
                </a:solidFill>
              </a:rPr>
              <a:t>	          </a:t>
            </a:r>
            <a:r>
              <a:rPr lang="en-US" dirty="0" smtClean="0">
                <a:solidFill>
                  <a:srgbClr val="FFFFFF"/>
                </a:solidFill>
              </a:rPr>
              <a:t>≥ 90 </a:t>
            </a:r>
            <a:r>
              <a:rPr lang="en-US" dirty="0" smtClean="0">
                <a:solidFill>
                  <a:srgbClr val="FFFFFF"/>
                </a:solidFill>
              </a:rPr>
              <a:t>k</a:t>
            </a:r>
            <a:r>
              <a:rPr lang="en-US" dirty="0" smtClean="0">
                <a:solidFill>
                  <a:srgbClr val="FFFFFF"/>
                </a:solidFill>
              </a:rPr>
              <a:t>nots for range &lt; 30 </a:t>
            </a:r>
            <a:r>
              <a:rPr lang="en-US" dirty="0" smtClean="0">
                <a:solidFill>
                  <a:srgbClr val="FFFFFF"/>
                </a:solidFill>
              </a:rPr>
              <a:t>miles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         </a:t>
            </a:r>
            <a:r>
              <a:rPr lang="en-US" dirty="0" smtClean="0">
                <a:solidFill>
                  <a:srgbClr val="FFFFFF"/>
                </a:solidFill>
              </a:rPr>
              <a:t>≥ </a:t>
            </a:r>
            <a:r>
              <a:rPr lang="en-US" dirty="0">
                <a:solidFill>
                  <a:srgbClr val="FFFFFF"/>
                </a:solidFill>
              </a:rPr>
              <a:t>70 </a:t>
            </a:r>
            <a:r>
              <a:rPr lang="en-US" dirty="0" smtClean="0">
                <a:solidFill>
                  <a:srgbClr val="FFFFFF"/>
                </a:solidFill>
              </a:rPr>
              <a:t>knots </a:t>
            </a:r>
            <a:r>
              <a:rPr lang="en-US" dirty="0" smtClean="0">
                <a:solidFill>
                  <a:srgbClr val="FFFFFF"/>
                </a:solidFill>
              </a:rPr>
              <a:t>for </a:t>
            </a:r>
            <a:r>
              <a:rPr lang="en-US" dirty="0" smtClean="0">
                <a:solidFill>
                  <a:srgbClr val="FFFFFF"/>
                </a:solidFill>
              </a:rPr>
              <a:t> 30 ≤ range </a:t>
            </a:r>
            <a:r>
              <a:rPr lang="en-US" dirty="0">
                <a:solidFill>
                  <a:srgbClr val="FFFFFF"/>
                </a:solidFill>
              </a:rPr>
              <a:t>≤ </a:t>
            </a:r>
            <a:r>
              <a:rPr lang="en-US" dirty="0" smtClean="0">
                <a:solidFill>
                  <a:srgbClr val="FFFFFF"/>
                </a:solidFill>
              </a:rPr>
              <a:t>50 miles.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028700" y="287338"/>
            <a:ext cx="708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3000" u="sng" dirty="0"/>
              <a:t>Gate to Gate Shear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042150" cy="3840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807720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2000" dirty="0" smtClean="0"/>
              <a:t>Example </a:t>
            </a:r>
            <a:r>
              <a:rPr lang="en-US" sz="2000" dirty="0" smtClean="0"/>
              <a:t>of Gate to Gate Shear.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27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760" y="265113"/>
            <a:ext cx="3924479" cy="449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914400" y="2611438"/>
            <a:ext cx="784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/>
              <a:t>Gate to Gate Shear </a:t>
            </a:r>
            <a:r>
              <a:rPr lang="en-US" dirty="0" smtClean="0"/>
              <a:t>increased from </a:t>
            </a:r>
            <a:r>
              <a:rPr lang="en-US" dirty="0"/>
              <a:t>T – 3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T – 1.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Unlike </a:t>
            </a:r>
            <a:r>
              <a:rPr lang="en-US" dirty="0" smtClean="0"/>
              <a:t>the </a:t>
            </a:r>
            <a:r>
              <a:rPr lang="en-US" dirty="0" smtClean="0"/>
              <a:t>Mesocyclone</a:t>
            </a:r>
            <a:r>
              <a:rPr lang="en-US" dirty="0"/>
              <a:t>, </a:t>
            </a:r>
            <a:r>
              <a:rPr lang="en-US" dirty="0" smtClean="0"/>
              <a:t>Velocity – Height correlation absent.</a:t>
            </a:r>
            <a:endParaRPr lang="en-US" dirty="0"/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613" y="262673"/>
            <a:ext cx="3914775" cy="4503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914400" y="2362200"/>
            <a:ext cx="8382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Velocity increased </a:t>
            </a:r>
            <a:r>
              <a:rPr lang="en-US" dirty="0" smtClean="0">
                <a:solidFill>
                  <a:srgbClr val="FFFFFF"/>
                </a:solidFill>
              </a:rPr>
              <a:t>30 </a:t>
            </a:r>
            <a:r>
              <a:rPr lang="en-US" dirty="0">
                <a:solidFill>
                  <a:srgbClr val="FFFFFF"/>
                </a:solidFill>
              </a:rPr>
              <a:t>knots </a:t>
            </a:r>
            <a:r>
              <a:rPr lang="en-US" dirty="0" smtClean="0">
                <a:solidFill>
                  <a:srgbClr val="FFFFFF"/>
                </a:solidFill>
              </a:rPr>
              <a:t>from </a:t>
            </a:r>
            <a:r>
              <a:rPr lang="en-US" dirty="0">
                <a:solidFill>
                  <a:srgbClr val="FFFFFF"/>
                </a:solidFill>
              </a:rPr>
              <a:t>T – 5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>
                <a:solidFill>
                  <a:srgbClr val="FFFFFF"/>
                </a:solidFill>
              </a:rPr>
              <a:t>T – </a:t>
            </a:r>
            <a:r>
              <a:rPr lang="en-US" dirty="0" smtClean="0">
                <a:solidFill>
                  <a:srgbClr val="FFFFFF"/>
                </a:solidFill>
              </a:rPr>
              <a:t>1.</a:t>
            </a: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Maximum </a:t>
            </a:r>
            <a:r>
              <a:rPr lang="en-US" dirty="0" smtClean="0">
                <a:solidFill>
                  <a:srgbClr val="FFFFFF"/>
                </a:solidFill>
              </a:rPr>
              <a:t>Velocity = 78 knots </a:t>
            </a:r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T – 1). </a:t>
            </a: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914400" y="2511864"/>
            <a:ext cx="7620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102870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 smtClean="0"/>
              <a:t>Strong correlation </a:t>
            </a:r>
            <a:r>
              <a:rPr lang="en-US" dirty="0"/>
              <a:t>between </a:t>
            </a:r>
            <a:r>
              <a:rPr lang="en-US" dirty="0" smtClean="0"/>
              <a:t>Mesocyclone</a:t>
            </a:r>
            <a:r>
              <a:rPr lang="en-US" dirty="0" smtClean="0"/>
              <a:t> Height and </a:t>
            </a:r>
            <a:endParaRPr lang="en-US" dirty="0"/>
          </a:p>
          <a:p>
            <a:pPr eaLnBrk="1" hangingPunct="1"/>
            <a:r>
              <a:rPr lang="en-US" dirty="0" smtClean="0"/>
              <a:t>Gate </a:t>
            </a:r>
            <a:r>
              <a:rPr lang="en-US" dirty="0"/>
              <a:t>to Gate </a:t>
            </a:r>
            <a:r>
              <a:rPr lang="en-US" dirty="0" smtClean="0"/>
              <a:t>Shear </a:t>
            </a:r>
            <a:r>
              <a:rPr lang="en-US" dirty="0" smtClean="0"/>
              <a:t>Height at </a:t>
            </a:r>
            <a:r>
              <a:rPr lang="en-US" dirty="0" smtClean="0"/>
              <a:t>lowest elevation angle: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/>
              <a:t> Correlation Coefficient  </a:t>
            </a:r>
            <a:r>
              <a:rPr lang="en-US" dirty="0"/>
              <a:t>= 0.78</a:t>
            </a:r>
          </a:p>
          <a:p>
            <a:pPr eaLnBrk="1" hangingPunct="1"/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8" y="272802"/>
            <a:ext cx="3931920" cy="4507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3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426" y="1453198"/>
            <a:ext cx="4161148" cy="231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914400" y="2611438"/>
            <a:ext cx="7315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Multicell</a:t>
            </a:r>
            <a:r>
              <a:rPr lang="en-US" dirty="0" smtClean="0"/>
              <a:t> </a:t>
            </a:r>
            <a:r>
              <a:rPr lang="en-US" dirty="0"/>
              <a:t>Clusters were slightly more </a:t>
            </a:r>
            <a:r>
              <a:rPr lang="en-US" dirty="0" smtClean="0"/>
              <a:t>prevalent.</a:t>
            </a:r>
            <a:endParaRPr lang="en-US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1071563" y="287338"/>
            <a:ext cx="708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3000" u="sng" dirty="0"/>
              <a:t>Storm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313" y="620328"/>
            <a:ext cx="3940175" cy="379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838200" y="2565022"/>
            <a:ext cx="73152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 smtClean="0"/>
              <a:t>Low-Topped Supercells were observed in only 2 Cases.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81000"/>
            <a:ext cx="4191907" cy="4175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914400" y="2286000"/>
            <a:ext cx="73152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102870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  </a:t>
            </a:r>
            <a:r>
              <a:rPr lang="en-US" sz="1800" dirty="0" smtClean="0"/>
              <a:t>             </a:t>
            </a:r>
            <a:r>
              <a:rPr lang="en-US" sz="1800" dirty="0"/>
              <a:t>           </a:t>
            </a:r>
            <a:r>
              <a:rPr lang="en-US" sz="1800" dirty="0" smtClean="0"/>
              <a:t>			          </a:t>
            </a:r>
            <a:r>
              <a:rPr lang="en-US" sz="2000" dirty="0" smtClean="0"/>
              <a:t>(</a:t>
            </a:r>
            <a:r>
              <a:rPr lang="en-US" sz="2000" dirty="0"/>
              <a:t>WRPlot</a:t>
            </a:r>
            <a:r>
              <a:rPr lang="en-US" sz="2000" dirty="0"/>
              <a:t> View)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 smtClean="0"/>
              <a:t>Storm Motion plotted on a compass rose. </a:t>
            </a:r>
          </a:p>
          <a:p>
            <a:pPr eaLnBrk="1" hangingPunct="1"/>
            <a:endParaRPr lang="en-US" dirty="0" smtClean="0"/>
          </a:p>
          <a:p>
            <a:pPr marL="1314450" lvl="1" eaLnBrk="1" hangingPunct="1"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Range: </a:t>
            </a:r>
            <a:r>
              <a:rPr lang="en-US" dirty="0" smtClean="0"/>
              <a:t>250 - 290 </a:t>
            </a:r>
            <a:r>
              <a:rPr lang="en-US" dirty="0" smtClean="0"/>
              <a:t>degrees / 25 </a:t>
            </a:r>
            <a:r>
              <a:rPr lang="en-US" dirty="0" smtClean="0"/>
              <a:t>- </a:t>
            </a:r>
            <a:r>
              <a:rPr lang="en-US" dirty="0" smtClean="0"/>
              <a:t>45 </a:t>
            </a:r>
            <a:r>
              <a:rPr lang="en-US" dirty="0"/>
              <a:t>knots.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916675" y="491319"/>
            <a:ext cx="7315200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June 1</a:t>
            </a:r>
            <a:r>
              <a:rPr lang="en-US" baseline="30000" dirty="0" smtClean="0">
                <a:solidFill>
                  <a:srgbClr val="FFFFFF"/>
                </a:solidFill>
              </a:rPr>
              <a:t>st</a:t>
            </a:r>
            <a:r>
              <a:rPr lang="en-US" dirty="0" smtClean="0">
                <a:solidFill>
                  <a:srgbClr val="FFFFFF"/>
                </a:solidFill>
              </a:rPr>
              <a:t>, 2011 Westfield to Charlton MA EF3 Tornado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                                                                                         </a:t>
            </a:r>
            <a:r>
              <a:rPr lang="en-US" sz="2000" dirty="0" smtClean="0">
                <a:solidFill>
                  <a:srgbClr val="FFFFFF"/>
                </a:solidFill>
              </a:rPr>
              <a:t>(</a:t>
            </a:r>
            <a:r>
              <a:rPr lang="en-US" sz="2000" dirty="0" smtClean="0">
                <a:solidFill>
                  <a:srgbClr val="FFFFFF"/>
                </a:solidFill>
              </a:rPr>
              <a:t>Google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EF </a:t>
            </a:r>
            <a:r>
              <a:rPr lang="en-US" dirty="0" smtClean="0">
                <a:solidFill>
                  <a:srgbClr val="FFFFFF"/>
                </a:solidFill>
              </a:rPr>
              <a:t>Rating: 3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Length: 38 Miles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Width: ½ Mile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Deaths</a:t>
            </a:r>
            <a:r>
              <a:rPr lang="en-US" dirty="0" smtClean="0">
                <a:solidFill>
                  <a:srgbClr val="FFFFFF"/>
                </a:solidFill>
              </a:rPr>
              <a:t>: 3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Injuries</a:t>
            </a:r>
            <a:r>
              <a:rPr lang="en-US" dirty="0" smtClean="0">
                <a:solidFill>
                  <a:srgbClr val="FFFFFF"/>
                </a:solidFill>
              </a:rPr>
              <a:t>: 200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524000"/>
            <a:ext cx="5994400" cy="30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914400" y="76200"/>
            <a:ext cx="708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3000" u="sng" dirty="0"/>
              <a:t>The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742"/>
            <a:ext cx="4267200" cy="347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917"/>
            <a:ext cx="4270375" cy="3468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-19336" y="477672"/>
            <a:ext cx="8994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12Z 500 hPa Analysis			  18Z Surface </a:t>
            </a:r>
            <a:r>
              <a:rPr lang="en-US" sz="2000" dirty="0" smtClean="0">
                <a:solidFill>
                  <a:srgbClr val="FFFFFF"/>
                </a:solidFill>
              </a:rPr>
              <a:t>Analysis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Closed 500 </a:t>
            </a:r>
            <a:r>
              <a:rPr lang="en-US" dirty="0" smtClean="0">
                <a:solidFill>
                  <a:srgbClr val="FFFFFF"/>
                </a:solidFill>
              </a:rPr>
              <a:t>hPa</a:t>
            </a:r>
            <a:r>
              <a:rPr lang="en-US" dirty="0" smtClean="0">
                <a:solidFill>
                  <a:srgbClr val="FFFFFF"/>
                </a:solidFill>
              </a:rPr>
              <a:t> l</a:t>
            </a:r>
            <a:r>
              <a:rPr lang="en-US" dirty="0" smtClean="0">
                <a:solidFill>
                  <a:srgbClr val="FFFFFF"/>
                </a:solidFill>
              </a:rPr>
              <a:t>ow in Southern Canada; Westerly flow.</a:t>
            </a:r>
            <a:endParaRPr lang="en-US" dirty="0" smtClean="0">
              <a:solidFill>
                <a:srgbClr val="FFFFFF"/>
              </a:solidFill>
            </a:endParaRPr>
          </a:p>
          <a:p>
            <a:pPr lvl="1" indent="0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Surface </a:t>
            </a:r>
            <a:r>
              <a:rPr lang="en-US" dirty="0" smtClean="0">
                <a:solidFill>
                  <a:srgbClr val="FFFFFF"/>
                </a:solidFill>
              </a:rPr>
              <a:t>cold front and attendant </a:t>
            </a:r>
            <a:r>
              <a:rPr lang="en-US" dirty="0" smtClean="0">
                <a:solidFill>
                  <a:srgbClr val="FFFFFF"/>
                </a:solidFill>
              </a:rPr>
              <a:t>pre-frontal </a:t>
            </a:r>
            <a:r>
              <a:rPr lang="en-US" dirty="0" smtClean="0">
                <a:solidFill>
                  <a:srgbClr val="FFFFFF"/>
                </a:solidFill>
              </a:rPr>
              <a:t>trough </a:t>
            </a:r>
            <a:r>
              <a:rPr lang="en-US" dirty="0" smtClean="0">
                <a:solidFill>
                  <a:srgbClr val="FFFFFF"/>
                </a:solidFill>
              </a:rPr>
              <a:t>in NY.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Warm &amp; moist southerly flow at the surface.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8001000" cy="79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This study utilized WSR-88D Level II Data to examine the characteristics of significant tornadoes over the New York– New England area, dating back to 1995.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Some of the radar features studied included: </a:t>
            </a:r>
          </a:p>
          <a:p>
            <a:pPr eaLnBrk="1" hangingPunct="1">
              <a:defRPr/>
            </a:pPr>
            <a:endParaRPr lang="en-US" dirty="0" smtClean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The </a:t>
            </a:r>
            <a:r>
              <a:rPr lang="en-US" dirty="0" smtClean="0"/>
              <a:t>Mesocyclone</a:t>
            </a:r>
            <a:endParaRPr lang="en-US" dirty="0" smtClean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Gate </a:t>
            </a:r>
            <a:r>
              <a:rPr lang="en-US" dirty="0" smtClean="0"/>
              <a:t>to Gate Shear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Storm </a:t>
            </a:r>
            <a:r>
              <a:rPr lang="en-US" dirty="0" smtClean="0"/>
              <a:t>Mode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authors also examined:</a:t>
            </a:r>
          </a:p>
          <a:p>
            <a:pPr eaLnBrk="1" hangingPunct="1">
              <a:defRPr/>
            </a:pPr>
            <a:endParaRPr lang="en-US" dirty="0" smtClean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Climatology</a:t>
            </a:r>
            <a:endParaRPr lang="en-US" dirty="0" smtClean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Three </a:t>
            </a:r>
            <a:r>
              <a:rPr lang="en-US" dirty="0" smtClean="0"/>
              <a:t>cases in-depth</a:t>
            </a:r>
            <a:endParaRPr lang="en-US" dirty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The Long </a:t>
            </a:r>
            <a:r>
              <a:rPr lang="en-US" dirty="0" smtClean="0"/>
              <a:t>Island &amp; </a:t>
            </a:r>
            <a:r>
              <a:rPr lang="en-US" dirty="0" smtClean="0"/>
              <a:t>Block </a:t>
            </a:r>
            <a:r>
              <a:rPr lang="en-US" dirty="0" smtClean="0"/>
              <a:t>Island </a:t>
            </a:r>
            <a:r>
              <a:rPr lang="en-US" dirty="0" smtClean="0"/>
              <a:t>(non-significant) tornadoes  </a:t>
            </a:r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of  Aug 10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 smtClean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n-US" sz="1800" dirty="0"/>
          </a:p>
          <a:p>
            <a:pPr eaLnBrk="1" hangingPunct="1">
              <a:defRPr/>
            </a:pPr>
            <a:endParaRPr lang="en-US" sz="1800" dirty="0" smtClean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							X</a:t>
            </a:r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22381"/>
            <a:ext cx="4270376" cy="347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2381"/>
            <a:ext cx="4303717" cy="3474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52400" y="622300"/>
            <a:ext cx="88423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0" y="468266"/>
            <a:ext cx="8994775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12Z  Albany Sounding		               </a:t>
            </a:r>
            <a:r>
              <a:rPr lang="en-US" sz="2000" dirty="0" smtClean="0">
                <a:solidFill>
                  <a:srgbClr val="FFFFFF"/>
                </a:solidFill>
              </a:rPr>
              <a:t>12Z </a:t>
            </a:r>
            <a:r>
              <a:rPr lang="en-US" sz="2000" dirty="0">
                <a:solidFill>
                  <a:srgbClr val="FFFFFF"/>
                </a:solidFill>
              </a:rPr>
              <a:t>Albany Hodograph ( lower 1 KM 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Both </a:t>
            </a:r>
            <a:r>
              <a:rPr lang="en-US" dirty="0" smtClean="0">
                <a:solidFill>
                  <a:srgbClr val="FFFFFF"/>
                </a:solidFill>
              </a:rPr>
              <a:t>speed &amp; directional shear in the lowest 1 KM.</a:t>
            </a:r>
          </a:p>
          <a:p>
            <a:pPr marL="1028700" lvl="1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Elevated </a:t>
            </a:r>
            <a:r>
              <a:rPr lang="en-US" dirty="0" smtClean="0">
                <a:solidFill>
                  <a:srgbClr val="FFFFFF"/>
                </a:solidFill>
              </a:rPr>
              <a:t>Mixed Layer (EML).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4267200" cy="348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33375"/>
            <a:ext cx="4310062" cy="3487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52400" y="622300"/>
            <a:ext cx="88423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0" y="457200"/>
            <a:ext cx="89947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18Z ML Cape &amp; CIN (SPC)	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    </a:t>
            </a:r>
            <a:r>
              <a:rPr lang="en-US" sz="2000" dirty="0" smtClean="0">
                <a:solidFill>
                  <a:srgbClr val="FFFFFF"/>
                </a:solidFill>
              </a:rPr>
              <a:t>18Z </a:t>
            </a:r>
            <a:r>
              <a:rPr lang="en-US" sz="2000" dirty="0">
                <a:solidFill>
                  <a:srgbClr val="FFFFFF"/>
                </a:solidFill>
              </a:rPr>
              <a:t>Effective Bulk Shear (SPC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High </a:t>
            </a:r>
            <a:r>
              <a:rPr lang="en-US" dirty="0" smtClean="0">
                <a:solidFill>
                  <a:srgbClr val="FFFFFF"/>
                </a:solidFill>
              </a:rPr>
              <a:t>CAPE – High Shear </a:t>
            </a:r>
            <a:r>
              <a:rPr lang="en-US" dirty="0" smtClean="0">
                <a:solidFill>
                  <a:srgbClr val="FFFFFF"/>
                </a:solidFill>
              </a:rPr>
              <a:t>environment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06" y="381000"/>
            <a:ext cx="7799387" cy="426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0010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ENX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</a:t>
            </a:r>
            <a:r>
              <a:rPr lang="en-US" sz="2000" dirty="0" smtClean="0">
                <a:solidFill>
                  <a:srgbClr val="FFFFFF"/>
                </a:solidFill>
              </a:rPr>
              <a:t>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2002Z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Strengthening </a:t>
            </a:r>
            <a:r>
              <a:rPr lang="en-US" dirty="0" err="1" smtClean="0">
                <a:solidFill>
                  <a:srgbClr val="FFFFFF"/>
                </a:solidFill>
              </a:rPr>
              <a:t>Mesocyclone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(left panel - inset)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Rotational </a:t>
            </a:r>
            <a:r>
              <a:rPr lang="en-US" dirty="0" smtClean="0">
                <a:solidFill>
                  <a:srgbClr val="FFFFFF"/>
                </a:solidFill>
              </a:rPr>
              <a:t>Velocity = 35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27400"/>
            <a:ext cx="1181099" cy="1209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21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1000"/>
            <a:ext cx="7823200" cy="427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31691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ENX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Reflectivity </a:t>
            </a:r>
            <a:r>
              <a:rPr lang="en-US" sz="2000" dirty="0">
                <a:solidFill>
                  <a:srgbClr val="FFFFFF"/>
                </a:solidFill>
              </a:rPr>
              <a:t>(0.5 Deg. Tilt) - </a:t>
            </a:r>
            <a:r>
              <a:rPr lang="en-US" sz="2000" dirty="0" smtClean="0">
                <a:solidFill>
                  <a:srgbClr val="FFFFFF"/>
                </a:solidFill>
              </a:rPr>
              <a:t>2016Z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Note appendage over Westfield, MA.</a:t>
            </a: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Gate </a:t>
            </a:r>
            <a:r>
              <a:rPr lang="en-US" dirty="0">
                <a:solidFill>
                  <a:srgbClr val="FFFFFF"/>
                </a:solidFill>
              </a:rPr>
              <a:t>to Gate Shear = 103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  <a:r>
              <a:rPr lang="en-US" dirty="0">
                <a:solidFill>
                  <a:srgbClr val="FFFFFF"/>
                </a:solidFill>
              </a:rPr>
              <a:t>; Tornado </a:t>
            </a:r>
            <a:r>
              <a:rPr lang="en-US" dirty="0" smtClean="0">
                <a:solidFill>
                  <a:srgbClr val="FFFFFF"/>
                </a:solidFill>
              </a:rPr>
              <a:t>began </a:t>
            </a:r>
            <a:r>
              <a:rPr lang="en-US" dirty="0">
                <a:solidFill>
                  <a:srgbClr val="FFFFFF"/>
                </a:solidFill>
              </a:rPr>
              <a:t>at </a:t>
            </a:r>
            <a:r>
              <a:rPr lang="en-US" dirty="0" smtClean="0">
                <a:solidFill>
                  <a:srgbClr val="FFFFFF"/>
                </a:solidFill>
              </a:rPr>
              <a:t>2017Z.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48600" cy="427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001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BOX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- 2036Z 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Hook </a:t>
            </a:r>
            <a:r>
              <a:rPr lang="en-US" dirty="0" smtClean="0">
                <a:solidFill>
                  <a:srgbClr val="FFFFFF"/>
                </a:solidFill>
              </a:rPr>
              <a:t>Echo; Tornado over Springfield, MA. 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Hail </a:t>
            </a:r>
            <a:r>
              <a:rPr lang="en-US" dirty="0" smtClean="0">
                <a:solidFill>
                  <a:srgbClr val="FFFFFF"/>
                </a:solidFill>
              </a:rPr>
              <a:t>Spike evident.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55" y="381000"/>
            <a:ext cx="7835970" cy="427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001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BOX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2051Z 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Hook Echo better defined; Tornado entering Monson, MA.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81000"/>
            <a:ext cx="7778750" cy="427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24071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BOX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2104Z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Tornadic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Debris Signature Spike.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Gate </a:t>
            </a:r>
            <a:r>
              <a:rPr lang="en-US" dirty="0" smtClean="0">
                <a:solidFill>
                  <a:srgbClr val="FFFFFF"/>
                </a:solidFill>
              </a:rPr>
              <a:t>to Gate Shear = 123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  <a:r>
              <a:rPr lang="en-US" dirty="0" smtClean="0">
                <a:solidFill>
                  <a:srgbClr val="FFFFFF"/>
                </a:solidFill>
              </a:rPr>
              <a:t>; Tornado over Brimfield, MA. 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381000"/>
            <a:ext cx="78486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00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BOX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2113Z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Tornado </a:t>
            </a:r>
            <a:r>
              <a:rPr lang="en-US" dirty="0" smtClean="0">
                <a:solidFill>
                  <a:srgbClr val="FFFFFF"/>
                </a:solidFill>
              </a:rPr>
              <a:t>in the vicinity of I-90 / I-84 </a:t>
            </a:r>
            <a:r>
              <a:rPr lang="en-US" dirty="0" smtClean="0">
                <a:solidFill>
                  <a:srgbClr val="FFFFFF"/>
                </a:solidFill>
              </a:rPr>
              <a:t>Interchange.</a:t>
            </a: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Multiple Vortex </a:t>
            </a:r>
            <a:r>
              <a:rPr lang="en-US" dirty="0" smtClean="0">
                <a:solidFill>
                  <a:srgbClr val="FFFFFF"/>
                </a:solidFill>
              </a:rPr>
              <a:t>evident in velocity </a:t>
            </a:r>
            <a:r>
              <a:rPr lang="en-US" dirty="0" smtClean="0">
                <a:solidFill>
                  <a:srgbClr val="FFFFFF"/>
                </a:solidFill>
              </a:rPr>
              <a:t>data.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914400" y="228600"/>
            <a:ext cx="731520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The July 24, 2008 NH Tornado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                                                                              (Google)</a:t>
            </a:r>
          </a:p>
          <a:p>
            <a:pPr lvl="1" eaLnBrk="1" hangingPunct="1">
              <a:defRPr/>
            </a:pPr>
            <a:r>
              <a:rPr lang="en-US" sz="1800" dirty="0" smtClean="0">
                <a:solidFill>
                  <a:srgbClr val="FFFFFF"/>
                </a:solidFill>
              </a:rPr>
              <a:t>  </a:t>
            </a:r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EF </a:t>
            </a:r>
            <a:r>
              <a:rPr lang="en-US" dirty="0" smtClean="0">
                <a:solidFill>
                  <a:srgbClr val="FFFFFF"/>
                </a:solidFill>
              </a:rPr>
              <a:t>Rating: 2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Length: 50 Miles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Width: ½ Mile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Deaths</a:t>
            </a:r>
            <a:r>
              <a:rPr lang="en-US" dirty="0" smtClean="0">
                <a:solidFill>
                  <a:srgbClr val="FFFFFF"/>
                </a:solidFill>
              </a:rPr>
              <a:t>: 1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Injuries</a:t>
            </a:r>
            <a:r>
              <a:rPr lang="en-US" dirty="0" smtClean="0">
                <a:solidFill>
                  <a:srgbClr val="FFFFFF"/>
                </a:solidFill>
              </a:rPr>
              <a:t>: 2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563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6" y="1168021"/>
            <a:ext cx="3413125" cy="3008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7525"/>
            <a:ext cx="4267200" cy="314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7525"/>
            <a:ext cx="4194175" cy="314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1" y="304800"/>
            <a:ext cx="899477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12Z 500 hPa Analysis (SPC)	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          </a:t>
            </a:r>
            <a:r>
              <a:rPr lang="en-US" sz="2000" dirty="0" smtClean="0">
                <a:solidFill>
                  <a:srgbClr val="FFFFFF"/>
                </a:solidFill>
              </a:rPr>
              <a:t>15Z </a:t>
            </a:r>
            <a:r>
              <a:rPr lang="en-US" sz="2000" dirty="0">
                <a:solidFill>
                  <a:srgbClr val="FFFFFF"/>
                </a:solidFill>
              </a:rPr>
              <a:t>Surface </a:t>
            </a:r>
            <a:r>
              <a:rPr lang="en-US" sz="2000" dirty="0" smtClean="0">
                <a:solidFill>
                  <a:srgbClr val="FFFFFF"/>
                </a:solidFill>
              </a:rPr>
              <a:t>Analysis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Anomalous </a:t>
            </a:r>
            <a:r>
              <a:rPr lang="en-US" dirty="0" smtClean="0">
                <a:solidFill>
                  <a:srgbClr val="FFFFFF"/>
                </a:solidFill>
              </a:rPr>
              <a:t>500 hPa closed </a:t>
            </a:r>
            <a:r>
              <a:rPr lang="en-US" dirty="0" smtClean="0">
                <a:solidFill>
                  <a:srgbClr val="FFFFFF"/>
                </a:solidFill>
              </a:rPr>
              <a:t>low; </a:t>
            </a:r>
            <a:r>
              <a:rPr lang="en-US" dirty="0" smtClean="0">
                <a:solidFill>
                  <a:srgbClr val="FFFFFF"/>
                </a:solidFill>
              </a:rPr>
              <a:t>50+ </a:t>
            </a:r>
            <a:r>
              <a:rPr lang="en-US" dirty="0" smtClean="0">
                <a:solidFill>
                  <a:srgbClr val="FFFFFF"/>
                </a:solidFill>
              </a:rPr>
              <a:t>knot southerly flow.</a:t>
            </a:r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Surface </a:t>
            </a:r>
            <a:r>
              <a:rPr lang="en-US" dirty="0" smtClean="0">
                <a:solidFill>
                  <a:srgbClr val="FFFFFF"/>
                </a:solidFill>
              </a:rPr>
              <a:t>warm front moving </a:t>
            </a:r>
            <a:r>
              <a:rPr lang="en-US" dirty="0" smtClean="0">
                <a:solidFill>
                  <a:srgbClr val="FFFFFF"/>
                </a:solidFill>
              </a:rPr>
              <a:t>northward.</a:t>
            </a:r>
          </a:p>
          <a:p>
            <a:pPr marL="1028700" lvl="1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South-Southeast </a:t>
            </a:r>
            <a:r>
              <a:rPr lang="en-US" dirty="0" smtClean="0">
                <a:solidFill>
                  <a:srgbClr val="FFFFFF"/>
                </a:solidFill>
              </a:rPr>
              <a:t>flow with </a:t>
            </a:r>
            <a:r>
              <a:rPr lang="en-US" dirty="0" smtClean="0">
                <a:solidFill>
                  <a:srgbClr val="FFFFFF"/>
                </a:solidFill>
              </a:rPr>
              <a:t>70F+ </a:t>
            </a:r>
            <a:r>
              <a:rPr lang="en-US" dirty="0" err="1" smtClean="0">
                <a:solidFill>
                  <a:srgbClr val="FFFFFF"/>
                </a:solidFill>
              </a:rPr>
              <a:t>Dewpoints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>
                <a:solidFill>
                  <a:srgbClr val="FFFFFF"/>
                </a:solidFill>
              </a:rPr>
              <a:t>significant tornado is defined as having a rating on the Fujita Scale or Enhanced Fujita Scale (</a:t>
            </a:r>
            <a:r>
              <a:rPr lang="en-US" dirty="0" smtClean="0">
                <a:solidFill>
                  <a:srgbClr val="FFFFFF"/>
                </a:solidFill>
              </a:rPr>
              <a:t>Feb </a:t>
            </a:r>
            <a:r>
              <a:rPr lang="en-US" dirty="0">
                <a:solidFill>
                  <a:srgbClr val="FFFFFF"/>
                </a:solidFill>
              </a:rPr>
              <a:t>2007) of </a:t>
            </a:r>
            <a:r>
              <a:rPr lang="en-US" dirty="0" smtClean="0">
                <a:solidFill>
                  <a:srgbClr val="FFFFFF"/>
                </a:solidFill>
              </a:rPr>
              <a:t>F2/&gt;.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dirty="0">
                <a:solidFill>
                  <a:srgbClr val="FFFFFF"/>
                </a:solidFill>
              </a:rPr>
              <a:t>In the seventeen year period between 1995 and 2011, thirty-eight </a:t>
            </a:r>
            <a:r>
              <a:rPr lang="en-US" dirty="0" smtClean="0">
                <a:solidFill>
                  <a:srgbClr val="FFFFFF"/>
                </a:solidFill>
              </a:rPr>
              <a:t>significant tornadoes </a:t>
            </a:r>
            <a:r>
              <a:rPr lang="en-US" dirty="0">
                <a:solidFill>
                  <a:srgbClr val="FFFFFF"/>
                </a:solidFill>
              </a:rPr>
              <a:t>occurred over this area, resulting in 7 fatalities and 421 injuries.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             </a:t>
            </a:r>
            <a:r>
              <a:rPr lang="en-US" sz="2000" dirty="0" smtClean="0">
                <a:solidFill>
                  <a:srgbClr val="FFFFFF"/>
                </a:solidFill>
              </a:rPr>
              <a:t>Significant </a:t>
            </a:r>
            <a:r>
              <a:rPr lang="en-US" sz="2000" dirty="0" smtClean="0">
                <a:solidFill>
                  <a:srgbClr val="FFFFFF"/>
                </a:solidFill>
              </a:rPr>
              <a:t>tornado tracks </a:t>
            </a:r>
            <a:r>
              <a:rPr lang="en-US" sz="2000" dirty="0">
                <a:solidFill>
                  <a:srgbClr val="FFFFFF"/>
                </a:solidFill>
              </a:rPr>
              <a:t>between 1995 and 2011 (SPC)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/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1"/>
            <a:ext cx="4321969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914400" y="287338"/>
            <a:ext cx="708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3000" u="sng" dirty="0"/>
              <a:t>Climatology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83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613"/>
            <a:ext cx="4267200" cy="3201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5613"/>
            <a:ext cx="4194175" cy="3201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-9549" y="322997"/>
            <a:ext cx="900432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12Z  GYX Sounding		                 </a:t>
            </a:r>
            <a:r>
              <a:rPr lang="en-US" sz="2000" dirty="0" smtClean="0">
                <a:solidFill>
                  <a:srgbClr val="FFFFFF"/>
                </a:solidFill>
              </a:rPr>
              <a:t>12Z </a:t>
            </a:r>
            <a:r>
              <a:rPr lang="en-US" sz="2000" dirty="0">
                <a:solidFill>
                  <a:srgbClr val="FFFFFF"/>
                </a:solidFill>
              </a:rPr>
              <a:t>GYX Hodograph ( Lower 1 KM 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 eaLnBrk="1" hangingPunct="1"/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Deep </a:t>
            </a:r>
            <a:r>
              <a:rPr lang="en-US" dirty="0" smtClean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outh-Southwest </a:t>
            </a:r>
            <a:r>
              <a:rPr lang="en-US" dirty="0" smtClean="0">
                <a:solidFill>
                  <a:srgbClr val="FFFFFF"/>
                </a:solidFill>
              </a:rPr>
              <a:t>flow through the column.</a:t>
            </a:r>
          </a:p>
          <a:p>
            <a:pPr marL="1028700" lvl="1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Modest </a:t>
            </a:r>
            <a:r>
              <a:rPr lang="en-US" dirty="0" smtClean="0">
                <a:solidFill>
                  <a:srgbClr val="FFFFFF"/>
                </a:solidFill>
              </a:rPr>
              <a:t>directional and speed </a:t>
            </a:r>
            <a:r>
              <a:rPr lang="en-US" dirty="0" smtClean="0">
                <a:solidFill>
                  <a:srgbClr val="FFFFFF"/>
                </a:solidFill>
              </a:rPr>
              <a:t>shear (lowest </a:t>
            </a:r>
            <a:r>
              <a:rPr lang="en-US" dirty="0" smtClean="0">
                <a:solidFill>
                  <a:srgbClr val="FFFFFF"/>
                </a:solidFill>
              </a:rPr>
              <a:t>1 </a:t>
            </a:r>
            <a:r>
              <a:rPr lang="en-US" dirty="0" smtClean="0">
                <a:solidFill>
                  <a:srgbClr val="FFFFFF"/>
                </a:solidFill>
              </a:rPr>
              <a:t>KM).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9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2672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7974"/>
            <a:ext cx="4194175" cy="3349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152400" y="622300"/>
            <a:ext cx="88423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9398" name="TextBox 5"/>
          <p:cNvSpPr txBox="1">
            <a:spLocks noChangeArrowheads="1"/>
          </p:cNvSpPr>
          <p:nvPr/>
        </p:nvSpPr>
        <p:spPr bwMode="auto">
          <a:xfrm>
            <a:off x="-12061" y="330856"/>
            <a:ext cx="9006836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 15Z </a:t>
            </a:r>
            <a:r>
              <a:rPr lang="en-US" sz="2000" dirty="0">
                <a:solidFill>
                  <a:srgbClr val="FFFFFF"/>
                </a:solidFill>
              </a:rPr>
              <a:t>ML Cape &amp; CIN (SPC)	                </a:t>
            </a:r>
            <a:r>
              <a:rPr lang="en-US" sz="2000" dirty="0" smtClean="0">
                <a:solidFill>
                  <a:srgbClr val="FFFFFF"/>
                </a:solidFill>
              </a:rPr>
              <a:t>15Z  </a:t>
            </a:r>
            <a:r>
              <a:rPr lang="en-US" sz="2000" dirty="0">
                <a:solidFill>
                  <a:srgbClr val="FFFFFF"/>
                </a:solidFill>
              </a:rPr>
              <a:t>Effective Bulk Shear (SPC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Low Cape – High Shear environment.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64" y="381000"/>
            <a:ext cx="7831848" cy="426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00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GYX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1520Z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GYX </a:t>
            </a:r>
            <a:r>
              <a:rPr lang="en-US" dirty="0" smtClean="0">
                <a:solidFill>
                  <a:srgbClr val="FFFFFF"/>
                </a:solidFill>
              </a:rPr>
              <a:t>Radar </a:t>
            </a:r>
            <a:r>
              <a:rPr lang="en-US" dirty="0" smtClean="0">
                <a:solidFill>
                  <a:srgbClr val="FFFFFF"/>
                </a:solidFill>
              </a:rPr>
              <a:t>indicated </a:t>
            </a:r>
            <a:r>
              <a:rPr lang="en-US" dirty="0" smtClean="0">
                <a:solidFill>
                  <a:srgbClr val="FFFFFF"/>
                </a:solidFill>
              </a:rPr>
              <a:t>a broad </a:t>
            </a:r>
            <a:r>
              <a:rPr lang="en-US" dirty="0" smtClean="0">
                <a:solidFill>
                  <a:srgbClr val="FFFFFF"/>
                </a:solidFill>
              </a:rPr>
              <a:t>circulation (left panel - inset)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Rotational </a:t>
            </a:r>
            <a:r>
              <a:rPr lang="en-US" dirty="0">
                <a:solidFill>
                  <a:srgbClr val="FFFFFF"/>
                </a:solidFill>
              </a:rPr>
              <a:t>V</a:t>
            </a:r>
            <a:r>
              <a:rPr lang="en-US" dirty="0" smtClean="0">
                <a:solidFill>
                  <a:srgbClr val="FFFFFF"/>
                </a:solidFill>
              </a:rPr>
              <a:t>elocity = </a:t>
            </a:r>
            <a:r>
              <a:rPr lang="en-US" dirty="0" smtClean="0">
                <a:solidFill>
                  <a:srgbClr val="FFFFFF"/>
                </a:solidFill>
              </a:rPr>
              <a:t>37 knots.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792" y="2971800"/>
            <a:ext cx="1560996" cy="159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80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67352"/>
            <a:ext cx="7820025" cy="426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24071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GYX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1529Z</a:t>
            </a: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Gate </a:t>
            </a:r>
            <a:r>
              <a:rPr lang="en-US" dirty="0" smtClean="0">
                <a:solidFill>
                  <a:srgbClr val="FFFFFF"/>
                </a:solidFill>
              </a:rPr>
              <a:t>to Gate Shear = 54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  <a:r>
              <a:rPr lang="en-US" dirty="0" smtClean="0">
                <a:solidFill>
                  <a:srgbClr val="FFFFFF"/>
                </a:solidFill>
              </a:rPr>
              <a:t>; Tornado </a:t>
            </a:r>
            <a:r>
              <a:rPr lang="en-US" dirty="0" smtClean="0">
                <a:solidFill>
                  <a:srgbClr val="FFFFFF"/>
                </a:solidFill>
              </a:rPr>
              <a:t>began </a:t>
            </a:r>
            <a:r>
              <a:rPr lang="en-US" dirty="0" smtClean="0">
                <a:solidFill>
                  <a:srgbClr val="FFFFFF"/>
                </a:solidFill>
              </a:rPr>
              <a:t>at 1530Z.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" y="381000"/>
            <a:ext cx="7816850" cy="426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6"/>
          <p:cNvSpPr txBox="1">
            <a:spLocks noChangeArrowheads="1"/>
          </p:cNvSpPr>
          <p:nvPr/>
        </p:nvSpPr>
        <p:spPr bwMode="auto">
          <a:xfrm>
            <a:off x="522288" y="3327400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GYX 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1557Z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Note “comma-like” appendage of higher reflectivity.</a:t>
            </a:r>
            <a:r>
              <a:rPr lang="en-US" sz="1800" dirty="0" smtClean="0">
                <a:solidFill>
                  <a:srgbClr val="FFFFFF"/>
                </a:solidFill>
              </a:rPr>
              <a:t>  </a:t>
            </a:r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614362" y="242392"/>
            <a:ext cx="7315200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EF </a:t>
            </a:r>
            <a:r>
              <a:rPr lang="en-US" dirty="0" smtClean="0">
                <a:solidFill>
                  <a:srgbClr val="FFFFFF"/>
                </a:solidFill>
              </a:rPr>
              <a:t>Rating: 2    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Length: 1.5 Miles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Width: 150 Yards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Deaths</a:t>
            </a:r>
            <a:r>
              <a:rPr lang="en-US" dirty="0" smtClean="0">
                <a:solidFill>
                  <a:srgbClr val="FFFFFF"/>
                </a:solidFill>
              </a:rPr>
              <a:t>: 0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Injuries</a:t>
            </a:r>
            <a:r>
              <a:rPr lang="en-US" dirty="0" smtClean="0">
                <a:solidFill>
                  <a:srgbClr val="FFFFFF"/>
                </a:solidFill>
              </a:rPr>
              <a:t>: 7</a:t>
            </a: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70659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" y="838200"/>
            <a:ext cx="3845719" cy="281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6" y="838200"/>
            <a:ext cx="3841744" cy="281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6635" y="4388078"/>
            <a:ext cx="3490913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EF Rating: 2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Path Length: 1.3 Miles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Path Width: 50 Yards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Deaths: 0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Injuries: 1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70662" name="TextBox 3"/>
          <p:cNvSpPr txBox="1">
            <a:spLocks noChangeArrowheads="1"/>
          </p:cNvSpPr>
          <p:nvPr/>
        </p:nvSpPr>
        <p:spPr bwMode="auto">
          <a:xfrm>
            <a:off x="411920" y="4186535"/>
            <a:ext cx="829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                 </a:t>
            </a:r>
            <a:r>
              <a:rPr lang="en-US" dirty="0"/>
              <a:t>Tornado 1: </a:t>
            </a:r>
            <a:r>
              <a:rPr lang="en-US" dirty="0" smtClean="0"/>
              <a:t>0023Z</a:t>
            </a:r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dirty="0" smtClean="0"/>
              <a:t>Tornado </a:t>
            </a:r>
            <a:r>
              <a:rPr lang="en-US" dirty="0"/>
              <a:t>2: 0043Z</a:t>
            </a:r>
          </a:p>
        </p:txBody>
      </p:sp>
      <p:sp>
        <p:nvSpPr>
          <p:cNvPr id="70663" name="TextBox 4"/>
          <p:cNvSpPr txBox="1">
            <a:spLocks noChangeArrowheads="1"/>
          </p:cNvSpPr>
          <p:nvPr/>
        </p:nvSpPr>
        <p:spPr bwMode="auto">
          <a:xfrm>
            <a:off x="253122" y="3227825"/>
            <a:ext cx="867251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</a:t>
            </a:r>
          </a:p>
          <a:p>
            <a:pPr eaLnBrk="1" hangingPunct="1"/>
            <a:r>
              <a:rPr lang="en-US" sz="2000" dirty="0" smtClean="0"/>
              <a:t> Map </a:t>
            </a:r>
            <a:r>
              <a:rPr lang="en-US" sz="2000" dirty="0"/>
              <a:t>of F2 / &gt; Tornadoes   (SPC)                 </a:t>
            </a:r>
            <a:r>
              <a:rPr lang="en-US" sz="2000" dirty="0" smtClean="0"/>
              <a:t>Map </a:t>
            </a:r>
            <a:r>
              <a:rPr lang="en-US" sz="2000" dirty="0"/>
              <a:t>of all Tornadoes (Google)</a:t>
            </a:r>
          </a:p>
          <a:p>
            <a:pPr eaLnBrk="1" hangingPunct="1"/>
            <a:r>
              <a:rPr lang="en-US" sz="1800" dirty="0"/>
              <a:t>		             </a:t>
            </a:r>
          </a:p>
        </p:txBody>
      </p:sp>
      <p:sp>
        <p:nvSpPr>
          <p:cNvPr id="70664" name="TextBox 5"/>
          <p:cNvSpPr txBox="1">
            <a:spLocks noChangeArrowheads="1"/>
          </p:cNvSpPr>
          <p:nvPr/>
        </p:nvSpPr>
        <p:spPr bwMode="auto">
          <a:xfrm>
            <a:off x="466725" y="0"/>
            <a:ext cx="82105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sz="18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FFFF"/>
                </a:solidFill>
              </a:rPr>
              <a:t>The July </a:t>
            </a:r>
            <a:r>
              <a:rPr lang="en-US" dirty="0" smtClean="0">
                <a:solidFill>
                  <a:srgbClr val="FFFFFF"/>
                </a:solidFill>
              </a:rPr>
              <a:t>21, 2003 </a:t>
            </a:r>
            <a:r>
              <a:rPr lang="en-US" dirty="0">
                <a:solidFill>
                  <a:srgbClr val="FFFFFF"/>
                </a:solidFill>
              </a:rPr>
              <a:t>NY Tornadoes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16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88"/>
            <a:ext cx="4267200" cy="31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2288"/>
            <a:ext cx="4194175" cy="31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52400" y="990600"/>
            <a:ext cx="88423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-1" y="381000"/>
            <a:ext cx="8994776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00Z 500 hPa Analysis			  00Z Surface </a:t>
            </a:r>
            <a:r>
              <a:rPr lang="en-US" sz="2000" dirty="0" smtClean="0">
                <a:solidFill>
                  <a:srgbClr val="FFFFFF"/>
                </a:solidFill>
              </a:rPr>
              <a:t>Analysis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500 </a:t>
            </a:r>
            <a:r>
              <a:rPr lang="en-US" dirty="0" err="1" smtClean="0">
                <a:solidFill>
                  <a:srgbClr val="FFFFFF"/>
                </a:solidFill>
              </a:rPr>
              <a:t>hPa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Jet </a:t>
            </a:r>
            <a:r>
              <a:rPr lang="en-US" dirty="0" smtClean="0">
                <a:solidFill>
                  <a:srgbClr val="FFFFFF"/>
                </a:solidFill>
              </a:rPr>
              <a:t>Maxima of 50+ </a:t>
            </a:r>
            <a:r>
              <a:rPr lang="en-US" dirty="0" smtClean="0">
                <a:solidFill>
                  <a:srgbClr val="FFFFFF"/>
                </a:solidFill>
              </a:rPr>
              <a:t>knots </a:t>
            </a:r>
            <a:r>
              <a:rPr lang="en-US" dirty="0" smtClean="0">
                <a:solidFill>
                  <a:srgbClr val="FFFFFF"/>
                </a:solidFill>
              </a:rPr>
              <a:t>moving through NY/PA.</a:t>
            </a:r>
          </a:p>
          <a:p>
            <a:pPr marL="1028700" lvl="1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Warm </a:t>
            </a:r>
            <a:r>
              <a:rPr lang="en-US" dirty="0" smtClean="0">
                <a:solidFill>
                  <a:srgbClr val="FFFFFF"/>
                </a:solidFill>
              </a:rPr>
              <a:t>front moving northward through the Hudson Valley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</a:p>
          <a:p>
            <a:pPr lvl="1" indent="0" eaLnBrk="1" hangingPunct="1"/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leading </a:t>
            </a:r>
            <a:r>
              <a:rPr lang="en-US" dirty="0" smtClean="0">
                <a:solidFill>
                  <a:srgbClr val="FFFFFF"/>
                </a:solidFill>
              </a:rPr>
              <a:t>to </a:t>
            </a:r>
            <a:r>
              <a:rPr lang="en-US" dirty="0" smtClean="0">
                <a:solidFill>
                  <a:srgbClr val="FFFFFF"/>
                </a:solidFill>
              </a:rPr>
              <a:t>southerly flow and </a:t>
            </a:r>
            <a:r>
              <a:rPr lang="en-US" dirty="0" smtClean="0">
                <a:solidFill>
                  <a:srgbClr val="FFFFFF"/>
                </a:solidFill>
              </a:rPr>
              <a:t>60F+ </a:t>
            </a:r>
            <a:r>
              <a:rPr lang="en-US" dirty="0" smtClean="0">
                <a:solidFill>
                  <a:srgbClr val="FFFFFF"/>
                </a:solidFill>
              </a:rPr>
              <a:t>Dewpoints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27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522288"/>
            <a:ext cx="4098925" cy="31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522288"/>
            <a:ext cx="4105275" cy="319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107950" y="1219200"/>
            <a:ext cx="88423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31748" y="343794"/>
            <a:ext cx="9112251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  <a:r>
              <a:rPr lang="en-US" sz="2000" dirty="0">
                <a:solidFill>
                  <a:srgbClr val="FFFFFF"/>
                </a:solidFill>
              </a:rPr>
              <a:t>00Z Albany Sounding			  00Z Albany Hodograph ( Lower 1 KM 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lvl="1"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Strong </a:t>
            </a:r>
            <a:r>
              <a:rPr lang="en-US" dirty="0" smtClean="0">
                <a:solidFill>
                  <a:srgbClr val="FFFFFF"/>
                </a:solidFill>
              </a:rPr>
              <a:t>directional and speed shear.</a:t>
            </a:r>
          </a:p>
          <a:p>
            <a:pPr marL="1028700" lvl="1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Long </a:t>
            </a:r>
            <a:r>
              <a:rPr lang="en-US" dirty="0" smtClean="0">
                <a:solidFill>
                  <a:srgbClr val="FFFFFF"/>
                </a:solidFill>
              </a:rPr>
              <a:t>and clockwise Hodograph in the lowest 1 </a:t>
            </a:r>
            <a:r>
              <a:rPr lang="en-US" dirty="0" smtClean="0">
                <a:solidFill>
                  <a:srgbClr val="FFFFFF"/>
                </a:solidFill>
              </a:rPr>
              <a:t>KM</a:t>
            </a:r>
            <a:r>
              <a:rPr lang="en-US" dirty="0">
                <a:solidFill>
                  <a:srgbClr val="FFFFFF"/>
                </a:solidFill>
              </a:rPr>
              <a:t>;</a:t>
            </a:r>
            <a:endParaRPr lang="en-US" dirty="0" smtClean="0">
              <a:solidFill>
                <a:srgbClr val="FFFFFF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       </a:t>
            </a:r>
            <a:r>
              <a:rPr lang="en-US" dirty="0" smtClean="0">
                <a:solidFill>
                  <a:srgbClr val="FFFFFF"/>
                </a:solidFill>
              </a:rPr>
              <a:t>large </a:t>
            </a:r>
            <a:r>
              <a:rPr lang="en-US" dirty="0" smtClean="0">
                <a:solidFill>
                  <a:srgbClr val="FFFFFF"/>
                </a:solidFill>
              </a:rPr>
              <a:t>values </a:t>
            </a:r>
            <a:r>
              <a:rPr lang="en-US" dirty="0" smtClean="0">
                <a:solidFill>
                  <a:srgbClr val="FFFFFF"/>
                </a:solidFill>
              </a:rPr>
              <a:t>of Storm-Relative </a:t>
            </a:r>
            <a:r>
              <a:rPr lang="en-US" dirty="0" smtClean="0">
                <a:solidFill>
                  <a:srgbClr val="FFFFFF"/>
                </a:solidFill>
              </a:rPr>
              <a:t>Helicity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57200"/>
            <a:ext cx="7791450" cy="426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6"/>
          <p:cNvSpPr txBox="1">
            <a:spLocks noChangeArrowheads="1"/>
          </p:cNvSpPr>
          <p:nvPr/>
        </p:nvSpPr>
        <p:spPr bwMode="auto">
          <a:xfrm>
            <a:off x="533400" y="3352042"/>
            <a:ext cx="8001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ENX 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 </a:t>
            </a:r>
            <a:r>
              <a:rPr lang="en-US" sz="2000" dirty="0" smtClean="0">
                <a:solidFill>
                  <a:srgbClr val="FFFFFF"/>
                </a:solidFill>
              </a:rPr>
              <a:t>0009Z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Broad </a:t>
            </a:r>
            <a:r>
              <a:rPr lang="en-US" dirty="0" smtClean="0">
                <a:solidFill>
                  <a:srgbClr val="FFFFFF"/>
                </a:solidFill>
              </a:rPr>
              <a:t>Mesocyclone</a:t>
            </a:r>
            <a:r>
              <a:rPr lang="en-US" dirty="0" smtClean="0">
                <a:solidFill>
                  <a:srgbClr val="FFFFFF"/>
                </a:solidFill>
              </a:rPr>
              <a:t>; Rotational Velocity = 51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Produced  F1 </a:t>
            </a:r>
            <a:r>
              <a:rPr lang="en-US" dirty="0">
                <a:solidFill>
                  <a:srgbClr val="FFFFFF"/>
                </a:solidFill>
              </a:rPr>
              <a:t>Tornado in Sullivan County NY </a:t>
            </a:r>
            <a:r>
              <a:rPr lang="en-US" dirty="0" smtClean="0">
                <a:solidFill>
                  <a:srgbClr val="FFFFFF"/>
                </a:solidFill>
              </a:rPr>
              <a:t>at 2320Z.</a:t>
            </a:r>
          </a:p>
          <a:p>
            <a:pPr eaLnBrk="1" hangingPunct="1"/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 </a:t>
            </a:r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2" y="478181"/>
            <a:ext cx="7794625" cy="4260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526266" y="3352800"/>
            <a:ext cx="861773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ENX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Reflectivity -  0020Z  </a:t>
            </a: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Gate </a:t>
            </a:r>
            <a:r>
              <a:rPr lang="en-US" dirty="0" smtClean="0">
                <a:solidFill>
                  <a:srgbClr val="FFFFFF"/>
                </a:solidFill>
              </a:rPr>
              <a:t>to Gate Shear = 96 </a:t>
            </a:r>
            <a:r>
              <a:rPr lang="en-US" dirty="0" smtClean="0">
                <a:solidFill>
                  <a:srgbClr val="FFFFFF"/>
                </a:solidFill>
              </a:rPr>
              <a:t>knots; First F2 Tornado began at 0023Z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1" y="636896"/>
            <a:ext cx="1600200" cy="174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804" y="228600"/>
            <a:ext cx="4335157" cy="248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804" y="2895600"/>
            <a:ext cx="4335157" cy="2501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838200" y="609601"/>
            <a:ext cx="7620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majority </a:t>
            </a:r>
            <a:r>
              <a:rPr lang="en-US" dirty="0">
                <a:solidFill>
                  <a:srgbClr val="FFFFFF"/>
                </a:solidFill>
              </a:rPr>
              <a:t>of tornadoes occurred during the months of </a:t>
            </a:r>
            <a:r>
              <a:rPr lang="en-US" dirty="0" smtClean="0">
                <a:solidFill>
                  <a:srgbClr val="FFFFFF"/>
                </a:solidFill>
              </a:rPr>
              <a:t>May </a:t>
            </a:r>
            <a:r>
              <a:rPr lang="en-US" dirty="0">
                <a:solidFill>
                  <a:srgbClr val="FFFFFF"/>
                </a:solidFill>
              </a:rPr>
              <a:t>&amp; July, </a:t>
            </a:r>
            <a:r>
              <a:rPr lang="en-US" dirty="0" smtClean="0">
                <a:solidFill>
                  <a:srgbClr val="FFFFFF"/>
                </a:solidFill>
              </a:rPr>
              <a:t>between </a:t>
            </a:r>
            <a:r>
              <a:rPr lang="en-US" dirty="0">
                <a:solidFill>
                  <a:srgbClr val="FFFFFF"/>
                </a:solidFill>
              </a:rPr>
              <a:t>19Z and 23Z (3 to 8 PM E.D.T.)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4" y="442409"/>
            <a:ext cx="7810500" cy="4237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6"/>
          <p:cNvSpPr txBox="1">
            <a:spLocks noChangeArrowheads="1"/>
          </p:cNvSpPr>
          <p:nvPr/>
        </p:nvSpPr>
        <p:spPr bwMode="auto">
          <a:xfrm>
            <a:off x="524563" y="3276600"/>
            <a:ext cx="862171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ENX </a:t>
            </a:r>
            <a:r>
              <a:rPr lang="en-US" sz="2000" dirty="0">
                <a:solidFill>
                  <a:srgbClr val="FFFFFF"/>
                </a:solidFill>
              </a:rPr>
              <a:t>Storm Relative Velocity &amp; Base Reflectivity -  </a:t>
            </a:r>
            <a:r>
              <a:rPr lang="en-US" sz="2000" dirty="0" smtClean="0">
                <a:solidFill>
                  <a:srgbClr val="FFFFFF"/>
                </a:solidFill>
              </a:rPr>
              <a:t>0040Z</a:t>
            </a: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Gate </a:t>
            </a:r>
            <a:r>
              <a:rPr lang="en-US" dirty="0" smtClean="0">
                <a:solidFill>
                  <a:srgbClr val="FFFFFF"/>
                </a:solidFill>
              </a:rPr>
              <a:t>to Gate Shear = 87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  <a:r>
              <a:rPr lang="en-US" dirty="0" smtClean="0">
                <a:solidFill>
                  <a:srgbClr val="FFFFFF"/>
                </a:solidFill>
              </a:rPr>
              <a:t>; 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r>
              <a:rPr lang="en-US" baseline="30000" dirty="0" smtClean="0">
                <a:solidFill>
                  <a:srgbClr val="FFFFFF"/>
                </a:solidFill>
              </a:rPr>
              <a:t>nd</a:t>
            </a:r>
            <a:r>
              <a:rPr lang="en-US" dirty="0" smtClean="0">
                <a:solidFill>
                  <a:srgbClr val="FFFFFF"/>
                </a:solidFill>
              </a:rPr>
              <a:t> F2 </a:t>
            </a:r>
            <a:r>
              <a:rPr lang="en-US" dirty="0" smtClean="0">
                <a:solidFill>
                  <a:srgbClr val="FFFFFF"/>
                </a:solidFill>
              </a:rPr>
              <a:t>Tornado </a:t>
            </a:r>
            <a:r>
              <a:rPr lang="en-US" dirty="0" smtClean="0">
                <a:solidFill>
                  <a:srgbClr val="FFFFFF"/>
                </a:solidFill>
              </a:rPr>
              <a:t>began at </a:t>
            </a:r>
            <a:r>
              <a:rPr lang="en-US" dirty="0" smtClean="0">
                <a:solidFill>
                  <a:srgbClr val="FFFFFF"/>
                </a:solidFill>
              </a:rPr>
              <a:t>0043Z. 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Produced 3 additional F1 tornadoes in the following 70 minutes.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87" y="585713"/>
            <a:ext cx="1609020" cy="175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685800" y="622300"/>
            <a:ext cx="7315200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sz="1800" dirty="0">
              <a:solidFill>
                <a:srgbClr val="FFFFFF"/>
              </a:solidFill>
            </a:endParaRPr>
          </a:p>
          <a:p>
            <a:pPr lvl="1" eaLnBrk="1" hangingPunct="1">
              <a:defRPr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EF </a:t>
            </a:r>
            <a:r>
              <a:rPr lang="en-US" dirty="0" smtClean="0">
                <a:solidFill>
                  <a:srgbClr val="FFFFFF"/>
                </a:solidFill>
              </a:rPr>
              <a:t>Rating: 0    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Length: 4.5 Miles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Path </a:t>
            </a:r>
            <a:r>
              <a:rPr lang="en-US" dirty="0" smtClean="0">
                <a:solidFill>
                  <a:srgbClr val="FFFFFF"/>
                </a:solidFill>
              </a:rPr>
              <a:t>Width: 150 Yards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Deaths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endParaRPr lang="en-US" dirty="0" smtClean="0">
              <a:solidFill>
                <a:srgbClr val="FFFFFF"/>
              </a:solidFill>
            </a:endParaRP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FF"/>
                </a:solidFill>
              </a:rPr>
              <a:t> Injuries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7" y="990600"/>
            <a:ext cx="6035675" cy="2767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2072" y="4278814"/>
            <a:ext cx="3490913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EF Rating: 0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Path Length: 4 Miles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Path Width: 20 Yards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Deaths: 0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dirty="0"/>
              <a:t>Injuries: 0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3973" name="TextBox 3"/>
          <p:cNvSpPr txBox="1">
            <a:spLocks noChangeArrowheads="1"/>
          </p:cNvSpPr>
          <p:nvPr/>
        </p:nvSpPr>
        <p:spPr bwMode="auto">
          <a:xfrm>
            <a:off x="685800" y="4030017"/>
            <a:ext cx="8291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 dirty="0"/>
              <a:t>             </a:t>
            </a:r>
            <a:r>
              <a:rPr lang="en-US" dirty="0" smtClean="0"/>
              <a:t>Tornado </a:t>
            </a:r>
            <a:r>
              <a:rPr lang="en-US" dirty="0"/>
              <a:t>1: </a:t>
            </a:r>
            <a:r>
              <a:rPr lang="en-US" dirty="0" smtClean="0"/>
              <a:t>1806Z	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Tornado </a:t>
            </a:r>
            <a:r>
              <a:rPr lang="en-US" dirty="0"/>
              <a:t>2: 1957Z</a:t>
            </a:r>
          </a:p>
        </p:txBody>
      </p:sp>
      <p:sp>
        <p:nvSpPr>
          <p:cNvPr id="83974" name="TextBox 4"/>
          <p:cNvSpPr txBox="1">
            <a:spLocks noChangeArrowheads="1"/>
          </p:cNvSpPr>
          <p:nvPr/>
        </p:nvSpPr>
        <p:spPr bwMode="auto">
          <a:xfrm>
            <a:off x="295700" y="3291830"/>
            <a:ext cx="8672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 </a:t>
            </a:r>
          </a:p>
          <a:p>
            <a:pPr eaLnBrk="1" hangingPunct="1"/>
            <a:r>
              <a:rPr lang="en-US" sz="1800" dirty="0"/>
              <a:t> 						</a:t>
            </a:r>
            <a:r>
              <a:rPr lang="en-US" sz="1800" dirty="0" smtClean="0"/>
              <a:t>               (</a:t>
            </a:r>
            <a:r>
              <a:rPr lang="en-US" sz="1800" dirty="0"/>
              <a:t>Google)</a:t>
            </a:r>
          </a:p>
        </p:txBody>
      </p:sp>
      <p:sp>
        <p:nvSpPr>
          <p:cNvPr id="83975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21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en-US" sz="1800" dirty="0">
              <a:solidFill>
                <a:srgbClr val="FFFFFF"/>
              </a:solidFill>
            </a:endParaRPr>
          </a:p>
          <a:p>
            <a:pPr algn="ctr" eaLnBrk="1" hangingPunct="1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3976" name="TextBox 8"/>
          <p:cNvSpPr txBox="1">
            <a:spLocks noChangeArrowheads="1"/>
          </p:cNvSpPr>
          <p:nvPr/>
        </p:nvSpPr>
        <p:spPr bwMode="auto">
          <a:xfrm>
            <a:off x="914400" y="2873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u="sng" dirty="0">
                <a:solidFill>
                  <a:srgbClr val="FFFFFF"/>
                </a:solidFill>
              </a:rPr>
              <a:t>The August 10, 2012 </a:t>
            </a:r>
            <a:r>
              <a:rPr lang="en-US" u="sng" dirty="0" smtClean="0">
                <a:solidFill>
                  <a:srgbClr val="FFFFFF"/>
                </a:solidFill>
              </a:rPr>
              <a:t>EF-0 Tornadoes</a:t>
            </a:r>
            <a:endParaRPr lang="en-US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4"/>
          <p:cNvSpPr txBox="1">
            <a:spLocks noChangeArrowheads="1"/>
          </p:cNvSpPr>
          <p:nvPr/>
        </p:nvSpPr>
        <p:spPr bwMode="auto">
          <a:xfrm>
            <a:off x="533400" y="609600"/>
            <a:ext cx="8229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102870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These </a:t>
            </a:r>
            <a:r>
              <a:rPr lang="en-US" dirty="0"/>
              <a:t>tornadoes were associated with a Mesoscale </a:t>
            </a:r>
            <a:r>
              <a:rPr lang="en-US" dirty="0" smtClean="0"/>
              <a:t>Convective </a:t>
            </a:r>
            <a:r>
              <a:rPr lang="en-US" dirty="0"/>
              <a:t>System (MCS) and an attendant Mesoscale Convective Vortex (MCV). There </a:t>
            </a:r>
            <a:r>
              <a:rPr lang="en-US" dirty="0" smtClean="0"/>
              <a:t>was </a:t>
            </a:r>
            <a:r>
              <a:rPr lang="en-US" dirty="0"/>
              <a:t>also a microburst in Glastonbury, CT.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is an MCV</a:t>
            </a:r>
            <a:r>
              <a:rPr lang="en-US" dirty="0" smtClean="0"/>
              <a:t>?</a:t>
            </a:r>
            <a:endParaRPr lang="en-US" dirty="0"/>
          </a:p>
          <a:p>
            <a:pPr lvl="1" eaLnBrk="1" hangingPunct="1">
              <a:buFont typeface="Wingdings" pitchFamily="2" charset="2"/>
              <a:buChar char="q"/>
            </a:pPr>
            <a:endParaRPr lang="en-US" dirty="0"/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/>
              <a:t> A </a:t>
            </a:r>
            <a:r>
              <a:rPr lang="en-US" dirty="0"/>
              <a:t>cyclone within an MCS</a:t>
            </a:r>
            <a:r>
              <a:rPr lang="en-US" dirty="0" smtClean="0"/>
              <a:t>.</a:t>
            </a:r>
            <a:endParaRPr lang="en-US" dirty="0"/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/>
              <a:t> Ranges </a:t>
            </a:r>
            <a:r>
              <a:rPr lang="en-US" dirty="0"/>
              <a:t>from </a:t>
            </a:r>
            <a:r>
              <a:rPr lang="en-US" dirty="0" smtClean="0"/>
              <a:t>30 </a:t>
            </a:r>
            <a:r>
              <a:rPr lang="en-US" dirty="0"/>
              <a:t>to </a:t>
            </a:r>
            <a:r>
              <a:rPr lang="en-US" dirty="0" smtClean="0"/>
              <a:t>180 Miles </a:t>
            </a:r>
            <a:r>
              <a:rPr lang="en-US" dirty="0"/>
              <a:t>in Diameter</a:t>
            </a:r>
            <a:r>
              <a:rPr lang="en-US" dirty="0" smtClean="0"/>
              <a:t>.</a:t>
            </a:r>
            <a:endParaRPr lang="en-US" dirty="0"/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/>
              <a:t> May </a:t>
            </a:r>
            <a:r>
              <a:rPr lang="en-US" dirty="0"/>
              <a:t>persist even after the MCS itself has dissipated.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Essentially, the MCS develops the characteristics of a warm-core system, </a:t>
            </a:r>
            <a:r>
              <a:rPr lang="en-US" dirty="0" smtClean="0"/>
              <a:t>similar </a:t>
            </a:r>
            <a:r>
              <a:rPr lang="en-US" dirty="0"/>
              <a:t>to that of a tropical cyclone. </a:t>
            </a:r>
            <a:r>
              <a:rPr lang="en-US" dirty="0" smtClean="0"/>
              <a:t>But the </a:t>
            </a:r>
            <a:r>
              <a:rPr lang="en-US" dirty="0" smtClean="0"/>
              <a:t>strongest </a:t>
            </a:r>
            <a:r>
              <a:rPr lang="en-US" dirty="0"/>
              <a:t>circulation is in the mid-levels of the </a:t>
            </a:r>
            <a:r>
              <a:rPr lang="en-US" dirty="0" smtClean="0"/>
              <a:t>atmosphere. It </a:t>
            </a:r>
            <a:r>
              <a:rPr lang="en-US" dirty="0"/>
              <a:t>may </a:t>
            </a:r>
            <a:r>
              <a:rPr lang="en-US" dirty="0" smtClean="0"/>
              <a:t>also </a:t>
            </a:r>
          </a:p>
          <a:p>
            <a:pPr eaLnBrk="1" hangingPunct="1"/>
            <a:r>
              <a:rPr lang="en-US" dirty="0" smtClean="0"/>
              <a:t>be </a:t>
            </a:r>
            <a:r>
              <a:rPr lang="en-US" dirty="0"/>
              <a:t>reflected at the surface as a small area of low pressure. </a:t>
            </a:r>
          </a:p>
        </p:txBody>
      </p:sp>
    </p:spTree>
    <p:extLst>
      <p:ext uri="{BB962C8B-B14F-4D97-AF65-F5344CB8AC3E}">
        <p14:creationId xmlns:p14="http://schemas.microsoft.com/office/powerpoint/2010/main" val="4020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475" y="779180"/>
            <a:ext cx="7816850" cy="4239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914400" y="2873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u="sng" dirty="0"/>
              <a:t>The Long Island Tornado</a:t>
            </a:r>
          </a:p>
        </p:txBody>
      </p:sp>
      <p:sp>
        <p:nvSpPr>
          <p:cNvPr id="91140" name="TextBox 4"/>
          <p:cNvSpPr txBox="1">
            <a:spLocks noChangeArrowheads="1"/>
          </p:cNvSpPr>
          <p:nvPr/>
        </p:nvSpPr>
        <p:spPr bwMode="auto">
          <a:xfrm>
            <a:off x="522288" y="3327400"/>
            <a:ext cx="8001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OKX 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1800Z 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Tornado began </a:t>
            </a:r>
            <a:r>
              <a:rPr lang="en-US" dirty="0" smtClean="0">
                <a:solidFill>
                  <a:srgbClr val="FFFFFF"/>
                </a:solidFill>
              </a:rPr>
              <a:t>at 1806Z.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914399"/>
            <a:ext cx="1856097" cy="198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07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38" y="771493"/>
            <a:ext cx="7832725" cy="425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3"/>
          <p:cNvSpPr txBox="1">
            <a:spLocks noChangeArrowheads="1"/>
          </p:cNvSpPr>
          <p:nvPr/>
        </p:nvSpPr>
        <p:spPr bwMode="auto">
          <a:xfrm>
            <a:off x="914400" y="2873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u="sng" dirty="0"/>
              <a:t>The Block Island Tornado</a:t>
            </a:r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522288" y="3327400"/>
            <a:ext cx="831691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OKX 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Tilt) </a:t>
            </a:r>
            <a:r>
              <a:rPr lang="en-US" sz="2000" dirty="0" smtClean="0">
                <a:solidFill>
                  <a:srgbClr val="FFFFFF"/>
                </a:solidFill>
              </a:rPr>
              <a:t>- </a:t>
            </a:r>
            <a:r>
              <a:rPr lang="en-US" sz="2000" dirty="0" smtClean="0">
                <a:solidFill>
                  <a:srgbClr val="FFFFFF"/>
                </a:solidFill>
              </a:rPr>
              <a:t>1957Z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Gate </a:t>
            </a:r>
            <a:r>
              <a:rPr lang="en-US" dirty="0" smtClean="0">
                <a:solidFill>
                  <a:srgbClr val="FFFFFF"/>
                </a:solidFill>
              </a:rPr>
              <a:t>to Gate Shear = 60 </a:t>
            </a:r>
            <a:r>
              <a:rPr lang="en-US" dirty="0" smtClean="0">
                <a:solidFill>
                  <a:srgbClr val="FFFFFF"/>
                </a:solidFill>
              </a:rPr>
              <a:t>knots</a:t>
            </a:r>
            <a:r>
              <a:rPr lang="en-US" dirty="0">
                <a:solidFill>
                  <a:srgbClr val="FFFFFF"/>
                </a:solidFill>
              </a:rPr>
              <a:t>; Tornado </a:t>
            </a:r>
            <a:r>
              <a:rPr lang="en-US" dirty="0" smtClean="0">
                <a:solidFill>
                  <a:srgbClr val="FFFFFF"/>
                </a:solidFill>
              </a:rPr>
              <a:t>began </a:t>
            </a:r>
            <a:r>
              <a:rPr lang="en-US" dirty="0">
                <a:solidFill>
                  <a:srgbClr val="FFFFFF"/>
                </a:solidFill>
              </a:rPr>
              <a:t>at 1957Z.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 </a:t>
            </a: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 </a:t>
            </a: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04" y="904165"/>
            <a:ext cx="1856232" cy="1994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2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62000"/>
            <a:ext cx="7835900" cy="427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914400" y="287338"/>
            <a:ext cx="708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u="sng" dirty="0"/>
              <a:t>The Mesoscale Convective Vortex (MCV)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522288" y="3327400"/>
            <a:ext cx="862171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OKX Storm Relative Velocity &amp; Base </a:t>
            </a:r>
            <a:r>
              <a:rPr lang="en-US" sz="2000" dirty="0">
                <a:solidFill>
                  <a:srgbClr val="FFFFFF"/>
                </a:solidFill>
              </a:rPr>
              <a:t>Reflectivity (0.5 Deg. Tilt</a:t>
            </a:r>
            <a:r>
              <a:rPr lang="en-US" sz="2000" dirty="0" smtClean="0">
                <a:solidFill>
                  <a:srgbClr val="FFFFFF"/>
                </a:solidFill>
              </a:rPr>
              <a:t>) </a:t>
            </a:r>
            <a:r>
              <a:rPr lang="en-US" sz="2000" dirty="0" smtClean="0">
                <a:solidFill>
                  <a:srgbClr val="FFFFFF"/>
                </a:solidFill>
              </a:rPr>
              <a:t>- 2027Z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The </a:t>
            </a:r>
            <a:r>
              <a:rPr lang="en-US" dirty="0" smtClean="0">
                <a:solidFill>
                  <a:srgbClr val="FFFFFF"/>
                </a:solidFill>
              </a:rPr>
              <a:t>MCV circulation intensified </a:t>
            </a:r>
            <a:r>
              <a:rPr lang="en-US" dirty="0" smtClean="0">
                <a:solidFill>
                  <a:srgbClr val="FFFFFF"/>
                </a:solidFill>
              </a:rPr>
              <a:t>over CT; note eye-like feature.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 The </a:t>
            </a:r>
            <a:r>
              <a:rPr lang="en-US" dirty="0" smtClean="0">
                <a:solidFill>
                  <a:srgbClr val="FFFFFF"/>
                </a:solidFill>
              </a:rPr>
              <a:t>Glastonbury, CT microburst occurred at </a:t>
            </a:r>
            <a:r>
              <a:rPr lang="en-US" dirty="0" smtClean="0">
                <a:solidFill>
                  <a:srgbClr val="FFFFFF"/>
                </a:solidFill>
              </a:rPr>
              <a:t>2030Z ~ 100 mph.</a:t>
            </a: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FFFF"/>
                </a:solidFill>
              </a:rPr>
              <a:t>  </a:t>
            </a:r>
            <a:endParaRPr lang="en-US" sz="1800" dirty="0">
              <a:solidFill>
                <a:srgbClr val="FFFFFF"/>
              </a:solidFill>
            </a:endParaRPr>
          </a:p>
          <a:p>
            <a:pPr eaLnBrk="1" hangingPunct="1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86290"/>
            <a:ext cx="1856232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78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Times New Roman" charset="0"/>
              </a:rPr>
              <a:t/>
            </a:r>
            <a:br>
              <a:rPr lang="en-US" dirty="0" smtClean="0">
                <a:cs typeface="Times New Roman" charset="0"/>
              </a:rPr>
            </a:br>
            <a:r>
              <a:rPr lang="en-US" dirty="0">
                <a:cs typeface="Times New Roman" charset="0"/>
              </a:rPr>
              <a:t/>
            </a:r>
            <a:br>
              <a:rPr lang="en-US" dirty="0">
                <a:cs typeface="Times New Roman" charset="0"/>
              </a:rPr>
            </a:br>
            <a:r>
              <a:rPr lang="en-US" dirty="0" smtClean="0">
                <a:cs typeface="Times New Roman" charset="0"/>
              </a:rPr>
              <a:t/>
            </a:r>
            <a:br>
              <a:rPr lang="en-US" dirty="0" smtClean="0">
                <a:cs typeface="Times New Roman" charset="0"/>
              </a:rPr>
            </a:br>
            <a:r>
              <a:rPr lang="en-US" dirty="0">
                <a:cs typeface="Times New Roman" charset="0"/>
              </a:rPr>
              <a:t/>
            </a:r>
            <a:br>
              <a:rPr lang="en-US" dirty="0">
                <a:cs typeface="Times New Roman" charset="0"/>
              </a:rPr>
            </a:br>
            <a:r>
              <a:rPr lang="en-US" dirty="0" smtClean="0">
                <a:cs typeface="Times New Roman" charset="0"/>
              </a:rPr>
              <a:t>WSR </a:t>
            </a:r>
            <a:r>
              <a:rPr lang="en-US" dirty="0">
                <a:cs typeface="Times New Roman" charset="0"/>
              </a:rPr>
              <a:t>- 88D Characteristics of Significant Tornadoes in </a:t>
            </a:r>
            <a:br>
              <a:rPr lang="en-US" dirty="0">
                <a:cs typeface="Times New Roman" charset="0"/>
              </a:rPr>
            </a:br>
            <a:r>
              <a:rPr lang="en-US" dirty="0">
                <a:cs typeface="Times New Roman" charset="0"/>
              </a:rPr>
              <a:t>New York and New England</a:t>
            </a:r>
            <a:br>
              <a:rPr lang="en-US" dirty="0">
                <a:cs typeface="Times New Roman" charset="0"/>
              </a:rPr>
            </a:br>
            <a:r>
              <a:rPr lang="en-US" dirty="0" smtClean="0">
                <a:cs typeface="Times New Roman" charset="0"/>
              </a:rPr>
              <a:t>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3429000"/>
            <a:ext cx="9144000" cy="2667000"/>
          </a:xfrm>
        </p:spPr>
        <p:txBody>
          <a:bodyPr>
            <a:normAutofit fontScale="925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>
                <a:latin typeface="Times New Roman" charset="0"/>
                <a:cs typeface="Times New Roman" charset="0"/>
              </a:rPr>
              <a:t>Lance Franck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University </a:t>
            </a:r>
            <a:r>
              <a:rPr lang="en-US" sz="2800" dirty="0">
                <a:latin typeface="Times New Roman" charset="0"/>
                <a:cs typeface="Times New Roman" charset="0"/>
              </a:rPr>
              <a:t>of Massachusetts Lowell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Times New Roman" charset="0"/>
              <a:cs typeface="Times New Roman" charset="0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>
                <a:latin typeface="Times New Roman" charset="0"/>
                <a:cs typeface="Times New Roman" charset="0"/>
              </a:rPr>
              <a:t>Hayden Frank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latin typeface="Times New Roman" charset="0"/>
                <a:cs typeface="Times New Roman" charset="0"/>
              </a:rPr>
              <a:t>NOAA/NWS/Weather </a:t>
            </a:r>
            <a:r>
              <a:rPr lang="en-US" sz="2800" dirty="0">
                <a:latin typeface="Times New Roman" charset="0"/>
                <a:cs typeface="Times New Roman" charset="0"/>
              </a:rPr>
              <a:t>Forecast Office, </a:t>
            </a:r>
            <a:r>
              <a:rPr lang="en-US" sz="2800" dirty="0" smtClean="0">
                <a:latin typeface="Times New Roman" charset="0"/>
                <a:cs typeface="Times New Roman" charset="0"/>
              </a:rPr>
              <a:t>Taunton Massachusetts</a:t>
            </a:r>
            <a:endParaRPr lang="en-US" sz="28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5438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prstClr val="white"/>
                </a:solidFill>
              </a:rPr>
              <a:t> A storm-scale vertical column of rotating air that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     develops in the updraft of a severe thunderstorm.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     It covers a much larger area than the tornado that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     </a:t>
            </a:r>
            <a:r>
              <a:rPr lang="en-US" i="1" dirty="0" smtClean="0">
                <a:solidFill>
                  <a:prstClr val="white"/>
                </a:solidFill>
              </a:rPr>
              <a:t>may</a:t>
            </a:r>
            <a:r>
              <a:rPr lang="en-US" dirty="0" smtClean="0">
                <a:solidFill>
                  <a:prstClr val="white"/>
                </a:solidFill>
              </a:rPr>
              <a:t> develop within it. It is the hallmark of a </a:t>
            </a:r>
            <a:r>
              <a:rPr lang="en-US" dirty="0">
                <a:solidFill>
                  <a:prstClr val="white"/>
                </a:solidFill>
              </a:rPr>
              <a:t>s</a:t>
            </a:r>
            <a:r>
              <a:rPr lang="en-US" dirty="0" smtClean="0">
                <a:solidFill>
                  <a:prstClr val="white"/>
                </a:solidFill>
              </a:rPr>
              <a:t>upercell</a:t>
            </a:r>
            <a:r>
              <a:rPr lang="en-US" dirty="0" smtClean="0">
                <a:solidFill>
                  <a:prstClr val="white"/>
                </a:solidFill>
              </a:rPr>
              <a:t>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prstClr val="white"/>
                </a:solidFill>
              </a:rPr>
              <a:t>Does it meet </a:t>
            </a:r>
            <a:r>
              <a:rPr lang="en-US" dirty="0" smtClean="0">
                <a:solidFill>
                  <a:prstClr val="white"/>
                </a:solidFill>
              </a:rPr>
              <a:t>Mesocyclone</a:t>
            </a:r>
            <a:r>
              <a:rPr lang="en-US" dirty="0" smtClean="0">
                <a:solidFill>
                  <a:prstClr val="white"/>
                </a:solidFill>
              </a:rPr>
              <a:t> criteria</a:t>
            </a:r>
            <a:r>
              <a:rPr lang="en-US" dirty="0" smtClean="0">
                <a:solidFill>
                  <a:prstClr val="white"/>
                </a:solidFill>
              </a:rPr>
              <a:t>?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At least </a:t>
            </a:r>
            <a:r>
              <a:rPr lang="en-US" dirty="0" smtClean="0"/>
              <a:t>ten-thousand </a:t>
            </a:r>
            <a:r>
              <a:rPr lang="en-US" dirty="0"/>
              <a:t>f</a:t>
            </a:r>
            <a:r>
              <a:rPr lang="en-US" dirty="0" smtClean="0"/>
              <a:t>eet </a:t>
            </a:r>
            <a:r>
              <a:rPr lang="en-US" dirty="0" smtClean="0"/>
              <a:t>(KFT) in depth.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Persisting for at least two concurrent volume scans</a:t>
            </a:r>
          </a:p>
          <a:p>
            <a:pPr lvl="1" indent="0" eaLnBrk="1" hangingPunct="1">
              <a:defRPr/>
            </a:pPr>
            <a:r>
              <a:rPr lang="en-US" dirty="0" smtClean="0"/>
              <a:t>     (about 10 minutes).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Diameter of 5 </a:t>
            </a:r>
            <a:r>
              <a:rPr lang="en-US" dirty="0" smtClean="0"/>
              <a:t>miles or less.</a:t>
            </a:r>
          </a:p>
          <a:p>
            <a:pPr marL="1028700" lvl="1"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 Rotational Velocity of at least 25 knots.</a:t>
            </a:r>
          </a:p>
          <a:p>
            <a:pPr eaLnBrk="1" hangingPunct="1"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 smtClean="0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25538" y="287338"/>
            <a:ext cx="7086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3000" u="sng" dirty="0" smtClean="0"/>
              <a:t>The </a:t>
            </a:r>
            <a:r>
              <a:rPr lang="en-US" sz="3000" u="sng" dirty="0"/>
              <a:t>Mesocyclone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914400" y="609600"/>
            <a:ext cx="731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</a:t>
            </a:r>
            <a:r>
              <a:rPr lang="en-US" sz="2000" dirty="0" smtClean="0"/>
              <a:t>Example of a Mesocyclone.</a:t>
            </a:r>
            <a:endParaRPr lang="en-US" sz="2000" dirty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10400" cy="3819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799" y="242565"/>
            <a:ext cx="3978167" cy="453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914400" y="2611438"/>
            <a:ext cx="7620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Velocity increases from </a:t>
            </a:r>
            <a:r>
              <a:rPr lang="en-US" dirty="0"/>
              <a:t>T – 2 to T – </a:t>
            </a:r>
            <a:r>
              <a:rPr lang="en-US" dirty="0" smtClean="0"/>
              <a:t>1; Height decreases.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Velocity </a:t>
            </a:r>
            <a:r>
              <a:rPr lang="en-US" dirty="0"/>
              <a:t>– Height Correlation Coefficient  =  -0.84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7652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180" y="240561"/>
            <a:ext cx="3977640" cy="4548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14400" y="2590800"/>
            <a:ext cx="7315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At least three elevation </a:t>
            </a:r>
            <a:r>
              <a:rPr lang="en-US" dirty="0"/>
              <a:t>angles were used up to 20 </a:t>
            </a:r>
            <a:r>
              <a:rPr lang="en-US" dirty="0" smtClean="0"/>
              <a:t>KFT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Maximum Velocity at T – 3;  Minimum Height at T – 1.</a:t>
            </a:r>
            <a:endParaRPr lang="en-US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eaLnBrk="1" hangingPunct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562600"/>
            <a:ext cx="84582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86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2" y="1468438"/>
            <a:ext cx="3994728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914400" y="2743200"/>
            <a:ext cx="7543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 smtClean="0"/>
              <a:t>Diameter </a:t>
            </a:r>
            <a:r>
              <a:rPr lang="en-US" dirty="0" smtClean="0"/>
              <a:t>ranged from 2.5 to </a:t>
            </a:r>
            <a:r>
              <a:rPr lang="en-US" dirty="0"/>
              <a:t>3.5 </a:t>
            </a:r>
            <a:r>
              <a:rPr lang="en-US" dirty="0" smtClean="0"/>
              <a:t>miles</a:t>
            </a:r>
            <a:r>
              <a:rPr lang="en-US" dirty="0"/>
              <a:t>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Diameter </a:t>
            </a:r>
            <a:r>
              <a:rPr lang="en-US" dirty="0"/>
              <a:t>consistently decreased </a:t>
            </a:r>
            <a:r>
              <a:rPr lang="en-US" dirty="0" smtClean="0"/>
              <a:t>from </a:t>
            </a:r>
            <a:r>
              <a:rPr lang="en-US" dirty="0"/>
              <a:t>T – 3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T + </a:t>
            </a:r>
            <a:r>
              <a:rPr lang="en-US" dirty="0" smtClean="0"/>
              <a:t>1 </a:t>
            </a:r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dirty="0" smtClean="0"/>
              <a:t>about </a:t>
            </a:r>
            <a:r>
              <a:rPr lang="en-US" dirty="0"/>
              <a:t>0.7 </a:t>
            </a:r>
            <a:r>
              <a:rPr lang="en-US" dirty="0" smtClean="0"/>
              <a:t>miles</a:t>
            </a:r>
            <a:r>
              <a:rPr lang="en-US" dirty="0" smtClean="0"/>
              <a:t>).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(but much smaller) pattern </a:t>
            </a:r>
            <a:r>
              <a:rPr lang="en-US" dirty="0" smtClean="0"/>
              <a:t>from </a:t>
            </a:r>
            <a:r>
              <a:rPr lang="en-US" dirty="0"/>
              <a:t>T + 2 </a:t>
            </a:r>
            <a:r>
              <a:rPr lang="en-US" dirty="0" smtClean="0"/>
              <a:t>to </a:t>
            </a:r>
            <a:r>
              <a:rPr lang="en-US" dirty="0"/>
              <a:t>T + 5.</a:t>
            </a:r>
          </a:p>
          <a:p>
            <a:pPr eaLnBrk="1" hangingPunct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16590</TotalTime>
  <Words>1474</Words>
  <Application>Microsoft Office PowerPoint</Application>
  <PresentationFormat>On-screen Show (4:3)</PresentationFormat>
  <Paragraphs>854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Technic</vt:lpstr>
      <vt:lpstr>    WSR - 88D Characteristics of Significant Tornadoes in  New York and New England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WSR - 88D Characteristics of Significant Tornadoes in  New York and New England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level Clouds</dc:title>
  <dc:creator>X</dc:creator>
  <cp:lastModifiedBy>X</cp:lastModifiedBy>
  <cp:revision>531</cp:revision>
  <cp:lastPrinted>1601-01-01T00:00:00Z</cp:lastPrinted>
  <dcterms:created xsi:type="dcterms:W3CDTF">2011-11-13T15:27:34Z</dcterms:created>
  <dcterms:modified xsi:type="dcterms:W3CDTF">2012-10-07T23:35:32Z</dcterms:modified>
</cp:coreProperties>
</file>