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0"/>
  </p:notesMasterIdLst>
  <p:handoutMasterIdLst>
    <p:handoutMasterId r:id="rId21"/>
  </p:handoutMasterIdLst>
  <p:sldIdLst>
    <p:sldId id="423" r:id="rId2"/>
    <p:sldId id="441" r:id="rId3"/>
    <p:sldId id="517" r:id="rId4"/>
    <p:sldId id="535" r:id="rId5"/>
    <p:sldId id="547" r:id="rId6"/>
    <p:sldId id="540" r:id="rId7"/>
    <p:sldId id="548" r:id="rId8"/>
    <p:sldId id="549" r:id="rId9"/>
    <p:sldId id="489" r:id="rId10"/>
    <p:sldId id="539" r:id="rId11"/>
    <p:sldId id="542" r:id="rId12"/>
    <p:sldId id="523" r:id="rId13"/>
    <p:sldId id="550" r:id="rId14"/>
    <p:sldId id="543" r:id="rId15"/>
    <p:sldId id="552" r:id="rId16"/>
    <p:sldId id="553" r:id="rId17"/>
    <p:sldId id="554" r:id="rId18"/>
    <p:sldId id="466" r:id="rId19"/>
  </p:sldIdLst>
  <p:sldSz cx="9144000" cy="6858000" type="screen4x3"/>
  <p:notesSz cx="6934200" cy="9220200"/>
  <p:custDataLst>
    <p:tags r:id="rId2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F2DCDD-A473-49EB-8E9C-95A3D254C1C1}">
          <p14:sldIdLst>
            <p14:sldId id="423"/>
            <p14:sldId id="441"/>
            <p14:sldId id="517"/>
            <p14:sldId id="535"/>
            <p14:sldId id="547"/>
            <p14:sldId id="540"/>
            <p14:sldId id="548"/>
            <p14:sldId id="549"/>
            <p14:sldId id="489"/>
            <p14:sldId id="539"/>
            <p14:sldId id="542"/>
            <p14:sldId id="523"/>
            <p14:sldId id="550"/>
            <p14:sldId id="543"/>
            <p14:sldId id="552"/>
            <p14:sldId id="553"/>
            <p14:sldId id="554"/>
            <p14:sldId id="4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36F"/>
    <a:srgbClr val="0679A3"/>
    <a:srgbClr val="002060"/>
    <a:srgbClr val="006699"/>
    <a:srgbClr val="CC3300"/>
    <a:srgbClr val="FFA245"/>
    <a:srgbClr val="FFFFFF"/>
    <a:srgbClr val="FFEA81"/>
    <a:srgbClr val="FFE881"/>
    <a:srgbClr val="FFF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5951" autoAdjust="0"/>
  </p:normalViewPr>
  <p:slideViewPr>
    <p:cSldViewPr>
      <p:cViewPr>
        <p:scale>
          <a:sx n="119" d="100"/>
          <a:sy n="119" d="100"/>
        </p:scale>
        <p:origin x="-1428" y="-6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18" y="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>
      <p:cViewPr>
        <p:scale>
          <a:sx n="75" d="100"/>
          <a:sy n="75" d="100"/>
        </p:scale>
        <p:origin x="-1488" y="-33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1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t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Caslon RegularS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238" y="0"/>
            <a:ext cx="3001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t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Caslon RegularS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1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b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Caslon RegularS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238" y="8759825"/>
            <a:ext cx="3001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b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Caslon RegularSC" pitchFamily="18" charset="0"/>
              </a:defRPr>
            </a:lvl1pPr>
          </a:lstStyle>
          <a:p>
            <a:pPr>
              <a:defRPr/>
            </a:pPr>
            <a:fld id="{A5F1D49A-BA7A-49A9-8B07-3D33193CA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53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slonOpnface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aslonOpnface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0413" cy="34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0225"/>
            <a:ext cx="5106987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 Second level</a:t>
            </a:r>
          </a:p>
          <a:p>
            <a:pPr lvl="2"/>
            <a:r>
              <a:rPr lang="en-US" noProof="0"/>
              <a:t>  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CaslonOpnface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14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slonOpnface BT" pitchFamily="82" charset="0"/>
              </a:defRPr>
            </a:lvl1pPr>
          </a:lstStyle>
          <a:p>
            <a:pPr>
              <a:defRPr/>
            </a:pPr>
            <a:fld id="{EBEAAE73-55FD-4535-84FC-6EFFBB9CC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99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Ø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49300" indent="1651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ü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B4850-2C93-46AA-A1BD-BFE22B40396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AAE73-55FD-4535-84FC-6EFFBB9CCF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6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70" name="Rectangle 1030"/>
          <p:cNvSpPr>
            <a:spLocks noChangeArrowheads="1"/>
          </p:cNvSpPr>
          <p:nvPr/>
        </p:nvSpPr>
        <p:spPr bwMode="auto">
          <a:xfrm>
            <a:off x="1" y="0"/>
            <a:ext cx="9143999" cy="3416320"/>
          </a:xfrm>
          <a:prstGeom prst="rect">
            <a:avLst/>
          </a:prstGeom>
          <a:solidFill>
            <a:srgbClr val="3C536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Calibri" pitchFamily="34" charset="0"/>
              </a:rPr>
              <a:t> </a:t>
            </a:r>
          </a:p>
          <a:p>
            <a:pPr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July 26, 2018</a:t>
            </a:r>
          </a:p>
          <a:p>
            <a:pPr>
              <a:defRPr/>
            </a:pPr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EF1 Tornado Strikes Central MA Between 230 and 245 AM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Calibri" pitchFamily="34" charset="0"/>
            </a:endParaRPr>
          </a:p>
          <a:p>
            <a:pPr>
              <a:defRPr/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304800" y="3744973"/>
            <a:ext cx="8534400" cy="76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6240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NOAA/National Weather Service </a:t>
            </a:r>
          </a:p>
          <a:p>
            <a:r>
              <a:rPr lang="en-US" sz="3600" b="1" dirty="0" smtClean="0">
                <a:latin typeface="Arial Narrow" panose="020B0606020202030204" pitchFamily="34" charset="0"/>
              </a:rPr>
              <a:t>Boston/Norton, </a:t>
            </a:r>
            <a:r>
              <a:rPr lang="en-US" sz="3600" b="1" dirty="0">
                <a:latin typeface="Arial Narrow" panose="020B0606020202030204" pitchFamily="34" charset="0"/>
              </a:rPr>
              <a:t>MA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http://1.gravatar.com/blavatar/9386b8f5c9e6672a299e379396dfb8a2?s=128&amp;ts=1306511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45" y="5778282"/>
            <a:ext cx="914400" cy="914401"/>
          </a:xfrm>
          <a:prstGeom prst="rect">
            <a:avLst/>
          </a:prstGeom>
          <a:noFill/>
        </p:spPr>
      </p:pic>
      <p:pic>
        <p:nvPicPr>
          <p:cNvPr id="6" name="Picture 4" descr="http://mediad.publicbroadcasting.net/p/ketr/files/201201/NW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49" y="5715000"/>
            <a:ext cx="933451" cy="9334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438400" y="5867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Tri-State Weather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Conference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September 29</a:t>
            </a:r>
            <a:r>
              <a:rPr lang="en-US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th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, 2018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88391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SPC: </a:t>
            </a:r>
            <a:r>
              <a:rPr lang="en-US" sz="3200" b="1" dirty="0" err="1" smtClean="0">
                <a:solidFill>
                  <a:srgbClr val="FFFF00"/>
                </a:solidFill>
              </a:rPr>
              <a:t>Meso</a:t>
            </a:r>
            <a:r>
              <a:rPr lang="en-US" sz="3200" b="1" dirty="0" smtClean="0">
                <a:solidFill>
                  <a:srgbClr val="FFFF00"/>
                </a:solidFill>
              </a:rPr>
              <a:t>- Analysis: Valid </a:t>
            </a:r>
            <a:r>
              <a:rPr lang="en-US" sz="3200" b="1" dirty="0">
                <a:solidFill>
                  <a:srgbClr val="FFFF00"/>
                </a:solidFill>
              </a:rPr>
              <a:t>6</a:t>
            </a:r>
            <a:r>
              <a:rPr lang="en-US" sz="3200" b="1" dirty="0" smtClean="0">
                <a:solidFill>
                  <a:srgbClr val="FFFF00"/>
                </a:solidFill>
              </a:rPr>
              <a:t>z July 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123564" y="956101"/>
            <a:ext cx="440599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LCL Heights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4868778" y="956101"/>
            <a:ext cx="4038601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0 to 1 KM EHI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97869"/>
            <a:ext cx="9216187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low LCL/s around 500 meters.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level EHI exceeding 0.5 may also have been a helpful clue.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915036" cy="408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77" y="1454349"/>
            <a:ext cx="4038601" cy="42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4589" y="8021"/>
            <a:ext cx="88391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0.5 Reflectivity at 630Z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3834AB-F5A4-496E-A42E-75F27E34659A}"/>
              </a:ext>
            </a:extLst>
          </p:cNvPr>
          <p:cNvSpPr txBox="1"/>
          <p:nvPr/>
        </p:nvSpPr>
        <p:spPr>
          <a:xfrm>
            <a:off x="24060" y="5638800"/>
            <a:ext cx="9144000" cy="1200329"/>
          </a:xfrm>
          <a:prstGeom prst="rect">
            <a:avLst/>
          </a:prstGeom>
          <a:solidFill>
            <a:srgbClr val="3C536F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FFFF00"/>
                </a:solidFill>
              </a:rPr>
              <a:t>Despite harmless looking showers with no lightning, a tornado was touching down in Douglas, MA.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800" b="1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FFFF00"/>
                </a:solidFill>
              </a:rPr>
              <a:t>A closer look may reveal the </a:t>
            </a:r>
            <a:r>
              <a:rPr lang="en-US" sz="1800" b="1" i="1" dirty="0" err="1" smtClean="0">
                <a:solidFill>
                  <a:srgbClr val="FFFF00"/>
                </a:solidFill>
              </a:rPr>
              <a:t>meso</a:t>
            </a:r>
            <a:r>
              <a:rPr lang="en-US" sz="1800" b="1" i="1" dirty="0" smtClean="0">
                <a:solidFill>
                  <a:srgbClr val="FFFF00"/>
                </a:solidFill>
              </a:rPr>
              <a:t>-low spinning in central MA. </a:t>
            </a:r>
            <a:endParaRPr lang="en-US" sz="1800" b="1" i="1" dirty="0">
              <a:solidFill>
                <a:srgbClr val="FFFF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437021" y="3200400"/>
            <a:ext cx="3048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3535279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6912"/>
            <a:ext cx="8077200" cy="49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7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73" y="36861"/>
            <a:ext cx="4348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624Z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7512" y="83998"/>
            <a:ext cx="4322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SRM: 624Z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3" y="5181600"/>
            <a:ext cx="9144000" cy="1015663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but somewhat symmetrical rotation about 5 minutes before tor.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Rotational velocity of around 22 knots.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45541" y="22098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1" y="685800"/>
            <a:ext cx="40802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708294"/>
            <a:ext cx="3822695" cy="401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1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73" y="36861"/>
            <a:ext cx="4348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627Z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7512" y="83998"/>
            <a:ext cx="4322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SRM: 627Z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9144000" cy="1631216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 to gate shear of 65 knots only 1600 feet from the radar.  Given very low LCL/s not too hard to get that circulation on the ground.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very favorable for tropical tornado touchdowns.</a:t>
            </a:r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45541" y="22098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5" y="887611"/>
            <a:ext cx="4120064" cy="371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01986"/>
            <a:ext cx="3929062" cy="369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90" y="228599"/>
            <a:ext cx="8763000" cy="5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204106" y="228600"/>
            <a:ext cx="44059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Reflectivity: 627z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4626143" y="228600"/>
            <a:ext cx="44059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SRM: 627z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411041" y="3228002"/>
            <a:ext cx="41758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NROT: 627z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4819790" y="3200400"/>
            <a:ext cx="41758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CC: 627z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28333" y="1644316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30714" y="1676400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28334" y="4648200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30714" y="4652211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43" y="5791200"/>
            <a:ext cx="9144000" cy="1015663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65 knots of gate to gate shear had an NROT of 0.85.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 over the circulation is 0.98, so no confirmed radar touchdown yet.</a:t>
            </a:r>
          </a:p>
        </p:txBody>
      </p:sp>
    </p:spTree>
    <p:extLst>
      <p:ext uri="{BB962C8B-B14F-4D97-AF65-F5344CB8AC3E}">
        <p14:creationId xmlns:p14="http://schemas.microsoft.com/office/powerpoint/2010/main" val="6446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" y="628710"/>
            <a:ext cx="9109911" cy="49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204106" y="228600"/>
            <a:ext cx="44059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Reflectivity: 630z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4626143" y="228600"/>
            <a:ext cx="44059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SRM: 630z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404164" y="2800290"/>
            <a:ext cx="41758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NROT: 630z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4819790" y="2772216"/>
            <a:ext cx="41758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CC: 630z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43200" y="1066800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15200" y="1066800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48389" y="3930316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50901" y="3930316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1" y="5609282"/>
            <a:ext cx="9144000" cy="1200329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couplet weakened, radar indicates at least a brief touchdown.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for the three criteria to confirm touchdown.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 couplet, CC&lt;0.90, and reflectivity&gt;30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dbz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tornado lifted, but debris may remain lofted.</a:t>
            </a:r>
          </a:p>
        </p:txBody>
      </p:sp>
    </p:spTree>
    <p:extLst>
      <p:ext uri="{BB962C8B-B14F-4D97-AF65-F5344CB8AC3E}">
        <p14:creationId xmlns:p14="http://schemas.microsoft.com/office/powerpoint/2010/main" val="26678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120384"/>
            <a:ext cx="9073404" cy="54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223157" y="120384"/>
            <a:ext cx="44059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Reflectivity: 641z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5615551" y="120384"/>
            <a:ext cx="3470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SRM: 641z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409786" y="2855418"/>
            <a:ext cx="39336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NROT: 641z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5562600" y="2795731"/>
            <a:ext cx="33568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CC: 641z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26897" y="762000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77200" y="762000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26896" y="3793958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80030" y="3781927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610726"/>
            <a:ext cx="9144001" cy="1200329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 had lifted earlier, but couplet tightens dramatically at 641z.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 to gate shear of 80 knots/NROT over 1.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 the very impressive signature, we do not have a radar confirmed touchdown.  CC well above 0.90.</a:t>
            </a:r>
          </a:p>
        </p:txBody>
      </p:sp>
    </p:spTree>
    <p:extLst>
      <p:ext uri="{BB962C8B-B14F-4D97-AF65-F5344CB8AC3E}">
        <p14:creationId xmlns:p14="http://schemas.microsoft.com/office/powerpoint/2010/main" val="7456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" y="552579"/>
            <a:ext cx="9050756" cy="485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223157" y="120384"/>
            <a:ext cx="44059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Reflectivity: 644z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5417441" y="79876"/>
            <a:ext cx="3470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SRM: 644z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381712" y="4953000"/>
            <a:ext cx="39336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NROT: 644z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5531330" y="5025442"/>
            <a:ext cx="33568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0.5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CC: 644z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64" y="938464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006" y="910390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15061" y="3649581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" y="5562600"/>
            <a:ext cx="9144001" cy="1200329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Couplet weakens, but we know that  a tor has at least touched down.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 couplet, reflectivity &gt; 30 DBZ, and CC&lt;0.90.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Debris can remain lofted in the air behind the storm/couplet even after tornado has lifted.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91004" y="3637551"/>
            <a:ext cx="183697" cy="152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584774"/>
            <a:ext cx="9220200" cy="6273225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/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Situational awareness is extremely important. Sometimes what appears to be the lower threat ends up becoming the main impact.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there is any concern about tornadoes definitely utilize Sails 3.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Tornado warning thresholds may be lower in tropical environments given low LCL/S. This storm was being sampled from about 1500 feet, not too hard to get the rotation to the ground.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Gate to gate shear of 50+ knots with NROT near 1 should be considered for tornado warnings.  We will have false alarms, but there is no other way to be able to give much lead time.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CC in this case was messy and tough to discern in real time. If this is the case, defer that to another person if possible.</a:t>
            </a:r>
          </a:p>
          <a:p>
            <a:pPr marL="0" indent="0"/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Lessons </a:t>
            </a:r>
            <a:r>
              <a:rPr lang="en-US" sz="3200" b="1" dirty="0" smtClean="0">
                <a:solidFill>
                  <a:srgbClr val="FFFF00"/>
                </a:solidFill>
              </a:rPr>
              <a:t>Learned From This Event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584775"/>
            <a:ext cx="9144000" cy="5943600"/>
          </a:xfrm>
          <a:solidFill>
            <a:srgbClr val="3C536F">
              <a:alpha val="69804"/>
            </a:srgb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tropical environment was in place with </a:t>
            </a:r>
            <a:r>
              <a:rPr lang="en-US" sz="1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Pwats</a:t>
            </a: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over 2 inches.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shortwave/cold front was approaching the region with an impressive southerly low level jet of 30-40 knots.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Greatest concern was localized flash flooding as impressive low level jet/high </a:t>
            </a:r>
            <a:r>
              <a:rPr lang="en-US" sz="1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Pwat</a:t>
            </a: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axis combined with strong forcing.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Forecasters were aware about the low probability for isolated severe weather including a tornado.  Some guidance indicated a </a:t>
            </a:r>
            <a:r>
              <a:rPr lang="en-US" sz="1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low, but struggled with how quickly it would develop and where it would track.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initially rotating storm south of Long Island, spawned special marine warnings around midnight before weakening.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Shortly before 230 am, the couplet began to regenerate and quickly resulted in an EF1 tornado that touched down in Douglas. The tornado tracked northeast about 4.5 miles before a brief second touchdown in Upton.  No injuries were reported, but some trees fell on houses and damaged roofs.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Overview: </a:t>
            </a:r>
            <a:r>
              <a:rPr lang="en-US" sz="3200" b="1" dirty="0" smtClean="0">
                <a:solidFill>
                  <a:srgbClr val="FFFF00"/>
                </a:solidFill>
              </a:rPr>
              <a:t>July 26, 2018 EF1 Tornado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-44293"/>
            <a:ext cx="9782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EF-1 Tornado Damage From Douglas/Upton MA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6368914"/>
            <a:ext cx="6733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Images Courtesy of Boston/Norton Amateur Radio Group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" y="1219199"/>
            <a:ext cx="419913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10" y="645363"/>
            <a:ext cx="4592206" cy="56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-44293"/>
            <a:ext cx="9782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Upton, MA EF1 Tornado Damage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41160" y="6324600"/>
            <a:ext cx="3496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 of  the Upton Police Department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09600"/>
            <a:ext cx="7543800" cy="56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1" y="24063"/>
            <a:ext cx="716573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" y="3613484"/>
            <a:ext cx="7093542" cy="300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6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032"/>
            <a:ext cx="89915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SPC: </a:t>
            </a:r>
            <a:r>
              <a:rPr lang="en-US" sz="3200" b="1" dirty="0" err="1" smtClean="0">
                <a:solidFill>
                  <a:srgbClr val="FFFF00"/>
                </a:solidFill>
              </a:rPr>
              <a:t>Meso</a:t>
            </a:r>
            <a:r>
              <a:rPr lang="en-US" sz="3200" b="1" dirty="0" smtClean="0">
                <a:solidFill>
                  <a:srgbClr val="FFFF00"/>
                </a:solidFill>
              </a:rPr>
              <a:t>- Analysis: Valid 6Z July 26th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3834AB-F5A4-496E-A42E-75F27E34659A}"/>
              </a:ext>
            </a:extLst>
          </p:cNvPr>
          <p:cNvSpPr txBox="1"/>
          <p:nvPr/>
        </p:nvSpPr>
        <p:spPr>
          <a:xfrm>
            <a:off x="5029200" y="1760621"/>
            <a:ext cx="4114800" cy="3785652"/>
          </a:xfrm>
          <a:prstGeom prst="rect">
            <a:avLst/>
          </a:prstGeom>
          <a:solidFill>
            <a:srgbClr val="3C536F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FFFF00"/>
                </a:solidFill>
              </a:rPr>
              <a:t>Impressive 850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mb</a:t>
            </a:r>
            <a:r>
              <a:rPr lang="en-US" sz="2400" b="1" i="1" dirty="0" smtClean="0">
                <a:solidFill>
                  <a:srgbClr val="FFFF00"/>
                </a:solidFill>
              </a:rPr>
              <a:t> low level jet of 30 to 40 knots ahead of an approaching shortwave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and cold front.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b="1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FFFF00"/>
                </a:solidFill>
              </a:rPr>
              <a:t>Approximately 30 minutes before the tornado touches down in East Douglas, MA.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1524000"/>
            <a:ext cx="4912146" cy="479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381000" y="956101"/>
            <a:ext cx="440599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850 MB Low Level Jet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032"/>
            <a:ext cx="89915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SPC: </a:t>
            </a:r>
            <a:r>
              <a:rPr lang="en-US" sz="3200" b="1" dirty="0" err="1" smtClean="0">
                <a:solidFill>
                  <a:srgbClr val="FFFF00"/>
                </a:solidFill>
              </a:rPr>
              <a:t>Meso</a:t>
            </a:r>
            <a:r>
              <a:rPr lang="en-US" sz="3200" b="1" dirty="0" smtClean="0">
                <a:solidFill>
                  <a:srgbClr val="FFFF00"/>
                </a:solidFill>
              </a:rPr>
              <a:t>- Analysis: Valid 6Z July 26th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3834AB-F5A4-496E-A42E-75F27E34659A}"/>
              </a:ext>
            </a:extLst>
          </p:cNvPr>
          <p:cNvSpPr txBox="1"/>
          <p:nvPr/>
        </p:nvSpPr>
        <p:spPr>
          <a:xfrm>
            <a:off x="4724400" y="1760621"/>
            <a:ext cx="4419600" cy="3785652"/>
          </a:xfrm>
          <a:prstGeom prst="rect">
            <a:avLst/>
          </a:prstGeom>
          <a:solidFill>
            <a:srgbClr val="3C536F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 err="1" smtClean="0">
                <a:solidFill>
                  <a:srgbClr val="FFFF00"/>
                </a:solidFill>
              </a:rPr>
              <a:t>Pwats</a:t>
            </a:r>
            <a:r>
              <a:rPr lang="en-US" sz="2400" b="1" i="1" dirty="0" smtClean="0">
                <a:solidFill>
                  <a:srgbClr val="FFFF00"/>
                </a:solidFill>
              </a:rPr>
              <a:t> over 2 inches along with the strong low level jet + approaching shortwave. 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b="1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FFFF00"/>
                </a:solidFill>
              </a:rPr>
              <a:t>Greatest concern was the potential for localized flash flooding, with the lower risk for isolated severe weather.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32084" y="914400"/>
            <a:ext cx="440599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Pwat</a:t>
            </a:r>
            <a:r>
              <a:rPr lang="en-US" sz="2000" b="1" dirty="0" smtClean="0">
                <a:solidFill>
                  <a:srgbClr val="FFFF00"/>
                </a:solidFill>
              </a:rPr>
              <a:t> Axis: Valid 6z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" y="1371599"/>
            <a:ext cx="4642937" cy="46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6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032"/>
            <a:ext cx="89915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Surface Analysis: Valid 6Z July 26th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3834AB-F5A4-496E-A42E-75F27E34659A}"/>
              </a:ext>
            </a:extLst>
          </p:cNvPr>
          <p:cNvSpPr txBox="1"/>
          <p:nvPr/>
        </p:nvSpPr>
        <p:spPr>
          <a:xfrm>
            <a:off x="4608095" y="1447800"/>
            <a:ext cx="4535905" cy="4893647"/>
          </a:xfrm>
          <a:prstGeom prst="rect">
            <a:avLst/>
          </a:prstGeom>
          <a:solidFill>
            <a:srgbClr val="3C536F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FFFF00"/>
                </a:solidFill>
              </a:rPr>
              <a:t>Station observations indicated a weak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meso</a:t>
            </a:r>
            <a:r>
              <a:rPr lang="en-US" sz="2400" b="1" i="1" dirty="0" smtClean="0">
                <a:solidFill>
                  <a:srgbClr val="FFFF00"/>
                </a:solidFill>
              </a:rPr>
              <a:t> low in the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vicinty</a:t>
            </a:r>
            <a:r>
              <a:rPr lang="en-US" sz="2400" b="1" i="1" dirty="0" smtClean="0">
                <a:solidFill>
                  <a:srgbClr val="FFFF00"/>
                </a:solidFill>
              </a:rPr>
              <a:t> of central MA.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b="1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FFFF00"/>
                </a:solidFill>
              </a:rPr>
              <a:t>Classic tropical tornado with 70+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dewpoints</a:t>
            </a:r>
            <a:r>
              <a:rPr lang="en-US" sz="2400" b="1" i="1" dirty="0" smtClean="0">
                <a:solidFill>
                  <a:srgbClr val="FFFF00"/>
                </a:solidFill>
              </a:rPr>
              <a:t> and extremely low LCL/s.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b="1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FFFF00"/>
                </a:solidFill>
              </a:rPr>
              <a:t>Backed surface winds in this region was probably a big factor in spinning up the tornado 30 minutes later.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32084" y="914400"/>
            <a:ext cx="440599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Station Plots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" y="1447800"/>
            <a:ext cx="4539916" cy="50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23" y="3866147"/>
            <a:ext cx="303379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88391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SPC: </a:t>
            </a:r>
            <a:r>
              <a:rPr lang="en-US" sz="3200" b="1" dirty="0" err="1" smtClean="0">
                <a:solidFill>
                  <a:srgbClr val="FFFF00"/>
                </a:solidFill>
              </a:rPr>
              <a:t>Meso</a:t>
            </a:r>
            <a:r>
              <a:rPr lang="en-US" sz="3200" b="1" dirty="0" smtClean="0">
                <a:solidFill>
                  <a:srgbClr val="FFFF00"/>
                </a:solidFill>
              </a:rPr>
              <a:t>- Analysis: Valid 6z July 26th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1"/>
            <a:ext cx="441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58" y="1348191"/>
            <a:ext cx="4191000" cy="459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4784558" y="948080"/>
            <a:ext cx="4191000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0 to 1 KM Helicity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834AB-F5A4-496E-A42E-75F27E34659A}"/>
              </a:ext>
            </a:extLst>
          </p:cNvPr>
          <p:cNvSpPr txBox="1"/>
          <p:nvPr/>
        </p:nvSpPr>
        <p:spPr>
          <a:xfrm>
            <a:off x="0" y="5991910"/>
            <a:ext cx="9144000" cy="646331"/>
          </a:xfrm>
          <a:prstGeom prst="rect">
            <a:avLst/>
          </a:prstGeom>
          <a:solidFill>
            <a:srgbClr val="3C536F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FFFF00"/>
                </a:solidFill>
              </a:rPr>
              <a:t>500+ J/KG of Cape coupled with 0-1 KM helicity around 200 units. Favorable.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FFFF00"/>
                </a:solidFill>
              </a:rPr>
              <a:t>0-1 KM helicity may have been higher in vicinity of </a:t>
            </a:r>
            <a:r>
              <a:rPr lang="en-US" sz="1800" b="1" i="1" dirty="0" err="1" smtClean="0">
                <a:solidFill>
                  <a:srgbClr val="FFFF00"/>
                </a:solidFill>
              </a:rPr>
              <a:t>meso</a:t>
            </a:r>
            <a:r>
              <a:rPr lang="en-US" sz="1800" b="1" i="1" dirty="0" smtClean="0">
                <a:solidFill>
                  <a:srgbClr val="FFFF00"/>
                </a:solidFill>
              </a:rPr>
              <a:t>-low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BF56B6-C6E9-424B-B0CD-B8BDDC13C8A2}"/>
              </a:ext>
            </a:extLst>
          </p:cNvPr>
          <p:cNvSpPr txBox="1"/>
          <p:nvPr/>
        </p:nvSpPr>
        <p:spPr>
          <a:xfrm>
            <a:off x="114300" y="948080"/>
            <a:ext cx="440599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Surface Cape: Valid 6z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49691</TotalTime>
  <Words>923</Words>
  <Application>Microsoft Office PowerPoint</Application>
  <PresentationFormat>On-screen Show (4:3)</PresentationFormat>
  <Paragraphs>130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Storm Spotter Class</dc:title>
  <dc:creator>Benjamin Sipprell</dc:creator>
  <cp:lastModifiedBy>hayden.frank</cp:lastModifiedBy>
  <cp:revision>2477</cp:revision>
  <dcterms:created xsi:type="dcterms:W3CDTF">2001-08-02T19:44:25Z</dcterms:created>
  <dcterms:modified xsi:type="dcterms:W3CDTF">2018-09-24T13:49:07Z</dcterms:modified>
</cp:coreProperties>
</file>