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.gif" ContentType="image/gif"/>
  <Override PartName="/ppt/media/image11.gif" ContentType="image/gif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29"/>
  </p:notesMasterIdLst>
  <p:sldIdLst>
    <p:sldId id="256" r:id="rId2"/>
    <p:sldId id="273" r:id="rId3"/>
    <p:sldId id="274" r:id="rId4"/>
    <p:sldId id="258" r:id="rId5"/>
    <p:sldId id="263" r:id="rId6"/>
    <p:sldId id="262" r:id="rId7"/>
    <p:sldId id="278" r:id="rId8"/>
    <p:sldId id="276" r:id="rId9"/>
    <p:sldId id="267" r:id="rId10"/>
    <p:sldId id="272" r:id="rId11"/>
    <p:sldId id="271" r:id="rId12"/>
    <p:sldId id="280" r:id="rId13"/>
    <p:sldId id="281" r:id="rId14"/>
    <p:sldId id="269" r:id="rId15"/>
    <p:sldId id="268" r:id="rId16"/>
    <p:sldId id="266" r:id="rId17"/>
    <p:sldId id="277" r:id="rId18"/>
    <p:sldId id="259" r:id="rId19"/>
    <p:sldId id="279" r:id="rId20"/>
    <p:sldId id="282" r:id="rId21"/>
    <p:sldId id="283" r:id="rId22"/>
    <p:sldId id="284" r:id="rId23"/>
    <p:sldId id="265" r:id="rId24"/>
    <p:sldId id="257" r:id="rId25"/>
    <p:sldId id="261" r:id="rId26"/>
    <p:sldId id="270" r:id="rId27"/>
    <p:sldId id="264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95" autoAdjust="0"/>
    <p:restoredTop sz="94660"/>
  </p:normalViewPr>
  <p:slideViewPr>
    <p:cSldViewPr>
      <p:cViewPr>
        <p:scale>
          <a:sx n="95" d="100"/>
          <a:sy n="95" d="100"/>
        </p:scale>
        <p:origin x="-17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DC9D6-BF0F-4282-82DE-8C2D1737FBE1}" type="datetimeFigureOut">
              <a:rPr lang="en-US" smtClean="0"/>
              <a:t>9/26/2018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3729-E5B2-4457-8DB7-DD758C071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53729-E5B2-4457-8DB7-DD758C0716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6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53729-E5B2-4457-8DB7-DD758C0716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5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53729-E5B2-4457-8DB7-DD758C0716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47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53729-E5B2-4457-8DB7-DD758C07169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111619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11620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184 w 5184"/>
                  <a:gd name="T3" fmla="*/ 3159 h 3159"/>
                  <a:gd name="T4" fmla="*/ 5184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1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56 w 556"/>
                  <a:gd name="T5" fmla="*/ 3159 h 3159"/>
                  <a:gd name="T6" fmla="*/ 556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1622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3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4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1625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11626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7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8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9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0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31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16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16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11634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1635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11636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BCEDC36-D1AD-4C27-8153-77548E865E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6C094-DC10-46E4-93C9-E8913538AD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0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3EAA6-FE50-44EC-B7B2-6D5A68F1FB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18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A1A35-06AC-4EA3-9261-C408147166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9C301-6F21-4619-B33D-35A0CA97EC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60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28E715-9A49-4D73-923C-C41B35505C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6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9F3A6-94B4-4842-A013-2004218209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7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D6259-8DE3-415F-9EAC-3A26A4995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0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6AC2D-01E3-480D-88A3-7F4FC0786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0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A8D77-04E5-44CB-BE0B-CABB6C21D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51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78456-8F77-4D97-AD66-30E0D813F1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10595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6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0597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10598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99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0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2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24 w 4724"/>
                  <a:gd name="T7" fmla="*/ 12 h 12"/>
                  <a:gd name="T8" fmla="*/ 4724 w 4724"/>
                  <a:gd name="T9" fmla="*/ 0 h 12"/>
                  <a:gd name="T10" fmla="*/ 4724 w 47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1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2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3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4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251 w 251"/>
                  <a:gd name="T5" fmla="*/ 12 h 12"/>
                  <a:gd name="T6" fmla="*/ 25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5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1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1 w 251"/>
                  <a:gd name="T7" fmla="*/ 12 h 12"/>
                  <a:gd name="T8" fmla="*/ 251 w 251"/>
                  <a:gd name="T9" fmla="*/ 0 h 12"/>
                  <a:gd name="T10" fmla="*/ 251 w 251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6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06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06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060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10610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106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0B069CE-76E5-4143-90F0-DDA6C69076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rammb.cira.colostate.edu/templates/loop_directory.asp?data_folder=training/visit/loops/29may18/swd/swd_4panel&amp;loop_speed_ms=6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cimss.ssec.wisc.edu/goes/blog/wp-content/uploads/2017/04/SWD_1430UTC_07Apr2017_with850Dewpoints_Defaults_toggle.gi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twitter.com/NWSBoston/status/104413317151055462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219200" y="1219200"/>
            <a:ext cx="6934200" cy="1905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63500" dir="3600000" algn="tl">
                    <a:schemeClr val="bg1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View of Our Skies: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63500" dir="3600000" algn="tl">
                    <a:schemeClr val="bg1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63500" dir="3600000" algn="tl">
                    <a:schemeClr val="bg1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GOES-R Satellite Series in Action</a:t>
            </a:r>
            <a:endParaRPr lang="en-US" sz="4000" dirty="0">
              <a:solidFill>
                <a:srgbClr val="FFFF00"/>
              </a:solidFill>
              <a:effectLst>
                <a:outerShdw blurRad="50800" dist="63500" dir="3600000" algn="tl">
                  <a:schemeClr val="bg1">
                    <a:lumMod val="75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905000" y="3505200"/>
            <a:ext cx="5562600" cy="1524000"/>
          </a:xfrm>
        </p:spPr>
        <p:txBody>
          <a:bodyPr/>
          <a:lstStyle/>
          <a:p>
            <a:pPr algn="ctr"/>
            <a:r>
              <a:rPr lang="en-US" sz="2800" b="1" dirty="0" smtClean="0">
                <a:effectLst>
                  <a:outerShdw blurRad="63500" dist="63500" dir="3000000" algn="tl">
                    <a:schemeClr val="accent5">
                      <a:alpha val="70000"/>
                    </a:schemeClr>
                  </a:outerShdw>
                </a:effectLst>
                <a:latin typeface="Calibri" panose="020F0502020204030204" pitchFamily="34" charset="0"/>
              </a:rPr>
              <a:t>Eleanor Vallier-Talbot</a:t>
            </a:r>
          </a:p>
          <a:p>
            <a:pPr algn="ctr"/>
            <a:r>
              <a:rPr lang="en-US" sz="2800" b="1" dirty="0" smtClean="0">
                <a:effectLst>
                  <a:outerShdw blurRad="63500" dist="63500" dir="3000000" algn="tl">
                    <a:schemeClr val="accent5">
                      <a:alpha val="70000"/>
                    </a:schemeClr>
                  </a:outerShdw>
                </a:effectLst>
                <a:latin typeface="Calibri" panose="020F0502020204030204" pitchFamily="34" charset="0"/>
              </a:rPr>
              <a:t>NOAA/National Weather Service</a:t>
            </a:r>
          </a:p>
          <a:p>
            <a:pPr algn="ctr"/>
            <a:r>
              <a:rPr lang="en-US" sz="2800" b="1" dirty="0" smtClean="0">
                <a:effectLst>
                  <a:outerShdw blurRad="63500" dist="63500" dir="3000000" algn="tl">
                    <a:schemeClr val="accent5">
                      <a:alpha val="70000"/>
                    </a:schemeClr>
                  </a:outerShdw>
                </a:effectLst>
                <a:latin typeface="Calibri" panose="020F0502020204030204" pitchFamily="34" charset="0"/>
              </a:rPr>
              <a:t>Boston/Norton, MA</a:t>
            </a:r>
            <a:endParaRPr lang="en-US" sz="2800" b="1" dirty="0">
              <a:effectLst>
                <a:outerShdw blurRad="63500" dist="63500" dir="3000000" algn="tl">
                  <a:schemeClr val="accent5">
                    <a:alpha val="7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Picture 4" descr="noaa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0"/>
            <a:ext cx="1436209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nws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334000"/>
            <a:ext cx="1524000" cy="142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3004"/>
            <a:ext cx="2209800" cy="14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8001000" cy="14319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GOES Two Channel Difference Products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8229600" cy="4648200"/>
          </a:xfrm>
        </p:spPr>
        <p:txBody>
          <a:bodyPr/>
          <a:lstStyle/>
          <a:p>
            <a:r>
              <a:rPr lang="en-US" sz="2800" b="1" dirty="0" smtClean="0">
                <a:latin typeface="Calibri" panose="020F0502020204030204" pitchFamily="34" charset="0"/>
              </a:rPr>
              <a:t>Based on Brightness </a:t>
            </a:r>
            <a:r>
              <a:rPr lang="en-US" sz="2800" b="1" dirty="0" smtClean="0">
                <a:latin typeface="Calibri" panose="020F0502020204030204" pitchFamily="34" charset="0"/>
              </a:rPr>
              <a:t>Temperature Differences </a:t>
            </a:r>
            <a:r>
              <a:rPr lang="en-US" sz="2800" b="1" dirty="0" smtClean="0">
                <a:latin typeface="Calibri" panose="020F0502020204030204" pitchFamily="34" charset="0"/>
              </a:rPr>
              <a:t>(BTD)</a:t>
            </a:r>
          </a:p>
          <a:p>
            <a:r>
              <a:rPr lang="en-US" sz="2800" b="1" dirty="0" smtClean="0">
                <a:latin typeface="Calibri" panose="020F0502020204030204" pitchFamily="34" charset="0"/>
              </a:rPr>
              <a:t>Products</a:t>
            </a:r>
          </a:p>
          <a:p>
            <a:pPr lvl="1"/>
            <a:r>
              <a:rPr lang="en-US" sz="2600" b="1" dirty="0" smtClean="0">
                <a:latin typeface="Calibri" panose="020F0502020204030204" pitchFamily="34" charset="0"/>
              </a:rPr>
              <a:t>Split Window Difference (SWD)</a:t>
            </a:r>
            <a:r>
              <a:rPr lang="en-US" sz="2600" dirty="0" smtClean="0">
                <a:latin typeface="Calibri" panose="020F0502020204030204" pitchFamily="34" charset="0"/>
              </a:rPr>
              <a:t> </a:t>
            </a:r>
            <a:r>
              <a:rPr lang="en-US" sz="2600" b="1" dirty="0" smtClean="0">
                <a:latin typeface="Calibri" panose="020F0502020204030204" pitchFamily="34" charset="0"/>
              </a:rPr>
              <a:t>– </a:t>
            </a:r>
            <a:r>
              <a:rPr lang="en-US" sz="2600" b="1" dirty="0" smtClean="0">
                <a:latin typeface="Calibri" panose="020F0502020204030204" pitchFamily="34" charset="0"/>
              </a:rPr>
              <a:t>10.3 </a:t>
            </a:r>
            <a:r>
              <a:rPr lang="en-US" sz="2600" b="1" dirty="0" smtClean="0">
                <a:latin typeface="Calibri" panose="020F0502020204030204" pitchFamily="34" charset="0"/>
              </a:rPr>
              <a:t>µm </a:t>
            </a:r>
            <a:r>
              <a:rPr lang="en-US" sz="2600" b="1" dirty="0">
                <a:latin typeface="Calibri" panose="020F0502020204030204" pitchFamily="34" charset="0"/>
              </a:rPr>
              <a:t>-</a:t>
            </a:r>
            <a:r>
              <a:rPr lang="en-US" sz="2600" b="1" dirty="0" smtClean="0">
                <a:latin typeface="Calibri" panose="020F0502020204030204" pitchFamily="34" charset="0"/>
              </a:rPr>
              <a:t> 12.3 </a:t>
            </a:r>
            <a:r>
              <a:rPr lang="en-US" sz="2600" b="1" dirty="0" smtClean="0">
                <a:latin typeface="Calibri" panose="020F0502020204030204" pitchFamily="34" charset="0"/>
              </a:rPr>
              <a:t>µm 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Difference in </a:t>
            </a:r>
            <a:r>
              <a:rPr lang="en-US" b="1" dirty="0" smtClean="0">
                <a:latin typeface="Calibri" panose="020F0502020204030204" pitchFamily="34" charset="0"/>
              </a:rPr>
              <a:t>Water Vapor absorption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Key absorption differences in </a:t>
            </a:r>
            <a:r>
              <a:rPr lang="en-US" b="1" dirty="0" smtClean="0">
                <a:latin typeface="Calibri" panose="020F0502020204030204" pitchFamily="34" charset="0"/>
              </a:rPr>
              <a:t>airborne dust</a:t>
            </a:r>
          </a:p>
          <a:p>
            <a:pPr lvl="1"/>
            <a:r>
              <a:rPr lang="en-US" sz="2600" b="1" dirty="0" smtClean="0">
                <a:latin typeface="Calibri" panose="020F0502020204030204" pitchFamily="34" charset="0"/>
              </a:rPr>
              <a:t>10.7 µm - 3.9 µm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Detects water based clouds at night, including </a:t>
            </a:r>
            <a:r>
              <a:rPr lang="en-US" b="1" dirty="0" smtClean="0">
                <a:latin typeface="Calibri" panose="020F0502020204030204" pitchFamily="34" charset="0"/>
              </a:rPr>
              <a:t>fog/low stratus</a:t>
            </a:r>
          </a:p>
          <a:p>
            <a:pPr lvl="1"/>
            <a:r>
              <a:rPr lang="en-US" sz="2600" b="1" dirty="0" smtClean="0">
                <a:latin typeface="Calibri" panose="020F0502020204030204" pitchFamily="34" charset="0"/>
              </a:rPr>
              <a:t>8.6 µm – 10.7 µm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Absorption differences in </a:t>
            </a:r>
            <a:r>
              <a:rPr lang="en-US" b="1" dirty="0" smtClean="0">
                <a:latin typeface="Calibri" panose="020F0502020204030204" pitchFamily="34" charset="0"/>
              </a:rPr>
              <a:t>ice clouds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1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162800" cy="14319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Channel Difference</a:t>
            </a:r>
            <a:r>
              <a:rPr lang="en-US" sz="4000" dirty="0" smtClean="0">
                <a:solidFill>
                  <a:srgbClr val="FFFF00"/>
                </a:solidFill>
              </a:rPr>
              <a:t> Product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752600"/>
            <a:ext cx="7543800" cy="4724400"/>
          </a:xfrm>
        </p:spPr>
        <p:txBody>
          <a:bodyPr/>
          <a:lstStyle/>
          <a:p>
            <a:r>
              <a:rPr lang="en-US" sz="3400" b="1" dirty="0" smtClean="0">
                <a:latin typeface="Calibri" panose="020F0502020204030204" pitchFamily="34" charset="0"/>
              </a:rPr>
              <a:t>Split Window Difference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Used in </a:t>
            </a:r>
            <a:r>
              <a:rPr lang="en-US" sz="2400" b="1" dirty="0" smtClean="0">
                <a:latin typeface="Calibri" panose="020F0502020204030204" pitchFamily="34" charset="0"/>
              </a:rPr>
              <a:t>Convective Initiation even </a:t>
            </a:r>
            <a:r>
              <a:rPr lang="en-US" sz="2400" b="1" u="sng" dirty="0" smtClean="0">
                <a:latin typeface="Calibri" panose="020F0502020204030204" pitchFamily="34" charset="0"/>
              </a:rPr>
              <a:t>before</a:t>
            </a:r>
            <a:r>
              <a:rPr lang="en-US" sz="2400" b="1" dirty="0" smtClean="0">
                <a:latin typeface="Calibri" panose="020F0502020204030204" pitchFamily="34" charset="0"/>
              </a:rPr>
              <a:t> clouds develop</a:t>
            </a:r>
            <a:r>
              <a:rPr lang="en-US" sz="2400" dirty="0" smtClean="0">
                <a:latin typeface="Calibri" panose="020F0502020204030204" pitchFamily="34" charset="0"/>
              </a:rPr>
              <a:t> (picks up </a:t>
            </a:r>
            <a:r>
              <a:rPr lang="en-US" sz="2400" dirty="0" smtClean="0">
                <a:latin typeface="Calibri" panose="020F0502020204030204" pitchFamily="34" charset="0"/>
              </a:rPr>
              <a:t>boundary/convergence </a:t>
            </a:r>
            <a:r>
              <a:rPr lang="en-US" sz="2400" dirty="0" smtClean="0">
                <a:latin typeface="Calibri" panose="020F0502020204030204" pitchFamily="34" charset="0"/>
              </a:rPr>
              <a:t>zone)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Identifies new convection that will eventually develop into mature thunderstorms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Convective case in Texas Panhandle 15May2018</a:t>
            </a:r>
            <a:endParaRPr lang="en-US" sz="2200" dirty="0" smtClean="0">
              <a:hlinkClick r:id="rId2"/>
            </a:endParaRPr>
          </a:p>
          <a:p>
            <a:pPr lvl="1"/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rammb.cira.colostate.edu/templates/loop_directory.asp?data_folder=training/visit/loops/29may18/swd/swd_4panel&amp;loop_speed_ms=60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0" y="6273225"/>
            <a:ext cx="90011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  Lindsay,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Daniel,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et al, BAMS – August 2018 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Using 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</a:t>
            </a:r>
            <a:r>
              <a:rPr lang="en-US" sz="1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GOES-16</a:t>
            </a:r>
            <a:r>
              <a:rPr 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Split Window Difference to Detect a Boundary prior to Cloud </a:t>
            </a:r>
            <a:r>
              <a:rPr lang="en-US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Formation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" y="133350"/>
            <a:ext cx="1775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Credit: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NOAA/NESDIS,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VISIT, 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SHyMET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,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CIRA, RAMMB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7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Split Window Difference Product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Use Difference to see </a:t>
            </a:r>
            <a:r>
              <a:rPr lang="en-US" sz="2800" b="1" dirty="0" smtClean="0">
                <a:latin typeface="Calibri" panose="020F0502020204030204" pitchFamily="34" charset="0"/>
              </a:rPr>
              <a:t>Increasing or Decreasing </a:t>
            </a:r>
            <a:r>
              <a:rPr lang="en-US" sz="2800" b="1" dirty="0">
                <a:latin typeface="Calibri" panose="020F0502020204030204" pitchFamily="34" charset="0"/>
              </a:rPr>
              <a:t>A</a:t>
            </a:r>
            <a:r>
              <a:rPr lang="en-US" sz="2800" b="1" dirty="0" smtClean="0">
                <a:latin typeface="Calibri" panose="020F0502020204030204" pitchFamily="34" charset="0"/>
              </a:rPr>
              <a:t>tmospheric </a:t>
            </a:r>
            <a:r>
              <a:rPr lang="en-US" sz="2800" b="1" dirty="0">
                <a:latin typeface="Calibri" panose="020F0502020204030204" pitchFamily="34" charset="0"/>
              </a:rPr>
              <a:t>M</a:t>
            </a:r>
            <a:r>
              <a:rPr lang="en-US" sz="2800" b="1" dirty="0" smtClean="0">
                <a:latin typeface="Calibri" panose="020F0502020204030204" pitchFamily="34" charset="0"/>
              </a:rPr>
              <a:t>oisture</a:t>
            </a:r>
          </a:p>
          <a:p>
            <a:r>
              <a:rPr lang="en-US" sz="2800" dirty="0" smtClean="0">
                <a:latin typeface="Calibri" panose="020F0502020204030204" pitchFamily="34" charset="0"/>
              </a:rPr>
              <a:t>April 7, 2017 – South Central U.S.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High pressure shifts east to Mississippi Valley while weak trough moves across WY/CO into central Plains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NON severe weather day, shows increasing humidity</a:t>
            </a:r>
          </a:p>
          <a:p>
            <a:r>
              <a:rPr lang="en-US" sz="2400" dirty="0">
                <a:latin typeface="Calibri" panose="020F0502020204030204" pitchFamily="34" charset="0"/>
                <a:hlinkClick r:id="rId2"/>
              </a:rPr>
              <a:t>http://cimss.ssec.wisc.edu/goes/blog/wp-content/uploads/2017/04/SWD_1430UTC_07Apr2017_with850Dewpoints_Defaults_toggle.gif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ck Image For Station Plo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053264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1828800" y="1524000"/>
            <a:ext cx="1371600" cy="1905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028" name="Picture 4" descr="Click Image For Station Pl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807" y="2971800"/>
            <a:ext cx="5053264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5638800" y="4572000"/>
            <a:ext cx="1371600" cy="1905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200400"/>
            <a:ext cx="152477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April 7,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6332" y="6172081"/>
            <a:ext cx="152477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April 9, 2017</a:t>
            </a:r>
          </a:p>
        </p:txBody>
      </p:sp>
      <p:pic>
        <p:nvPicPr>
          <p:cNvPr id="1030" name="Picture 6" descr="170409_rpts Filtered Reports 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51" y="1211344"/>
            <a:ext cx="6152588" cy="431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673" y="5638800"/>
            <a:ext cx="33736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NWS/Storm Prediction Center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and CIMSS Satellite Blog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31" y="457200"/>
            <a:ext cx="38575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“Priming the Atmosphere”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8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1"/>
            <a:ext cx="7543800" cy="12954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RBG Composites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0"/>
            <a:ext cx="7772400" cy="5334000"/>
          </a:xfrm>
        </p:spPr>
        <p:txBody>
          <a:bodyPr/>
          <a:lstStyle/>
          <a:p>
            <a:r>
              <a:rPr lang="en-US" sz="3000" b="1" dirty="0" err="1">
                <a:latin typeface="Calibri" panose="020F0502020204030204" pitchFamily="34" charset="0"/>
              </a:rPr>
              <a:t>MeteoSat</a:t>
            </a:r>
            <a:r>
              <a:rPr lang="en-US" sz="3000" b="1" dirty="0">
                <a:latin typeface="Calibri" panose="020F0502020204030204" pitchFamily="34" charset="0"/>
              </a:rPr>
              <a:t> developed sets of “recipes” (second generation) in the early 2000s</a:t>
            </a:r>
          </a:p>
          <a:p>
            <a:pPr lvl="1"/>
            <a:r>
              <a:rPr lang="en-US" sz="2400" dirty="0">
                <a:latin typeface="Calibri" panose="020F0502020204030204" pitchFamily="34" charset="0"/>
              </a:rPr>
              <a:t>Creates image data with </a:t>
            </a:r>
            <a:r>
              <a:rPr lang="en-US" sz="2400" b="1" dirty="0">
                <a:latin typeface="Calibri" panose="020F0502020204030204" pitchFamily="34" charset="0"/>
              </a:rPr>
              <a:t>specific wavelength ranges within electromagnetic spectrum</a:t>
            </a:r>
          </a:p>
          <a:p>
            <a:pPr lvl="1"/>
            <a:r>
              <a:rPr lang="en-US" sz="2400" b="1" dirty="0" smtClean="0">
                <a:latin typeface="Calibri" panose="020F0502020204030204" pitchFamily="34" charset="0"/>
              </a:rPr>
              <a:t>Blend </a:t>
            </a:r>
            <a:r>
              <a:rPr lang="en-US" sz="2400" b="1" dirty="0">
                <a:latin typeface="Calibri" panose="020F0502020204030204" pitchFamily="34" charset="0"/>
              </a:rPr>
              <a:t>of brightness temperatures and/or temperature </a:t>
            </a:r>
            <a:r>
              <a:rPr lang="en-US" sz="2400" b="1" dirty="0" smtClean="0">
                <a:latin typeface="Calibri" panose="020F0502020204030204" pitchFamily="34" charset="0"/>
              </a:rPr>
              <a:t>differences</a:t>
            </a:r>
          </a:p>
          <a:p>
            <a:r>
              <a:rPr lang="en-US" sz="3000" b="1" dirty="0" smtClean="0">
                <a:latin typeface="Calibri" panose="020F0502020204030204" pitchFamily="34" charset="0"/>
              </a:rPr>
              <a:t>Qualitative </a:t>
            </a:r>
            <a:r>
              <a:rPr lang="en-US" sz="3000" b="1" dirty="0" smtClean="0">
                <a:latin typeface="Calibri" panose="020F0502020204030204" pitchFamily="34" charset="0"/>
              </a:rPr>
              <a:t>false color images designed to enhance specific features</a:t>
            </a:r>
            <a:r>
              <a:rPr lang="en-US" sz="3000" dirty="0" smtClean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Low Clouds/Fog	     </a:t>
            </a:r>
            <a:r>
              <a:rPr lang="en-US" sz="2400" dirty="0" smtClean="0">
                <a:latin typeface="Calibri" panose="020F0502020204030204" pitchFamily="34" charset="0"/>
              </a:rPr>
              <a:t>	        </a:t>
            </a:r>
            <a:r>
              <a:rPr lang="en-US" sz="2400" dirty="0" smtClean="0">
                <a:latin typeface="Calibri" panose="020F0502020204030204" pitchFamily="34" charset="0"/>
              </a:rPr>
              <a:t>-- Fires/</a:t>
            </a:r>
            <a:r>
              <a:rPr lang="en-US" sz="2400" dirty="0" smtClean="0">
                <a:latin typeface="Calibri" panose="020F0502020204030204" pitchFamily="34" charset="0"/>
              </a:rPr>
              <a:t>Hot </a:t>
            </a:r>
            <a:r>
              <a:rPr lang="en-US" sz="2400" dirty="0" smtClean="0">
                <a:latin typeface="Calibri" panose="020F0502020204030204" pitchFamily="34" charset="0"/>
              </a:rPr>
              <a:t>Spots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Atmospheric Dust	        -- Smoke Plumes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Convection  		        -- Snow/Ice</a:t>
            </a:r>
          </a:p>
          <a:p>
            <a:pPr lvl="1"/>
            <a:r>
              <a:rPr lang="en-US" sz="2400" dirty="0" smtClean="0">
                <a:latin typeface="Calibri" panose="020F0502020204030204" pitchFamily="34" charset="0"/>
              </a:rPr>
              <a:t>Air Mass Characteristics    </a:t>
            </a:r>
            <a:r>
              <a:rPr lang="en-US" sz="2400" dirty="0" smtClean="0">
                <a:latin typeface="Calibri" panose="020F0502020204030204" pitchFamily="34" charset="0"/>
              </a:rPr>
              <a:t>   – </a:t>
            </a:r>
            <a:r>
              <a:rPr lang="en-US" sz="2400" dirty="0" smtClean="0">
                <a:latin typeface="Calibri" panose="020F0502020204030204" pitchFamily="34" charset="0"/>
              </a:rPr>
              <a:t>Volcanic Ash</a:t>
            </a:r>
          </a:p>
        </p:txBody>
      </p:sp>
    </p:spTree>
    <p:extLst>
      <p:ext uri="{BB962C8B-B14F-4D97-AF65-F5344CB8AC3E}">
        <p14:creationId xmlns:p14="http://schemas.microsoft.com/office/powerpoint/2010/main" val="41370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RBG Composites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400" b="1" dirty="0" smtClean="0">
                <a:latin typeface="Calibri" panose="020F0502020204030204" pitchFamily="34" charset="0"/>
              </a:rPr>
              <a:t>Applications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Cloud phase &amp; height analysis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Distinguishing </a:t>
            </a:r>
            <a:r>
              <a:rPr lang="en-US" b="1" dirty="0" smtClean="0">
                <a:latin typeface="Calibri" panose="020F0502020204030204" pitchFamily="34" charset="0"/>
              </a:rPr>
              <a:t>fog vs. low clouds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Identifying &amp; tracking airborne objects such as </a:t>
            </a:r>
            <a:r>
              <a:rPr lang="en-US" b="1" dirty="0" smtClean="0">
                <a:latin typeface="Calibri" panose="020F0502020204030204" pitchFamily="34" charset="0"/>
              </a:rPr>
              <a:t>volcanic ash, blowing dust, fire hot spots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Determine </a:t>
            </a:r>
            <a:r>
              <a:rPr lang="en-US" b="1" dirty="0" smtClean="0">
                <a:latin typeface="Calibri" panose="020F0502020204030204" pitchFamily="34" charset="0"/>
              </a:rPr>
              <a:t>strong convection, jet streaks, ice content, moisture areas, etc.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9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eanor.vallier-talb\Downloads\GOES-East_WV_Florence_091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162800" cy="6304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81000"/>
            <a:ext cx="4766048" cy="52322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“Simple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RBG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1295400"/>
            <a:ext cx="2522037" cy="144655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Simple Water Vapor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Hurricane Florence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16-Sep-2018 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1557 UTC</a:t>
            </a:r>
            <a:endParaRPr lang="en-US" sz="2200" b="1" dirty="0">
              <a:latin typeface="Calibri" panose="020F050202020403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24400"/>
            <a:ext cx="6210300" cy="194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974521"/>
            <a:ext cx="1500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NASA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SPoRT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Air Mass RGB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28800"/>
            <a:ext cx="7543800" cy="47244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Inference of </a:t>
            </a:r>
            <a:r>
              <a:rPr lang="en-US" b="1" dirty="0" smtClean="0">
                <a:latin typeface="Calibri" panose="020F0502020204030204" pitchFamily="34" charset="0"/>
              </a:rPr>
              <a:t>cyclogenesis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Used to </a:t>
            </a:r>
            <a:r>
              <a:rPr lang="en-US" b="1" dirty="0" smtClean="0">
                <a:latin typeface="Calibri" panose="020F0502020204030204" pitchFamily="34" charset="0"/>
              </a:rPr>
              <a:t>diagnose environment around synoptic weather systems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Enhanced air mass temperature/moisture characteristics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Validate location(s) of </a:t>
            </a:r>
            <a:r>
              <a:rPr lang="en-US" b="1" dirty="0" smtClean="0">
                <a:latin typeface="Calibri" panose="020F0502020204030204" pitchFamily="34" charset="0"/>
              </a:rPr>
              <a:t>potential vorticity anomalies in model data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Difficult to delineate difference in high heat situations (desert)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7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s://weather.msfc.nasa.gov/sport/dynamic/goesEast/abi/conus/20180904_184717_sport_goesEast_abi_conus_airM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58698"/>
            <a:ext cx="8640690" cy="566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746" y="602700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63500" dist="38100" dir="2700000" algn="tl">
                    <a:schemeClr val="accent5">
                      <a:alpha val="70000"/>
                    </a:schemeClr>
                  </a:outerShdw>
                </a:effectLst>
                <a:latin typeface="Calibri" panose="020F0502020204030204" pitchFamily="34" charset="0"/>
              </a:rPr>
              <a:t>Air Mass RGB Composite </a:t>
            </a:r>
          </a:p>
          <a:p>
            <a:pPr algn="ctr"/>
            <a:r>
              <a:rPr lang="en-US" sz="2400" b="1" dirty="0" smtClean="0">
                <a:effectLst>
                  <a:outerShdw blurRad="63500" dist="38100" dir="2700000" algn="tl">
                    <a:schemeClr val="accent5">
                      <a:alpha val="70000"/>
                    </a:schemeClr>
                  </a:outerShdw>
                </a:effectLst>
                <a:latin typeface="Calibri" panose="020F0502020204030204" pitchFamily="34" charset="0"/>
              </a:rPr>
              <a:t>September 4, 2018 – 1847 UTC</a:t>
            </a:r>
            <a:endParaRPr lang="en-US" sz="2400" b="1" dirty="0">
              <a:effectLst>
                <a:outerShdw blurRad="63500" dist="38100" dir="2700000" algn="tl">
                  <a:schemeClr val="accent5">
                    <a:alpha val="7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9772" y="2773750"/>
            <a:ext cx="2098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Tropical Storm</a:t>
            </a:r>
          </a:p>
          <a:p>
            <a:pPr algn="ctr"/>
            <a:r>
              <a:rPr lang="en-US" sz="2400" b="1" dirty="0" smtClean="0">
                <a:latin typeface="Calibri" panose="020F0502020204030204" pitchFamily="34" charset="0"/>
              </a:rPr>
              <a:t>Gordon</a:t>
            </a:r>
            <a:endParaRPr lang="en-US" sz="2400" b="1" dirty="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334000" y="3189249"/>
            <a:ext cx="685800" cy="16355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255066" y="6019800"/>
            <a:ext cx="1500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NASA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SPoRT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93" y="195263"/>
            <a:ext cx="756285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Dust RGB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8077200" cy="43434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Difficult to see in Visible and Infrared Satellite imagery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Similar to other cloud types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Uses </a:t>
            </a:r>
            <a:r>
              <a:rPr lang="en-US" b="1" dirty="0" smtClean="0">
                <a:latin typeface="Calibri" panose="020F0502020204030204" pitchFamily="34" charset="0"/>
              </a:rPr>
              <a:t>band differencing and IR therm</a:t>
            </a:r>
            <a:r>
              <a:rPr lang="en-US" b="1" dirty="0" smtClean="0">
                <a:latin typeface="Calibri" panose="020F0502020204030204" pitchFamily="34" charset="0"/>
              </a:rPr>
              <a:t>al channel</a:t>
            </a:r>
            <a:r>
              <a:rPr lang="en-US" dirty="0" smtClean="0">
                <a:latin typeface="Calibri" panose="020F0502020204030204" pitchFamily="34" charset="0"/>
              </a:rPr>
              <a:t> to contrast airborne dust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Also uses </a:t>
            </a:r>
            <a:r>
              <a:rPr lang="en-US" b="1" dirty="0" smtClean="0">
                <a:latin typeface="Calibri" panose="020F0502020204030204" pitchFamily="34" charset="0"/>
              </a:rPr>
              <a:t>particle phase</a:t>
            </a:r>
            <a:r>
              <a:rPr lang="en-US" b="1" dirty="0" smtClean="0">
                <a:latin typeface="Calibri" panose="020F0502020204030204" pitchFamily="34" charset="0"/>
              </a:rPr>
              <a:t>, </a:t>
            </a:r>
            <a:r>
              <a:rPr lang="en-US" b="1" dirty="0" smtClean="0">
                <a:latin typeface="Calibri" panose="020F0502020204030204" pitchFamily="34" charset="0"/>
              </a:rPr>
              <a:t>optical depth and cloud thickness</a:t>
            </a:r>
            <a:r>
              <a:rPr lang="en-US" dirty="0" smtClean="0">
                <a:latin typeface="Calibri" panose="020F0502020204030204" pitchFamily="34" charset="0"/>
              </a:rPr>
              <a:t> especially in the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Red color band</a:t>
            </a:r>
            <a:r>
              <a:rPr lang="en-US" dirty="0" smtClean="0">
                <a:latin typeface="Calibri" panose="020F0502020204030204" pitchFamily="34" charset="0"/>
              </a:rPr>
              <a:t> to determine dust areas vs. clouds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0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GOES 16/17 Instruments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543800" cy="44196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Advanced Baseline Imager (ABI)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Primary instrument for processing imagery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Multichannel imaging radiometer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Cloud, Moisture, Particulate &amp; Temperature</a:t>
            </a:r>
          </a:p>
          <a:p>
            <a:pPr marL="457200" lvl="1" indent="0">
              <a:buNone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</a:rPr>
              <a:t>   </a:t>
            </a:r>
            <a:r>
              <a:rPr lang="en-US" dirty="0" smtClean="0">
                <a:latin typeface="Calibri" panose="020F0502020204030204" pitchFamily="34" charset="0"/>
              </a:rPr>
              <a:t>data </a:t>
            </a:r>
            <a:r>
              <a:rPr lang="en-US" dirty="0" smtClean="0">
                <a:latin typeface="Calibri" panose="020F0502020204030204" pitchFamily="34" charset="0"/>
              </a:rPr>
              <a:t>for wide variety of products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Geostationary Lightning Mapper (GLM)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Data captured in </a:t>
            </a:r>
            <a:r>
              <a:rPr lang="en-US" b="1" dirty="0" smtClean="0">
                <a:latin typeface="Calibri" panose="020F0502020204030204" pitchFamily="34" charset="0"/>
              </a:rPr>
              <a:t>Events, Groups &amp; Flashes</a:t>
            </a:r>
            <a:endParaRPr 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26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nasasport.files.wordpress.com/2017/03/dustrgbcompare_vis_201703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6200"/>
            <a:ext cx="6372225" cy="668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807009"/>
            <a:ext cx="1500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Credit: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Kevin 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Fuell</a:t>
            </a:r>
            <a:endParaRPr lang="en-US" sz="2000" b="1" dirty="0" smtClean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NASA 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SPoRT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2921" y="3505200"/>
            <a:ext cx="1686103" cy="40011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March 6, 2017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77" y="2337254"/>
            <a:ext cx="74485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84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Day Convection RGB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543800" cy="48768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Identifies </a:t>
            </a:r>
            <a:r>
              <a:rPr lang="en-US" b="1" dirty="0" smtClean="0">
                <a:latin typeface="Calibri" panose="020F0502020204030204" pitchFamily="34" charset="0"/>
              </a:rPr>
              <a:t>intense updrafts indicative of strong convection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Look for the </a:t>
            </a:r>
            <a:r>
              <a:rPr lang="en-US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YELLOW</a:t>
            </a:r>
            <a:r>
              <a:rPr lang="en-US" dirty="0" smtClean="0">
                <a:latin typeface="Calibri" panose="020F0502020204030204" pitchFamily="34" charset="0"/>
              </a:rPr>
              <a:t>! Using the 3.9 µm identifies </a:t>
            </a:r>
            <a:r>
              <a:rPr lang="en-US" b="1" dirty="0" smtClean="0">
                <a:latin typeface="Calibri" panose="020F0502020204030204" pitchFamily="34" charset="0"/>
              </a:rPr>
              <a:t>small ice particles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Particles don’t grow with intense updrafts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Differentiates between new and mature convection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Orange/Red = </a:t>
            </a:r>
            <a:r>
              <a:rPr lang="en-US" b="1" dirty="0" smtClean="0">
                <a:latin typeface="Calibri" panose="020F0502020204030204" pitchFamily="34" charset="0"/>
              </a:rPr>
              <a:t>Dissipating</a:t>
            </a:r>
            <a:r>
              <a:rPr lang="en-US" dirty="0" smtClean="0">
                <a:latin typeface="Calibri" panose="020F0502020204030204" pitchFamily="34" charset="0"/>
              </a:rPr>
              <a:t> convection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Yellow = </a:t>
            </a:r>
            <a:r>
              <a:rPr lang="en-US" b="1" dirty="0" smtClean="0">
                <a:latin typeface="Calibri" panose="020F0502020204030204" pitchFamily="34" charset="0"/>
              </a:rPr>
              <a:t>Strengthening</a:t>
            </a:r>
            <a:r>
              <a:rPr lang="en-US" dirty="0" smtClean="0">
                <a:latin typeface="Calibri" panose="020F0502020204030204" pitchFamily="34" charset="0"/>
              </a:rPr>
              <a:t> convection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6" y="0"/>
            <a:ext cx="5034115" cy="396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85" y="3047998"/>
            <a:ext cx="5034115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6561" y="780870"/>
            <a:ext cx="34817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Credit: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Kris White/NWS Huntsville, AL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Contribution to NASA/</a:t>
            </a:r>
            <a:r>
              <a:rPr lang="en-US" sz="2000" b="1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SPoRT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Application Library</a:t>
            </a:r>
            <a:endParaRPr lang="en-US" sz="20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4633965"/>
            <a:ext cx="3718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https://weather.msfc.nasa.gov/sport/training/AppLib/1min/Applib_1min_SPoRT_20170403_DtConvRGB_CONUSESE_SvrStrmGA.pdf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47912"/>
            <a:ext cx="74866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28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Nighttime </a:t>
            </a:r>
            <a:r>
              <a:rPr lang="en-US" sz="4000" dirty="0" smtClean="0">
                <a:solidFill>
                  <a:srgbClr val="FFFF00"/>
                </a:solidFill>
              </a:rPr>
              <a:t>Microphysics RGB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0" y="1905000"/>
            <a:ext cx="7543800" cy="4724400"/>
          </a:xfrm>
        </p:spPr>
        <p:txBody>
          <a:bodyPr/>
          <a:lstStyle/>
          <a:p>
            <a:r>
              <a:rPr lang="en-US" dirty="0" smtClean="0"/>
              <a:t>Distinction between low clouds/fog</a:t>
            </a:r>
          </a:p>
          <a:p>
            <a:r>
              <a:rPr lang="en-US" dirty="0" smtClean="0"/>
              <a:t>Two channel differences used</a:t>
            </a:r>
          </a:p>
          <a:p>
            <a:pPr lvl="1"/>
            <a:r>
              <a:rPr lang="en-US" dirty="0" smtClean="0"/>
              <a:t>10.4 µm - 3.9 µm and 12.4 µm - 10.4 µm</a:t>
            </a:r>
          </a:p>
          <a:p>
            <a:r>
              <a:rPr lang="en-US" dirty="0" smtClean="0"/>
              <a:t>Excellent delineation between cloud heights</a:t>
            </a:r>
          </a:p>
          <a:p>
            <a:r>
              <a:rPr lang="en-US" dirty="0" smtClean="0"/>
              <a:t>Overnight </a:t>
            </a:r>
            <a:r>
              <a:rPr lang="en-US" dirty="0" smtClean="0"/>
              <a:t>cloud/fog </a:t>
            </a:r>
            <a:r>
              <a:rPr lang="en-US" dirty="0" smtClean="0"/>
              <a:t>show from New England on September 24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43000" y="6029325"/>
            <a:ext cx="7239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https://twitter.com/NWSBoston/status/1044133171510554624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3" y="2667000"/>
            <a:ext cx="7901374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28323" y="5181600"/>
            <a:ext cx="1500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NASA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SPoRT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19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 b="6062"/>
          <a:stretch/>
        </p:blipFill>
        <p:spPr bwMode="auto">
          <a:xfrm>
            <a:off x="9525" y="153293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" y="62484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effectLst>
                  <a:outerShdw blurRad="63500" dist="63500" dir="3000000" algn="tl">
                    <a:schemeClr val="accent5">
                      <a:alpha val="70000"/>
                    </a:schemeClr>
                  </a:outerShdw>
                </a:effectLst>
                <a:latin typeface="Calibri" panose="020F0502020204030204" pitchFamily="34" charset="0"/>
                <a:hlinkClick r:id="rId3" action="ppaction://hlinksldjump"/>
              </a:rPr>
              <a:t>http://rammb.cira.colostate.edu/products/goes-16_mds_preview/</a:t>
            </a:r>
            <a:endParaRPr lang="en-US" sz="2200" b="1" dirty="0">
              <a:effectLst>
                <a:outerShdw blurRad="63500" dist="63500" dir="3000000" algn="tl">
                  <a:schemeClr val="accent5">
                    <a:alpha val="7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5667"/>
            <a:ext cx="9144000" cy="1431925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rgbClr val="FFFF00"/>
                </a:solidFill>
              </a:rPr>
              <a:t>GOES-16/East Mesoscale Domain Sector (MDS) Preview</a:t>
            </a:r>
            <a:endParaRPr lang="en-US" sz="38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7950" y="3429000"/>
            <a:ext cx="2646878" cy="1323439"/>
          </a:xfrm>
          <a:prstGeom prst="rect">
            <a:avLst/>
          </a:prstGeom>
          <a:noFill/>
          <a:ln w="15875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Also available from</a:t>
            </a:r>
          </a:p>
          <a:p>
            <a:pPr algn="ctr"/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GOES-17</a:t>
            </a:r>
          </a:p>
          <a:p>
            <a:pPr algn="ctr"/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(Change 16 to 17</a:t>
            </a:r>
          </a:p>
          <a:p>
            <a:pPr algn="ctr"/>
            <a:r>
              <a:rPr lang="en-US" sz="2000" b="1" dirty="0" smtClean="0">
                <a:solidFill>
                  <a:schemeClr val="accent4">
                    <a:lumMod val="10000"/>
                  </a:schemeClr>
                </a:solidFill>
              </a:rPr>
              <a:t>in URL)</a:t>
            </a:r>
            <a:endParaRPr lang="en-US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6553200" y="4752439"/>
            <a:ext cx="1228189" cy="1495961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09600" y="1543139"/>
            <a:ext cx="266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One minute, movable 1000 km² </a:t>
            </a:r>
          </a:p>
          <a:p>
            <a:pPr algn="ctr"/>
            <a:r>
              <a:rPr lang="en-US" b="1" dirty="0">
                <a:solidFill>
                  <a:schemeClr val="accent4">
                    <a:lumMod val="10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atellite sectors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15000" y="1562278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Two sectors available from GOES 16 &amp; 17 by local NWS WFOs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3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Hurricane Ophelia – </a:t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October 16, 2017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848600" cy="48006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</a:rPr>
              <a:t>Category 3 hurricane on October 14 across the eastern Atlantic before </a:t>
            </a:r>
            <a:r>
              <a:rPr lang="en-US" b="1" dirty="0" smtClean="0">
                <a:latin typeface="Calibri" panose="020F0502020204030204" pitchFamily="34" charset="0"/>
              </a:rPr>
              <a:t>rapid extratropical transition </a:t>
            </a:r>
          </a:p>
          <a:p>
            <a:r>
              <a:rPr lang="en-US" dirty="0">
                <a:latin typeface="Calibri" panose="020F0502020204030204" pitchFamily="34" charset="0"/>
              </a:rPr>
              <a:t>Development of a </a:t>
            </a:r>
            <a:r>
              <a:rPr lang="en-US" b="1" dirty="0">
                <a:latin typeface="Calibri" panose="020F0502020204030204" pitchFamily="34" charset="0"/>
              </a:rPr>
              <a:t>“sting jet”</a:t>
            </a:r>
            <a:r>
              <a:rPr lang="en-US" dirty="0">
                <a:latin typeface="Calibri" panose="020F0502020204030204" pitchFamily="34" charset="0"/>
              </a:rPr>
              <a:t> during </a:t>
            </a:r>
            <a:r>
              <a:rPr lang="en-US" dirty="0" smtClean="0">
                <a:latin typeface="Calibri" panose="020F0502020204030204" pitchFamily="34" charset="0"/>
              </a:rPr>
              <a:t>transition as the storm moved across the United Kingdom and Ireland </a:t>
            </a: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Gust up to 103 knots reported (SW Ireland)</a:t>
            </a:r>
          </a:p>
          <a:p>
            <a:r>
              <a:rPr lang="en-US" dirty="0">
                <a:latin typeface="Calibri" panose="020F0502020204030204" pitchFamily="34" charset="0"/>
              </a:rPr>
              <a:t>http://cimss.ssec.wisc.edu/goes/blog/page/3?s=sting+jet</a:t>
            </a:r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9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Credits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848600" cy="5105400"/>
          </a:xfrm>
        </p:spPr>
        <p:txBody>
          <a:bodyPr/>
          <a:lstStyle/>
          <a:p>
            <a:r>
              <a:rPr lang="en-US" sz="3000" b="1" dirty="0" smtClean="0">
                <a:latin typeface="Calibri" panose="020F0502020204030204" pitchFamily="34" charset="0"/>
              </a:rPr>
              <a:t>NASA/NOAA GOES-R website</a:t>
            </a:r>
          </a:p>
          <a:p>
            <a:pPr lvl="1"/>
            <a:r>
              <a:rPr lang="en-US" sz="2600" b="1" dirty="0" smtClean="0">
                <a:latin typeface="Calibri" panose="020F0502020204030204" pitchFamily="34" charset="0"/>
              </a:rPr>
              <a:t>www.goes-r.gov</a:t>
            </a:r>
          </a:p>
          <a:p>
            <a:r>
              <a:rPr lang="en-US" sz="3000" b="1" dirty="0" smtClean="0">
                <a:latin typeface="Calibri" panose="020F0502020204030204" pitchFamily="34" charset="0"/>
              </a:rPr>
              <a:t>Cooperative Institute for Meteorological Satellite Studies (CIMSS) </a:t>
            </a:r>
          </a:p>
          <a:p>
            <a:r>
              <a:rPr lang="en-US" sz="3000" b="1" dirty="0" smtClean="0">
                <a:latin typeface="Calibri" panose="020F0502020204030204" pitchFamily="34" charset="0"/>
              </a:rPr>
              <a:t>NASA Short Term Prediction Research &amp; Transition (</a:t>
            </a:r>
            <a:r>
              <a:rPr lang="en-US" sz="3000" b="1" dirty="0" err="1" smtClean="0">
                <a:latin typeface="Calibri" panose="020F0502020204030204" pitchFamily="34" charset="0"/>
              </a:rPr>
              <a:t>SPoRT</a:t>
            </a:r>
            <a:r>
              <a:rPr lang="en-US" sz="3000" b="1" dirty="0" smtClean="0">
                <a:latin typeface="Calibri" panose="020F0502020204030204" pitchFamily="34" charset="0"/>
              </a:rPr>
              <a:t>) Center</a:t>
            </a:r>
          </a:p>
          <a:p>
            <a:r>
              <a:rPr lang="en-US" sz="3000" b="1" dirty="0" smtClean="0">
                <a:latin typeface="Calibri" panose="020F0502020204030204" pitchFamily="34" charset="0"/>
              </a:rPr>
              <a:t>CIMMS Satellite </a:t>
            </a:r>
            <a:r>
              <a:rPr lang="en-US" sz="3000" b="1" dirty="0" smtClean="0">
                <a:latin typeface="Calibri" panose="020F0502020204030204" pitchFamily="34" charset="0"/>
              </a:rPr>
              <a:t>Blog</a:t>
            </a:r>
          </a:p>
          <a:p>
            <a:r>
              <a:rPr lang="en-US" sz="3000" b="1" dirty="0" smtClean="0">
                <a:latin typeface="Calibri" panose="020F0502020204030204" pitchFamily="34" charset="0"/>
              </a:rPr>
              <a:t>College of DuPage NEXLAB Experimental Satellite</a:t>
            </a:r>
          </a:p>
          <a:p>
            <a:pPr lvl="1"/>
            <a:r>
              <a:rPr lang="en-US" sz="2600" b="1" dirty="0">
                <a:latin typeface="Calibri" panose="020F0502020204030204" pitchFamily="34" charset="0"/>
              </a:rPr>
              <a:t>https://weather.cod.edu/satrad/exper/</a:t>
            </a:r>
            <a:endParaRPr lang="en-US" sz="2600" b="1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3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noaa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047999" cy="30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7" descr="nws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3048000" cy="30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0"/>
            <a:ext cx="3200400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>
                <a:solidFill>
                  <a:srgbClr val="FFFF00"/>
                </a:solidFill>
              </a:rPr>
              <a:t>GOES 16/17 </a:t>
            </a:r>
            <a:r>
              <a:rPr lang="en-US" sz="4000" dirty="0" smtClean="0">
                <a:solidFill>
                  <a:srgbClr val="FFFF00"/>
                </a:solidFill>
              </a:rPr>
              <a:t>Instruments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05000"/>
            <a:ext cx="7543800" cy="45720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Space Weather Instruments 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Solar Ultraviolet Imager (SUVI)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Extreme Ultraviolet &amp; X-Ray Irradiance sensors (EXIS)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SUVI &amp; EXIS measure UV light &amp; X-rays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Space Environment In-Situ Suite (SEISS)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Measures emission of Magnetosphere particles</a:t>
            </a:r>
          </a:p>
          <a:p>
            <a:pPr lvl="1"/>
            <a:r>
              <a:rPr lang="en-US" b="1" dirty="0" smtClean="0">
                <a:latin typeface="Calibri" panose="020F0502020204030204" pitchFamily="34" charset="0"/>
              </a:rPr>
              <a:t>Magnetometer (MAG)</a:t>
            </a:r>
          </a:p>
          <a:p>
            <a:pPr lvl="2"/>
            <a:r>
              <a:rPr lang="en-US" dirty="0" smtClean="0">
                <a:latin typeface="Calibri" panose="020F0502020204030204" pitchFamily="34" charset="0"/>
              </a:rPr>
              <a:t>Monitors sun’s geomagnetic field</a:t>
            </a:r>
          </a:p>
        </p:txBody>
      </p:sp>
    </p:spTree>
    <p:extLst>
      <p:ext uri="{BB962C8B-B14F-4D97-AF65-F5344CB8AC3E}">
        <p14:creationId xmlns:p14="http://schemas.microsoft.com/office/powerpoint/2010/main" val="1927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GOES 16/17 Products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1905000"/>
            <a:ext cx="8077200" cy="4495800"/>
          </a:xfrm>
        </p:spPr>
        <p:txBody>
          <a:bodyPr/>
          <a:lstStyle/>
          <a:p>
            <a:r>
              <a:rPr lang="en-US" b="1" dirty="0" smtClean="0">
                <a:latin typeface="Calibri" panose="020F0502020204030204" pitchFamily="34" charset="0"/>
              </a:rPr>
              <a:t>16 Main Channels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2 Visible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4 Near Infrared (NIR)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10 Infrared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Two Channel Differences Imagery </a:t>
            </a:r>
          </a:p>
          <a:p>
            <a:r>
              <a:rPr lang="en-US" b="1" dirty="0" smtClean="0">
                <a:latin typeface="Calibri" panose="020F0502020204030204" pitchFamily="34" charset="0"/>
              </a:rPr>
              <a:t>Multispectral Red-Green-Blue Composites</a:t>
            </a:r>
          </a:p>
          <a:p>
            <a:pPr lvl="1"/>
            <a:r>
              <a:rPr lang="en-US" dirty="0" smtClean="0">
                <a:latin typeface="Calibri" panose="020F0502020204030204" pitchFamily="34" charset="0"/>
              </a:rPr>
              <a:t>Simple and Advanced </a:t>
            </a:r>
          </a:p>
        </p:txBody>
      </p:sp>
    </p:spTree>
    <p:extLst>
      <p:ext uri="{BB962C8B-B14F-4D97-AF65-F5344CB8AC3E}">
        <p14:creationId xmlns:p14="http://schemas.microsoft.com/office/powerpoint/2010/main" val="35067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304800"/>
            <a:ext cx="7848600" cy="14319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GOES 16/17 Imagery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133600"/>
            <a:ext cx="3962400" cy="3352800"/>
          </a:xfrm>
        </p:spPr>
        <p:txBody>
          <a:bodyPr/>
          <a:lstStyle/>
          <a:p>
            <a:r>
              <a:rPr lang="en-US" sz="3000" b="1" dirty="0" smtClean="0">
                <a:latin typeface="Calibri" panose="020F0502020204030204" pitchFamily="34" charset="0"/>
              </a:rPr>
              <a:t>Visible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Red/Blue channels</a:t>
            </a:r>
          </a:p>
          <a:p>
            <a:r>
              <a:rPr lang="en-US" sz="3000" b="1" dirty="0" smtClean="0">
                <a:latin typeface="Calibri" panose="020F0502020204030204" pitchFamily="34" charset="0"/>
              </a:rPr>
              <a:t>Near IR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High clouds (Cirrus)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Vegetation (“Veggie”)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Snow/Ice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876800" y="2057400"/>
            <a:ext cx="3695700" cy="3429000"/>
          </a:xfrm>
        </p:spPr>
        <p:txBody>
          <a:bodyPr/>
          <a:lstStyle/>
          <a:p>
            <a:r>
              <a:rPr lang="en-US" sz="3000" b="1" dirty="0">
                <a:latin typeface="Calibri" panose="020F0502020204030204" pitchFamily="34" charset="0"/>
              </a:rPr>
              <a:t>IR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</a:rPr>
              <a:t>Low, mid and upper tropospheric levels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</a:rPr>
              <a:t>Ozone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</a:rPr>
              <a:t>Cloud Top Phase</a:t>
            </a:r>
          </a:p>
          <a:p>
            <a:pPr lvl="1"/>
            <a:r>
              <a:rPr lang="en-US" sz="2600" dirty="0" smtClean="0">
                <a:latin typeface="Calibri" panose="020F0502020204030204" pitchFamily="34" charset="0"/>
              </a:rPr>
              <a:t>CO2</a:t>
            </a:r>
            <a:endParaRPr lang="en-US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arm5.staticflickr.com/4773/26942113238_51e5c9ea51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4687" r="30078"/>
          <a:stretch/>
        </p:blipFill>
        <p:spPr bwMode="auto">
          <a:xfrm>
            <a:off x="1295400" y="1143000"/>
            <a:ext cx="6781800" cy="522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Nor’easter – March 1-3, 2018 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GOES-East Visible Satellite imagery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5105400"/>
            <a:ext cx="3429000" cy="144655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Highest Wind Gusts – 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97 mph – Wellfleet, MA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95 mph – Chatham, MA 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93 mph – Barnstable, MA</a:t>
            </a:r>
            <a:endParaRPr lang="en-US" sz="2200" b="1" dirty="0">
              <a:latin typeface="Calibri" panose="020F0502020204030204" pitchFamily="34" charset="0"/>
            </a:endParaRPr>
          </a:p>
        </p:txBody>
      </p:sp>
      <p:sp>
        <p:nvSpPr>
          <p:cNvPr id="7" name="4-Point Star 6"/>
          <p:cNvSpPr/>
          <p:nvPr/>
        </p:nvSpPr>
        <p:spPr bwMode="auto">
          <a:xfrm>
            <a:off x="5257800" y="4819650"/>
            <a:ext cx="647700" cy="571500"/>
          </a:xfrm>
          <a:prstGeom prst="star4">
            <a:avLst/>
          </a:prstGeom>
          <a:solidFill>
            <a:srgbClr val="FF0000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5029200" y="2543175"/>
            <a:ext cx="457200" cy="5334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4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" presetClass="entr" presetSubtype="37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GOES-16 Infrared “Clean” 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GOES-16 IR Clean Longwave Band 13 092418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981200"/>
            <a:ext cx="7620000" cy="4572000"/>
          </a:xfrm>
        </p:spPr>
      </p:pic>
      <p:pic>
        <p:nvPicPr>
          <p:cNvPr id="2050" name="Picture 2" descr="https://www.nhc.noaa.gov/archive/xgtwo/atl/201809241435/two_atl_5d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33600"/>
            <a:ext cx="5702657" cy="421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924800" cy="143192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GOES 16 </a:t>
            </a:r>
            <a:r>
              <a:rPr lang="en-US" sz="4000" dirty="0" err="1" smtClean="0">
                <a:solidFill>
                  <a:srgbClr val="FFFF00"/>
                </a:solidFill>
              </a:rPr>
              <a:t>GeoColor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Day/Night  </a:t>
            </a:r>
            <a:r>
              <a:rPr lang="en-US" sz="4000" dirty="0" smtClean="0">
                <a:solidFill>
                  <a:srgbClr val="FFFF00"/>
                </a:solidFill>
              </a:rPr>
              <a:t>Imagery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028" name="Picture 4" descr="GeoColor - True Color daytime, multispectral IR at night - 23 Sep 2018 - 1042 UT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162671"/>
            <a:ext cx="4357642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  GOES East Image Viewer 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3842" y="6193448"/>
            <a:ext cx="4633958" cy="4001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https://www.star.nesdis.noaa.gov/GOES/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5254109"/>
            <a:ext cx="2221121" cy="430887"/>
          </a:xfrm>
          <a:prstGeom prst="rect">
            <a:avLst/>
          </a:prstGeom>
          <a:solidFill>
            <a:schemeClr val="bg1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“Visible at Night”</a:t>
            </a:r>
            <a:endParaRPr lang="en-US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GeoColor - True Color daytime, multispectral IR at night - 23 Sep 2018 - 1252 UT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7167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7454" y="2019300"/>
            <a:ext cx="2105256" cy="43088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Multispectral IR </a:t>
            </a:r>
            <a:endParaRPr lang="en-US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199" y="2019299"/>
            <a:ext cx="1391663" cy="430887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True Color</a:t>
            </a:r>
            <a:endParaRPr lang="en-US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848600" cy="1371599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Natural </a:t>
            </a:r>
            <a:r>
              <a:rPr lang="en-US" sz="4000" dirty="0" smtClean="0">
                <a:solidFill>
                  <a:srgbClr val="FFFF00"/>
                </a:solidFill>
              </a:rPr>
              <a:t>Color </a:t>
            </a:r>
            <a:r>
              <a:rPr lang="en-US" sz="4000" dirty="0" smtClean="0">
                <a:solidFill>
                  <a:srgbClr val="FFFF00"/>
                </a:solidFill>
              </a:rPr>
              <a:t>Images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8800"/>
            <a:ext cx="7391400" cy="4448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79103" y="6319361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GOES-East Red/Veggie Pseudo (Green/Blue Color) – 21Sep2018 – 1732UTC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892338"/>
            <a:ext cx="2209800" cy="1200329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Credit: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Scott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Bachmeier</a:t>
            </a: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CIMSS_Satellite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on Twitter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 design template">
  <a:themeElements>
    <a:clrScheme name="Office Theme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Office Them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Office Theme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 design template</Template>
  <TotalTime>1826</TotalTime>
  <Words>922</Words>
  <Application>Microsoft Office PowerPoint</Application>
  <PresentationFormat>On-screen Show (4:3)</PresentationFormat>
  <Paragraphs>183</Paragraphs>
  <Slides>27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Shimmer design template</vt:lpstr>
      <vt:lpstr>A New View of Our Skies: The GOES-R Satellite Series in Action</vt:lpstr>
      <vt:lpstr>GOES 16/17 Instruments</vt:lpstr>
      <vt:lpstr>GOES 16/17 Instruments</vt:lpstr>
      <vt:lpstr>GOES 16/17 Products</vt:lpstr>
      <vt:lpstr>GOES 16/17 Imagery</vt:lpstr>
      <vt:lpstr>PowerPoint Presentation</vt:lpstr>
      <vt:lpstr>GOES-16 Infrared “Clean”  </vt:lpstr>
      <vt:lpstr>GOES 16 GeoColor Day/Night  Imagery</vt:lpstr>
      <vt:lpstr>Natural Color Images</vt:lpstr>
      <vt:lpstr>GOES Two Channel Difference Products</vt:lpstr>
      <vt:lpstr>Channel Difference Product</vt:lpstr>
      <vt:lpstr>Split Window Difference Product</vt:lpstr>
      <vt:lpstr>PowerPoint Presentation</vt:lpstr>
      <vt:lpstr>RBG Composites</vt:lpstr>
      <vt:lpstr>RBG Composites</vt:lpstr>
      <vt:lpstr>PowerPoint Presentation</vt:lpstr>
      <vt:lpstr>Air Mass RGB</vt:lpstr>
      <vt:lpstr>PowerPoint Presentation</vt:lpstr>
      <vt:lpstr>Dust RGB</vt:lpstr>
      <vt:lpstr>PowerPoint Presentation</vt:lpstr>
      <vt:lpstr>Day Convection RGB</vt:lpstr>
      <vt:lpstr>PowerPoint Presentation</vt:lpstr>
      <vt:lpstr>Nighttime Microphysics RGB</vt:lpstr>
      <vt:lpstr>GOES-16/East Mesoscale Domain Sector (MDS) Preview</vt:lpstr>
      <vt:lpstr>Hurricane Ophelia –  October 16, 2017</vt:lpstr>
      <vt:lpstr>Credits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View of Our Skies: The GOES-R Satellite Series in Action</dc:title>
  <dc:creator>eleanor.vallier-talbot</dc:creator>
  <cp:lastModifiedBy>eleanor.vallier-talbot</cp:lastModifiedBy>
  <cp:revision>67</cp:revision>
  <cp:lastPrinted>1601-01-01T00:00:00Z</cp:lastPrinted>
  <dcterms:created xsi:type="dcterms:W3CDTF">2018-09-04T18:35:57Z</dcterms:created>
  <dcterms:modified xsi:type="dcterms:W3CDTF">2018-09-26T18:44:25Z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TC102037921033</vt:lpwstr>
  </property>
</Properties>
</file>