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08" r:id="rId2"/>
    <p:sldId id="489" r:id="rId3"/>
    <p:sldId id="549" r:id="rId4"/>
    <p:sldId id="548" r:id="rId5"/>
    <p:sldId id="536" r:id="rId6"/>
    <p:sldId id="552" r:id="rId7"/>
    <p:sldId id="547" r:id="rId8"/>
    <p:sldId id="553" r:id="rId9"/>
    <p:sldId id="554" r:id="rId10"/>
    <p:sldId id="534" r:id="rId11"/>
    <p:sldId id="513" r:id="rId12"/>
    <p:sldId id="561" r:id="rId13"/>
    <p:sldId id="562" r:id="rId14"/>
    <p:sldId id="514" r:id="rId15"/>
    <p:sldId id="515" r:id="rId16"/>
    <p:sldId id="516" r:id="rId17"/>
    <p:sldId id="530" r:id="rId18"/>
    <p:sldId id="531" r:id="rId19"/>
    <p:sldId id="532" r:id="rId20"/>
    <p:sldId id="521" r:id="rId21"/>
    <p:sldId id="556" r:id="rId22"/>
    <p:sldId id="557" r:id="rId23"/>
    <p:sldId id="558" r:id="rId24"/>
    <p:sldId id="555" r:id="rId25"/>
    <p:sldId id="550" r:id="rId26"/>
    <p:sldId id="551" r:id="rId27"/>
    <p:sldId id="533" r:id="rId28"/>
    <p:sldId id="523" r:id="rId29"/>
    <p:sldId id="559" r:id="rId30"/>
    <p:sldId id="524" r:id="rId31"/>
    <p:sldId id="494" r:id="rId32"/>
    <p:sldId id="560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7" autoAdjust="0"/>
    <p:restoredTop sz="98043" autoAdjust="0"/>
  </p:normalViewPr>
  <p:slideViewPr>
    <p:cSldViewPr snapToGrid="0" snapToObjects="1">
      <p:cViewPr varScale="1">
        <p:scale>
          <a:sx n="61" d="100"/>
          <a:sy n="61" d="100"/>
        </p:scale>
        <p:origin x="1476" y="42"/>
      </p:cViewPr>
      <p:guideLst>
        <p:guide orient="horz" pos="21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CE7AAA8-9DF0-4105-A0AA-12DCF3072C18}" type="datetimeFigureOut">
              <a:rPr lang="en-US"/>
              <a:pPr/>
              <a:t>9/21/2018</a:t>
            </a:fld>
            <a:endParaRPr lang="en-US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40BA5820-CB5E-4B06-A73A-FFF38B597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959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B2900A-5147-4CD5-B441-02149A2A67BD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A9D785F-E02E-4192-8431-306F3A8289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44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8255B-BAFD-4930-A0C1-2F501D881944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AD1E-06B0-4C88-B21A-14BD7864C0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7415D-EA15-482B-87E1-412B38290F30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2834B-77A9-4E64-9B0F-9E94CD1E0B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004C7-E308-4575-BD97-A0967E480C35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119E3-B485-4A09-97FA-2C4E0014A6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8255B-BAFD-4930-A0C1-2F501D881944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FAD1E-06B0-4C88-B21A-14BD7864C0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sz="quarter" idx="13"/>
          </p:nvPr>
        </p:nvSpPr>
        <p:spPr>
          <a:xfrm>
            <a:off x="0" y="1233488"/>
            <a:ext cx="4519539" cy="26367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Content Placeholder 29"/>
          <p:cNvSpPr>
            <a:spLocks noGrp="1"/>
          </p:cNvSpPr>
          <p:nvPr>
            <p:ph sz="quarter" idx="14"/>
          </p:nvPr>
        </p:nvSpPr>
        <p:spPr>
          <a:xfrm>
            <a:off x="4519539" y="1233487"/>
            <a:ext cx="4624462" cy="26367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29"/>
          <p:cNvSpPr>
            <a:spLocks noGrp="1"/>
          </p:cNvSpPr>
          <p:nvPr>
            <p:ph sz="quarter" idx="15"/>
          </p:nvPr>
        </p:nvSpPr>
        <p:spPr>
          <a:xfrm>
            <a:off x="0" y="4221237"/>
            <a:ext cx="4519538" cy="26367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29"/>
          <p:cNvSpPr>
            <a:spLocks noGrp="1"/>
          </p:cNvSpPr>
          <p:nvPr>
            <p:ph sz="quarter" idx="16"/>
          </p:nvPr>
        </p:nvSpPr>
        <p:spPr>
          <a:xfrm>
            <a:off x="4519539" y="4221236"/>
            <a:ext cx="4624462" cy="263676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50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FB015-91BD-4815-B8AD-F9C78C082080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427B7-B1BA-4369-8D6C-63CFB76A6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41B27-5E30-4F0D-B1BC-670835A3B0A7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19BFB-CD37-46BA-AFE3-A523C368C2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AA19F-F71B-4158-AB41-8D856BB3B9FD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25B90-E8C8-45C1-80B2-1928E0B940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67572-62A6-447C-8671-5EC2435A0C3D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5B21C-5619-433C-B390-92789A3CA4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2363F-B714-484F-A49D-D26EE7A7B451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1CAA9-9518-4C81-AD82-DE6C49C3BC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300E1-6C2E-49E6-8D49-8A1A45C20C22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2112-764A-4ED3-BD25-A37D7B43C1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8F9F3-4023-4F31-94A7-A200C173C024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D0230-7212-4AD2-AD45-8C6164E801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B74C6-6012-447F-A42B-2FFA3379019F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0C9C0-B937-4EAD-A499-78DD3E5B47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rgbClr val="B0C6E1"/>
            </a:gs>
            <a:gs pos="13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430C359-1B9E-44CA-AAC5-E7EA6850C7E7}" type="datetimeFigureOut">
              <a:rPr lang="en-US"/>
              <a:pPr>
                <a:defRPr/>
              </a:pPr>
              <a:t>9/21/2018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6BF6B56-D752-4EB3-B789-B84D8A738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ransition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682495" y="0"/>
            <a:ext cx="6300945" cy="3724096"/>
          </a:xfrm>
          <a:prstGeom prst="rect">
            <a:avLst/>
          </a:prstGeom>
          <a:solidFill>
            <a:schemeClr val="bg1">
              <a:alpha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 dirty="0"/>
              <a:t>Novel Ways To Access and Visualize Model Biases at the Weather Prediction </a:t>
            </a:r>
            <a:r>
              <a:rPr lang="en-US" b="1" dirty="0" smtClean="0"/>
              <a:t>Center</a:t>
            </a:r>
          </a:p>
          <a:p>
            <a:pPr algn="ctr"/>
            <a:endParaRPr lang="en-US" sz="1200" dirty="0">
              <a:cs typeface="Arial" panose="020B0604020202020204" pitchFamily="34" charset="0"/>
            </a:endParaRPr>
          </a:p>
          <a:p>
            <a:pPr algn="ctr" eaLnBrk="1" hangingPunct="1"/>
            <a:endParaRPr lang="en-US" sz="400" b="1" dirty="0"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cs typeface="Arial" panose="020B0604020202020204" pitchFamily="34" charset="0"/>
              </a:rPr>
              <a:t>Michael Erickson</a:t>
            </a:r>
            <a:r>
              <a:rPr lang="en-US" sz="1800" baseline="30000" dirty="0">
                <a:cs typeface="Arial" panose="020B0604020202020204" pitchFamily="34" charset="0"/>
              </a:rPr>
              <a:t>12</a:t>
            </a:r>
            <a:r>
              <a:rPr lang="en-US" sz="1800" dirty="0">
                <a:cs typeface="Arial" panose="020B0604020202020204" pitchFamily="34" charset="0"/>
              </a:rPr>
              <a:t> and James A. Nelson</a:t>
            </a:r>
            <a:r>
              <a:rPr lang="en-US" sz="1800" baseline="30000" dirty="0">
                <a:cs typeface="Arial" panose="020B0604020202020204" pitchFamily="34" charset="0"/>
              </a:rPr>
              <a:t>1</a:t>
            </a:r>
          </a:p>
          <a:p>
            <a:pPr algn="ctr"/>
            <a:endParaRPr lang="en-US" sz="1800" dirty="0">
              <a:cs typeface="Arial" panose="020B0604020202020204" pitchFamily="34" charset="0"/>
            </a:endParaRPr>
          </a:p>
          <a:p>
            <a:pPr algn="ctr"/>
            <a:r>
              <a:rPr lang="en-US" sz="1800" i="1" dirty="0" smtClean="0">
                <a:cs typeface="Arial" panose="020B0604020202020204" pitchFamily="34" charset="0"/>
              </a:rPr>
              <a:t>WCSU Tri-State Weather Conference</a:t>
            </a:r>
            <a:endParaRPr lang="en-US" sz="1800" i="1" dirty="0">
              <a:cs typeface="Arial" panose="020B0604020202020204" pitchFamily="34" charset="0"/>
            </a:endParaRPr>
          </a:p>
          <a:p>
            <a:pPr algn="ctr"/>
            <a:r>
              <a:rPr lang="en-US" sz="1800" i="1" dirty="0" smtClean="0">
                <a:cs typeface="Arial" panose="020B0604020202020204" pitchFamily="34" charset="0"/>
              </a:rPr>
              <a:t>Danbury, CT</a:t>
            </a:r>
            <a:endParaRPr lang="en-US" sz="1800" i="1" dirty="0">
              <a:cs typeface="Arial" panose="020B0604020202020204" pitchFamily="34" charset="0"/>
            </a:endParaRPr>
          </a:p>
          <a:p>
            <a:pPr algn="ctr"/>
            <a:endParaRPr lang="en-US" sz="800" dirty="0">
              <a:cs typeface="Arial" panose="020B0604020202020204" pitchFamily="34" charset="0"/>
            </a:endParaRPr>
          </a:p>
          <a:p>
            <a:pPr algn="ctr"/>
            <a:r>
              <a:rPr lang="en-US" sz="1800" dirty="0" smtClean="0">
                <a:cs typeface="Arial" panose="020B0604020202020204" pitchFamily="34" charset="0"/>
              </a:rPr>
              <a:t>29 September </a:t>
            </a:r>
            <a:r>
              <a:rPr lang="en-US" sz="1800" dirty="0">
                <a:cs typeface="Arial" panose="020B0604020202020204" pitchFamily="34" charset="0"/>
              </a:rPr>
              <a:t>2018</a:t>
            </a:r>
          </a:p>
          <a:p>
            <a:pPr algn="ctr"/>
            <a:endParaRPr lang="en-US" sz="800" dirty="0">
              <a:cs typeface="Arial" panose="020B0604020202020204" pitchFamily="34" charset="0"/>
            </a:endParaRPr>
          </a:p>
          <a:p>
            <a:r>
              <a:rPr lang="en-US" sz="1400" baseline="30000" dirty="0">
                <a:cs typeface="Arial" panose="020B0604020202020204" pitchFamily="34" charset="0"/>
              </a:rPr>
              <a:t>1</a:t>
            </a:r>
            <a:r>
              <a:rPr lang="en-US" sz="1400" dirty="0">
                <a:cs typeface="Arial" panose="020B0604020202020204" pitchFamily="34" charset="0"/>
              </a:rPr>
              <a:t>National Oceanographic and Atmospheric Administration, Weather Prediction Center, College Park, MD</a:t>
            </a:r>
          </a:p>
          <a:p>
            <a:r>
              <a:rPr lang="en-US" sz="1400" baseline="30000" dirty="0" smtClean="0">
                <a:cs typeface="Arial" panose="020B0604020202020204" pitchFamily="34" charset="0"/>
              </a:rPr>
              <a:t>2</a:t>
            </a:r>
            <a:r>
              <a:rPr lang="en-US" sz="1400" dirty="0" smtClean="0"/>
              <a:t>CIRES</a:t>
            </a:r>
            <a:r>
              <a:rPr lang="en-US" sz="1400" dirty="0"/>
              <a:t>, University of Colorado Boulder, Boulder, </a:t>
            </a:r>
            <a:r>
              <a:rPr lang="en-US" sz="1400" dirty="0" smtClean="0"/>
              <a:t>CO</a:t>
            </a:r>
            <a:endParaRPr lang="en-US" sz="1400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3" y="1209219"/>
            <a:ext cx="1432061" cy="763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3" y="1373810"/>
            <a:ext cx="1004914" cy="1241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663" y="164593"/>
            <a:ext cx="943351" cy="9371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5" y="249244"/>
            <a:ext cx="1596654" cy="6878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648"/>
            <a:ext cx="9144000" cy="2646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56372" y="6488668"/>
            <a:ext cx="4251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Images provided by Ben Albright; WPC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1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7949"/>
            <a:ext cx="5627228" cy="2926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06" y="1561947"/>
            <a:ext cx="3612893" cy="25361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18252" y="3798158"/>
            <a:ext cx="292574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D2129"/>
              </a:solidFill>
              <a:latin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D2129"/>
                </a:solidFill>
                <a:latin typeface="Helvetica" panose="020B0604020202020204" pitchFamily="34" charset="0"/>
              </a:rPr>
              <a:t>Tests 7 and 11 perform best subjectively.</a:t>
            </a:r>
          </a:p>
          <a:p>
            <a:endParaRPr lang="en-US" sz="600" dirty="0">
              <a:solidFill>
                <a:srgbClr val="1D2129"/>
              </a:solidFill>
              <a:latin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D2129"/>
                </a:solidFill>
                <a:latin typeface="Helvetica" panose="020B0604020202020204" pitchFamily="34" charset="0"/>
              </a:rPr>
              <a:t>Test 11 is selected for the retrospective runs because it performs well with all objective metrics.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98" y="14499"/>
            <a:ext cx="9144001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Sensitivity Tests: Bulk Verification Results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Objective Vs Subjective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598" y="996878"/>
            <a:ext cx="560403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Objective Results: FAR, HIT, Bias, and CSI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" y="4343458"/>
            <a:ext cx="2995779" cy="25145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77" y="4343458"/>
            <a:ext cx="3094962" cy="25145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615630" y="986210"/>
            <a:ext cx="3528371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Subjective Results: By-eye Measure of “Goodness”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3" y="4043494"/>
            <a:ext cx="3084653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Objective Results: 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68739" y="4043494"/>
            <a:ext cx="31336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Objective Results: MAE</a:t>
            </a:r>
          </a:p>
        </p:txBody>
      </p:sp>
      <p:sp>
        <p:nvSpPr>
          <p:cNvPr id="15" name="Oval 14"/>
          <p:cNvSpPr/>
          <p:nvPr/>
        </p:nvSpPr>
        <p:spPr>
          <a:xfrm>
            <a:off x="3391318" y="1247949"/>
            <a:ext cx="1197532" cy="87904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62939" y="1605611"/>
            <a:ext cx="432100" cy="3763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893219" y="1609990"/>
            <a:ext cx="432100" cy="37636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988186" y="5373982"/>
            <a:ext cx="330737" cy="29220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013800" y="5224000"/>
            <a:ext cx="439467" cy="6937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472941" y="5224000"/>
            <a:ext cx="439467" cy="69376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535064" y="5430235"/>
            <a:ext cx="809446" cy="128835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4" y="740047"/>
            <a:ext cx="4272455" cy="31065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1" y="-104341"/>
            <a:ext cx="9144001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noProof="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Identifying QPF </a:t>
            </a:r>
            <a:r>
              <a:rPr lang="en-US" sz="3400" noProof="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Objects at WPC - Overview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75" y="849312"/>
            <a:ext cx="476360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The Weather Prediction Center (WPC) is </a:t>
            </a:r>
            <a:r>
              <a:rPr lang="en-US" sz="2000" dirty="0" smtClean="0"/>
              <a:t>transitioning towards object-based evaluation of QPF through:</a:t>
            </a: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b="1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2000" b="1" dirty="0" smtClean="0"/>
              <a:t>Testbed Evaluations:</a:t>
            </a:r>
            <a:r>
              <a:rPr lang="en-US" sz="2000" dirty="0" smtClean="0"/>
              <a:t> Using object-based verification with participant feedback in the Flash Flood and Intense Rainfall Experiment (</a:t>
            </a:r>
            <a:r>
              <a:rPr lang="en-US" sz="2000" dirty="0" err="1" smtClean="0"/>
              <a:t>FFaIR</a:t>
            </a:r>
            <a:r>
              <a:rPr lang="en-US" sz="2000" dirty="0" smtClean="0"/>
              <a:t>).</a:t>
            </a:r>
          </a:p>
          <a:p>
            <a:pPr marL="457200" indent="-457200">
              <a:buFont typeface="+mj-lt"/>
              <a:buAutoNum type="alphaUcPeriod"/>
            </a:pPr>
            <a:endParaRPr lang="en-US" sz="8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2000" b="1" dirty="0" smtClean="0"/>
              <a:t>Experimental Graphics:</a:t>
            </a:r>
            <a:r>
              <a:rPr lang="en-US" sz="2000" dirty="0" smtClean="0"/>
              <a:t> Displaying quasi-operational MTD graphics on internal websites for WPC forecasters.</a:t>
            </a:r>
          </a:p>
          <a:p>
            <a:pPr marL="457200" indent="-457200">
              <a:buFont typeface="+mj-lt"/>
              <a:buAutoNum type="alphaUcPeriod"/>
            </a:pPr>
            <a:endParaRPr lang="en-US" sz="800" dirty="0" smtClean="0"/>
          </a:p>
          <a:p>
            <a:pPr marL="457200" indent="-457200">
              <a:buFont typeface="+mj-lt"/>
              <a:buAutoNum type="alphaUcPeriod"/>
            </a:pPr>
            <a:r>
              <a:rPr lang="en-US" sz="2000" b="1" dirty="0" smtClean="0"/>
              <a:t>Retrospective runs:</a:t>
            </a:r>
            <a:r>
              <a:rPr lang="en-US" sz="2000" dirty="0" smtClean="0"/>
              <a:t> Over a period of time, track/compare </a:t>
            </a:r>
            <a:r>
              <a:rPr lang="en-US" sz="2000" dirty="0"/>
              <a:t>QPF and </a:t>
            </a:r>
            <a:r>
              <a:rPr lang="en-US" sz="2000" dirty="0" smtClean="0"/>
              <a:t>observation to </a:t>
            </a:r>
            <a:r>
              <a:rPr lang="en-US" sz="2000" dirty="0"/>
              <a:t>gather biases in object attributes related to displacement, orientation, and </a:t>
            </a:r>
            <a:r>
              <a:rPr lang="en-US" sz="2000" dirty="0" smtClean="0"/>
              <a:t>intensity (primary focus of talk).</a:t>
            </a:r>
            <a:endParaRPr lang="en-US" sz="2000" dirty="0"/>
          </a:p>
          <a:p>
            <a:pPr lvl="0"/>
            <a:endParaRPr lang="en-US" sz="800" dirty="0"/>
          </a:p>
        </p:txBody>
      </p:sp>
      <p:sp>
        <p:nvSpPr>
          <p:cNvPr id="11" name="Rectangle 10"/>
          <p:cNvSpPr/>
          <p:nvPr/>
        </p:nvSpPr>
        <p:spPr>
          <a:xfrm>
            <a:off x="4871544" y="787343"/>
            <a:ext cx="427245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QPF Tracking Example 20171113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184955"/>
              </p:ext>
            </p:extLst>
          </p:nvPr>
        </p:nvGraphicFramePr>
        <p:xfrm>
          <a:off x="4871546" y="4155531"/>
          <a:ext cx="4335517" cy="2721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676">
                  <a:extLst>
                    <a:ext uri="{9D8B030D-6E8A-4147-A177-3AD203B41FA5}">
                      <a16:colId xmlns:a16="http://schemas.microsoft.com/office/drawing/2014/main" val="4217418576"/>
                    </a:ext>
                  </a:extLst>
                </a:gridCol>
                <a:gridCol w="839689">
                  <a:extLst>
                    <a:ext uri="{9D8B030D-6E8A-4147-A177-3AD203B41FA5}">
                      <a16:colId xmlns:a16="http://schemas.microsoft.com/office/drawing/2014/main" val="107623713"/>
                    </a:ext>
                  </a:extLst>
                </a:gridCol>
                <a:gridCol w="739520">
                  <a:extLst>
                    <a:ext uri="{9D8B030D-6E8A-4147-A177-3AD203B41FA5}">
                      <a16:colId xmlns:a16="http://schemas.microsoft.com/office/drawing/2014/main" val="1560893445"/>
                    </a:ext>
                  </a:extLst>
                </a:gridCol>
                <a:gridCol w="1337176">
                  <a:extLst>
                    <a:ext uri="{9D8B030D-6E8A-4147-A177-3AD203B41FA5}">
                      <a16:colId xmlns:a16="http://schemas.microsoft.com/office/drawing/2014/main" val="1930717098"/>
                    </a:ext>
                  </a:extLst>
                </a:gridCol>
                <a:gridCol w="544456">
                  <a:extLst>
                    <a:ext uri="{9D8B030D-6E8A-4147-A177-3AD203B41FA5}">
                      <a16:colId xmlns:a16="http://schemas.microsoft.com/office/drawing/2014/main" val="1753897393"/>
                    </a:ext>
                  </a:extLst>
                </a:gridCol>
              </a:tblGrid>
              <a:tr h="6455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Ensemble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Resolution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Runs per day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Members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Run Length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extLst>
                  <a:ext uri="{0D108BD9-81ED-4DB2-BD59-A6C34878D82A}">
                    <a16:rowId xmlns:a16="http://schemas.microsoft.com/office/drawing/2014/main" val="1307529425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HRRR TLE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~ 4 km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4 (3 time-lagged members)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extLst>
                  <a:ext uri="{0D108BD9-81ED-4DB2-BD59-A6C34878D82A}">
                    <a16:rowId xmlns:a16="http://schemas.microsoft.com/office/drawing/2014/main" val="3131772398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HRRRv3 TLE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~ 4 km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3 (2 time-lagged members)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extLst>
                  <a:ext uri="{0D108BD9-81ED-4DB2-BD59-A6C34878D82A}">
                    <a16:rowId xmlns:a16="http://schemas.microsoft.com/office/drawing/2014/main" val="1774386400"/>
                  </a:ext>
                </a:extLst>
              </a:tr>
              <a:tr h="526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HREFv2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~ 4 km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8 (4 time-lagged members)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extLst>
                  <a:ext uri="{0D108BD9-81ED-4DB2-BD59-A6C34878D82A}">
                    <a16:rowId xmlns:a16="http://schemas.microsoft.com/office/drawing/2014/main" val="4207504522"/>
                  </a:ext>
                </a:extLst>
              </a:tr>
              <a:tr h="4771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NSSL (while</a:t>
                      </a:r>
                      <a:r>
                        <a:rPr lang="en-US" sz="1100" baseline="0" dirty="0">
                          <a:effectLst/>
                        </a:rPr>
                        <a:t> it existed)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~ 4 km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36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/>
                </a:tc>
                <a:extLst>
                  <a:ext uri="{0D108BD9-81ED-4DB2-BD59-A6C34878D82A}">
                    <a16:rowId xmlns:a16="http://schemas.microsoft.com/office/drawing/2014/main" val="1463418789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871544" y="3815091"/>
            <a:ext cx="4272456" cy="430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List of Trackable Ensembles</a:t>
            </a:r>
          </a:p>
        </p:txBody>
      </p:sp>
    </p:spTree>
    <p:extLst>
      <p:ext uri="{BB962C8B-B14F-4D97-AF65-F5344CB8AC3E}">
        <p14:creationId xmlns:p14="http://schemas.microsoft.com/office/powerpoint/2010/main" val="17318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98" y="945746"/>
            <a:ext cx="897474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FFaIR</a:t>
            </a: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a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real-time pseudo-operational environment where </a:t>
            </a:r>
            <a:r>
              <a:rPr lang="en-US" sz="2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participants work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together to explore the utility of emerging model guidance and tools for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improving flash flood forecasts</a:t>
            </a: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1D212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experiment is conducted annually at WPC over four weeks from mid-June to mid-July.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1D212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Users are asked to look at experimental guidance to create experimental forecasts and subjectively evaluate all products.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1D212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98" y="-17033"/>
            <a:ext cx="9144001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Testbed Evaluations -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FFaIR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lh3.googleusercontent.com/X9VCtSjIggx8dEscuPWTZXOeusjo3K0Rx9VhDNlNZexJgJJyBygsiqUwu_DSo0vPrcq7oGsP-megnodEbzxvS9ANwQbIgD0jMlllEQS1L6r1iDvLNJya-C4ip2OfjRJ4wGbdCl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9849"/>
            <a:ext cx="9144000" cy="29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598" y="3498131"/>
            <a:ext cx="913240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 err="1" smtClean="0"/>
              <a:t>FFaIR</a:t>
            </a:r>
            <a:r>
              <a:rPr lang="en-US" sz="2200" dirty="0" smtClean="0"/>
              <a:t> Experimental ERO with Verification for Two Events</a:t>
            </a:r>
            <a:endParaRPr lang="en-US" sz="2200" dirty="0"/>
          </a:p>
        </p:txBody>
      </p:sp>
      <p:sp>
        <p:nvSpPr>
          <p:cNvPr id="14" name="Rectangle 13"/>
          <p:cNvSpPr/>
          <p:nvPr/>
        </p:nvSpPr>
        <p:spPr>
          <a:xfrm>
            <a:off x="4356372" y="6488668"/>
            <a:ext cx="4251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Images provided by Ben Albright; WPC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5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5.googleusercontent.com/7QvREI6rzpsRvfX-Xo2i9UNsMycCvfuHw3auFdcwKEk6l5ppG1u_7q-oxL7LlG1huT8XPXm5v0Joz8p6ppkGw2gVQ94_1vVQozTjgaz9ZzIQx9narnibKAeo6NYrgzKEWwAK2s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100"/>
            <a:ext cx="5486400" cy="21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78910" y="1186474"/>
            <a:ext cx="348417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Within </a:t>
            </a:r>
            <a:r>
              <a:rPr lang="en-US" sz="2000" dirty="0" err="1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FFaIR</a:t>
            </a: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participants are asked to subjectively rate models, other guidance, and their own forecasts.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1D212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Thereafter, participants are shown objective evaluation through performance diagrams and object-oriented results.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1D212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D212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Participants then discuss similarities and differences between objective and subjective guidance.</a:t>
            </a:r>
            <a:endParaRPr lang="en-US" sz="2000" dirty="0">
              <a:solidFill>
                <a:srgbClr val="1D212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98" y="-17033"/>
            <a:ext cx="9144001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Testbed Evaluations -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FFaIR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967628"/>
            <a:ext cx="54864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Performance Diagrams</a:t>
            </a:r>
            <a:endParaRPr lang="en-US" sz="2200" dirty="0"/>
          </a:p>
        </p:txBody>
      </p:sp>
      <p:pic>
        <p:nvPicPr>
          <p:cNvPr id="3076" name="Picture 4" descr="https://lh6.googleusercontent.com/n4YksxgZCHRIJWa2QrQmaslqKtMLYZIIDe3gpAR5q6VfV8-_HedKKd3O9UhlmeM3RuKUH8n5cJO2wcqtnknriPm9pezsitCifqNuioiHdEThbNMSWpEr4ZLRBpos1nMCdz68jPS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8733"/>
            <a:ext cx="5486400" cy="33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598" y="3087846"/>
            <a:ext cx="548640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Object-oriented Verification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037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4424" y="92894"/>
            <a:ext cx="9144001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smtClean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B) Experimental Graphics - Warm 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Season QPF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Internal Website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08107"/>
            <a:ext cx="338170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An internal WPC Google Site has been created to display current object attributes for several ensembles. </a:t>
            </a:r>
          </a:p>
          <a:p>
            <a:pPr lvl="0"/>
            <a:endParaRPr lang="en-US" sz="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Users initially view a static CONUS image, with the option to zoom in on a more detailed and animated regional subplot.</a:t>
            </a:r>
          </a:p>
          <a:p>
            <a:pPr lvl="0"/>
            <a:endParaRPr lang="en-US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Shading denotes probability of being in an object, marker type denotes model type, and marker color denotes the 90</a:t>
            </a:r>
            <a:r>
              <a:rPr lang="en-US" sz="2000" baseline="30000" dirty="0"/>
              <a:t>th</a:t>
            </a:r>
            <a:r>
              <a:rPr lang="en-US" sz="2000" dirty="0"/>
              <a:t> percentile of object intensity.</a:t>
            </a:r>
          </a:p>
          <a:p>
            <a:pPr lvl="0"/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515709" y="1060150"/>
            <a:ext cx="5628290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Regional Zoom from CONUS View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15709" y="1466192"/>
            <a:ext cx="5762297" cy="5391807"/>
            <a:chOff x="3618186" y="1275594"/>
            <a:chExt cx="6077606" cy="5582406"/>
          </a:xfrm>
        </p:grpSpPr>
        <p:grpSp>
          <p:nvGrpSpPr>
            <p:cNvPr id="10" name="Group 9"/>
            <p:cNvGrpSpPr/>
            <p:nvPr/>
          </p:nvGrpSpPr>
          <p:grpSpPr>
            <a:xfrm>
              <a:off x="3618186" y="1275594"/>
              <a:ext cx="6077606" cy="5582406"/>
              <a:chOff x="3192518" y="1275594"/>
              <a:chExt cx="6077606" cy="5582406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192518" y="1275594"/>
                <a:ext cx="6077606" cy="5582406"/>
                <a:chOff x="3192518" y="1275594"/>
                <a:chExt cx="6077606" cy="5582406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2520" y="3610303"/>
                  <a:ext cx="5943600" cy="3247697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00401" y="1275594"/>
                  <a:ext cx="6069723" cy="2334710"/>
                </a:xfrm>
                <a:prstGeom prst="rect">
                  <a:avLst/>
                </a:prstGeom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5218386" y="2522483"/>
                  <a:ext cx="1844566" cy="898634"/>
                </a:xfrm>
                <a:prstGeom prst="rect">
                  <a:avLst/>
                </a:prstGeom>
                <a:noFill/>
                <a:ln w="76200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 flipH="1">
                  <a:off x="3192518" y="2506715"/>
                  <a:ext cx="2017986" cy="1103589"/>
                </a:xfrm>
                <a:prstGeom prst="line">
                  <a:avLst/>
                </a:prstGeom>
                <a:ln w="76200"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3200401" y="3421117"/>
                  <a:ext cx="2010103" cy="3436883"/>
                </a:xfrm>
                <a:prstGeom prst="line">
                  <a:avLst/>
                </a:prstGeom>
                <a:ln w="76200"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7062953" y="2506715"/>
                  <a:ext cx="2081046" cy="1103586"/>
                </a:xfrm>
                <a:prstGeom prst="line">
                  <a:avLst/>
                </a:prstGeom>
                <a:ln w="76200"/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999895" y="3368273"/>
                <a:ext cx="2144104" cy="3489727"/>
              </a:xfrm>
              <a:prstGeom prst="line">
                <a:avLst/>
              </a:prstGeom>
              <a:ln w="76200"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/>
            <p:nvPr/>
          </p:nvSpPr>
          <p:spPr>
            <a:xfrm>
              <a:off x="3618186" y="3610302"/>
              <a:ext cx="5935717" cy="3247698"/>
            </a:xfrm>
            <a:prstGeom prst="rect">
              <a:avLst/>
            </a:pr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97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72891" y="931629"/>
            <a:ext cx="3971109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D2129"/>
              </a:solidFill>
              <a:latin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D2129"/>
                </a:solidFill>
                <a:latin typeface="Helvetica" panose="020B0604020202020204" pitchFamily="34" charset="0"/>
              </a:rPr>
              <a:t>QPF is masked with the categorical snow field and tracked to generate snow band images.</a:t>
            </a:r>
          </a:p>
          <a:p>
            <a:endParaRPr lang="en-US" sz="800" dirty="0">
              <a:solidFill>
                <a:srgbClr val="1D2129"/>
              </a:solidFill>
              <a:latin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D2129"/>
                </a:solidFill>
                <a:latin typeface="Helvetica" panose="020B0604020202020204" pitchFamily="34" charset="0"/>
              </a:rPr>
              <a:t>Snow band objects from the 03 - 04 Jan 2018 Blizzard are shown for the HREFv2.</a:t>
            </a:r>
            <a:endParaRPr lang="en-US" sz="800" dirty="0">
              <a:solidFill>
                <a:srgbClr val="1D2129"/>
              </a:solidFill>
              <a:latin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shape of the snow band object is displayed, with the border color representing 90</a:t>
            </a:r>
            <a:r>
              <a:rPr lang="en-US" sz="2000" baseline="30000" dirty="0"/>
              <a:t>th</a:t>
            </a:r>
            <a:r>
              <a:rPr lang="en-US" sz="2000" dirty="0"/>
              <a:t> percentile of object intensity.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Website interface allows for the user to specify ensemble, domain, model initialization, and model trends.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598" y="-17033"/>
            <a:ext cx="9144001" cy="982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B) Experimental Graphics 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Snowband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443655"/>
            <a:ext cx="5067367" cy="4414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B7E20E-FB56-475B-8926-DA2C52916C2F}"/>
              </a:ext>
            </a:extLst>
          </p:cNvPr>
          <p:cNvGrpSpPr/>
          <p:nvPr/>
        </p:nvGrpSpPr>
        <p:grpSpPr>
          <a:xfrm>
            <a:off x="0" y="1707684"/>
            <a:ext cx="5067367" cy="4536555"/>
            <a:chOff x="0" y="1346750"/>
            <a:chExt cx="5174131" cy="489749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41" y="2692825"/>
              <a:ext cx="4349552" cy="355141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46750"/>
              <a:ext cx="5174131" cy="1346075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39295" y="6244419"/>
            <a:ext cx="405809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Website Work Performed by Sara </a:t>
            </a:r>
            <a:r>
              <a:rPr lang="en-US" sz="1600" dirty="0" err="1"/>
              <a:t>Ganetis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WPC/IMSG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" y="2443655"/>
            <a:ext cx="5067369" cy="38007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31629"/>
            <a:ext cx="506736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Example from Website</a:t>
            </a:r>
          </a:p>
          <a:p>
            <a:pPr algn="ctr"/>
            <a:r>
              <a:rPr lang="en-US" sz="2200" dirty="0"/>
              <a:t>HREF on 12 UTC 03 Jan 2018</a:t>
            </a:r>
          </a:p>
        </p:txBody>
      </p:sp>
    </p:spTree>
    <p:extLst>
      <p:ext uri="{BB962C8B-B14F-4D97-AF65-F5344CB8AC3E}">
        <p14:creationId xmlns:p14="http://schemas.microsoft.com/office/powerpoint/2010/main" val="217303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076497" y="1056515"/>
            <a:ext cx="4158638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Tracking Example - 26 May 2017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</a:t>
            </a:r>
            <a:r>
              <a:rPr lang="en-US" sz="2000" dirty="0" smtClean="0"/>
              <a:t>” 0.25” and 0.5" </a:t>
            </a:r>
            <a:r>
              <a:rPr lang="en-US" sz="2000" dirty="0"/>
              <a:t>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0" y="5480662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 difference statistics are aggregated on a 2</a:t>
            </a:r>
            <a:r>
              <a:rPr lang="en-US" sz="2000" baseline="30000" dirty="0"/>
              <a:t>o</a:t>
            </a:r>
            <a:r>
              <a:rPr lang="en-US" sz="2000" dirty="0"/>
              <a:t> latitude/longitude grid.</a:t>
            </a:r>
          </a:p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results that are statistically significant at 99% using a Student’s T-test are retained.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dirty="0"/>
          </a:p>
          <a:p>
            <a:pPr lvl="0"/>
            <a:endParaRPr lang="en-US" sz="1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97" y="1464932"/>
            <a:ext cx="5671713" cy="33413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51820" y="2349689"/>
            <a:ext cx="173637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Model Initiates </a:t>
            </a:r>
          </a:p>
          <a:p>
            <a:r>
              <a:rPr lang="en-US" dirty="0"/>
              <a:t>Object First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951622" y="2607607"/>
            <a:ext cx="952874" cy="338971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26CF8E72-5F40-4554-8EF0-D781B1B77621}"/>
              </a:ext>
            </a:extLst>
          </p:cNvPr>
          <p:cNvSpPr txBox="1">
            <a:spLocks/>
          </p:cNvSpPr>
          <p:nvPr/>
        </p:nvSpPr>
        <p:spPr bwMode="auto">
          <a:xfrm>
            <a:off x="0" y="90230"/>
            <a:ext cx="9144000" cy="74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Retrospective Tracking – Methodology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7C1C78-25C4-4F01-819C-4B1280466C78}"/>
              </a:ext>
            </a:extLst>
          </p:cNvPr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0.1” 0.25” and 0.5” 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285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230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Retrospective Tracking – Methodology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76497" y="1056515"/>
            <a:ext cx="4158638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Tracking Example - 26 May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98" y="1465208"/>
            <a:ext cx="5671711" cy="3341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5EAB08-4838-4770-A87F-8197AE75F521}"/>
              </a:ext>
            </a:extLst>
          </p:cNvPr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0.1” 0.25” and 0.5” 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CE1397-A44F-42A8-840B-334EA6E02EF2}"/>
              </a:ext>
            </a:extLst>
          </p:cNvPr>
          <p:cNvSpPr/>
          <p:nvPr/>
        </p:nvSpPr>
        <p:spPr>
          <a:xfrm>
            <a:off x="0" y="5411580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 difference statistics are aggregated on a 2</a:t>
            </a:r>
            <a:r>
              <a:rPr lang="en-US" sz="2000" baseline="30000" dirty="0"/>
              <a:t>o</a:t>
            </a:r>
            <a:r>
              <a:rPr lang="en-US" sz="2000" dirty="0"/>
              <a:t> latitude/longitude grid.</a:t>
            </a:r>
          </a:p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results that are statistically significant at 99% using a Student’s T-test are retained.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dirty="0"/>
          </a:p>
          <a:p>
            <a:pPr lvl="0"/>
            <a:endParaRPr lang="en-US" sz="1000" dirty="0"/>
          </a:p>
        </p:txBody>
      </p:sp>
      <p:sp>
        <p:nvSpPr>
          <p:cNvPr id="3" name="Rectangle 6"/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</a:t>
            </a:r>
            <a:r>
              <a:rPr lang="en-US" sz="2000" dirty="0" smtClean="0"/>
              <a:t>” 0.25” and 0.5" </a:t>
            </a:r>
            <a:r>
              <a:rPr lang="en-US" sz="2000" dirty="0"/>
              <a:t>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5" name="Rectangle 7"/>
          <p:cNvSpPr/>
          <p:nvPr/>
        </p:nvSpPr>
        <p:spPr>
          <a:xfrm>
            <a:off x="0" y="5480662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 difference statistics are aggregated on a 2</a:t>
            </a:r>
            <a:r>
              <a:rPr lang="en-US" sz="2000" baseline="30000" dirty="0"/>
              <a:t>o</a:t>
            </a:r>
            <a:r>
              <a:rPr lang="en-US" sz="2000" dirty="0"/>
              <a:t> latitude/longitude grid.</a:t>
            </a:r>
          </a:p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results that are statistically significant at 99% using a Student’s T-test are retained.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98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230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Retrospective Tracking – Methodology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76497" y="1056515"/>
            <a:ext cx="4158638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Tracking Example - 26 May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98" y="1465208"/>
            <a:ext cx="5671711" cy="33413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F3367A-A805-48EA-A441-F6AFA2346209}"/>
              </a:ext>
            </a:extLst>
          </p:cNvPr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0.1” 0.25” and 0.5” 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14317-17BB-47E6-A50A-5B09416903FB}"/>
              </a:ext>
            </a:extLst>
          </p:cNvPr>
          <p:cNvSpPr/>
          <p:nvPr/>
        </p:nvSpPr>
        <p:spPr>
          <a:xfrm>
            <a:off x="0" y="5411580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 difference statistics are aggregated on a 2</a:t>
            </a:r>
            <a:r>
              <a:rPr lang="en-US" sz="2000" baseline="30000" dirty="0"/>
              <a:t>o</a:t>
            </a:r>
            <a:r>
              <a:rPr lang="en-US" sz="2000" dirty="0"/>
              <a:t> latitude/longitude grid.</a:t>
            </a:r>
          </a:p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results that are statistically significant at 99% using a Student’s T-test are retained.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dirty="0"/>
          </a:p>
          <a:p>
            <a:pPr lvl="0"/>
            <a:endParaRPr lang="en-US" sz="1000" dirty="0"/>
          </a:p>
        </p:txBody>
      </p:sp>
      <p:sp>
        <p:nvSpPr>
          <p:cNvPr id="3" name="Rectangle 8"/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</a:t>
            </a:r>
            <a:r>
              <a:rPr lang="en-US" sz="2000" dirty="0" smtClean="0"/>
              <a:t>” 0.25” and 0.5" </a:t>
            </a:r>
            <a:r>
              <a:rPr lang="en-US" sz="2000" dirty="0"/>
              <a:t>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5" name="Rectangle 9"/>
          <p:cNvSpPr/>
          <p:nvPr/>
        </p:nvSpPr>
        <p:spPr>
          <a:xfrm>
            <a:off x="0" y="5480662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 difference statistics are aggregated on a 2</a:t>
            </a:r>
            <a:r>
              <a:rPr lang="en-US" sz="2000" baseline="30000" dirty="0"/>
              <a:t>o</a:t>
            </a:r>
            <a:r>
              <a:rPr lang="en-US" sz="2000" dirty="0"/>
              <a:t> latitude/longitude grid.</a:t>
            </a:r>
          </a:p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results that are statistically significant at 99% using a Student’s T-test are retained.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882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230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Retrospective Tracking – Methodology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76497" y="1056515"/>
            <a:ext cx="4158638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dirty="0"/>
              <a:t>Tracking Example - 26 May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498" y="1465208"/>
            <a:ext cx="5671710" cy="33413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04746" y="2349689"/>
            <a:ext cx="1967205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Analysis Initiates </a:t>
            </a:r>
          </a:p>
          <a:p>
            <a:r>
              <a:rPr lang="en-US" dirty="0"/>
              <a:t>Object 3 Hours </a:t>
            </a:r>
          </a:p>
          <a:p>
            <a:r>
              <a:rPr lang="en-US" dirty="0"/>
              <a:t>Later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351873" y="2506341"/>
            <a:ext cx="952873" cy="338971"/>
          </a:xfrm>
          <a:prstGeom prst="straightConnector1">
            <a:avLst/>
          </a:prstGeom>
          <a:ln w="1016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744916" y="2845581"/>
            <a:ext cx="445706" cy="219075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53574" y="2054095"/>
            <a:ext cx="27494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Displacement in Initiation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6063" y="3274020"/>
            <a:ext cx="32367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Displacement at Current Hour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114422" y="2845581"/>
            <a:ext cx="118725" cy="311257"/>
          </a:xfrm>
          <a:prstGeom prst="straightConnector1">
            <a:avLst/>
          </a:prstGeom>
          <a:ln w="254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" y="1068724"/>
            <a:ext cx="507649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The HRRRv2 and HRRRv3 QPF objects exceeding 0.1</a:t>
            </a:r>
            <a:r>
              <a:rPr lang="en-US" sz="2000" dirty="0" smtClean="0"/>
              <a:t>” 0.25” and 0.5" </a:t>
            </a:r>
            <a:r>
              <a:rPr lang="en-US" sz="2000" dirty="0"/>
              <a:t>per hour are tracked and compared to the Stage IV analysis between 01 May – 31 Aug 2017.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</a:t>
            </a:r>
            <a:r>
              <a:rPr lang="en-US" sz="2000" b="1" dirty="0"/>
              <a:t>paired</a:t>
            </a:r>
            <a:r>
              <a:rPr lang="en-US" sz="2000" dirty="0"/>
              <a:t> model and observation object attributes, differences are computed in </a:t>
            </a:r>
            <a:r>
              <a:rPr lang="en-US" sz="2000" i="1" u="sng" dirty="0"/>
              <a:t>object centroid latitude, centroid longitude, intensity, orientation, and size</a:t>
            </a:r>
            <a:r>
              <a:rPr lang="en-US" sz="20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Using start/end time of </a:t>
            </a:r>
            <a:r>
              <a:rPr lang="en-US" sz="2000" b="1" dirty="0"/>
              <a:t>paired</a:t>
            </a:r>
            <a:r>
              <a:rPr lang="en-US" sz="2000" dirty="0"/>
              <a:t> objects, differences in </a:t>
            </a:r>
            <a:r>
              <a:rPr lang="en-US" sz="2000" i="1" u="sng" dirty="0"/>
              <a:t>object initiation and dissipation</a:t>
            </a:r>
            <a:r>
              <a:rPr lang="en-US" sz="2000" dirty="0"/>
              <a:t> are calculated between model and observation.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0" y="5480662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All difference statistics are aggregated on a 2</a:t>
            </a:r>
            <a:r>
              <a:rPr lang="en-US" sz="2000" baseline="30000" dirty="0"/>
              <a:t>o</a:t>
            </a:r>
            <a:r>
              <a:rPr lang="en-US" sz="2000" dirty="0"/>
              <a:t> latitude/longitude grid.</a:t>
            </a:r>
          </a:p>
          <a:p>
            <a:pPr lvl="0"/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Only results that are statistically significant at 99% using a Student’s T-test are retained.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0"/>
            <a:endParaRPr lang="en-US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5761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rgbClr val="B0C6E1"/>
            </a:gs>
            <a:gs pos="17000">
              <a:schemeClr val="accent1">
                <a:lumMod val="45000"/>
                <a:lumOff val="5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2"/>
          <p:cNvSpPr txBox="1"/>
          <p:nvPr/>
        </p:nvSpPr>
        <p:spPr>
          <a:xfrm>
            <a:off x="64169" y="933258"/>
            <a:ext cx="5280341" cy="55863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endParaRPr lang="en-US" sz="800" dirty="0">
              <a:latin typeface="Arial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</a:rPr>
              <a:t>Output from Quantitative </a:t>
            </a:r>
            <a:r>
              <a:rPr lang="en-US" sz="2000" dirty="0">
                <a:latin typeface="Arial"/>
              </a:rPr>
              <a:t>Precipitation Forecasts (QPF) </a:t>
            </a:r>
            <a:r>
              <a:rPr lang="en-US" sz="2000" dirty="0" smtClean="0">
                <a:latin typeface="Arial"/>
              </a:rPr>
              <a:t>look like coherent </a:t>
            </a:r>
            <a:r>
              <a:rPr lang="en-US" sz="2000" dirty="0">
                <a:latin typeface="Arial"/>
              </a:rPr>
              <a:t>objects.</a:t>
            </a:r>
          </a:p>
          <a:p>
            <a:pPr>
              <a:buSzPct val="100000"/>
            </a:pPr>
            <a:endParaRPr lang="en-US" sz="800" dirty="0">
              <a:latin typeface="Arial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Humans </a:t>
            </a:r>
            <a:r>
              <a:rPr lang="en-US" sz="2000" dirty="0" smtClean="0">
                <a:latin typeface="Arial"/>
              </a:rPr>
              <a:t>automatically evaluate QPF “goodness” by eye.</a:t>
            </a:r>
            <a:endParaRPr lang="en-US" sz="2000" dirty="0">
              <a:latin typeface="Arial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Standard verification </a:t>
            </a:r>
            <a:r>
              <a:rPr lang="en-US" sz="2000" dirty="0" smtClean="0">
                <a:latin typeface="Arial"/>
              </a:rPr>
              <a:t>doubly penalizes models for a displaced forecast. </a:t>
            </a:r>
            <a:r>
              <a:rPr lang="en-US" sz="2000" b="1" i="1" dirty="0">
                <a:latin typeface="Arial"/>
              </a:rPr>
              <a:t>A model that forecasted no object would score better</a:t>
            </a:r>
            <a:r>
              <a:rPr lang="en-US" sz="2000" dirty="0">
                <a:latin typeface="Arial"/>
              </a:rPr>
              <a:t>.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</a:rPr>
              <a:t>Object-oriented </a:t>
            </a:r>
            <a:r>
              <a:rPr lang="en-US" sz="2000" dirty="0">
                <a:latin typeface="Arial"/>
              </a:rPr>
              <a:t>verification of QPF objects allows for a more intuitive type of verification that assesses: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</a:rPr>
              <a:t>Object displacement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</a:rPr>
              <a:t>Object area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</a:rPr>
              <a:t>Object intensity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</a:rPr>
              <a:t>Object orientation</a:t>
            </a:r>
          </a:p>
          <a:p>
            <a:pPr marL="914400" lvl="1" indent="-457200">
              <a:buSzPct val="100000"/>
              <a:buFont typeface="+mj-lt"/>
              <a:buAutoNum type="arabicPeriod"/>
            </a:pPr>
            <a:r>
              <a:rPr lang="en-US" sz="2000" dirty="0">
                <a:latin typeface="Arial"/>
              </a:rPr>
              <a:t>Object initiation/dissipation 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endParaRPr lang="en-US" sz="2000" dirty="0"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0" y="96976"/>
            <a:ext cx="9144000" cy="8449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dirty="0">
                <a:latin typeface="Arial"/>
              </a:rPr>
              <a:t>Why Track Objects?</a:t>
            </a:r>
            <a:endParaRPr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510" y="1465576"/>
            <a:ext cx="3849978" cy="539242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44510" y="1045314"/>
            <a:ext cx="379949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Forecast Vs Observations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4510" y="6581001"/>
            <a:ext cx="379948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Davis et al. (2006) and </a:t>
            </a:r>
            <a:r>
              <a:rPr lang="en-US" sz="1200" dirty="0" err="1"/>
              <a:t>Gilleland</a:t>
            </a:r>
            <a:r>
              <a:rPr lang="en-US" sz="1200" dirty="0"/>
              <a:t> et al. (2007)</a:t>
            </a:r>
          </a:p>
        </p:txBody>
      </p:sp>
    </p:spTree>
    <p:extLst>
      <p:ext uri="{BB962C8B-B14F-4D97-AF65-F5344CB8AC3E}">
        <p14:creationId xmlns:p14="http://schemas.microsoft.com/office/powerpoint/2010/main" val="18116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43" y="3706095"/>
            <a:ext cx="6018447" cy="3307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44" y="1078427"/>
            <a:ext cx="6018447" cy="315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528"/>
            <a:ext cx="9144000" cy="7491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C) Unpaired Track Count Difference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0.1”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</a:t>
            </a:r>
            <a:r>
              <a:rPr lang="en-US" sz="2200" dirty="0" smtClean="0"/>
              <a:t>– Track Count Difference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1" y="1115003"/>
            <a:ext cx="3109098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Track count difference is a bit noisy, but the HRRRv2/HRRRv3 produce too few tracks over CONUS.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One exception is along the CONUS boundaries, were there are too many tracks.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Note: Statistics over poor radar coverage regions should be used with caution, since this will affect the quality of the Stage IV data.</a:t>
            </a:r>
            <a:endParaRPr lang="en-US" sz="2000" b="1" dirty="0"/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</a:t>
            </a:r>
            <a:r>
              <a:rPr lang="en-US" sz="2200" dirty="0" smtClean="0"/>
              <a:t>– Track Count Difference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141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16" y="3732454"/>
            <a:ext cx="6019984" cy="315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016" y="1047155"/>
            <a:ext cx="6019984" cy="315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528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Unpaired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Object Area Difference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0.1”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</a:t>
            </a:r>
            <a:r>
              <a:rPr lang="en-US" sz="2200" dirty="0" smtClean="0"/>
              <a:t>– Object Area Difference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1" y="1471862"/>
            <a:ext cx="283779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HRRR produces heavy precipitation objects that are too small over the Plains and Mid-west.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For the remainder of CONUS, the HRRR generally produces objects that are the correct size or slightly too big.</a:t>
            </a: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</a:t>
            </a:r>
            <a:r>
              <a:rPr lang="en-US" sz="2200" dirty="0" smtClean="0"/>
              <a:t>– Object Area Difference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076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0" y="3566160"/>
            <a:ext cx="6025029" cy="3291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0" y="1056516"/>
            <a:ext cx="6025029" cy="3074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94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Unpaired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Object Intensity Difference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0.1”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</a:t>
            </a:r>
            <a:r>
              <a:rPr lang="en-US" sz="2200" dirty="0" smtClean="0"/>
              <a:t>– Object Intensity Difference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1" y="1115003"/>
            <a:ext cx="294815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Over the eastern half of CONUS, the HRRR produces objects that are too intense. This wet bias is slightly greater for the HRRRv3.</a:t>
            </a: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</a:t>
            </a:r>
            <a:r>
              <a:rPr lang="en-US" sz="2200" dirty="0" smtClean="0"/>
              <a:t>– Object Intensity Difference</a:t>
            </a:r>
            <a:endParaRPr lang="en-US" sz="2200" dirty="0"/>
          </a:p>
        </p:txBody>
      </p:sp>
      <p:sp>
        <p:nvSpPr>
          <p:cNvPr id="16" name="Rectangle 15"/>
          <p:cNvSpPr/>
          <p:nvPr/>
        </p:nvSpPr>
        <p:spPr>
          <a:xfrm>
            <a:off x="0" y="3921538"/>
            <a:ext cx="29481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Over portions of the eastern Rockies and High Plains, the HRRR does not produce intense enough objects. This dry bias is slightly greater in the HRRRv2.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811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1" y="1020796"/>
            <a:ext cx="6000159" cy="3151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1" y="3706095"/>
            <a:ext cx="6018447" cy="315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528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Object Intensity Difference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0.1”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</a:t>
            </a:r>
            <a:r>
              <a:rPr lang="en-US" sz="2200" dirty="0" smtClean="0"/>
              <a:t>– Object Intensity Difference</a:t>
            </a:r>
            <a:endParaRPr lang="en-US" sz="2200" dirty="0"/>
          </a:p>
        </p:txBody>
      </p:sp>
      <p:sp>
        <p:nvSpPr>
          <p:cNvPr id="24" name="Rectangle 23"/>
          <p:cNvSpPr/>
          <p:nvPr/>
        </p:nvSpPr>
        <p:spPr>
          <a:xfrm>
            <a:off x="1" y="1115003"/>
            <a:ext cx="29481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Paired intensity bias is similar to unpaired intensity bias, with the HRRR overdoing precipitation in the eastern half of CONUS.</a:t>
            </a:r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</a:t>
            </a:r>
            <a:r>
              <a:rPr lang="en-US" sz="2200" dirty="0" smtClean="0"/>
              <a:t>– Object Intensity Difference</a:t>
            </a:r>
            <a:endParaRPr lang="en-US" sz="2200" dirty="0"/>
          </a:p>
        </p:txBody>
      </p:sp>
      <p:sp>
        <p:nvSpPr>
          <p:cNvPr id="16" name="Rectangle 15"/>
          <p:cNvSpPr/>
          <p:nvPr/>
        </p:nvSpPr>
        <p:spPr>
          <a:xfrm>
            <a:off x="1" y="3419999"/>
            <a:ext cx="2948151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dry bias over the Rockies/Plains is reduced slightly compared to the unpaired statistics. This may be caused by the inability to properly match model/observation pairs.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305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1" y="3706095"/>
            <a:ext cx="6025029" cy="315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1" y="1057757"/>
            <a:ext cx="6025029" cy="315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94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Displacement and Intensity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0.1”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HRRRv2 - Intensity/Displacement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1115003"/>
            <a:ext cx="294815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Warm season displacement biases for the HRRRv2 and HRRRv3 are generally shifted to the North across most of CONUS, particularly in the Southern Plains.</a:t>
            </a:r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HRRRv3 - Intensity/Displacement</a:t>
            </a:r>
          </a:p>
        </p:txBody>
      </p:sp>
      <p:sp>
        <p:nvSpPr>
          <p:cNvPr id="11" name="Oval 10"/>
          <p:cNvSpPr/>
          <p:nvPr/>
        </p:nvSpPr>
        <p:spPr>
          <a:xfrm>
            <a:off x="4997669" y="1487402"/>
            <a:ext cx="1513490" cy="213933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97668" y="4056387"/>
            <a:ext cx="1707875" cy="236837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26467" y="2112579"/>
            <a:ext cx="819809" cy="151416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76363" y="5013073"/>
            <a:ext cx="819809" cy="151416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" y="4212443"/>
            <a:ext cx="2948151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There are also slight northward displacement biases over portions of the Southeast and Mid-Atlantic coasts.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122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 animBg="1"/>
      <p:bldP spid="13" grpId="0" animBg="1"/>
      <p:bldP spid="14" grpId="0" animBg="1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89" y="3706095"/>
            <a:ext cx="6031611" cy="3154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1" y="1057757"/>
            <a:ext cx="6025029" cy="315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94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Displacement and Intensity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0.25”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HRRRv2 - Intensity/Displacement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1115003"/>
            <a:ext cx="294815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Analyzing a higher threshold (&gt; 0.25” per hour) reveal similar biases, with a north/northeastward displacement bias over the Central and Southern Plains.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The dry bias over the Central Plains becomes more apparent with a wet bias over Texas and most of the East Coast.</a:t>
            </a: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HRRRv3 - Intensity/Displacement</a:t>
            </a:r>
          </a:p>
        </p:txBody>
      </p:sp>
    </p:spTree>
    <p:extLst>
      <p:ext uri="{BB962C8B-B14F-4D97-AF65-F5344CB8AC3E}">
        <p14:creationId xmlns:p14="http://schemas.microsoft.com/office/powerpoint/2010/main" val="21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89" y="3706095"/>
            <a:ext cx="6031611" cy="3154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71" y="1057757"/>
            <a:ext cx="6018447" cy="315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94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Displacement and Intensity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0.5”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18971" y="1056515"/>
            <a:ext cx="6025029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HRRRv2 - Intensity/Displacement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" y="1115003"/>
            <a:ext cx="294815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Sample size is limited at the &gt;0.5” threshold, with the only statistically significant displacement biases over the Central and Southern Plains.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For the majority of CONUS, the HRRR has a dry bias at the &gt; 0.5” threshold.</a:t>
            </a:r>
            <a:endParaRPr lang="en-US" sz="2000" dirty="0"/>
          </a:p>
          <a:p>
            <a:pPr lvl="0"/>
            <a:endParaRPr lang="en-US" sz="1000" dirty="0"/>
          </a:p>
        </p:txBody>
      </p:sp>
      <p:sp>
        <p:nvSpPr>
          <p:cNvPr id="8" name="Rectangle 7"/>
          <p:cNvSpPr/>
          <p:nvPr/>
        </p:nvSpPr>
        <p:spPr>
          <a:xfrm>
            <a:off x="3118971" y="3706095"/>
            <a:ext cx="6018447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HRRRv3 - Intensity/Displacement</a:t>
            </a:r>
          </a:p>
        </p:txBody>
      </p:sp>
    </p:spTree>
    <p:extLst>
      <p:ext uri="{BB962C8B-B14F-4D97-AF65-F5344CB8AC3E}">
        <p14:creationId xmlns:p14="http://schemas.microsoft.com/office/powerpoint/2010/main" val="20655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446"/>
            <a:ext cx="3498040" cy="1858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982" y="3696056"/>
            <a:ext cx="3806254" cy="1876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96" y="3792701"/>
            <a:ext cx="3204398" cy="1779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62" y="1548922"/>
            <a:ext cx="3511302" cy="20120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948" y="1533514"/>
            <a:ext cx="3445562" cy="2012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00" y="1518107"/>
            <a:ext cx="3273222" cy="20005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060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Object Area By Forecast Hour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HRRRv2 and HRRRv3 at &gt;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0.1”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102246"/>
            <a:ext cx="31016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HRRRv2 Area Difference </a:t>
            </a:r>
          </a:p>
          <a:p>
            <a:pPr algn="ctr"/>
            <a:r>
              <a:rPr lang="en-US" sz="2000" dirty="0"/>
              <a:t>Forecast Hours 1 to 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0264" y="5509893"/>
            <a:ext cx="91202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For earlier forecast hours, the HRRRv2 and HRRRv3 have a positive object area bias in the Eastern and Southern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positive object bias lingers in the Northeast United States for later forecast hours.</a:t>
            </a:r>
            <a:endParaRPr lang="en-US" sz="600" dirty="0"/>
          </a:p>
        </p:txBody>
      </p:sp>
      <p:sp>
        <p:nvSpPr>
          <p:cNvPr id="13" name="Rectangle 12"/>
          <p:cNvSpPr/>
          <p:nvPr/>
        </p:nvSpPr>
        <p:spPr>
          <a:xfrm>
            <a:off x="3080083" y="1102246"/>
            <a:ext cx="31016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HRRRv2 Area Difference </a:t>
            </a:r>
          </a:p>
          <a:p>
            <a:pPr algn="ctr"/>
            <a:r>
              <a:rPr lang="en-US" sz="2000" dirty="0"/>
              <a:t>Forecast Hours 7 to 12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60166" y="1102246"/>
            <a:ext cx="303032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HRRRv2 Area Difference </a:t>
            </a:r>
          </a:p>
          <a:p>
            <a:pPr algn="ctr"/>
            <a:r>
              <a:rPr lang="en-US" sz="2000" dirty="0"/>
              <a:t>Forecast Hours 13 to 18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3262" y="3360502"/>
            <a:ext cx="31016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HRRRv3 Area Difference </a:t>
            </a:r>
          </a:p>
          <a:p>
            <a:pPr algn="ctr"/>
            <a:r>
              <a:rPr lang="en-US" sz="2000" dirty="0"/>
              <a:t>Forecast Hours 1 to 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34419" y="3362873"/>
            <a:ext cx="310168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HRRRv3 Area Difference </a:t>
            </a:r>
          </a:p>
          <a:p>
            <a:pPr algn="ctr"/>
            <a:r>
              <a:rPr lang="en-US" sz="2000" dirty="0"/>
              <a:t>Forecast Hours 7 to 12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160167" y="3360817"/>
            <a:ext cx="303032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HRRRv3 Area Difference </a:t>
            </a:r>
          </a:p>
          <a:p>
            <a:pPr algn="ctr"/>
            <a:r>
              <a:rPr lang="en-US" sz="2000" dirty="0"/>
              <a:t>Forecast Hours 13 to 18</a:t>
            </a:r>
          </a:p>
        </p:txBody>
      </p:sp>
      <p:sp>
        <p:nvSpPr>
          <p:cNvPr id="16" name="Oval 15"/>
          <p:cNvSpPr/>
          <p:nvPr/>
        </p:nvSpPr>
        <p:spPr>
          <a:xfrm>
            <a:off x="1266084" y="2650245"/>
            <a:ext cx="1591355" cy="65014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06218" y="1836173"/>
            <a:ext cx="802667" cy="78803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45021" y="4839447"/>
            <a:ext cx="1312418" cy="42530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78518" y="4083796"/>
            <a:ext cx="742276" cy="6426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092249" y="4095859"/>
            <a:ext cx="742276" cy="6426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555362" y="4128576"/>
            <a:ext cx="742276" cy="6426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0264" y="5572525"/>
            <a:ext cx="91202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central Plains have a negative object area bias. This develops in the HRRRv2 after forecast hour 6 and exists for all forecast hours of the HRRRv3. </a:t>
            </a:r>
          </a:p>
        </p:txBody>
      </p:sp>
      <p:sp>
        <p:nvSpPr>
          <p:cNvPr id="31" name="Oval 30"/>
          <p:cNvSpPr/>
          <p:nvPr/>
        </p:nvSpPr>
        <p:spPr>
          <a:xfrm>
            <a:off x="8162267" y="1864455"/>
            <a:ext cx="742276" cy="64268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226841" y="4338388"/>
            <a:ext cx="749196" cy="61059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348851" y="4382814"/>
            <a:ext cx="904030" cy="633858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44141" y="4183987"/>
            <a:ext cx="904030" cy="977932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43096" y="1864455"/>
            <a:ext cx="1084330" cy="128992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92940" y="1832344"/>
            <a:ext cx="1084330" cy="1289924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4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5" grpId="0" animBg="1"/>
      <p:bldP spid="25" grpId="1" animBg="1"/>
      <p:bldP spid="27" grpId="0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5" y="1052326"/>
            <a:ext cx="5990895" cy="3151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36" y="3706095"/>
            <a:ext cx="5990264" cy="315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528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Object Initiation </a:t>
            </a:r>
            <a:b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Intensity Difference at &gt; 0.1”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1450822"/>
            <a:ext cx="3153104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HRRRv2 and HRRRv3 intensity biases during initiation are </a:t>
            </a:r>
            <a:r>
              <a:rPr lang="en-US" sz="2000" dirty="0" smtClean="0"/>
              <a:t>similar to the previous paired statistics, </a:t>
            </a:r>
            <a:r>
              <a:rPr lang="en-US" sz="2000" dirty="0"/>
              <a:t>with a strong wet bias in the Southeast U.S. and a general wet bias east of the Mississippi River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HRRRv2 exhibits a slight but significant dry bias in a small region of the </a:t>
            </a:r>
            <a:r>
              <a:rPr lang="en-US" sz="2000" dirty="0" smtClean="0"/>
              <a:t>High Plains westward into Wyoming and Montana.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15" name="Rectangle 14"/>
          <p:cNvSpPr/>
          <p:nvPr/>
        </p:nvSpPr>
        <p:spPr>
          <a:xfrm>
            <a:off x="3153105" y="1056515"/>
            <a:ext cx="599089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Intensity Difference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53105" y="3706095"/>
            <a:ext cx="598431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Intensity Difference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380860" y="2684201"/>
            <a:ext cx="2515910" cy="1330720"/>
          </a:xfrm>
          <a:prstGeom prst="straightConnector1">
            <a:avLst/>
          </a:prstGeom>
          <a:ln w="984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871545" y="1419093"/>
            <a:ext cx="788276" cy="138716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8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99" y="1156327"/>
            <a:ext cx="6065475" cy="31546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294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Object Initiation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Displacement at &gt; 0.1”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065475" y="1382382"/>
            <a:ext cx="315310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HRRRv2 and HRRRv3 </a:t>
            </a:r>
            <a:r>
              <a:rPr lang="en-US" sz="2000" dirty="0" smtClean="0"/>
              <a:t>have a similar north/northeast displacement bias for the initiation of the precipitation objects.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Sample size is more limited for initiation compared to by-hour results, with most locations not having statistically significant displacement.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15" name="Rectangle 14"/>
          <p:cNvSpPr/>
          <p:nvPr/>
        </p:nvSpPr>
        <p:spPr>
          <a:xfrm>
            <a:off x="0" y="1166938"/>
            <a:ext cx="599089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</a:t>
            </a:r>
            <a:r>
              <a:rPr lang="en-US" sz="2200" dirty="0" smtClean="0"/>
              <a:t>Displacement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9" y="3706095"/>
            <a:ext cx="6086913" cy="31546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870" y="3716706"/>
            <a:ext cx="586915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HRRRv3 </a:t>
            </a:r>
            <a:r>
              <a:rPr lang="en-US" sz="2200" dirty="0" smtClean="0"/>
              <a:t>Displacement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5091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2"/>
          <p:cNvSpPr txBox="1"/>
          <p:nvPr/>
        </p:nvSpPr>
        <p:spPr>
          <a:xfrm>
            <a:off x="0" y="1093994"/>
            <a:ext cx="5033554" cy="519983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259204" indent="-259204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The Model Evaluation Tools (METv6.0) Method for Object-based Diagnostic Evaluation Time-Domain (MTD) is used to track precipitation objects. </a:t>
            </a:r>
          </a:p>
          <a:p>
            <a:pPr marL="259204" indent="-259204">
              <a:buSzPct val="45000"/>
              <a:buFont typeface="Arial" panose="020B0604020202020204" pitchFamily="34" charset="0"/>
              <a:buChar char="•"/>
            </a:pPr>
            <a:endParaRPr lang="en-US" sz="600" dirty="0">
              <a:latin typeface="Arial"/>
            </a:endParaRPr>
          </a:p>
          <a:p>
            <a:pPr marL="259204" indent="-259204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The identification of precipitation objects involves 3 steps:</a:t>
            </a:r>
          </a:p>
          <a:p>
            <a:pPr marL="259204" indent="-259204">
              <a:buSzPct val="45000"/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  <a:p>
            <a:pPr marL="725771" lvl="1" indent="-311045">
              <a:buSzPct val="45000"/>
              <a:buFont typeface="+mj-lt"/>
              <a:buAutoNum type="arabicPeriod"/>
            </a:pPr>
            <a:r>
              <a:rPr lang="en-US" sz="2000" b="1" dirty="0" smtClean="0"/>
              <a:t>Convolution (smoothing)</a:t>
            </a:r>
            <a:r>
              <a:rPr lang="en-US" sz="2000" dirty="0" smtClean="0"/>
              <a:t> </a:t>
            </a:r>
            <a:r>
              <a:rPr lang="en-US" sz="2000" dirty="0"/>
              <a:t>of the raw precipitation field to remove noise and identify cohesive objects.</a:t>
            </a:r>
          </a:p>
          <a:p>
            <a:pPr marL="725771" lvl="1" indent="-311045">
              <a:buSzPct val="45000"/>
              <a:buFont typeface="+mj-lt"/>
              <a:buAutoNum type="arabicPeriod"/>
            </a:pPr>
            <a:endParaRPr lang="en-US" sz="800" dirty="0"/>
          </a:p>
          <a:p>
            <a:pPr marL="725771" lvl="1" indent="-311045">
              <a:buSzPct val="45000"/>
              <a:buFont typeface="+mj-lt"/>
              <a:buAutoNum type="arabicPeriod"/>
            </a:pPr>
            <a:r>
              <a:rPr lang="en-US" sz="2000" b="1" dirty="0"/>
              <a:t>Masking</a:t>
            </a:r>
            <a:r>
              <a:rPr lang="en-US" sz="2000" dirty="0"/>
              <a:t> the precipitation data below a specified threshold to identify objects of sufficient intensity.</a:t>
            </a:r>
          </a:p>
          <a:p>
            <a:pPr marL="725771" lvl="1" indent="-311045">
              <a:buSzPct val="45000"/>
              <a:buFont typeface="+mj-lt"/>
              <a:buAutoNum type="arabicPeriod"/>
            </a:pPr>
            <a:endParaRPr lang="en-US" sz="800" dirty="0"/>
          </a:p>
          <a:p>
            <a:pPr marL="725771" lvl="1" indent="-311045">
              <a:buSzPct val="45000"/>
              <a:buFont typeface="+mj-lt"/>
              <a:buAutoNum type="arabicPeriod"/>
            </a:pPr>
            <a:r>
              <a:rPr lang="en-US" sz="2000" b="1" dirty="0"/>
              <a:t>Filtering</a:t>
            </a:r>
            <a:r>
              <a:rPr lang="en-US" sz="2000" dirty="0"/>
              <a:t> (retaining) the raw precipitation data inside the objects identified and removing all other data.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06665"/>
            <a:ext cx="9144000" cy="1143000"/>
          </a:xfrm>
        </p:spPr>
        <p:txBody>
          <a:bodyPr/>
          <a:lstStyle/>
          <a:p>
            <a:r>
              <a:rPr lang="en-US" dirty="0"/>
              <a:t>Tracking QPF Objects – Identification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366" y="1416424"/>
            <a:ext cx="4014822" cy="2571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178" y="3864450"/>
            <a:ext cx="4014822" cy="29935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54595" y="6551179"/>
            <a:ext cx="178712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Davis et al. (2006)</a:t>
            </a:r>
          </a:p>
        </p:txBody>
      </p:sp>
      <p:sp>
        <p:nvSpPr>
          <p:cNvPr id="8" name="Rectangle 7"/>
          <p:cNvSpPr/>
          <p:nvPr/>
        </p:nvSpPr>
        <p:spPr>
          <a:xfrm>
            <a:off x="5129178" y="994077"/>
            <a:ext cx="40148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Steps Toward Object ID</a:t>
            </a:r>
          </a:p>
        </p:txBody>
      </p:sp>
      <p:sp>
        <p:nvSpPr>
          <p:cNvPr id="5" name="Right Arrow 4"/>
          <p:cNvSpPr/>
          <p:nvPr/>
        </p:nvSpPr>
        <p:spPr>
          <a:xfrm rot="21362895">
            <a:off x="4712029" y="3199182"/>
            <a:ext cx="1326315" cy="3305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385789" y="4374386"/>
            <a:ext cx="2492839" cy="2323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668581">
            <a:off x="4190574" y="5595451"/>
            <a:ext cx="3007116" cy="273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131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46" y="4272455"/>
            <a:ext cx="3522954" cy="2611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08" y="1198182"/>
            <a:ext cx="3650191" cy="3225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90" y="4272455"/>
            <a:ext cx="3484708" cy="2611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890" y="1348069"/>
            <a:ext cx="3480030" cy="31519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528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C) Paired Object </a:t>
            </a: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Dissipation</a:t>
            </a:r>
            <a:b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Timing and Displacement at 0.1”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93809" y="1036614"/>
            <a:ext cx="36501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Object Dissipation Displacement Diff. – HRRRv2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72187" y="1185666"/>
            <a:ext cx="250256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HRRRv2 objects dissipate too quickly compared to analysis in portions of the </a:t>
            </a:r>
            <a:r>
              <a:rPr lang="en-US" sz="2000" dirty="0" smtClean="0"/>
              <a:t>Southeast and too slowly over the Northeast United States.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general, HRRRv2 and HRRRv3 objects dissipate too far north in the eastern two-thirds of CONUS.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2493212" y="1034725"/>
            <a:ext cx="3153608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Object Dissipation Timing Diff. – HRRRv2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93809" y="3936788"/>
            <a:ext cx="365019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Object Dissipation Displacement Diff. – HRRRv3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50696" y="3878711"/>
            <a:ext cx="307035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Object Dissipation Timing Diff. – HRRRv3</a:t>
            </a:r>
          </a:p>
        </p:txBody>
      </p:sp>
    </p:spTree>
    <p:extLst>
      <p:ext uri="{BB962C8B-B14F-4D97-AF65-F5344CB8AC3E}">
        <p14:creationId xmlns:p14="http://schemas.microsoft.com/office/powerpoint/2010/main" val="39533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070"/>
            <a:ext cx="9144000" cy="749199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Conclusions</a:t>
            </a:r>
            <a:endParaRPr lang="en-US" sz="40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0" y="795282"/>
            <a:ext cx="9144000" cy="6062718"/>
          </a:xfrm>
        </p:spPr>
        <p:txBody>
          <a:bodyPr>
            <a:noAutofit/>
          </a:bodyPr>
          <a:lstStyle/>
          <a:p>
            <a:pPr marL="514350" indent="-514350"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Weather Prediction Center (WPC) is tracking heavy precipitation objects using the Model Evaluation Tools (MET). Object-oriented verification has been implemented on internal websites and within WPC’s Flash Flood and Intense Rainfall (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FFaIR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experiment.</a:t>
            </a:r>
          </a:p>
          <a:p>
            <a:pPr marL="514350" indent="-514350">
              <a:buAutoNum type="arabicParenR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MET tracker has been used to analyze object-oriented biases in the High Resolution Rapid Refresh (HRRR) versions 2 and 3. In general:</a:t>
            </a:r>
          </a:p>
          <a:p>
            <a:pPr marL="514350" indent="-514350">
              <a:buAutoNum type="arabicParenR"/>
            </a:pP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514350">
              <a:buFont typeface="+mj-lt"/>
              <a:buAutoNum type="alphaU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Over most of CONUS, the HRRR does not produce enough precipitation objects, but they are too intense and too large.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 exception is over portions of the Plains/Eastern Rockies, where the HRRR underdoes the frequency, intensity, and size of objects.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The HRRR produces precipitation objects too far north and northeast, particularly in the Central Plains.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2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0" y="1287578"/>
            <a:ext cx="4414799" cy="2187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230"/>
            <a:ext cx="9144000" cy="749199"/>
          </a:xfrm>
        </p:spPr>
        <p:txBody>
          <a:bodyPr>
            <a:normAutofit fontScale="90000"/>
          </a:bodyPr>
          <a:lstStyle/>
          <a:p>
            <a:r>
              <a:rPr lang="en-US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Future Work: Post-processing and FLASH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9202" y="989316"/>
            <a:ext cx="436667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Simulated Reflectivity Example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-72189" y="1185666"/>
            <a:ext cx="466977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For WPC forecasters: </a:t>
            </a:r>
            <a:r>
              <a:rPr lang="en-US" sz="2000" dirty="0" smtClean="0"/>
              <a:t>Display object oriented biases to forecasters in real-time. For example, object 1 is more likely to be displaced to the northeast in the HRRR than object 2. Spread is likely as useful as the mean information.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In hydrological modeling: </a:t>
            </a:r>
            <a:r>
              <a:rPr lang="en-US" sz="2000" dirty="0" smtClean="0"/>
              <a:t>Use object oriented biases in QPF to inform a post-processing technique recently developed for Flooded Locations and Simulated Hydrographs (FLASH). The Neighboring Pixels Ensemble Technique (NPET), which uses a search radius to find relevant QPF forecasts, can be modified based on the mean/spread of object attributes.</a:t>
            </a: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r>
              <a:rPr lang="en-US" sz="1000" dirty="0" smtClean="0"/>
              <a:t>Or 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2" y="3475100"/>
            <a:ext cx="4464655" cy="33860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29201" y="3536655"/>
            <a:ext cx="462424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dirty="0"/>
              <a:t>HRRRv2 - </a:t>
            </a:r>
            <a:r>
              <a:rPr lang="en-US" sz="2200" dirty="0" smtClean="0"/>
              <a:t>Intensity/Displacement &gt; 0.25”</a:t>
            </a:r>
            <a:endParaRPr lang="en-US" sz="2200" dirty="0"/>
          </a:p>
        </p:txBody>
      </p:sp>
      <p:sp>
        <p:nvSpPr>
          <p:cNvPr id="10" name="Rectangle 9"/>
          <p:cNvSpPr/>
          <p:nvPr/>
        </p:nvSpPr>
        <p:spPr>
          <a:xfrm>
            <a:off x="5272520" y="3198101"/>
            <a:ext cx="379948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https://www.tropicaltidbits.com/analysis/models</a:t>
            </a:r>
          </a:p>
        </p:txBody>
      </p:sp>
      <p:sp>
        <p:nvSpPr>
          <p:cNvPr id="12" name="Oval 11"/>
          <p:cNvSpPr/>
          <p:nvPr/>
        </p:nvSpPr>
        <p:spPr>
          <a:xfrm>
            <a:off x="6574454" y="2648104"/>
            <a:ext cx="788276" cy="58332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43391" y="1959059"/>
            <a:ext cx="1375831" cy="58332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83972" y="2753826"/>
            <a:ext cx="145887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Object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29202" y="2057474"/>
            <a:ext cx="12727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Object 2</a:t>
            </a:r>
          </a:p>
        </p:txBody>
      </p:sp>
    </p:spTree>
    <p:extLst>
      <p:ext uri="{BB962C8B-B14F-4D97-AF65-F5344CB8AC3E}">
        <p14:creationId xmlns:p14="http://schemas.microsoft.com/office/powerpoint/2010/main" val="19760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2717" y="1288530"/>
            <a:ext cx="4351283" cy="5569469"/>
          </a:xfrm>
          <a:prstGeom prst="rect">
            <a:avLst/>
          </a:prstGeom>
        </p:spPr>
      </p:pic>
      <p:sp>
        <p:nvSpPr>
          <p:cNvPr id="75" name="TextShape 2"/>
          <p:cNvSpPr txBox="1"/>
          <p:nvPr/>
        </p:nvSpPr>
        <p:spPr>
          <a:xfrm>
            <a:off x="87086" y="1045506"/>
            <a:ext cx="4705631" cy="5832236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/>
              <a:t>MTD compares </a:t>
            </a:r>
            <a:r>
              <a:rPr lang="en-US" sz="2000" dirty="0"/>
              <a:t>objects within the same field and between model and observation by:</a:t>
            </a:r>
          </a:p>
          <a:p>
            <a:pPr indent="-42474">
              <a:buSzPct val="45000"/>
            </a:pPr>
            <a:endParaRPr lang="en-US" sz="800" dirty="0"/>
          </a:p>
          <a:p>
            <a:pPr marL="300426" indent="-342900">
              <a:buSzPct val="45000"/>
              <a:buFont typeface="+mj-lt"/>
              <a:buAutoNum type="arabicPeriod"/>
            </a:pPr>
            <a:r>
              <a:rPr lang="en-US" sz="2000" b="1" u="sng" dirty="0"/>
              <a:t>Merging</a:t>
            </a:r>
            <a:r>
              <a:rPr lang="en-US" sz="2000" b="1" dirty="0"/>
              <a:t> </a:t>
            </a:r>
            <a:r>
              <a:rPr lang="en-US" sz="2000" b="1" dirty="0" smtClean="0"/>
              <a:t>Objects</a:t>
            </a:r>
            <a:r>
              <a:rPr lang="en-US" sz="2000" dirty="0"/>
              <a:t>:</a:t>
            </a:r>
            <a:r>
              <a:rPr lang="en-US" sz="2000" dirty="0" smtClean="0"/>
              <a:t> </a:t>
            </a:r>
            <a:r>
              <a:rPr lang="en-US" sz="2000" dirty="0"/>
              <a:t>I</a:t>
            </a:r>
            <a:r>
              <a:rPr lang="en-US" sz="2000" dirty="0" smtClean="0"/>
              <a:t>f </a:t>
            </a:r>
            <a:r>
              <a:rPr lang="en-US" sz="2000" dirty="0"/>
              <a:t>two objects in a forecast or observation field are close together, they are combined into </a:t>
            </a:r>
            <a:r>
              <a:rPr lang="en-US" sz="2000" dirty="0" smtClean="0"/>
              <a:t>one.</a:t>
            </a:r>
            <a:endParaRPr lang="en-US" sz="2000" dirty="0"/>
          </a:p>
          <a:p>
            <a:pPr marL="300426" indent="-342900">
              <a:buSzPct val="45000"/>
              <a:buFont typeface="+mj-lt"/>
              <a:buAutoNum type="arabicPeriod"/>
            </a:pPr>
            <a:endParaRPr lang="en-US" sz="800" dirty="0"/>
          </a:p>
          <a:p>
            <a:pPr marL="300426" indent="-342900">
              <a:buSzPct val="45000"/>
              <a:buFont typeface="+mj-lt"/>
              <a:buAutoNum type="arabicPeriod"/>
            </a:pPr>
            <a:r>
              <a:rPr lang="en-US" sz="2000" b="1" u="sng" dirty="0" smtClean="0"/>
              <a:t>Matching (Pairing)</a:t>
            </a:r>
            <a:r>
              <a:rPr lang="en-US" sz="2000" b="1" dirty="0" smtClean="0"/>
              <a:t> Objects:</a:t>
            </a:r>
            <a:r>
              <a:rPr lang="en-US" sz="2000" dirty="0" smtClean="0"/>
              <a:t> </a:t>
            </a:r>
            <a:r>
              <a:rPr lang="en-US" sz="2000" dirty="0"/>
              <a:t>I</a:t>
            </a:r>
            <a:r>
              <a:rPr lang="en-US" sz="2000" dirty="0" smtClean="0"/>
              <a:t>f </a:t>
            </a:r>
            <a:r>
              <a:rPr lang="en-US" sz="2000" dirty="0"/>
              <a:t>a forecast and observation object are similar enough, they are considered the same object. </a:t>
            </a:r>
            <a:r>
              <a:rPr lang="en-US" sz="2000" b="1" i="1" dirty="0"/>
              <a:t>This is how difference statistics in object attributes are </a:t>
            </a:r>
            <a:r>
              <a:rPr lang="en-US" sz="2000" b="1" i="1" dirty="0" smtClean="0"/>
              <a:t>computed</a:t>
            </a:r>
            <a:r>
              <a:rPr lang="en-US" sz="2000" dirty="0" smtClean="0"/>
              <a:t>.</a:t>
            </a:r>
            <a:endParaRPr lang="en-US" sz="2000" dirty="0"/>
          </a:p>
          <a:p>
            <a:pPr marL="300426" indent="-342900">
              <a:buSzPct val="45000"/>
              <a:buFont typeface="+mj-lt"/>
              <a:buAutoNum type="arabicPeriod"/>
            </a:pPr>
            <a:endParaRPr lang="en-US" sz="800" dirty="0"/>
          </a:p>
          <a:p>
            <a:pPr marL="300426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b="1" dirty="0"/>
              <a:t>MTD should not simply be run “out of the box.” </a:t>
            </a:r>
            <a:r>
              <a:rPr lang="en-US" sz="2000" dirty="0"/>
              <a:t>There are several tuning parameters to ensure the desired objects are identified and tracked.</a:t>
            </a:r>
          </a:p>
          <a:p>
            <a:pPr marL="300426" indent="-342900">
              <a:buSzPct val="45000"/>
              <a:buFont typeface="+mj-lt"/>
              <a:buAutoNum type="arabicPeriod"/>
            </a:pPr>
            <a:endParaRPr lang="en-US" sz="2000" dirty="0"/>
          </a:p>
          <a:p>
            <a:pPr marL="300426" indent="-342900">
              <a:buSzPct val="45000"/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06665"/>
            <a:ext cx="9144000" cy="1143000"/>
          </a:xfrm>
        </p:spPr>
        <p:txBody>
          <a:bodyPr/>
          <a:lstStyle/>
          <a:p>
            <a:r>
              <a:rPr lang="en-US" sz="4000" dirty="0"/>
              <a:t>Tracking QPF Objects – Matching/Merging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7356872" y="6600743"/>
            <a:ext cx="178712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 err="1"/>
              <a:t>Gilleland</a:t>
            </a:r>
            <a:r>
              <a:rPr lang="en-US" sz="1200" dirty="0"/>
              <a:t> et al. (2007)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0044" y="826865"/>
            <a:ext cx="43739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Object Matching and Merging</a:t>
            </a:r>
          </a:p>
        </p:txBody>
      </p:sp>
    </p:spTree>
    <p:extLst>
      <p:ext uri="{BB962C8B-B14F-4D97-AF65-F5344CB8AC3E}">
        <p14:creationId xmlns:p14="http://schemas.microsoft.com/office/powerpoint/2010/main" val="21178208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2"/>
          <p:cNvSpPr txBox="1"/>
          <p:nvPr/>
        </p:nvSpPr>
        <p:spPr>
          <a:xfrm>
            <a:off x="110358" y="1020329"/>
            <a:ext cx="5565228" cy="58005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15 sensitivity studies are performed by tuning parameters controlling: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endParaRPr lang="en-US" sz="600" dirty="0">
              <a:latin typeface="Arial"/>
            </a:endParaRP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sz="2000" b="1" u="sng" dirty="0">
                <a:latin typeface="Arial"/>
              </a:rPr>
              <a:t>Convolution radius</a:t>
            </a:r>
            <a:r>
              <a:rPr lang="en-US" sz="2000" dirty="0">
                <a:latin typeface="Arial"/>
              </a:rPr>
              <a:t>: Smoothing </a:t>
            </a:r>
            <a:r>
              <a:rPr lang="en-US" sz="2000" dirty="0" smtClean="0">
                <a:latin typeface="Arial"/>
              </a:rPr>
              <a:t>the field.</a:t>
            </a:r>
            <a:endParaRPr lang="en-US" sz="2000" dirty="0">
              <a:latin typeface="Arial"/>
            </a:endParaRP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sz="2000" b="1" u="sng" dirty="0">
                <a:latin typeface="Arial"/>
              </a:rPr>
              <a:t>Space centroid distance</a:t>
            </a:r>
            <a:r>
              <a:rPr lang="en-US" sz="2000" dirty="0">
                <a:latin typeface="Arial"/>
              </a:rPr>
              <a:t>: Importance of spatial separation </a:t>
            </a:r>
            <a:r>
              <a:rPr lang="en-US" sz="2000" dirty="0" smtClean="0">
                <a:latin typeface="Arial"/>
              </a:rPr>
              <a:t>for matching and merging.</a:t>
            </a:r>
            <a:endParaRPr lang="en-US" sz="2000" dirty="0">
              <a:latin typeface="Arial"/>
            </a:endParaRP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sz="2000" b="1" u="sng" dirty="0">
                <a:latin typeface="Arial"/>
              </a:rPr>
              <a:t>Time centroid distance</a:t>
            </a:r>
            <a:r>
              <a:rPr lang="en-US" sz="2000" dirty="0">
                <a:latin typeface="Arial"/>
              </a:rPr>
              <a:t>: Importance of temporal </a:t>
            </a:r>
            <a:r>
              <a:rPr lang="en-US" sz="2000" dirty="0" smtClean="0">
                <a:latin typeface="Arial"/>
              </a:rPr>
              <a:t>separation for matching and merging.</a:t>
            </a:r>
            <a:endParaRPr lang="en-US" sz="2000" dirty="0">
              <a:latin typeface="Arial"/>
            </a:endParaRP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endParaRPr lang="en-US" sz="600" dirty="0">
              <a:latin typeface="Arial"/>
            </a:endParaRP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Four active cases are selected: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endParaRPr lang="en-US" sz="600" dirty="0">
              <a:latin typeface="Arial"/>
            </a:endParaRP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i="1" dirty="0">
                <a:latin typeface="Arial"/>
              </a:rPr>
              <a:t>12 UTC on 21 July 2017</a:t>
            </a: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i="1" dirty="0">
                <a:latin typeface="Arial"/>
              </a:rPr>
              <a:t>12 UTC on 26 July 2017</a:t>
            </a: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i="1" dirty="0">
                <a:latin typeface="Arial"/>
              </a:rPr>
              <a:t>12 UTC on 05 Aug 2017</a:t>
            </a:r>
          </a:p>
          <a:p>
            <a:pPr marL="457200" indent="-457200">
              <a:buSzPct val="45000"/>
              <a:buFont typeface="+mj-lt"/>
              <a:buAutoNum type="arabicPeriod"/>
            </a:pPr>
            <a:r>
              <a:rPr lang="en-US" i="1" dirty="0">
                <a:latin typeface="Arial"/>
              </a:rPr>
              <a:t>12 UTC on 12 Aug 2017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endParaRPr lang="en-US" sz="400" dirty="0">
              <a:latin typeface="Arial"/>
            </a:endParaRP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</a:rPr>
              <a:t>Tracker performance </a:t>
            </a:r>
            <a:r>
              <a:rPr lang="en-US" sz="2000" dirty="0">
                <a:latin typeface="Arial"/>
              </a:rPr>
              <a:t>is evaluated </a:t>
            </a:r>
            <a:r>
              <a:rPr lang="en-US" sz="2000" b="1" dirty="0">
                <a:latin typeface="Arial"/>
              </a:rPr>
              <a:t>subjectively</a:t>
            </a:r>
            <a:r>
              <a:rPr lang="en-US" sz="2000" dirty="0">
                <a:latin typeface="Arial"/>
              </a:rPr>
              <a:t> by-eye and </a:t>
            </a:r>
            <a:r>
              <a:rPr lang="en-US" sz="2000" b="1" dirty="0">
                <a:latin typeface="Arial"/>
              </a:rPr>
              <a:t>objectively</a:t>
            </a:r>
            <a:r>
              <a:rPr lang="en-US" sz="2000" dirty="0">
                <a:latin typeface="Arial"/>
              </a:rPr>
              <a:t> using common error metrics.</a:t>
            </a: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endParaRPr lang="en-US" sz="600" dirty="0">
              <a:latin typeface="Arial"/>
            </a:endParaRP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/>
              </a:rPr>
              <a:t>Remember: </a:t>
            </a:r>
            <a:r>
              <a:rPr lang="en-US" sz="2000" b="1" dirty="0" smtClean="0">
                <a:latin typeface="Arial"/>
              </a:rPr>
              <a:t>Here </a:t>
            </a:r>
            <a:r>
              <a:rPr lang="en-US" sz="2000" b="1" dirty="0">
                <a:latin typeface="Arial"/>
              </a:rPr>
              <a:t>w</a:t>
            </a:r>
            <a:r>
              <a:rPr lang="en-US" sz="2000" b="1" dirty="0" smtClean="0">
                <a:latin typeface="Arial"/>
              </a:rPr>
              <a:t>e are optimizing </a:t>
            </a:r>
            <a:r>
              <a:rPr lang="en-US" sz="2000" b="1" dirty="0">
                <a:latin typeface="Arial"/>
              </a:rPr>
              <a:t>the </a:t>
            </a:r>
            <a:r>
              <a:rPr lang="en-US" sz="2000" b="1" dirty="0" smtClean="0">
                <a:latin typeface="Arial"/>
              </a:rPr>
              <a:t>tracker, not evaluating the forecast.</a:t>
            </a:r>
            <a:endParaRPr lang="en-US" sz="22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r>
              <a:rPr lang="en-US" sz="2000" dirty="0">
                <a:latin typeface="Arial"/>
              </a:rPr>
              <a:t> </a:t>
            </a:r>
          </a:p>
          <a:p>
            <a:pPr>
              <a:buSzPct val="45000"/>
            </a:pPr>
            <a:endParaRPr lang="en-US" sz="1089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575546" y="96976"/>
            <a:ext cx="8228763" cy="8449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dirty="0">
                <a:latin typeface="Arial"/>
              </a:rPr>
              <a:t>Sensitivity Studies: Methodology</a:t>
            </a: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813523"/>
              </p:ext>
            </p:extLst>
          </p:nvPr>
        </p:nvGraphicFramePr>
        <p:xfrm>
          <a:off x="5707118" y="1608074"/>
          <a:ext cx="3436882" cy="5182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45">
                  <a:extLst>
                    <a:ext uri="{9D8B030D-6E8A-4147-A177-3AD203B41FA5}">
                      <a16:colId xmlns:a16="http://schemas.microsoft.com/office/drawing/2014/main" val="3919812453"/>
                    </a:ext>
                  </a:extLst>
                </a:gridCol>
                <a:gridCol w="982896">
                  <a:extLst>
                    <a:ext uri="{9D8B030D-6E8A-4147-A177-3AD203B41FA5}">
                      <a16:colId xmlns:a16="http://schemas.microsoft.com/office/drawing/2014/main" val="2773576357"/>
                    </a:ext>
                  </a:extLst>
                </a:gridCol>
                <a:gridCol w="723553">
                  <a:extLst>
                    <a:ext uri="{9D8B030D-6E8A-4147-A177-3AD203B41FA5}">
                      <a16:colId xmlns:a16="http://schemas.microsoft.com/office/drawing/2014/main" val="232451376"/>
                    </a:ext>
                  </a:extLst>
                </a:gridCol>
                <a:gridCol w="832088">
                  <a:extLst>
                    <a:ext uri="{9D8B030D-6E8A-4147-A177-3AD203B41FA5}">
                      <a16:colId xmlns:a16="http://schemas.microsoft.com/office/drawing/2014/main" val="3705074907"/>
                    </a:ext>
                  </a:extLst>
                </a:gridCol>
              </a:tblGrid>
              <a:tr h="610541">
                <a:tc>
                  <a:txBody>
                    <a:bodyPr/>
                    <a:lstStyle/>
                    <a:p>
                      <a:pPr algn="ctr"/>
                      <a:r>
                        <a:rPr lang="en-US" sz="1000" b="0"/>
                        <a:t>Sensitivity</a:t>
                      </a:r>
                      <a:r>
                        <a:rPr lang="en-US" sz="1000" b="0" baseline="0"/>
                        <a:t> Study Name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Convolution Radius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Space Centroid</a:t>
                      </a:r>
                    </a:p>
                    <a:p>
                      <a:pPr algn="ctr"/>
                      <a:r>
                        <a:rPr lang="en-US" sz="1000" b="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Time Centroid 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719418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140394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475308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35363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014870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006983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133298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492537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184509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492569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28545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Test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566375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30821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450034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940107"/>
                  </a:ext>
                </a:extLst>
              </a:tr>
              <a:tr h="2915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Test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508210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707118" y="1204438"/>
            <a:ext cx="343688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/>
              </a:rPr>
              <a:t>Sensitivity </a:t>
            </a:r>
            <a:r>
              <a:rPr lang="en-US" sz="2000" dirty="0" smtClean="0">
                <a:latin typeface="Arial"/>
              </a:rPr>
              <a:t>Studies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11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2"/>
          <p:cNvSpPr txBox="1"/>
          <p:nvPr/>
        </p:nvSpPr>
        <p:spPr>
          <a:xfrm>
            <a:off x="79695" y="1525369"/>
            <a:ext cx="3464694" cy="57740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endParaRPr lang="en-US" sz="8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</a:rPr>
              <a:t>This case featured </a:t>
            </a:r>
            <a:r>
              <a:rPr lang="en-US" sz="2000" dirty="0">
                <a:latin typeface="Arial"/>
              </a:rPr>
              <a:t>a moderate risk in WPC’s Excessive Rainfall Outlook (ERO) over southern Oklahoma.</a:t>
            </a: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The ERO is a probabilistic forecast of </a:t>
            </a:r>
            <a:r>
              <a:rPr lang="en-US" sz="2000" dirty="0" smtClean="0">
                <a:latin typeface="Arial"/>
              </a:rPr>
              <a:t>precipitation </a:t>
            </a:r>
            <a:r>
              <a:rPr lang="en-US" sz="2000" dirty="0">
                <a:latin typeface="Arial"/>
              </a:rPr>
              <a:t>exceeding Flash Flood Guidance within 40 km of a point.</a:t>
            </a: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8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The forecast verified slightly further </a:t>
            </a:r>
            <a:r>
              <a:rPr lang="en-US" sz="2000" dirty="0" smtClean="0">
                <a:latin typeface="Arial"/>
              </a:rPr>
              <a:t>southeast </a:t>
            </a:r>
            <a:r>
              <a:rPr lang="en-US" sz="2000" dirty="0">
                <a:latin typeface="Arial"/>
              </a:rPr>
              <a:t>with another region of flooding underpredicted over the </a:t>
            </a:r>
            <a:r>
              <a:rPr lang="en-US" sz="2000" dirty="0" smtClean="0">
                <a:latin typeface="Arial"/>
              </a:rPr>
              <a:t>Dakotas southward to Eastern Colorado.</a:t>
            </a:r>
            <a:endParaRPr lang="en-US" sz="20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r>
              <a:rPr lang="en-US" sz="2000" dirty="0">
                <a:latin typeface="Arial"/>
              </a:rPr>
              <a:t> </a:t>
            </a:r>
          </a:p>
          <a:p>
            <a:pPr>
              <a:buSzPct val="45000"/>
            </a:pPr>
            <a:endParaRPr lang="en-US" sz="1089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575545" y="184061"/>
            <a:ext cx="8228763" cy="8449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dirty="0">
                <a:latin typeface="Arial"/>
              </a:rPr>
              <a:t>Sensitivity Studies</a:t>
            </a:r>
          </a:p>
          <a:p>
            <a:pPr algn="ctr"/>
            <a:r>
              <a:rPr lang="en-US" sz="3991" dirty="0">
                <a:latin typeface="Arial"/>
              </a:rPr>
              <a:t>Example: 12 to 13 August 2017 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25368"/>
            <a:ext cx="5486400" cy="5332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7600" y="1525368"/>
            <a:ext cx="5486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WPC Excessive Rainfall Outlook</a:t>
            </a:r>
          </a:p>
          <a:p>
            <a:pPr algn="ctr"/>
            <a:r>
              <a:rPr lang="en-US" sz="2400" dirty="0">
                <a:latin typeface="Arial"/>
              </a:rPr>
              <a:t>Valid: 12 UTC 12 – 13 Aug 2017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579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2" y="1818852"/>
            <a:ext cx="4956432" cy="2973865"/>
          </a:xfrm>
          <a:prstGeom prst="rect">
            <a:avLst/>
          </a:prstGeom>
        </p:spPr>
      </p:pic>
      <p:sp>
        <p:nvSpPr>
          <p:cNvPr id="72" name="TextShape 2"/>
          <p:cNvSpPr txBox="1"/>
          <p:nvPr/>
        </p:nvSpPr>
        <p:spPr>
          <a:xfrm>
            <a:off x="-17632" y="4861367"/>
            <a:ext cx="9009179" cy="164470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</a:rPr>
              <a:t>To verify these cases, </a:t>
            </a:r>
            <a:r>
              <a:rPr lang="en-US" sz="2000" dirty="0">
                <a:latin typeface="Arial"/>
              </a:rPr>
              <a:t>the object convex hull and centroid location were identified by-eye for </a:t>
            </a:r>
            <a:r>
              <a:rPr lang="en-US" sz="2000" dirty="0" smtClean="0">
                <a:latin typeface="Arial"/>
              </a:rPr>
              <a:t>the High Resolution Rapid Refresh (HRRR) model </a:t>
            </a:r>
            <a:r>
              <a:rPr lang="en-US" sz="2000" dirty="0">
                <a:latin typeface="Arial"/>
              </a:rPr>
              <a:t>and Stage </a:t>
            </a:r>
            <a:r>
              <a:rPr lang="en-US" sz="2000" dirty="0" smtClean="0">
                <a:latin typeface="Arial"/>
              </a:rPr>
              <a:t>IV (rainfall analysis).</a:t>
            </a:r>
            <a:endParaRPr lang="en-US" sz="2000" dirty="0">
              <a:latin typeface="Arial"/>
            </a:endParaRPr>
          </a:p>
          <a:p>
            <a:pPr>
              <a:buSzPct val="45000"/>
            </a:pPr>
            <a:endParaRPr lang="en-US" sz="600" dirty="0">
              <a:latin typeface="Arial"/>
            </a:endParaRPr>
          </a:p>
          <a:p>
            <a:pPr marL="342900" indent="-342900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Objective verification </a:t>
            </a:r>
            <a:r>
              <a:rPr lang="en-US" sz="2000" dirty="0" smtClean="0">
                <a:latin typeface="Arial"/>
              </a:rPr>
              <a:t>includes latitude/longitude </a:t>
            </a:r>
            <a:r>
              <a:rPr lang="en-US" sz="2000" dirty="0">
                <a:latin typeface="Arial"/>
              </a:rPr>
              <a:t>displacement for False Alarm Ratio (FAR), Hit Rate (HIT), Critical Success Index (CSI), Contingency Bias, Mean Error (ME), and Mean Absolute Error (MAE). </a:t>
            </a: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r>
              <a:rPr lang="en-US" sz="2000" dirty="0">
                <a:latin typeface="Arial"/>
              </a:rPr>
              <a:t> </a:t>
            </a:r>
          </a:p>
          <a:p>
            <a:pPr>
              <a:buSzPct val="45000"/>
            </a:pPr>
            <a:endParaRPr lang="en-US" sz="1089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575546" y="193551"/>
            <a:ext cx="8228763" cy="8449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991" dirty="0">
                <a:latin typeface="Arial"/>
              </a:rPr>
              <a:t>Sensitivity Studies: Creating the “Observed” Objects By-eye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98" y="1834618"/>
            <a:ext cx="4956432" cy="29580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385311"/>
            <a:ext cx="46163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Hand </a:t>
            </a:r>
            <a:r>
              <a:rPr lang="en-US" sz="2400" dirty="0" smtClean="0">
                <a:latin typeface="Arial"/>
              </a:rPr>
              <a:t>Drawn -</a:t>
            </a:r>
            <a:r>
              <a:rPr lang="en-US" sz="2400" dirty="0">
                <a:latin typeface="Arial"/>
              </a:rPr>
              <a:t> </a:t>
            </a:r>
            <a:r>
              <a:rPr lang="en-US" sz="2400" dirty="0" smtClean="0">
                <a:latin typeface="Arial"/>
              </a:rPr>
              <a:t>Model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545772" y="1388105"/>
            <a:ext cx="464332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Hand Drawn </a:t>
            </a:r>
            <a:r>
              <a:rPr lang="en-US" sz="2400" dirty="0" smtClean="0">
                <a:latin typeface="Arial"/>
              </a:rPr>
              <a:t>- Observation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23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2"/>
          <p:cNvSpPr txBox="1"/>
          <p:nvPr/>
        </p:nvSpPr>
        <p:spPr>
          <a:xfrm>
            <a:off x="6272474" y="4230062"/>
            <a:ext cx="2822399" cy="25454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endParaRPr lang="en-US" sz="8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Test 2 and 14 perform poorly due to merging of far away objects (off the map) in later forecast hours.</a:t>
            </a: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6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Tests 5, 8, and 11 perform well by-eye.</a:t>
            </a:r>
          </a:p>
          <a:p>
            <a:pPr lvl="1">
              <a:buSzPct val="45000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r>
              <a:rPr lang="en-US" sz="2000" dirty="0">
                <a:latin typeface="Arial"/>
              </a:rPr>
              <a:t> </a:t>
            </a:r>
          </a:p>
          <a:p>
            <a:pPr>
              <a:buSzPct val="45000"/>
            </a:pPr>
            <a:endParaRPr lang="en-US" sz="1089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0" y="205718"/>
            <a:ext cx="9144000" cy="8449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dirty="0">
                <a:latin typeface="Arial"/>
              </a:rPr>
              <a:t>Sensitivity Studies: HRRR Tracker Performance</a:t>
            </a:r>
          </a:p>
          <a:p>
            <a:pPr algn="ctr"/>
            <a:r>
              <a:rPr lang="en-US" sz="3200" dirty="0">
                <a:latin typeface="Arial"/>
              </a:rPr>
              <a:t>12 to 13 August 2017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8680"/>
            <a:ext cx="3279228" cy="2534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81" y="1485022"/>
            <a:ext cx="3253566" cy="2514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170"/>
            <a:ext cx="3279229" cy="2534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80" y="4261277"/>
            <a:ext cx="3253567" cy="2514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28" y="1485987"/>
            <a:ext cx="3291872" cy="25438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27843"/>
            <a:ext cx="29697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2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926064" y="1224221"/>
            <a:ext cx="30134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5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939559" y="1235150"/>
            <a:ext cx="3253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8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0" y="4003942"/>
            <a:ext cx="3253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11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920653" y="3996997"/>
            <a:ext cx="3253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863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2"/>
          <p:cNvSpPr txBox="1"/>
          <p:nvPr/>
        </p:nvSpPr>
        <p:spPr>
          <a:xfrm>
            <a:off x="6272474" y="4230062"/>
            <a:ext cx="2822399" cy="25454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</a:pPr>
            <a:endParaRPr lang="en-US" sz="800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</a:rPr>
              <a:t>Similar results are found for the tests with the Stage IV observations</a:t>
            </a:r>
            <a:r>
              <a:rPr lang="en-US" sz="2000" dirty="0" smtClean="0">
                <a:latin typeface="Arial"/>
              </a:rPr>
              <a:t>.</a:t>
            </a:r>
          </a:p>
          <a:p>
            <a:pPr>
              <a:buSzPct val="45000"/>
            </a:pPr>
            <a:endParaRPr lang="en-US" sz="800" dirty="0" smtClean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</a:rPr>
              <a:t>Tests 5, 8 , and 11 perform the best for this case.</a:t>
            </a:r>
            <a:endParaRPr lang="en-US" sz="2000" dirty="0">
              <a:latin typeface="Arial"/>
            </a:endParaRPr>
          </a:p>
          <a:p>
            <a:pPr lvl="1">
              <a:buSzPct val="45000"/>
            </a:pPr>
            <a:endParaRPr lang="en-US" sz="2000" dirty="0">
              <a:latin typeface="Arial"/>
            </a:endParaRPr>
          </a:p>
          <a:p>
            <a:pPr lvl="1">
              <a:buSzPct val="45000"/>
            </a:pPr>
            <a:r>
              <a:rPr lang="en-US" sz="2000" dirty="0">
                <a:latin typeface="Arial"/>
              </a:rPr>
              <a:t> </a:t>
            </a:r>
          </a:p>
          <a:p>
            <a:pPr>
              <a:buSzPct val="45000"/>
            </a:pPr>
            <a:endParaRPr lang="en-US" sz="1089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  <a:p>
            <a:pPr marL="311045" indent="-311045">
              <a:buSzPct val="45000"/>
              <a:buFont typeface="Arial" panose="020B0604020202020204" pitchFamily="34" charset="0"/>
              <a:buChar char="•"/>
            </a:pPr>
            <a:endParaRPr lang="en-US" sz="1996" dirty="0">
              <a:latin typeface="Arial"/>
            </a:endParaRPr>
          </a:p>
        </p:txBody>
      </p:sp>
      <p:sp>
        <p:nvSpPr>
          <p:cNvPr id="4" name="TextShape 1"/>
          <p:cNvSpPr txBox="1"/>
          <p:nvPr/>
        </p:nvSpPr>
        <p:spPr>
          <a:xfrm>
            <a:off x="2" y="144274"/>
            <a:ext cx="9143998" cy="8449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200" dirty="0">
                <a:latin typeface="Arial"/>
              </a:rPr>
              <a:t>Sensitivity Studies: Stage IV Tracker Performance</a:t>
            </a:r>
          </a:p>
          <a:p>
            <a:pPr algn="ctr"/>
            <a:r>
              <a:rPr lang="en-US" sz="3200" dirty="0">
                <a:latin typeface="Arial"/>
              </a:rPr>
              <a:t>12 to 13 August 2017 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94446"/>
            <a:ext cx="3279227" cy="2534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81" y="1516554"/>
            <a:ext cx="3253565" cy="25142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9170"/>
            <a:ext cx="3279228" cy="2534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780" y="4261277"/>
            <a:ext cx="3253566" cy="25142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28" y="1501753"/>
            <a:ext cx="3291871" cy="25438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227843"/>
            <a:ext cx="296978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2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926064" y="1224221"/>
            <a:ext cx="30134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5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939559" y="1235150"/>
            <a:ext cx="3253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8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0" y="4035474"/>
            <a:ext cx="3253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11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2920653" y="4012763"/>
            <a:ext cx="325356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/>
              </a:rPr>
              <a:t>Test 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293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73854</TotalTime>
  <Words>3147</Words>
  <Application>Microsoft Office PowerPoint</Application>
  <PresentationFormat>On-screen Show (4:3)</PresentationFormat>
  <Paragraphs>471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ＭＳ Ｐゴシック</vt:lpstr>
      <vt:lpstr>Arial</vt:lpstr>
      <vt:lpstr>Calibri</vt:lpstr>
      <vt:lpstr>Helvetica</vt:lpstr>
      <vt:lpstr>Times New Roman</vt:lpstr>
      <vt:lpstr>Office Theme</vt:lpstr>
      <vt:lpstr>PowerPoint Presentation</vt:lpstr>
      <vt:lpstr>PowerPoint Presentation</vt:lpstr>
      <vt:lpstr>Tracking QPF Objects – Identification</vt:lpstr>
      <vt:lpstr>Tracking QPF Objects – Matching/Merging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C) Retrospective Tracking – Methodology</vt:lpstr>
      <vt:lpstr>C) Retrospective Tracking – Methodology</vt:lpstr>
      <vt:lpstr>C) Retrospective Tracking – Methodology</vt:lpstr>
      <vt:lpstr>C) Unpaired Track Count Difference HRRRv2 and HRRRv3 at &gt; 0.1”</vt:lpstr>
      <vt:lpstr>C) Unpaired Object Area Difference HRRRv2 and HRRRv3 at &gt; 0.1”</vt:lpstr>
      <vt:lpstr>C) Unpaired Object Intensity Difference HRRRv2 and HRRRv3 at &gt; 0.1”</vt:lpstr>
      <vt:lpstr>C) Paired Object Intensity Difference HRRRv2 and HRRRv3 at &gt; 0.1”</vt:lpstr>
      <vt:lpstr>C) Paired Displacement and Intensity HRRRv2 and HRRRv3 at &gt; 0.1”</vt:lpstr>
      <vt:lpstr>C) Paired Displacement and Intensity HRRRv2 and HRRRv3 at &gt; 0.25”</vt:lpstr>
      <vt:lpstr>C) Paired Displacement and Intensity HRRRv2 and HRRRv3 at &gt; 0.5”</vt:lpstr>
      <vt:lpstr>C) Paired Object Area By Forecast Hour HRRRv2 and HRRRv3 at &gt; 0.1”</vt:lpstr>
      <vt:lpstr>C) Paired Object Initiation  Intensity Difference at &gt; 0.1”</vt:lpstr>
      <vt:lpstr>C) Paired Object Initiation  Displacement at &gt; 0.1”</vt:lpstr>
      <vt:lpstr>C) Paired Object Dissipation Timing and Displacement at 0.1”</vt:lpstr>
      <vt:lpstr>Conclusions</vt:lpstr>
      <vt:lpstr>Future Work: Post-processing and FLASH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Erickson</dc:creator>
  <cp:lastModifiedBy>Michael Erickson</cp:lastModifiedBy>
  <cp:revision>1348</cp:revision>
  <dcterms:created xsi:type="dcterms:W3CDTF">2012-04-29T21:05:24Z</dcterms:created>
  <dcterms:modified xsi:type="dcterms:W3CDTF">2018-09-21T15:23:39Z</dcterms:modified>
</cp:coreProperties>
</file>