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9"/>
  </p:notesMasterIdLst>
  <p:handoutMasterIdLst>
    <p:handoutMasterId r:id="rId20"/>
  </p:handoutMasterIdLst>
  <p:sldIdLst>
    <p:sldId id="423" r:id="rId2"/>
    <p:sldId id="441" r:id="rId3"/>
    <p:sldId id="517" r:id="rId4"/>
    <p:sldId id="535" r:id="rId5"/>
    <p:sldId id="555" r:id="rId6"/>
    <p:sldId id="549" r:id="rId7"/>
    <p:sldId id="540" r:id="rId8"/>
    <p:sldId id="489" r:id="rId9"/>
    <p:sldId id="539" r:id="rId10"/>
    <p:sldId id="556" r:id="rId11"/>
    <p:sldId id="523" r:id="rId12"/>
    <p:sldId id="550" r:id="rId13"/>
    <p:sldId id="557" r:id="rId14"/>
    <p:sldId id="558" r:id="rId15"/>
    <p:sldId id="559" r:id="rId16"/>
    <p:sldId id="560" r:id="rId17"/>
    <p:sldId id="466" r:id="rId18"/>
  </p:sldIdLst>
  <p:sldSz cx="9144000" cy="6858000" type="screen4x3"/>
  <p:notesSz cx="6934200" cy="9220200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F2DCDD-A473-49EB-8E9C-95A3D254C1C1}">
          <p14:sldIdLst>
            <p14:sldId id="423"/>
            <p14:sldId id="441"/>
            <p14:sldId id="517"/>
            <p14:sldId id="535"/>
            <p14:sldId id="555"/>
            <p14:sldId id="549"/>
            <p14:sldId id="540"/>
            <p14:sldId id="489"/>
            <p14:sldId id="539"/>
            <p14:sldId id="556"/>
            <p14:sldId id="523"/>
            <p14:sldId id="550"/>
            <p14:sldId id="557"/>
            <p14:sldId id="558"/>
            <p14:sldId id="559"/>
            <p14:sldId id="560"/>
            <p14:sldId id="4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2060"/>
    <a:srgbClr val="3C536F"/>
    <a:srgbClr val="0679A3"/>
    <a:srgbClr val="CC3300"/>
    <a:srgbClr val="FFA245"/>
    <a:srgbClr val="FFFFFF"/>
    <a:srgbClr val="FFEA81"/>
    <a:srgbClr val="FFE881"/>
    <a:srgbClr val="FFF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951" autoAdjust="0"/>
  </p:normalViewPr>
  <p:slideViewPr>
    <p:cSldViewPr>
      <p:cViewPr>
        <p:scale>
          <a:sx n="119" d="100"/>
          <a:sy n="119" d="100"/>
        </p:scale>
        <p:origin x="-1428" y="8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18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>
      <p:cViewPr>
        <p:scale>
          <a:sx n="75" d="100"/>
          <a:sy n="75" d="100"/>
        </p:scale>
        <p:origin x="-1488" y="-33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1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59825"/>
            <a:ext cx="300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6" tIns="46057" rIns="92106" bIns="46057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Caslon RegularSC" pitchFamily="18" charset="0"/>
              </a:defRPr>
            </a:lvl1pPr>
          </a:lstStyle>
          <a:p>
            <a:pPr>
              <a:defRPr/>
            </a:pPr>
            <a:fld id="{A5F1D49A-BA7A-49A9-8B07-3D33193CA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5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0225"/>
            <a:ext cx="510698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 Second level</a:t>
            </a:r>
          </a:p>
          <a:p>
            <a:pPr lvl="2"/>
            <a:r>
              <a:rPr lang="en-US" noProof="0"/>
              <a:t>  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14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8" tIns="45620" rIns="91238" bIns="456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slonOpnface BT" pitchFamily="82" charset="0"/>
              </a:defRPr>
            </a:lvl1pPr>
          </a:lstStyle>
          <a:p>
            <a:pPr>
              <a:defRPr/>
            </a:pPr>
            <a:fld id="{EBEAAE73-55FD-4535-84FC-6EFFBB9CC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9300" indent="16510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ü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B4850-2C93-46AA-A1BD-BFE22B40396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AAE73-55FD-4535-84FC-6EFFBB9CCF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70" name="Rectangle 1030"/>
          <p:cNvSpPr>
            <a:spLocks noChangeArrowheads="1"/>
          </p:cNvSpPr>
          <p:nvPr/>
        </p:nvSpPr>
        <p:spPr bwMode="auto">
          <a:xfrm>
            <a:off x="1" y="0"/>
            <a:ext cx="9143999" cy="3416320"/>
          </a:xfrm>
          <a:prstGeom prst="rect">
            <a:avLst/>
          </a:prstGeom>
          <a:solidFill>
            <a:srgbClr val="3C536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Calibri" pitchFamily="34" charset="0"/>
              </a:rPr>
              <a:t> </a:t>
            </a:r>
          </a:p>
          <a:p>
            <a:pPr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August 4th, 2018</a:t>
            </a:r>
          </a:p>
          <a:p>
            <a:pPr>
              <a:defRPr/>
            </a:pPr>
            <a:r>
              <a:rPr lang="en-U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High End EF1 Tornado Strikes Webster and Dudley MA During The Morning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  <a:p>
            <a:pPr>
              <a:defRPr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1" name="Rectangle 1032"/>
          <p:cNvSpPr>
            <a:spLocks noChangeArrowheads="1"/>
          </p:cNvSpPr>
          <p:nvPr/>
        </p:nvSpPr>
        <p:spPr bwMode="auto">
          <a:xfrm>
            <a:off x="304800" y="3744973"/>
            <a:ext cx="8534400" cy="76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NOAA/National Weather Service </a:t>
            </a:r>
          </a:p>
          <a:p>
            <a:r>
              <a:rPr lang="en-US" sz="3600" b="1" dirty="0" smtClean="0">
                <a:latin typeface="Arial Narrow" panose="020B0606020202030204" pitchFamily="34" charset="0"/>
              </a:rPr>
              <a:t>Boston/Norton, </a:t>
            </a:r>
            <a:r>
              <a:rPr lang="en-US" sz="3600" b="1" dirty="0">
                <a:latin typeface="Arial Narrow" panose="020B0606020202030204" pitchFamily="34" charset="0"/>
              </a:rPr>
              <a:t>MA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http://1.gravatar.com/blavatar/9386b8f5c9e6672a299e379396dfb8a2?s=128&amp;ts=1306511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45" y="5778282"/>
            <a:ext cx="914400" cy="914401"/>
          </a:xfrm>
          <a:prstGeom prst="rect">
            <a:avLst/>
          </a:prstGeom>
          <a:noFill/>
        </p:spPr>
      </p:pic>
      <p:pic>
        <p:nvPicPr>
          <p:cNvPr id="6" name="Picture 4" descr="http://mediad.publicbroadcasting.net/p/ketr/files/201201/NW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5715000"/>
            <a:ext cx="933451" cy="9334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62200" y="59508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Tri-State Weather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Conference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September 29</a:t>
            </a:r>
            <a:r>
              <a:rPr lang="en-US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th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cs typeface="Calibri" pitchFamily="34" charset="0"/>
              </a:rPr>
              <a:t>, 2018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589" y="8021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Radar Loop Between 1315 And 1415Z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3834AB-F5A4-496E-A42E-75F27E34659A}"/>
              </a:ext>
            </a:extLst>
          </p:cNvPr>
          <p:cNvSpPr txBox="1"/>
          <p:nvPr/>
        </p:nvSpPr>
        <p:spPr>
          <a:xfrm>
            <a:off x="24060" y="5638800"/>
            <a:ext cx="9144000" cy="1200329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Showers/thunderstorms lifting northeast across southern New England. 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800" b="1" i="1" dirty="0" smtClean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Two tornado touchdowns occurred on the differential heating boundary, which developed from morning sunshine across eastern New England.</a:t>
            </a:r>
            <a:endParaRPr lang="en-US" sz="1800" b="1" i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8" y="592796"/>
            <a:ext cx="8871283" cy="50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1331Z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83998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SRM: 1331Z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3" y="5334000"/>
            <a:ext cx="9144000" cy="1015663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rotational velocity around 28 knots.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5 minutes before tornado touchdown in Woodstock, CT.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99197"/>
            <a:ext cx="4038600" cy="44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48" y="595186"/>
            <a:ext cx="3700953" cy="44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SRM: 1334Z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83998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NROT: 1334Z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minutes before tornado touchdown in Woodstock, CT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to gate shear of 49 knots with NROT of 1.2.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above parameters coupled with tropical environment, a tornado warning was certainly warranted. </a:t>
            </a:r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1" y="640056"/>
            <a:ext cx="4030819" cy="422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2367"/>
            <a:ext cx="3886200" cy="42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SRM: 1336Z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83998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NROT: 1336Z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46545"/>
            <a:ext cx="9144000" cy="1938992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EF-0 Tornado touches down in Woodstock, CT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not gate to gate, rotational velocity around 34 knots and symmetrical.  NROT impressive for our region with values over 1.3!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NROT near 1 should strongly be considered for tornado warnings.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6" y="607219"/>
            <a:ext cx="4158467" cy="41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41" y="532209"/>
            <a:ext cx="3886200" cy="41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SRM: 1349Z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9713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NROT: 1349Z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46545"/>
            <a:ext cx="9144000" cy="1938992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velocity weakened to 21 knots southwest of Webster and was fairly broad.  NROT also dropped below 1.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this imagery does not warrant an initial tornado warning, it is certainly worth continuing.  These signatures often recycle and quickly can drop a new tornado in a tropical environment.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7" y="489942"/>
            <a:ext cx="4114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74" y="489942"/>
            <a:ext cx="47196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SRM: 1356Z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9713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NROT: 1356Z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velocity broad but increased to about 29 knots. NROT back up to over 0.90.  3 minutes before high end EF1 Tornado touches down in Webster.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is right on the cusp of a what would warrant a tornado warning, but given the tropical environment better to error on side of caution. Low LCL/s with a tropical environment offer little opportunity for lead time.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" y="517970"/>
            <a:ext cx="4324306" cy="43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896"/>
            <a:ext cx="4117904" cy="43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73" y="36861"/>
            <a:ext cx="4348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SRM: 1359Z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7512" y="9713"/>
            <a:ext cx="432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NROT: 1359Z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5541" y="2209800"/>
            <a:ext cx="533400" cy="533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9897"/>
            <a:ext cx="3810000" cy="43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865"/>
            <a:ext cx="4200525" cy="43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6" y="4850738"/>
            <a:ext cx="9144000" cy="2062103"/>
          </a:xfrm>
          <a:prstGeom prst="rect">
            <a:avLst/>
          </a:prstGeom>
          <a:solidFill>
            <a:srgbClr val="3C536F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End EF1 Tornado touches down in Webster, MA with 110 mph winds.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Velocity only 23 knots, but circulation very symmetrical.  NROT also increased to over 1.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example on how the rotation does not need to be extreme to produce tropical tornadoes. This 2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touchdown was much stronger than the initial one in CT. However, circulation was likely very shallow and not detected as well by radar.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84774"/>
            <a:ext cx="9220200" cy="6273225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/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Situational awareness is extremely important. While localized flash flooding was the higher risk, concern for a brief tornado existed given the tropical environment in place.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there is any concern about tornadoes definitely utilize Sails 3.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two touchdowns occurred along a differential heating axis as a result of early morning sunshine across eastern MA.  Boundary likely helped stretch vorticity and enhance low level helicity.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signature that produced the weak tornado across Woodstock, CT was much more impressive than what the radar depicted in Webster, MA which resulted in the high end EF-1 Tornado and much more damage.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Radar sampling often an issue especially with tropical tornadoes as the radar can over shoot the shallow/low level circulation.  There is not a golden bullet for issuing tornado warnings, but lower thresholds are a very good idea in these type of environments.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Lessons </a:t>
            </a:r>
            <a:r>
              <a:rPr lang="en-US" sz="3200" b="1" dirty="0" smtClean="0">
                <a:solidFill>
                  <a:srgbClr val="FFFF00"/>
                </a:solidFill>
              </a:rPr>
              <a:t>Learned From This Event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84774"/>
            <a:ext cx="9144000" cy="6273225"/>
          </a:xfrm>
          <a:solidFill>
            <a:srgbClr val="3C536F">
              <a:alpha val="69804"/>
            </a:srgb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6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tropical environment was in place with 70+ </a:t>
            </a:r>
            <a:r>
              <a:rPr lang="en-US" sz="6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dewpoints</a:t>
            </a: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low LCL/s.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shortwave/cold front was approaching with a modest southerly low level jet of 25 to 30 knots.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Greatest concern was localized flash flooding given strong forcing and high </a:t>
            </a:r>
            <a:r>
              <a:rPr lang="en-US" sz="6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Pwat</a:t>
            </a: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atmosphere.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was concern for the low risk of a tornado, given a tropical environment in place and some low level helicity.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Sunshine very early in the morning across eastern New England likely contributed to the tornado.  This caused a 10  degree temperature differential across the region.  The two tornadoes touched down on the differential heating/mesoscale boundary.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initial EF-0 tornado touched down in Woodstock, CT at 936 am with a discontinuous path before lifting in Thompson, CT at 945 am.  Maximum winds were 80 mph with some isolated tree damage.</a:t>
            </a:r>
          </a:p>
          <a:p>
            <a:pPr marL="0" indent="0"/>
            <a:endParaRPr lang="en-US" sz="6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second touchdown occurred at 959 am in Dudley, MA and exited  Webster, MA at 10 am. </a:t>
            </a:r>
            <a:r>
              <a:rPr lang="en-US" sz="6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only on the ground for a half mile, it was a high end EF-1 Tornado with maximum winds of 110 mph.  It knocked down many trees/utility poles and damaged some buildings and homes.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Isolated flash flooding occurred into the early evening hours, but as often is the case with tropical tornadoes there were no other reports of severe weather.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Overview: </a:t>
            </a:r>
            <a:r>
              <a:rPr lang="en-US" sz="3200" b="1" dirty="0" smtClean="0">
                <a:solidFill>
                  <a:srgbClr val="FFFF00"/>
                </a:solidFill>
              </a:rPr>
              <a:t>High End EF-1 Tornado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-44293"/>
            <a:ext cx="978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Webster, MA: High End EF1 Tornado Damage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pic>
        <p:nvPicPr>
          <p:cNvPr id="2050" name="Picture 2" descr="Early Morning Forecast Sept. 13,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01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-44293"/>
            <a:ext cx="9782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Webster, MA High End EF1 Tornado Damage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pic>
        <p:nvPicPr>
          <p:cNvPr id="8" name="Picture 4" descr="https://pbs.twimg.com/media/Djw_oD8WsAAEn1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69547"/>
            <a:ext cx="5791200" cy="254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Visible Satellite Imagery: Valid 11z August 4th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3834AB-F5A4-496E-A42E-75F27E34659A}"/>
              </a:ext>
            </a:extLst>
          </p:cNvPr>
          <p:cNvSpPr txBox="1"/>
          <p:nvPr/>
        </p:nvSpPr>
        <p:spPr>
          <a:xfrm>
            <a:off x="4901678" y="917063"/>
            <a:ext cx="4069131" cy="5324535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Early morning sunshine allowed surface temperatures to climb into the lower 80s across eastern MA by mid morning.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Clouds and heavy showers kept western MA in the lower 70s.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This not only allowed for better instability to develop ahead of the showers and thunderstorms, but a differential heating boundary developed enhancing low level stretching/vorticity.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3" y="3866147"/>
            <a:ext cx="303379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1"/>
            <a:ext cx="4774157" cy="53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Surface Analysis: Valid 14z August 4th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3834AB-F5A4-496E-A42E-75F27E34659A}"/>
              </a:ext>
            </a:extLst>
          </p:cNvPr>
          <p:cNvSpPr txBox="1"/>
          <p:nvPr/>
        </p:nvSpPr>
        <p:spPr>
          <a:xfrm>
            <a:off x="5706980" y="610136"/>
            <a:ext cx="3412953" cy="6247864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Classic tropical tornado setup with low to mid 70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dewpoints</a:t>
            </a:r>
            <a:r>
              <a:rPr lang="en-US" sz="2000" b="1" i="1" dirty="0" smtClean="0">
                <a:solidFill>
                  <a:srgbClr val="FFFF00"/>
                </a:solidFill>
              </a:rPr>
              <a:t> in place along with low LCL/s.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Some partial sunshine occurred across eastern New England during the morning, setting up a differential heating boundary.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0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FF00"/>
                </a:solidFill>
              </a:rPr>
              <a:t>The two tornadoes touched down on the differential heating axis.  Temps ranged from lower 70s west of axis with lower 80s east.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3" y="3866147"/>
            <a:ext cx="303379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794084"/>
            <a:ext cx="5678906" cy="601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34027" y="1752600"/>
            <a:ext cx="2123573" cy="3429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5874" y="1150747"/>
            <a:ext cx="3441968" cy="369332"/>
          </a:xfrm>
          <a:prstGeom prst="rect">
            <a:avLst/>
          </a:prstGeom>
          <a:solidFill>
            <a:srgbClr val="0066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Differential Heating Boundary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280663" y="3665334"/>
            <a:ext cx="226595" cy="274472"/>
          </a:xfrm>
          <a:prstGeom prst="star5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470485" y="3352800"/>
            <a:ext cx="226595" cy="274472"/>
          </a:xfrm>
          <a:prstGeom prst="star5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2032"/>
            <a:ext cx="89915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14Z August 4th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3834AB-F5A4-496E-A42E-75F27E34659A}"/>
              </a:ext>
            </a:extLst>
          </p:cNvPr>
          <p:cNvSpPr txBox="1"/>
          <p:nvPr/>
        </p:nvSpPr>
        <p:spPr>
          <a:xfrm>
            <a:off x="5029200" y="1760621"/>
            <a:ext cx="3962398" cy="3416320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Impressive 850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mb</a:t>
            </a:r>
            <a:r>
              <a:rPr lang="en-US" sz="2400" b="1" i="1" dirty="0" smtClean="0">
                <a:solidFill>
                  <a:srgbClr val="FFFF00"/>
                </a:solidFill>
              </a:rPr>
              <a:t> low level jet of 25 to 30 knots ahead of an approaching shortwave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and cold front.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 smtClean="0">
                <a:solidFill>
                  <a:srgbClr val="FFFF00"/>
                </a:solidFill>
              </a:rPr>
              <a:t>This was right around the time of the two tornado touchdowns.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BF56B6-C6E9-424B-B0CD-B8BDDC13C8A2}"/>
              </a:ext>
            </a:extLst>
          </p:cNvPr>
          <p:cNvSpPr txBox="1"/>
          <p:nvPr/>
        </p:nvSpPr>
        <p:spPr>
          <a:xfrm>
            <a:off x="381000" y="956101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850 MB Low Level Jet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4" y="1471275"/>
            <a:ext cx="4360196" cy="491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13z Aug 4th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BF56B6-C6E9-424B-B0CD-B8BDDC13C8A2}"/>
              </a:ext>
            </a:extLst>
          </p:cNvPr>
          <p:cNvSpPr txBox="1"/>
          <p:nvPr/>
        </p:nvSpPr>
        <p:spPr>
          <a:xfrm>
            <a:off x="4784558" y="948080"/>
            <a:ext cx="419100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 to 1 KM Helicity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834AB-F5A4-496E-A42E-75F27E34659A}"/>
              </a:ext>
            </a:extLst>
          </p:cNvPr>
          <p:cNvSpPr txBox="1"/>
          <p:nvPr/>
        </p:nvSpPr>
        <p:spPr>
          <a:xfrm>
            <a:off x="0" y="5906869"/>
            <a:ext cx="9144000" cy="923330"/>
          </a:xfrm>
          <a:prstGeom prst="rect">
            <a:avLst/>
          </a:prstGeom>
          <a:solidFill>
            <a:srgbClr val="3C536F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1500-2000 J/KG of surface cape, higher then most of our tropical tornadoes.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0-1 KM helicity depicted less than 100 units. Higher capes likely compensated.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FFFF00"/>
                </a:solidFill>
              </a:rPr>
              <a:t>Helicity may have been higher on the mesoscale given differential heating axis.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BF56B6-C6E9-424B-B0CD-B8BDDC13C8A2}"/>
              </a:ext>
            </a:extLst>
          </p:cNvPr>
          <p:cNvSpPr txBox="1"/>
          <p:nvPr/>
        </p:nvSpPr>
        <p:spPr>
          <a:xfrm>
            <a:off x="114300" y="948080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Surface Cape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" y="1418817"/>
            <a:ext cx="4337384" cy="44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55" y="1455654"/>
            <a:ext cx="4230145" cy="44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1524000"/>
            <a:ext cx="38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/>
              <a:t>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83919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SPC: </a:t>
            </a:r>
            <a:r>
              <a:rPr lang="en-US" sz="3200" b="1" dirty="0" err="1" smtClean="0">
                <a:solidFill>
                  <a:srgbClr val="FFFF00"/>
                </a:solidFill>
              </a:rPr>
              <a:t>Meso</a:t>
            </a:r>
            <a:r>
              <a:rPr lang="en-US" sz="3200" b="1" dirty="0" smtClean="0">
                <a:solidFill>
                  <a:srgbClr val="FFFF00"/>
                </a:solidFill>
              </a:rPr>
              <a:t>- Analysis: Valid 14z August 4th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BF56B6-C6E9-424B-B0CD-B8BDDC13C8A2}"/>
              </a:ext>
            </a:extLst>
          </p:cNvPr>
          <p:cNvSpPr txBox="1"/>
          <p:nvPr/>
        </p:nvSpPr>
        <p:spPr>
          <a:xfrm>
            <a:off x="123564" y="956101"/>
            <a:ext cx="4405994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 to 3 KM Cape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BF56B6-C6E9-424B-B0CD-B8BDDC13C8A2}"/>
              </a:ext>
            </a:extLst>
          </p:cNvPr>
          <p:cNvSpPr txBox="1"/>
          <p:nvPr/>
        </p:nvSpPr>
        <p:spPr>
          <a:xfrm>
            <a:off x="4868778" y="956101"/>
            <a:ext cx="4038601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0 to 1 KM EHI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570621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to 3 KM Cape near 125 J/KG: Quite high in low levels/stretches vorticity.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EHI values greater than 1 across northeast CT/central MA. Indicates where better cape/helicity overlap.  That was certainly a clue on the tornadic potential.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7" y="1401838"/>
            <a:ext cx="4038601" cy="41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0305"/>
            <a:ext cx="4219836" cy="39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50313</TotalTime>
  <Words>1133</Words>
  <Application>Microsoft Office PowerPoint</Application>
  <PresentationFormat>On-screen Show (4:3)</PresentationFormat>
  <Paragraphs>135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Storm Spotter Class</dc:title>
  <dc:creator>Benjamin Sipprell</dc:creator>
  <cp:lastModifiedBy>hayden.frank</cp:lastModifiedBy>
  <cp:revision>2517</cp:revision>
  <dcterms:created xsi:type="dcterms:W3CDTF">2001-08-02T19:44:25Z</dcterms:created>
  <dcterms:modified xsi:type="dcterms:W3CDTF">2018-09-24T13:48:44Z</dcterms:modified>
</cp:coreProperties>
</file>