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16" r:id="rId3"/>
    <p:sldId id="418" r:id="rId4"/>
    <p:sldId id="342" r:id="rId5"/>
    <p:sldId id="353" r:id="rId6"/>
    <p:sldId id="364" r:id="rId7"/>
    <p:sldId id="355" r:id="rId8"/>
    <p:sldId id="358" r:id="rId9"/>
    <p:sldId id="419" r:id="rId10"/>
    <p:sldId id="420" r:id="rId11"/>
    <p:sldId id="426" r:id="rId12"/>
    <p:sldId id="427" r:id="rId13"/>
    <p:sldId id="433" r:id="rId14"/>
    <p:sldId id="428" r:id="rId15"/>
    <p:sldId id="429" r:id="rId16"/>
    <p:sldId id="421" r:id="rId17"/>
    <p:sldId id="359" r:id="rId18"/>
    <p:sldId id="431" r:id="rId19"/>
    <p:sldId id="432" r:id="rId20"/>
    <p:sldId id="430" r:id="rId21"/>
    <p:sldId id="423" r:id="rId22"/>
    <p:sldId id="424" r:id="rId23"/>
    <p:sldId id="360" r:id="rId24"/>
    <p:sldId id="434" r:id="rId25"/>
    <p:sldId id="435" r:id="rId26"/>
    <p:sldId id="436" r:id="rId27"/>
    <p:sldId id="437" r:id="rId28"/>
    <p:sldId id="43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56E5"/>
    <a:srgbClr val="2FFB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8" autoAdjust="0"/>
    <p:restoredTop sz="96050" autoAdjust="0"/>
  </p:normalViewPr>
  <p:slideViewPr>
    <p:cSldViewPr snapToGrid="0" snapToObjects="1">
      <p:cViewPr>
        <p:scale>
          <a:sx n="214" d="100"/>
          <a:sy n="214" d="100"/>
        </p:scale>
        <p:origin x="1832" y="2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3CCAFF-D9FC-1A45-B95A-66CA47D836F8}"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AC8A7-DA95-0643-B8B7-702AC789FB71}" type="slidenum">
              <a:rPr lang="en-US" smtClean="0"/>
              <a:t>‹#›</a:t>
            </a:fld>
            <a:endParaRPr lang="en-US"/>
          </a:p>
        </p:txBody>
      </p:sp>
    </p:spTree>
    <p:extLst>
      <p:ext uri="{BB962C8B-B14F-4D97-AF65-F5344CB8AC3E}">
        <p14:creationId xmlns:p14="http://schemas.microsoft.com/office/powerpoint/2010/main" val="313710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3CCAFF-D9FC-1A45-B95A-66CA47D836F8}"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AC8A7-DA95-0643-B8B7-702AC789FB71}" type="slidenum">
              <a:rPr lang="en-US" smtClean="0"/>
              <a:t>‹#›</a:t>
            </a:fld>
            <a:endParaRPr lang="en-US"/>
          </a:p>
        </p:txBody>
      </p:sp>
    </p:spTree>
    <p:extLst>
      <p:ext uri="{BB962C8B-B14F-4D97-AF65-F5344CB8AC3E}">
        <p14:creationId xmlns:p14="http://schemas.microsoft.com/office/powerpoint/2010/main" val="18232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3CCAFF-D9FC-1A45-B95A-66CA47D836F8}"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AC8A7-DA95-0643-B8B7-702AC789FB71}" type="slidenum">
              <a:rPr lang="en-US" smtClean="0"/>
              <a:t>‹#›</a:t>
            </a:fld>
            <a:endParaRPr lang="en-US"/>
          </a:p>
        </p:txBody>
      </p:sp>
    </p:spTree>
    <p:extLst>
      <p:ext uri="{BB962C8B-B14F-4D97-AF65-F5344CB8AC3E}">
        <p14:creationId xmlns:p14="http://schemas.microsoft.com/office/powerpoint/2010/main" val="19103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3CCAFF-D9FC-1A45-B95A-66CA47D836F8}"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AC8A7-DA95-0643-B8B7-702AC789FB71}" type="slidenum">
              <a:rPr lang="en-US" smtClean="0"/>
              <a:t>‹#›</a:t>
            </a:fld>
            <a:endParaRPr lang="en-US"/>
          </a:p>
        </p:txBody>
      </p:sp>
    </p:spTree>
    <p:extLst>
      <p:ext uri="{BB962C8B-B14F-4D97-AF65-F5344CB8AC3E}">
        <p14:creationId xmlns:p14="http://schemas.microsoft.com/office/powerpoint/2010/main" val="2783606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3CCAFF-D9FC-1A45-B95A-66CA47D836F8}"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AC8A7-DA95-0643-B8B7-702AC789FB71}" type="slidenum">
              <a:rPr lang="en-US" smtClean="0"/>
              <a:t>‹#›</a:t>
            </a:fld>
            <a:endParaRPr lang="en-US"/>
          </a:p>
        </p:txBody>
      </p:sp>
    </p:spTree>
    <p:extLst>
      <p:ext uri="{BB962C8B-B14F-4D97-AF65-F5344CB8AC3E}">
        <p14:creationId xmlns:p14="http://schemas.microsoft.com/office/powerpoint/2010/main" val="80955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3CCAFF-D9FC-1A45-B95A-66CA47D836F8}"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AC8A7-DA95-0643-B8B7-702AC789FB71}" type="slidenum">
              <a:rPr lang="en-US" smtClean="0"/>
              <a:t>‹#›</a:t>
            </a:fld>
            <a:endParaRPr lang="en-US"/>
          </a:p>
        </p:txBody>
      </p:sp>
    </p:spTree>
    <p:extLst>
      <p:ext uri="{BB962C8B-B14F-4D97-AF65-F5344CB8AC3E}">
        <p14:creationId xmlns:p14="http://schemas.microsoft.com/office/powerpoint/2010/main" val="611143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3CCAFF-D9FC-1A45-B95A-66CA47D836F8}" type="datetimeFigureOut">
              <a:rPr lang="en-US" smtClean="0"/>
              <a:t>9/25/18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FAC8A7-DA95-0643-B8B7-702AC789FB71}" type="slidenum">
              <a:rPr lang="en-US" smtClean="0"/>
              <a:t>‹#›</a:t>
            </a:fld>
            <a:endParaRPr lang="en-US"/>
          </a:p>
        </p:txBody>
      </p:sp>
    </p:spTree>
    <p:extLst>
      <p:ext uri="{BB962C8B-B14F-4D97-AF65-F5344CB8AC3E}">
        <p14:creationId xmlns:p14="http://schemas.microsoft.com/office/powerpoint/2010/main" val="150154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3CCAFF-D9FC-1A45-B95A-66CA47D836F8}" type="datetimeFigureOut">
              <a:rPr lang="en-US" smtClean="0"/>
              <a:t>9/25/18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FAC8A7-DA95-0643-B8B7-702AC789FB71}" type="slidenum">
              <a:rPr lang="en-US" smtClean="0"/>
              <a:t>‹#›</a:t>
            </a:fld>
            <a:endParaRPr lang="en-US"/>
          </a:p>
        </p:txBody>
      </p:sp>
    </p:spTree>
    <p:extLst>
      <p:ext uri="{BB962C8B-B14F-4D97-AF65-F5344CB8AC3E}">
        <p14:creationId xmlns:p14="http://schemas.microsoft.com/office/powerpoint/2010/main" val="44999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CCAFF-D9FC-1A45-B95A-66CA47D836F8}" type="datetimeFigureOut">
              <a:rPr lang="en-US" smtClean="0"/>
              <a:t>9/25/18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FAC8A7-DA95-0643-B8B7-702AC789FB71}" type="slidenum">
              <a:rPr lang="en-US" smtClean="0"/>
              <a:t>‹#›</a:t>
            </a:fld>
            <a:endParaRPr lang="en-US"/>
          </a:p>
        </p:txBody>
      </p:sp>
    </p:spTree>
    <p:extLst>
      <p:ext uri="{BB962C8B-B14F-4D97-AF65-F5344CB8AC3E}">
        <p14:creationId xmlns:p14="http://schemas.microsoft.com/office/powerpoint/2010/main" val="3580962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3CCAFF-D9FC-1A45-B95A-66CA47D836F8}"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AC8A7-DA95-0643-B8B7-702AC789FB71}" type="slidenum">
              <a:rPr lang="en-US" smtClean="0"/>
              <a:t>‹#›</a:t>
            </a:fld>
            <a:endParaRPr lang="en-US"/>
          </a:p>
        </p:txBody>
      </p:sp>
    </p:spTree>
    <p:extLst>
      <p:ext uri="{BB962C8B-B14F-4D97-AF65-F5344CB8AC3E}">
        <p14:creationId xmlns:p14="http://schemas.microsoft.com/office/powerpoint/2010/main" val="2779164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3CCAFF-D9FC-1A45-B95A-66CA47D836F8}"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AC8A7-DA95-0643-B8B7-702AC789FB71}" type="slidenum">
              <a:rPr lang="en-US" smtClean="0"/>
              <a:t>‹#›</a:t>
            </a:fld>
            <a:endParaRPr lang="en-US"/>
          </a:p>
        </p:txBody>
      </p:sp>
    </p:spTree>
    <p:extLst>
      <p:ext uri="{BB962C8B-B14F-4D97-AF65-F5344CB8AC3E}">
        <p14:creationId xmlns:p14="http://schemas.microsoft.com/office/powerpoint/2010/main" val="57269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CCAFF-D9FC-1A45-B95A-66CA47D836F8}" type="datetimeFigureOut">
              <a:rPr lang="en-US" smtClean="0"/>
              <a:t>9/25/18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AC8A7-DA95-0643-B8B7-702AC789FB71}" type="slidenum">
              <a:rPr lang="en-US" smtClean="0"/>
              <a:t>‹#›</a:t>
            </a:fld>
            <a:endParaRPr lang="en-US"/>
          </a:p>
        </p:txBody>
      </p:sp>
    </p:spTree>
    <p:extLst>
      <p:ext uri="{BB962C8B-B14F-4D97-AF65-F5344CB8AC3E}">
        <p14:creationId xmlns:p14="http://schemas.microsoft.com/office/powerpoint/2010/main" val="398485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31.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tiff"/><Relationship Id="rId4" Type="http://schemas.openxmlformats.org/officeDocument/2006/relationships/image" Target="../media/image4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18" y="1679572"/>
            <a:ext cx="8530963" cy="4009553"/>
          </a:xfrm>
          <a:prstGeom prst="rect">
            <a:avLst/>
          </a:prstGeom>
        </p:spPr>
      </p:pic>
      <p:sp>
        <p:nvSpPr>
          <p:cNvPr id="11" name="Rectangle 10"/>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flipV="1">
            <a:off x="0" y="6556574"/>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55145" y="247526"/>
            <a:ext cx="8833711" cy="430887"/>
          </a:xfrm>
          <a:prstGeom prst="rect">
            <a:avLst/>
          </a:prstGeom>
          <a:noFill/>
        </p:spPr>
        <p:txBody>
          <a:bodyPr wrap="square" rtlCol="0">
            <a:spAutoFit/>
          </a:bodyPr>
          <a:lstStyle/>
          <a:p>
            <a:pPr algn="ctr"/>
            <a:r>
              <a:rPr lang="en-US" sz="2200" b="1" dirty="0">
                <a:latin typeface="Times New Roman"/>
                <a:cs typeface="Times New Roman"/>
              </a:rPr>
              <a:t>A Scale to Characterize the Strength and Impact of Atmospheric Rivers</a:t>
            </a:r>
            <a:endParaRPr lang="en-US" sz="2200" b="1" i="1" dirty="0">
              <a:latin typeface="Times New Roman"/>
              <a:cs typeface="Times New Roman"/>
            </a:endParaRPr>
          </a:p>
        </p:txBody>
      </p:sp>
      <p:cxnSp>
        <p:nvCxnSpPr>
          <p:cNvPr id="14" name="Straight Connector 13"/>
          <p:cNvCxnSpPr/>
          <p:nvPr/>
        </p:nvCxnSpPr>
        <p:spPr>
          <a:xfrm flipV="1">
            <a:off x="310290" y="77074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79425" y="5768607"/>
            <a:ext cx="5785173" cy="923330"/>
          </a:xfrm>
          <a:prstGeom prst="rect">
            <a:avLst/>
          </a:prstGeom>
          <a:noFill/>
        </p:spPr>
        <p:txBody>
          <a:bodyPr wrap="none" rtlCol="0">
            <a:spAutoFit/>
          </a:bodyPr>
          <a:lstStyle/>
          <a:p>
            <a:pPr algn="ctr"/>
            <a:r>
              <a:rPr lang="en-US" dirty="0">
                <a:latin typeface="Times New Roman"/>
                <a:cs typeface="Times New Roman"/>
              </a:rPr>
              <a:t>Saturday, 29 September 2018</a:t>
            </a:r>
          </a:p>
          <a:p>
            <a:pPr algn="ctr"/>
            <a:r>
              <a:rPr lang="en-US" dirty="0">
                <a:latin typeface="Times New Roman"/>
                <a:cs typeface="Times New Roman"/>
              </a:rPr>
              <a:t>Tri-State Weather Conference</a:t>
            </a:r>
          </a:p>
          <a:p>
            <a:pPr algn="ctr"/>
            <a:r>
              <a:rPr lang="en-US" dirty="0">
                <a:latin typeface="Times New Roman"/>
                <a:cs typeface="Times New Roman"/>
              </a:rPr>
              <a:t>Western Connecticut State University, Danbury, Connecticut</a:t>
            </a:r>
          </a:p>
        </p:txBody>
      </p:sp>
      <p:sp>
        <p:nvSpPr>
          <p:cNvPr id="9" name="TextBox 8"/>
          <p:cNvSpPr txBox="1"/>
          <p:nvPr/>
        </p:nvSpPr>
        <p:spPr>
          <a:xfrm>
            <a:off x="4451675" y="5236383"/>
            <a:ext cx="3571106" cy="307777"/>
          </a:xfrm>
          <a:prstGeom prst="rect">
            <a:avLst/>
          </a:prstGeom>
          <a:noFill/>
        </p:spPr>
        <p:txBody>
          <a:bodyPr wrap="none" rtlCol="0">
            <a:spAutoFit/>
          </a:bodyPr>
          <a:lstStyle/>
          <a:p>
            <a:pPr algn="r"/>
            <a:r>
              <a:rPr lang="en-US" sz="1400" b="1" i="1" dirty="0">
                <a:solidFill>
                  <a:schemeClr val="bg1"/>
                </a:solidFill>
                <a:latin typeface="Times New Roman"/>
                <a:cs typeface="Times New Roman"/>
              </a:rPr>
              <a:t>Provided by University of Wisconsin; CIMSS</a:t>
            </a:r>
          </a:p>
        </p:txBody>
      </p:sp>
      <p:sp>
        <p:nvSpPr>
          <p:cNvPr id="10" name="TextBox 9"/>
          <p:cNvSpPr txBox="1"/>
          <p:nvPr/>
        </p:nvSpPr>
        <p:spPr>
          <a:xfrm>
            <a:off x="2174554" y="770615"/>
            <a:ext cx="4794902" cy="646331"/>
          </a:xfrm>
          <a:prstGeom prst="rect">
            <a:avLst/>
          </a:prstGeom>
          <a:noFill/>
        </p:spPr>
        <p:txBody>
          <a:bodyPr wrap="none" rtlCol="0">
            <a:spAutoFit/>
          </a:bodyPr>
          <a:lstStyle/>
          <a:p>
            <a:pPr algn="ctr"/>
            <a:r>
              <a:rPr lang="en-US" dirty="0">
                <a:latin typeface="Times New Roman"/>
                <a:cs typeface="Times New Roman"/>
              </a:rPr>
              <a:t>Jason M. Cordeira</a:t>
            </a:r>
          </a:p>
          <a:p>
            <a:pPr algn="ctr"/>
            <a:r>
              <a:rPr lang="en-US" dirty="0">
                <a:latin typeface="Times New Roman"/>
                <a:cs typeface="Times New Roman"/>
              </a:rPr>
              <a:t>Meteorology Program, Plymouth State University</a:t>
            </a:r>
          </a:p>
        </p:txBody>
      </p:sp>
      <p:sp>
        <p:nvSpPr>
          <p:cNvPr id="18" name="TextBox 17">
            <a:extLst>
              <a:ext uri="{FF2B5EF4-FFF2-40B4-BE49-F238E27FC236}">
                <a16:creationId xmlns:a16="http://schemas.microsoft.com/office/drawing/2014/main" id="{3D5EAA43-5E90-0348-A370-0976296372B2}"/>
              </a:ext>
            </a:extLst>
          </p:cNvPr>
          <p:cNvSpPr txBox="1"/>
          <p:nvPr/>
        </p:nvSpPr>
        <p:spPr>
          <a:xfrm>
            <a:off x="1494134" y="1336542"/>
            <a:ext cx="5915081" cy="276999"/>
          </a:xfrm>
          <a:prstGeom prst="rect">
            <a:avLst/>
          </a:prstGeom>
          <a:noFill/>
        </p:spPr>
        <p:txBody>
          <a:bodyPr wrap="none" rtlCol="0">
            <a:spAutoFit/>
          </a:bodyPr>
          <a:lstStyle/>
          <a:p>
            <a:pPr algn="ctr"/>
            <a:r>
              <a:rPr lang="en-US" sz="1200" i="1" dirty="0">
                <a:latin typeface="Times New Roman"/>
                <a:cs typeface="Times New Roman"/>
              </a:rPr>
              <a:t>With contributions from F. Martin Ralph (UCSD/Scripps) and Jonathan R. </a:t>
            </a:r>
            <a:r>
              <a:rPr lang="en-US" sz="1200" i="1" dirty="0" err="1">
                <a:latin typeface="Times New Roman"/>
                <a:cs typeface="Times New Roman"/>
              </a:rPr>
              <a:t>Rutz</a:t>
            </a:r>
            <a:r>
              <a:rPr lang="en-US" sz="1200" i="1" dirty="0">
                <a:latin typeface="Times New Roman"/>
                <a:cs typeface="Times New Roman"/>
              </a:rPr>
              <a:t> (NWS/WRH)</a:t>
            </a:r>
          </a:p>
        </p:txBody>
      </p:sp>
    </p:spTree>
    <p:extLst>
      <p:ext uri="{BB962C8B-B14F-4D97-AF65-F5344CB8AC3E}">
        <p14:creationId xmlns:p14="http://schemas.microsoft.com/office/powerpoint/2010/main" val="753232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BDB82B-790A-364E-B8D8-9758E928793A}"/>
              </a:ext>
            </a:extLst>
          </p:cNvPr>
          <p:cNvPicPr>
            <a:picLocks noChangeAspect="1"/>
          </p:cNvPicPr>
          <p:nvPr/>
        </p:nvPicPr>
        <p:blipFill>
          <a:blip r:embed="rId2"/>
          <a:stretch>
            <a:fillRect/>
          </a:stretch>
        </p:blipFill>
        <p:spPr>
          <a:xfrm>
            <a:off x="370389" y="1338843"/>
            <a:ext cx="7377098" cy="5047488"/>
          </a:xfrm>
          <a:prstGeom prst="rect">
            <a:avLst/>
          </a:prstGeom>
        </p:spPr>
      </p:pic>
      <p:pic>
        <p:nvPicPr>
          <p:cNvPr id="12" name="Picture 11">
            <a:extLst>
              <a:ext uri="{FF2B5EF4-FFF2-40B4-BE49-F238E27FC236}">
                <a16:creationId xmlns:a16="http://schemas.microsoft.com/office/drawing/2014/main" id="{31677FD2-DFEA-8546-8C16-B51CF502D6B3}"/>
              </a:ext>
            </a:extLst>
          </p:cNvPr>
          <p:cNvPicPr>
            <a:picLocks noChangeAspect="1"/>
          </p:cNvPicPr>
          <p:nvPr/>
        </p:nvPicPr>
        <p:blipFill rotWithShape="1">
          <a:blip r:embed="rId3"/>
          <a:srcRect l="28646" t="42446" r="25672" b="29347"/>
          <a:stretch/>
        </p:blipFill>
        <p:spPr>
          <a:xfrm>
            <a:off x="1496854" y="1826041"/>
            <a:ext cx="1549015" cy="1528855"/>
          </a:xfrm>
          <a:prstGeom prst="rect">
            <a:avLst/>
          </a:prstGeom>
        </p:spPr>
      </p:pic>
      <p:sp>
        <p:nvSpPr>
          <p:cNvPr id="13" name="Rectangle 12">
            <a:extLst>
              <a:ext uri="{FF2B5EF4-FFF2-40B4-BE49-F238E27FC236}">
                <a16:creationId xmlns:a16="http://schemas.microsoft.com/office/drawing/2014/main" id="{E801B0F7-D45B-EA4F-8374-A88D0D03C509}"/>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9BC45C4-0280-6A41-9B62-4FF85EB66222}"/>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2EF5178-255B-8341-9998-9FC56D8BE10E}"/>
              </a:ext>
            </a:extLst>
          </p:cNvPr>
          <p:cNvSpPr txBox="1"/>
          <p:nvPr/>
        </p:nvSpPr>
        <p:spPr>
          <a:xfrm>
            <a:off x="2615906" y="153237"/>
            <a:ext cx="3912289" cy="461665"/>
          </a:xfrm>
          <a:prstGeom prst="rect">
            <a:avLst/>
          </a:prstGeom>
          <a:noFill/>
        </p:spPr>
        <p:txBody>
          <a:bodyPr wrap="none" rtlCol="0">
            <a:spAutoFit/>
          </a:bodyPr>
          <a:lstStyle/>
          <a:p>
            <a:pPr algn="ctr"/>
            <a:r>
              <a:rPr lang="en-US" sz="2400" b="1" dirty="0">
                <a:latin typeface="Times New Roman"/>
                <a:cs typeface="Times New Roman"/>
              </a:rPr>
              <a:t>Development of an AR Scale</a:t>
            </a:r>
          </a:p>
        </p:txBody>
      </p:sp>
      <p:sp>
        <p:nvSpPr>
          <p:cNvPr id="16" name="TextBox 15">
            <a:extLst>
              <a:ext uri="{FF2B5EF4-FFF2-40B4-BE49-F238E27FC236}">
                <a16:creationId xmlns:a16="http://schemas.microsoft.com/office/drawing/2014/main" id="{6F144B37-5AED-4A4D-AE8E-0DC59BCF3125}"/>
              </a:ext>
            </a:extLst>
          </p:cNvPr>
          <p:cNvSpPr txBox="1"/>
          <p:nvPr/>
        </p:nvSpPr>
        <p:spPr>
          <a:xfrm>
            <a:off x="1272952" y="853551"/>
            <a:ext cx="6656694" cy="369332"/>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NCEP–GFS Ensemble IVT plume initialized 0600 UTC 4 April 2017 </a:t>
            </a:r>
          </a:p>
        </p:txBody>
      </p:sp>
    </p:spTree>
    <p:extLst>
      <p:ext uri="{BB962C8B-B14F-4D97-AF65-F5344CB8AC3E}">
        <p14:creationId xmlns:p14="http://schemas.microsoft.com/office/powerpoint/2010/main" val="2074462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BDB82B-790A-364E-B8D8-9758E928793A}"/>
              </a:ext>
            </a:extLst>
          </p:cNvPr>
          <p:cNvPicPr>
            <a:picLocks noChangeAspect="1"/>
          </p:cNvPicPr>
          <p:nvPr/>
        </p:nvPicPr>
        <p:blipFill>
          <a:blip r:embed="rId2"/>
          <a:stretch>
            <a:fillRect/>
          </a:stretch>
        </p:blipFill>
        <p:spPr>
          <a:xfrm>
            <a:off x="370389" y="1338843"/>
            <a:ext cx="7377098" cy="5047488"/>
          </a:xfrm>
          <a:prstGeom prst="rect">
            <a:avLst/>
          </a:prstGeom>
        </p:spPr>
      </p:pic>
      <p:sp>
        <p:nvSpPr>
          <p:cNvPr id="7" name="TextBox 6">
            <a:extLst>
              <a:ext uri="{FF2B5EF4-FFF2-40B4-BE49-F238E27FC236}">
                <a16:creationId xmlns:a16="http://schemas.microsoft.com/office/drawing/2014/main" id="{AEA5DF39-8CC1-E740-9483-2B5DDFE48CC7}"/>
              </a:ext>
            </a:extLst>
          </p:cNvPr>
          <p:cNvSpPr txBox="1"/>
          <p:nvPr/>
        </p:nvSpPr>
        <p:spPr>
          <a:xfrm>
            <a:off x="7478238" y="5214481"/>
            <a:ext cx="11133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Not an AR</a:t>
            </a:r>
          </a:p>
        </p:txBody>
      </p:sp>
      <p:pic>
        <p:nvPicPr>
          <p:cNvPr id="12" name="Picture 11">
            <a:extLst>
              <a:ext uri="{FF2B5EF4-FFF2-40B4-BE49-F238E27FC236}">
                <a16:creationId xmlns:a16="http://schemas.microsoft.com/office/drawing/2014/main" id="{31677FD2-DFEA-8546-8C16-B51CF502D6B3}"/>
              </a:ext>
            </a:extLst>
          </p:cNvPr>
          <p:cNvPicPr>
            <a:picLocks noChangeAspect="1"/>
          </p:cNvPicPr>
          <p:nvPr/>
        </p:nvPicPr>
        <p:blipFill rotWithShape="1">
          <a:blip r:embed="rId3"/>
          <a:srcRect l="28646" t="42446" r="25672" b="29347"/>
          <a:stretch/>
        </p:blipFill>
        <p:spPr>
          <a:xfrm>
            <a:off x="1496854" y="1826041"/>
            <a:ext cx="1549015" cy="1528855"/>
          </a:xfrm>
          <a:prstGeom prst="rect">
            <a:avLst/>
          </a:prstGeom>
        </p:spPr>
      </p:pic>
      <p:sp>
        <p:nvSpPr>
          <p:cNvPr id="13" name="Rectangle 12">
            <a:extLst>
              <a:ext uri="{FF2B5EF4-FFF2-40B4-BE49-F238E27FC236}">
                <a16:creationId xmlns:a16="http://schemas.microsoft.com/office/drawing/2014/main" id="{E801B0F7-D45B-EA4F-8374-A88D0D03C509}"/>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9BC45C4-0280-6A41-9B62-4FF85EB66222}"/>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2EF5178-255B-8341-9998-9FC56D8BE10E}"/>
              </a:ext>
            </a:extLst>
          </p:cNvPr>
          <p:cNvSpPr txBox="1"/>
          <p:nvPr/>
        </p:nvSpPr>
        <p:spPr>
          <a:xfrm>
            <a:off x="1117104" y="153237"/>
            <a:ext cx="6909905" cy="461665"/>
          </a:xfrm>
          <a:prstGeom prst="rect">
            <a:avLst/>
          </a:prstGeom>
          <a:noFill/>
        </p:spPr>
        <p:txBody>
          <a:bodyPr wrap="none" rtlCol="0">
            <a:spAutoFit/>
          </a:bodyPr>
          <a:lstStyle/>
          <a:p>
            <a:pPr algn="ctr"/>
            <a:r>
              <a:rPr lang="en-US" sz="2400" b="1" dirty="0">
                <a:latin typeface="Times New Roman"/>
                <a:cs typeface="Times New Roman"/>
              </a:rPr>
              <a:t>Development of an AR Scale – Intensity + Duration</a:t>
            </a:r>
          </a:p>
        </p:txBody>
      </p:sp>
      <p:sp>
        <p:nvSpPr>
          <p:cNvPr id="16" name="TextBox 15">
            <a:extLst>
              <a:ext uri="{FF2B5EF4-FFF2-40B4-BE49-F238E27FC236}">
                <a16:creationId xmlns:a16="http://schemas.microsoft.com/office/drawing/2014/main" id="{6F144B37-5AED-4A4D-AE8E-0DC59BCF3125}"/>
              </a:ext>
            </a:extLst>
          </p:cNvPr>
          <p:cNvSpPr txBox="1"/>
          <p:nvPr/>
        </p:nvSpPr>
        <p:spPr>
          <a:xfrm>
            <a:off x="1272952" y="853551"/>
            <a:ext cx="6656694" cy="369332"/>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NCEP–GFS Ensemble IVT plume initialized 0600 UTC 4 April 2017 </a:t>
            </a:r>
          </a:p>
        </p:txBody>
      </p:sp>
      <p:sp>
        <p:nvSpPr>
          <p:cNvPr id="2" name="Rectangle 1">
            <a:extLst>
              <a:ext uri="{FF2B5EF4-FFF2-40B4-BE49-F238E27FC236}">
                <a16:creationId xmlns:a16="http://schemas.microsoft.com/office/drawing/2014/main" id="{77888566-D2A2-AD4D-8F5A-FB7FEAD95CC8}"/>
              </a:ext>
            </a:extLst>
          </p:cNvPr>
          <p:cNvSpPr/>
          <p:nvPr/>
        </p:nvSpPr>
        <p:spPr>
          <a:xfrm>
            <a:off x="1444310" y="5014897"/>
            <a:ext cx="5852160" cy="691423"/>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2266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BDB82B-790A-364E-B8D8-9758E928793A}"/>
              </a:ext>
            </a:extLst>
          </p:cNvPr>
          <p:cNvPicPr>
            <a:picLocks noChangeAspect="1"/>
          </p:cNvPicPr>
          <p:nvPr/>
        </p:nvPicPr>
        <p:blipFill>
          <a:blip r:embed="rId2"/>
          <a:stretch>
            <a:fillRect/>
          </a:stretch>
        </p:blipFill>
        <p:spPr>
          <a:xfrm>
            <a:off x="370389" y="1338843"/>
            <a:ext cx="7377098" cy="5047488"/>
          </a:xfrm>
          <a:prstGeom prst="rect">
            <a:avLst/>
          </a:prstGeom>
        </p:spPr>
      </p:pic>
      <p:sp>
        <p:nvSpPr>
          <p:cNvPr id="7" name="TextBox 6">
            <a:extLst>
              <a:ext uri="{FF2B5EF4-FFF2-40B4-BE49-F238E27FC236}">
                <a16:creationId xmlns:a16="http://schemas.microsoft.com/office/drawing/2014/main" id="{AEA5DF39-8CC1-E740-9483-2B5DDFE48CC7}"/>
              </a:ext>
            </a:extLst>
          </p:cNvPr>
          <p:cNvSpPr txBox="1"/>
          <p:nvPr/>
        </p:nvSpPr>
        <p:spPr>
          <a:xfrm>
            <a:off x="7478238" y="5214481"/>
            <a:ext cx="11133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Not an AR</a:t>
            </a:r>
          </a:p>
        </p:txBody>
      </p:sp>
      <p:sp>
        <p:nvSpPr>
          <p:cNvPr id="13" name="Rectangle 12">
            <a:extLst>
              <a:ext uri="{FF2B5EF4-FFF2-40B4-BE49-F238E27FC236}">
                <a16:creationId xmlns:a16="http://schemas.microsoft.com/office/drawing/2014/main" id="{E801B0F7-D45B-EA4F-8374-A88D0D03C509}"/>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9BC45C4-0280-6A41-9B62-4FF85EB66222}"/>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2EF5178-255B-8341-9998-9FC56D8BE10E}"/>
              </a:ext>
            </a:extLst>
          </p:cNvPr>
          <p:cNvSpPr txBox="1"/>
          <p:nvPr/>
        </p:nvSpPr>
        <p:spPr>
          <a:xfrm>
            <a:off x="1117104" y="153237"/>
            <a:ext cx="6909905" cy="461665"/>
          </a:xfrm>
          <a:prstGeom prst="rect">
            <a:avLst/>
          </a:prstGeom>
          <a:noFill/>
        </p:spPr>
        <p:txBody>
          <a:bodyPr wrap="none" rtlCol="0">
            <a:spAutoFit/>
          </a:bodyPr>
          <a:lstStyle/>
          <a:p>
            <a:pPr algn="ctr"/>
            <a:r>
              <a:rPr lang="en-US" sz="2400" b="1" dirty="0">
                <a:latin typeface="Times New Roman"/>
                <a:cs typeface="Times New Roman"/>
              </a:rPr>
              <a:t>Development of an AR Scale – Intensity + Duration</a:t>
            </a:r>
          </a:p>
        </p:txBody>
      </p:sp>
      <p:sp>
        <p:nvSpPr>
          <p:cNvPr id="16" name="TextBox 15">
            <a:extLst>
              <a:ext uri="{FF2B5EF4-FFF2-40B4-BE49-F238E27FC236}">
                <a16:creationId xmlns:a16="http://schemas.microsoft.com/office/drawing/2014/main" id="{6F144B37-5AED-4A4D-AE8E-0DC59BCF3125}"/>
              </a:ext>
            </a:extLst>
          </p:cNvPr>
          <p:cNvSpPr txBox="1"/>
          <p:nvPr/>
        </p:nvSpPr>
        <p:spPr>
          <a:xfrm>
            <a:off x="1272952" y="853551"/>
            <a:ext cx="6656694" cy="369332"/>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NCEP–GFS Ensemble IVT plume initialized 0600 UTC 4 April 2017 </a:t>
            </a:r>
          </a:p>
        </p:txBody>
      </p:sp>
      <p:sp>
        <p:nvSpPr>
          <p:cNvPr id="2" name="Rectangle 1">
            <a:extLst>
              <a:ext uri="{FF2B5EF4-FFF2-40B4-BE49-F238E27FC236}">
                <a16:creationId xmlns:a16="http://schemas.microsoft.com/office/drawing/2014/main" id="{77888566-D2A2-AD4D-8F5A-FB7FEAD95CC8}"/>
              </a:ext>
            </a:extLst>
          </p:cNvPr>
          <p:cNvSpPr/>
          <p:nvPr/>
        </p:nvSpPr>
        <p:spPr>
          <a:xfrm>
            <a:off x="1444310" y="5014897"/>
            <a:ext cx="5852160" cy="691423"/>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97EB389-F1AF-6C45-B4AC-DAAD8B1BF3B6}"/>
              </a:ext>
            </a:extLst>
          </p:cNvPr>
          <p:cNvSpPr/>
          <p:nvPr/>
        </p:nvSpPr>
        <p:spPr>
          <a:xfrm>
            <a:off x="1444310" y="4215972"/>
            <a:ext cx="5852160" cy="691423"/>
          </a:xfrm>
          <a:prstGeom prst="rect">
            <a:avLst/>
          </a:prstGeom>
          <a:solidFill>
            <a:srgbClr val="00B0F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4C9B032-031B-BB40-916C-E381D6810D46}"/>
              </a:ext>
            </a:extLst>
          </p:cNvPr>
          <p:cNvSpPr txBox="1"/>
          <p:nvPr/>
        </p:nvSpPr>
        <p:spPr>
          <a:xfrm>
            <a:off x="7478237" y="4396070"/>
            <a:ext cx="11133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Weak AR</a:t>
            </a:r>
          </a:p>
        </p:txBody>
      </p:sp>
      <p:sp>
        <p:nvSpPr>
          <p:cNvPr id="19" name="Rectangle 18">
            <a:extLst>
              <a:ext uri="{FF2B5EF4-FFF2-40B4-BE49-F238E27FC236}">
                <a16:creationId xmlns:a16="http://schemas.microsoft.com/office/drawing/2014/main" id="{51B6AAC8-023C-B246-BB62-2D7CB4410CA6}"/>
              </a:ext>
            </a:extLst>
          </p:cNvPr>
          <p:cNvSpPr/>
          <p:nvPr/>
        </p:nvSpPr>
        <p:spPr>
          <a:xfrm>
            <a:off x="1439152" y="3404958"/>
            <a:ext cx="5852160" cy="691423"/>
          </a:xfrm>
          <a:prstGeom prst="rect">
            <a:avLst/>
          </a:prstGeom>
          <a:solidFill>
            <a:srgbClr val="92D05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9554183-73DE-F442-B262-F67B56B47D83}"/>
              </a:ext>
            </a:extLst>
          </p:cNvPr>
          <p:cNvSpPr/>
          <p:nvPr/>
        </p:nvSpPr>
        <p:spPr>
          <a:xfrm>
            <a:off x="1429443" y="2611529"/>
            <a:ext cx="5852160" cy="691423"/>
          </a:xfrm>
          <a:prstGeom prst="rect">
            <a:avLst/>
          </a:prstGeom>
          <a:solidFill>
            <a:srgbClr val="FFFF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A461ACC-FD87-4346-8F01-4FBE706D4E00}"/>
              </a:ext>
            </a:extLst>
          </p:cNvPr>
          <p:cNvSpPr/>
          <p:nvPr/>
        </p:nvSpPr>
        <p:spPr>
          <a:xfrm>
            <a:off x="1467460" y="1815978"/>
            <a:ext cx="5852160" cy="691423"/>
          </a:xfrm>
          <a:prstGeom prst="rect">
            <a:avLst/>
          </a:prstGeom>
          <a:solidFill>
            <a:srgbClr val="FFC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1A664005-82C6-E143-8972-31CC96D439AD}"/>
              </a:ext>
            </a:extLst>
          </p:cNvPr>
          <p:cNvSpPr txBox="1"/>
          <p:nvPr/>
        </p:nvSpPr>
        <p:spPr>
          <a:xfrm>
            <a:off x="7478236" y="3637680"/>
            <a:ext cx="13847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Moderate AR</a:t>
            </a:r>
          </a:p>
        </p:txBody>
      </p:sp>
      <p:sp>
        <p:nvSpPr>
          <p:cNvPr id="23" name="TextBox 22">
            <a:extLst>
              <a:ext uri="{FF2B5EF4-FFF2-40B4-BE49-F238E27FC236}">
                <a16:creationId xmlns:a16="http://schemas.microsoft.com/office/drawing/2014/main" id="{253987B9-69EE-C845-A148-20950EF8DF66}"/>
              </a:ext>
            </a:extLst>
          </p:cNvPr>
          <p:cNvSpPr txBox="1"/>
          <p:nvPr/>
        </p:nvSpPr>
        <p:spPr>
          <a:xfrm>
            <a:off x="7457280" y="2804384"/>
            <a:ext cx="13847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Strong AR</a:t>
            </a:r>
          </a:p>
        </p:txBody>
      </p:sp>
      <p:sp>
        <p:nvSpPr>
          <p:cNvPr id="24" name="TextBox 23">
            <a:extLst>
              <a:ext uri="{FF2B5EF4-FFF2-40B4-BE49-F238E27FC236}">
                <a16:creationId xmlns:a16="http://schemas.microsoft.com/office/drawing/2014/main" id="{16EEA289-20DE-1D4A-BF7F-B4202441AE9D}"/>
              </a:ext>
            </a:extLst>
          </p:cNvPr>
          <p:cNvSpPr txBox="1"/>
          <p:nvPr/>
        </p:nvSpPr>
        <p:spPr>
          <a:xfrm>
            <a:off x="7457279" y="1962183"/>
            <a:ext cx="13847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Extreme AR</a:t>
            </a:r>
          </a:p>
        </p:txBody>
      </p:sp>
    </p:spTree>
    <p:extLst>
      <p:ext uri="{BB962C8B-B14F-4D97-AF65-F5344CB8AC3E}">
        <p14:creationId xmlns:p14="http://schemas.microsoft.com/office/powerpoint/2010/main" val="3646910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BDB82B-790A-364E-B8D8-9758E928793A}"/>
              </a:ext>
            </a:extLst>
          </p:cNvPr>
          <p:cNvPicPr>
            <a:picLocks noChangeAspect="1"/>
          </p:cNvPicPr>
          <p:nvPr/>
        </p:nvPicPr>
        <p:blipFill>
          <a:blip r:embed="rId2"/>
          <a:stretch>
            <a:fillRect/>
          </a:stretch>
        </p:blipFill>
        <p:spPr>
          <a:xfrm>
            <a:off x="370389" y="1338843"/>
            <a:ext cx="7377098" cy="5047488"/>
          </a:xfrm>
          <a:prstGeom prst="rect">
            <a:avLst/>
          </a:prstGeom>
        </p:spPr>
      </p:pic>
      <p:sp>
        <p:nvSpPr>
          <p:cNvPr id="7" name="TextBox 6">
            <a:extLst>
              <a:ext uri="{FF2B5EF4-FFF2-40B4-BE49-F238E27FC236}">
                <a16:creationId xmlns:a16="http://schemas.microsoft.com/office/drawing/2014/main" id="{AEA5DF39-8CC1-E740-9483-2B5DDFE48CC7}"/>
              </a:ext>
            </a:extLst>
          </p:cNvPr>
          <p:cNvSpPr txBox="1"/>
          <p:nvPr/>
        </p:nvSpPr>
        <p:spPr>
          <a:xfrm>
            <a:off x="7478238" y="5214481"/>
            <a:ext cx="11133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Not an AR</a:t>
            </a:r>
          </a:p>
        </p:txBody>
      </p:sp>
      <p:sp>
        <p:nvSpPr>
          <p:cNvPr id="13" name="Rectangle 12">
            <a:extLst>
              <a:ext uri="{FF2B5EF4-FFF2-40B4-BE49-F238E27FC236}">
                <a16:creationId xmlns:a16="http://schemas.microsoft.com/office/drawing/2014/main" id="{E801B0F7-D45B-EA4F-8374-A88D0D03C509}"/>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9BC45C4-0280-6A41-9B62-4FF85EB66222}"/>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2EF5178-255B-8341-9998-9FC56D8BE10E}"/>
              </a:ext>
            </a:extLst>
          </p:cNvPr>
          <p:cNvSpPr txBox="1"/>
          <p:nvPr/>
        </p:nvSpPr>
        <p:spPr>
          <a:xfrm>
            <a:off x="1117104" y="153237"/>
            <a:ext cx="6909905" cy="461665"/>
          </a:xfrm>
          <a:prstGeom prst="rect">
            <a:avLst/>
          </a:prstGeom>
          <a:noFill/>
        </p:spPr>
        <p:txBody>
          <a:bodyPr wrap="none" rtlCol="0">
            <a:spAutoFit/>
          </a:bodyPr>
          <a:lstStyle/>
          <a:p>
            <a:pPr algn="ctr"/>
            <a:r>
              <a:rPr lang="en-US" sz="2400" b="1" dirty="0">
                <a:latin typeface="Times New Roman"/>
                <a:cs typeface="Times New Roman"/>
              </a:rPr>
              <a:t>Development of an AR Scale – Intensity + Duration</a:t>
            </a:r>
          </a:p>
        </p:txBody>
      </p:sp>
      <p:sp>
        <p:nvSpPr>
          <p:cNvPr id="2" name="Rectangle 1">
            <a:extLst>
              <a:ext uri="{FF2B5EF4-FFF2-40B4-BE49-F238E27FC236}">
                <a16:creationId xmlns:a16="http://schemas.microsoft.com/office/drawing/2014/main" id="{77888566-D2A2-AD4D-8F5A-FB7FEAD95CC8}"/>
              </a:ext>
            </a:extLst>
          </p:cNvPr>
          <p:cNvSpPr/>
          <p:nvPr/>
        </p:nvSpPr>
        <p:spPr>
          <a:xfrm>
            <a:off x="1444310" y="5014897"/>
            <a:ext cx="5852160" cy="691423"/>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97EB389-F1AF-6C45-B4AC-DAAD8B1BF3B6}"/>
              </a:ext>
            </a:extLst>
          </p:cNvPr>
          <p:cNvSpPr/>
          <p:nvPr/>
        </p:nvSpPr>
        <p:spPr>
          <a:xfrm>
            <a:off x="1444310" y="4215972"/>
            <a:ext cx="5852160" cy="691423"/>
          </a:xfrm>
          <a:prstGeom prst="rect">
            <a:avLst/>
          </a:prstGeom>
          <a:solidFill>
            <a:srgbClr val="00B0F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4C9B032-031B-BB40-916C-E381D6810D46}"/>
              </a:ext>
            </a:extLst>
          </p:cNvPr>
          <p:cNvSpPr txBox="1"/>
          <p:nvPr/>
        </p:nvSpPr>
        <p:spPr>
          <a:xfrm>
            <a:off x="7478237" y="4396070"/>
            <a:ext cx="11133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Weak AR</a:t>
            </a:r>
          </a:p>
        </p:txBody>
      </p:sp>
      <p:sp>
        <p:nvSpPr>
          <p:cNvPr id="19" name="Rectangle 18">
            <a:extLst>
              <a:ext uri="{FF2B5EF4-FFF2-40B4-BE49-F238E27FC236}">
                <a16:creationId xmlns:a16="http://schemas.microsoft.com/office/drawing/2014/main" id="{51B6AAC8-023C-B246-BB62-2D7CB4410CA6}"/>
              </a:ext>
            </a:extLst>
          </p:cNvPr>
          <p:cNvSpPr/>
          <p:nvPr/>
        </p:nvSpPr>
        <p:spPr>
          <a:xfrm>
            <a:off x="1439152" y="3404958"/>
            <a:ext cx="5852160" cy="691423"/>
          </a:xfrm>
          <a:prstGeom prst="rect">
            <a:avLst/>
          </a:prstGeom>
          <a:solidFill>
            <a:srgbClr val="92D05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9554183-73DE-F442-B262-F67B56B47D83}"/>
              </a:ext>
            </a:extLst>
          </p:cNvPr>
          <p:cNvSpPr/>
          <p:nvPr/>
        </p:nvSpPr>
        <p:spPr>
          <a:xfrm>
            <a:off x="1429443" y="2611529"/>
            <a:ext cx="5852160" cy="691423"/>
          </a:xfrm>
          <a:prstGeom prst="rect">
            <a:avLst/>
          </a:prstGeom>
          <a:solidFill>
            <a:srgbClr val="FFFF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A461ACC-FD87-4346-8F01-4FBE706D4E00}"/>
              </a:ext>
            </a:extLst>
          </p:cNvPr>
          <p:cNvSpPr/>
          <p:nvPr/>
        </p:nvSpPr>
        <p:spPr>
          <a:xfrm>
            <a:off x="1467460" y="1815978"/>
            <a:ext cx="5852160" cy="691423"/>
          </a:xfrm>
          <a:prstGeom prst="rect">
            <a:avLst/>
          </a:prstGeom>
          <a:solidFill>
            <a:srgbClr val="FFC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1A664005-82C6-E143-8972-31CC96D439AD}"/>
              </a:ext>
            </a:extLst>
          </p:cNvPr>
          <p:cNvSpPr txBox="1"/>
          <p:nvPr/>
        </p:nvSpPr>
        <p:spPr>
          <a:xfrm>
            <a:off x="7478236" y="3637680"/>
            <a:ext cx="13847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Moderate AR</a:t>
            </a:r>
          </a:p>
        </p:txBody>
      </p:sp>
      <p:sp>
        <p:nvSpPr>
          <p:cNvPr id="23" name="TextBox 22">
            <a:extLst>
              <a:ext uri="{FF2B5EF4-FFF2-40B4-BE49-F238E27FC236}">
                <a16:creationId xmlns:a16="http://schemas.microsoft.com/office/drawing/2014/main" id="{253987B9-69EE-C845-A148-20950EF8DF66}"/>
              </a:ext>
            </a:extLst>
          </p:cNvPr>
          <p:cNvSpPr txBox="1"/>
          <p:nvPr/>
        </p:nvSpPr>
        <p:spPr>
          <a:xfrm>
            <a:off x="7457280" y="2804384"/>
            <a:ext cx="13847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Strong AR</a:t>
            </a:r>
          </a:p>
        </p:txBody>
      </p:sp>
      <p:sp>
        <p:nvSpPr>
          <p:cNvPr id="24" name="TextBox 23">
            <a:extLst>
              <a:ext uri="{FF2B5EF4-FFF2-40B4-BE49-F238E27FC236}">
                <a16:creationId xmlns:a16="http://schemas.microsoft.com/office/drawing/2014/main" id="{16EEA289-20DE-1D4A-BF7F-B4202441AE9D}"/>
              </a:ext>
            </a:extLst>
          </p:cNvPr>
          <p:cNvSpPr txBox="1"/>
          <p:nvPr/>
        </p:nvSpPr>
        <p:spPr>
          <a:xfrm>
            <a:off x="7457279" y="1962183"/>
            <a:ext cx="13847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Extreme AR</a:t>
            </a:r>
          </a:p>
        </p:txBody>
      </p:sp>
      <p:sp>
        <p:nvSpPr>
          <p:cNvPr id="25" name="TextBox 24">
            <a:extLst>
              <a:ext uri="{FF2B5EF4-FFF2-40B4-BE49-F238E27FC236}">
                <a16:creationId xmlns:a16="http://schemas.microsoft.com/office/drawing/2014/main" id="{E7448A2F-AF74-A543-8117-6CCF37AEBDAA}"/>
              </a:ext>
            </a:extLst>
          </p:cNvPr>
          <p:cNvSpPr txBox="1"/>
          <p:nvPr/>
        </p:nvSpPr>
        <p:spPr>
          <a:xfrm>
            <a:off x="7457279" y="1127650"/>
            <a:ext cx="16003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Exceptional AR</a:t>
            </a:r>
          </a:p>
        </p:txBody>
      </p:sp>
      <p:sp>
        <p:nvSpPr>
          <p:cNvPr id="27" name="Rectangle 26">
            <a:extLst>
              <a:ext uri="{FF2B5EF4-FFF2-40B4-BE49-F238E27FC236}">
                <a16:creationId xmlns:a16="http://schemas.microsoft.com/office/drawing/2014/main" id="{00F41524-AC27-304C-B9C2-C90F9776078C}"/>
              </a:ext>
            </a:extLst>
          </p:cNvPr>
          <p:cNvSpPr/>
          <p:nvPr/>
        </p:nvSpPr>
        <p:spPr>
          <a:xfrm>
            <a:off x="1317600" y="1458536"/>
            <a:ext cx="6139679" cy="2260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D22DD32-A250-AD4B-8D3C-7B05D92C221A}"/>
              </a:ext>
            </a:extLst>
          </p:cNvPr>
          <p:cNvSpPr/>
          <p:nvPr/>
        </p:nvSpPr>
        <p:spPr>
          <a:xfrm>
            <a:off x="1467460" y="965416"/>
            <a:ext cx="5852160" cy="691423"/>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&gt;1250 kg m</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s</a:t>
            </a:r>
            <a:r>
              <a:rPr lang="en-US" baseline="30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3930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01B0F7-D45B-EA4F-8374-A88D0D03C509}"/>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9BC45C4-0280-6A41-9B62-4FF85EB66222}"/>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2EF5178-255B-8341-9998-9FC56D8BE10E}"/>
              </a:ext>
            </a:extLst>
          </p:cNvPr>
          <p:cNvSpPr txBox="1"/>
          <p:nvPr/>
        </p:nvSpPr>
        <p:spPr>
          <a:xfrm>
            <a:off x="1117105" y="153237"/>
            <a:ext cx="6909905" cy="461665"/>
          </a:xfrm>
          <a:prstGeom prst="rect">
            <a:avLst/>
          </a:prstGeom>
          <a:noFill/>
        </p:spPr>
        <p:txBody>
          <a:bodyPr wrap="none" rtlCol="0">
            <a:spAutoFit/>
          </a:bodyPr>
          <a:lstStyle/>
          <a:p>
            <a:pPr algn="ctr"/>
            <a:r>
              <a:rPr lang="en-US" sz="2400" b="1" dirty="0">
                <a:latin typeface="Times New Roman"/>
                <a:cs typeface="Times New Roman"/>
              </a:rPr>
              <a:t>Development of an AR Scale – Intensity + Duration</a:t>
            </a:r>
          </a:p>
        </p:txBody>
      </p:sp>
      <p:sp>
        <p:nvSpPr>
          <p:cNvPr id="25" name="TextBox 24">
            <a:extLst>
              <a:ext uri="{FF2B5EF4-FFF2-40B4-BE49-F238E27FC236}">
                <a16:creationId xmlns:a16="http://schemas.microsoft.com/office/drawing/2014/main" id="{112894FF-A751-C748-AFEA-B6D0AF1340D7}"/>
              </a:ext>
            </a:extLst>
          </p:cNvPr>
          <p:cNvSpPr txBox="1"/>
          <p:nvPr/>
        </p:nvSpPr>
        <p:spPr>
          <a:xfrm>
            <a:off x="384697" y="866597"/>
            <a:ext cx="8478302" cy="338554"/>
          </a:xfrm>
          <a:prstGeom prst="rect">
            <a:avLst/>
          </a:prstGeom>
          <a:solidFill>
            <a:schemeClr val="bg1">
              <a:lumMod val="85000"/>
            </a:schemeClr>
          </a:solidFill>
          <a:ln>
            <a:solidFill>
              <a:schemeClr val="tx1"/>
            </a:solidFill>
          </a:ln>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The AR CAT level of an AR Event is based on its </a:t>
            </a:r>
            <a:r>
              <a:rPr lang="en-US" sz="1600" b="1" u="sng" dirty="0">
                <a:solidFill>
                  <a:srgbClr val="FF0000"/>
                </a:solidFill>
                <a:latin typeface="Times New Roman" panose="02020603050405020304" pitchFamily="18" charset="0"/>
                <a:cs typeface="Times New Roman" panose="02020603050405020304" pitchFamily="18" charset="0"/>
              </a:rPr>
              <a:t>Duration</a:t>
            </a:r>
            <a:r>
              <a:rPr lang="en-US" sz="1600" b="1" dirty="0">
                <a:latin typeface="Times New Roman" panose="02020603050405020304" pitchFamily="18" charset="0"/>
                <a:cs typeface="Times New Roman" panose="02020603050405020304" pitchFamily="18" charset="0"/>
              </a:rPr>
              <a:t>  and max </a:t>
            </a:r>
            <a:r>
              <a:rPr lang="en-US" sz="1600" b="1" u="sng" dirty="0">
                <a:solidFill>
                  <a:srgbClr val="FF0000"/>
                </a:solidFill>
                <a:latin typeface="Times New Roman" panose="02020603050405020304" pitchFamily="18" charset="0"/>
                <a:cs typeface="Times New Roman" panose="02020603050405020304" pitchFamily="18" charset="0"/>
              </a:rPr>
              <a:t>Intensity</a:t>
            </a:r>
            <a:r>
              <a:rPr lang="en-US" sz="1600" b="1" dirty="0">
                <a:latin typeface="Times New Roman" panose="02020603050405020304" pitchFamily="18" charset="0"/>
                <a:cs typeface="Times New Roman" panose="02020603050405020304" pitchFamily="18" charset="0"/>
              </a:rPr>
              <a:t> </a:t>
            </a:r>
          </a:p>
        </p:txBody>
      </p:sp>
      <p:grpSp>
        <p:nvGrpSpPr>
          <p:cNvPr id="26" name="Group 25">
            <a:extLst>
              <a:ext uri="{FF2B5EF4-FFF2-40B4-BE49-F238E27FC236}">
                <a16:creationId xmlns:a16="http://schemas.microsoft.com/office/drawing/2014/main" id="{187841D1-71B9-B546-AD9D-AA8DB1723EE8}"/>
              </a:ext>
            </a:extLst>
          </p:cNvPr>
          <p:cNvGrpSpPr/>
          <p:nvPr/>
        </p:nvGrpSpPr>
        <p:grpSpPr>
          <a:xfrm>
            <a:off x="512964" y="1679503"/>
            <a:ext cx="3886608" cy="4681231"/>
            <a:chOff x="334302" y="2094468"/>
            <a:chExt cx="3886608" cy="4681231"/>
          </a:xfrm>
        </p:grpSpPr>
        <p:grpSp>
          <p:nvGrpSpPr>
            <p:cNvPr id="27" name="Group 26">
              <a:extLst>
                <a:ext uri="{FF2B5EF4-FFF2-40B4-BE49-F238E27FC236}">
                  <a16:creationId xmlns:a16="http://schemas.microsoft.com/office/drawing/2014/main" id="{32575911-D0E5-DB4D-A775-120B394F3FF1}"/>
                </a:ext>
              </a:extLst>
            </p:cNvPr>
            <p:cNvGrpSpPr/>
            <p:nvPr/>
          </p:nvGrpSpPr>
          <p:grpSpPr>
            <a:xfrm>
              <a:off x="334302" y="2704875"/>
              <a:ext cx="2896755" cy="4070824"/>
              <a:chOff x="-531989" y="1822831"/>
              <a:chExt cx="3917309" cy="5505006"/>
            </a:xfrm>
          </p:grpSpPr>
          <p:sp>
            <p:nvSpPr>
              <p:cNvPr id="36" name="Rectangle 35">
                <a:extLst>
                  <a:ext uri="{FF2B5EF4-FFF2-40B4-BE49-F238E27FC236}">
                    <a16:creationId xmlns:a16="http://schemas.microsoft.com/office/drawing/2014/main" id="{642332DB-B75B-7F42-A253-94599DAECFA4}"/>
                  </a:ext>
                </a:extLst>
              </p:cNvPr>
              <p:cNvSpPr/>
              <p:nvPr/>
            </p:nvSpPr>
            <p:spPr>
              <a:xfrm>
                <a:off x="961076" y="1822831"/>
                <a:ext cx="731570" cy="731570"/>
              </a:xfrm>
              <a:prstGeom prst="rect">
                <a:avLst/>
              </a:prstGeom>
              <a:solidFill>
                <a:srgbClr val="FFCB18"/>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Helvetica" pitchFamily="2" charset="0"/>
                  </a:rPr>
                  <a:t>4</a:t>
                </a:r>
              </a:p>
            </p:txBody>
          </p:sp>
          <p:sp>
            <p:nvSpPr>
              <p:cNvPr id="37" name="Rectangle 36">
                <a:extLst>
                  <a:ext uri="{FF2B5EF4-FFF2-40B4-BE49-F238E27FC236}">
                    <a16:creationId xmlns:a16="http://schemas.microsoft.com/office/drawing/2014/main" id="{083B538A-0BB0-F346-82D2-359A0A52AF74}"/>
                  </a:ext>
                </a:extLst>
              </p:cNvPr>
              <p:cNvSpPr/>
              <p:nvPr/>
            </p:nvSpPr>
            <p:spPr>
              <a:xfrm>
                <a:off x="1692647" y="1822831"/>
                <a:ext cx="731570" cy="731570"/>
              </a:xfrm>
              <a:prstGeom prst="rect">
                <a:avLst/>
              </a:prstGeom>
              <a:solidFill>
                <a:srgbClr val="FF26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Helvetica" pitchFamily="2" charset="0"/>
                  </a:rPr>
                  <a:t>5</a:t>
                </a:r>
              </a:p>
            </p:txBody>
          </p:sp>
          <p:sp>
            <p:nvSpPr>
              <p:cNvPr id="38" name="Rectangle 37">
                <a:extLst>
                  <a:ext uri="{FF2B5EF4-FFF2-40B4-BE49-F238E27FC236}">
                    <a16:creationId xmlns:a16="http://schemas.microsoft.com/office/drawing/2014/main" id="{2F5734C5-A671-E64F-B884-F469001E77D1}"/>
                  </a:ext>
                </a:extLst>
              </p:cNvPr>
              <p:cNvSpPr/>
              <p:nvPr/>
            </p:nvSpPr>
            <p:spPr>
              <a:xfrm>
                <a:off x="2424217" y="1822831"/>
                <a:ext cx="731570" cy="731570"/>
              </a:xfrm>
              <a:prstGeom prst="rect">
                <a:avLst/>
              </a:prstGeom>
              <a:solidFill>
                <a:srgbClr val="FF26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Helvetica" pitchFamily="2" charset="0"/>
                  </a:rPr>
                  <a:t>5</a:t>
                </a:r>
              </a:p>
            </p:txBody>
          </p:sp>
          <p:sp>
            <p:nvSpPr>
              <p:cNvPr id="39" name="Rectangle 38">
                <a:extLst>
                  <a:ext uri="{FF2B5EF4-FFF2-40B4-BE49-F238E27FC236}">
                    <a16:creationId xmlns:a16="http://schemas.microsoft.com/office/drawing/2014/main" id="{40BC1A43-DC3C-1F47-9B2A-27AE67499FB3}"/>
                  </a:ext>
                </a:extLst>
              </p:cNvPr>
              <p:cNvSpPr/>
              <p:nvPr/>
            </p:nvSpPr>
            <p:spPr>
              <a:xfrm>
                <a:off x="961076" y="2554402"/>
                <a:ext cx="731570" cy="731570"/>
              </a:xfrm>
              <a:prstGeom prst="rect">
                <a:avLst/>
              </a:prstGeom>
              <a:solidFill>
                <a:srgbClr val="FFFA2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Helvetica" pitchFamily="2" charset="0"/>
                  </a:rPr>
                  <a:t>3</a:t>
                </a:r>
              </a:p>
            </p:txBody>
          </p:sp>
          <p:sp>
            <p:nvSpPr>
              <p:cNvPr id="40" name="Rectangle 39">
                <a:extLst>
                  <a:ext uri="{FF2B5EF4-FFF2-40B4-BE49-F238E27FC236}">
                    <a16:creationId xmlns:a16="http://schemas.microsoft.com/office/drawing/2014/main" id="{90BAA50B-1E84-D348-8E33-6474ED75A3F0}"/>
                  </a:ext>
                </a:extLst>
              </p:cNvPr>
              <p:cNvSpPr/>
              <p:nvPr/>
            </p:nvSpPr>
            <p:spPr>
              <a:xfrm>
                <a:off x="1692647" y="2554402"/>
                <a:ext cx="731570" cy="731570"/>
              </a:xfrm>
              <a:prstGeom prst="rect">
                <a:avLst/>
              </a:prstGeom>
              <a:solidFill>
                <a:srgbClr val="FFCB18"/>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black"/>
                    </a:solidFill>
                    <a:latin typeface="Helvetica" pitchFamily="2" charset="0"/>
                  </a:rPr>
                  <a:t>4</a:t>
                </a:r>
              </a:p>
            </p:txBody>
          </p:sp>
          <p:sp>
            <p:nvSpPr>
              <p:cNvPr id="41" name="Rectangle 40">
                <a:extLst>
                  <a:ext uri="{FF2B5EF4-FFF2-40B4-BE49-F238E27FC236}">
                    <a16:creationId xmlns:a16="http://schemas.microsoft.com/office/drawing/2014/main" id="{6AF02B07-30B2-6F4F-B250-E0F1D0148F10}"/>
                  </a:ext>
                </a:extLst>
              </p:cNvPr>
              <p:cNvSpPr/>
              <p:nvPr/>
            </p:nvSpPr>
            <p:spPr>
              <a:xfrm>
                <a:off x="2424217" y="2554402"/>
                <a:ext cx="731570" cy="731570"/>
              </a:xfrm>
              <a:prstGeom prst="rect">
                <a:avLst/>
              </a:prstGeom>
              <a:solidFill>
                <a:srgbClr val="FF26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Helvetica" pitchFamily="2" charset="0"/>
                  </a:rPr>
                  <a:t>5</a:t>
                </a:r>
              </a:p>
            </p:txBody>
          </p:sp>
          <p:sp>
            <p:nvSpPr>
              <p:cNvPr id="42" name="Rectangle 41">
                <a:extLst>
                  <a:ext uri="{FF2B5EF4-FFF2-40B4-BE49-F238E27FC236}">
                    <a16:creationId xmlns:a16="http://schemas.microsoft.com/office/drawing/2014/main" id="{559E4547-5819-D04C-AAF6-461697446E53}"/>
                  </a:ext>
                </a:extLst>
              </p:cNvPr>
              <p:cNvSpPr/>
              <p:nvPr/>
            </p:nvSpPr>
            <p:spPr>
              <a:xfrm>
                <a:off x="961076" y="3285972"/>
                <a:ext cx="731570" cy="731570"/>
              </a:xfrm>
              <a:prstGeom prst="rect">
                <a:avLst/>
              </a:prstGeom>
              <a:solidFill>
                <a:srgbClr val="A2D66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Helvetica" pitchFamily="2" charset="0"/>
                  </a:rPr>
                  <a:t>2</a:t>
                </a:r>
              </a:p>
            </p:txBody>
          </p:sp>
          <p:sp>
            <p:nvSpPr>
              <p:cNvPr id="43" name="Rectangle 42">
                <a:extLst>
                  <a:ext uri="{FF2B5EF4-FFF2-40B4-BE49-F238E27FC236}">
                    <a16:creationId xmlns:a16="http://schemas.microsoft.com/office/drawing/2014/main" id="{52E1CD2A-AD8E-1E42-8A11-A23A66138A0A}"/>
                  </a:ext>
                </a:extLst>
              </p:cNvPr>
              <p:cNvSpPr/>
              <p:nvPr/>
            </p:nvSpPr>
            <p:spPr>
              <a:xfrm>
                <a:off x="1692647" y="3285972"/>
                <a:ext cx="731570" cy="731570"/>
              </a:xfrm>
              <a:prstGeom prst="rect">
                <a:avLst/>
              </a:prstGeom>
              <a:solidFill>
                <a:srgbClr val="FFFA2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black"/>
                    </a:solidFill>
                    <a:latin typeface="Helvetica" pitchFamily="2" charset="0"/>
                  </a:rPr>
                  <a:t>3</a:t>
                </a:r>
              </a:p>
            </p:txBody>
          </p:sp>
          <p:sp>
            <p:nvSpPr>
              <p:cNvPr id="44" name="Rectangle 43">
                <a:extLst>
                  <a:ext uri="{FF2B5EF4-FFF2-40B4-BE49-F238E27FC236}">
                    <a16:creationId xmlns:a16="http://schemas.microsoft.com/office/drawing/2014/main" id="{40458CEE-4CCC-2C42-906B-9F92870EF925}"/>
                  </a:ext>
                </a:extLst>
              </p:cNvPr>
              <p:cNvSpPr/>
              <p:nvPr/>
            </p:nvSpPr>
            <p:spPr>
              <a:xfrm>
                <a:off x="2424217" y="3285972"/>
                <a:ext cx="731570" cy="731570"/>
              </a:xfrm>
              <a:prstGeom prst="rect">
                <a:avLst/>
              </a:prstGeom>
              <a:solidFill>
                <a:srgbClr val="FFCB18"/>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Helvetica" pitchFamily="2" charset="0"/>
                  </a:rPr>
                  <a:t>4</a:t>
                </a:r>
              </a:p>
            </p:txBody>
          </p:sp>
          <p:sp>
            <p:nvSpPr>
              <p:cNvPr id="45" name="Rectangle 44">
                <a:extLst>
                  <a:ext uri="{FF2B5EF4-FFF2-40B4-BE49-F238E27FC236}">
                    <a16:creationId xmlns:a16="http://schemas.microsoft.com/office/drawing/2014/main" id="{F3C4CBD5-1539-C548-B622-B331A61EA1AC}"/>
                  </a:ext>
                </a:extLst>
              </p:cNvPr>
              <p:cNvSpPr/>
              <p:nvPr/>
            </p:nvSpPr>
            <p:spPr>
              <a:xfrm>
                <a:off x="961076" y="4017543"/>
                <a:ext cx="731570" cy="731570"/>
              </a:xfrm>
              <a:prstGeom prst="rect">
                <a:avLst/>
              </a:prstGeom>
              <a:solidFill>
                <a:srgbClr val="00BFF4"/>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Helvetica" pitchFamily="2" charset="0"/>
                  </a:rPr>
                  <a:t>1</a:t>
                </a:r>
              </a:p>
            </p:txBody>
          </p:sp>
          <p:sp>
            <p:nvSpPr>
              <p:cNvPr id="46" name="Rectangle 45">
                <a:extLst>
                  <a:ext uri="{FF2B5EF4-FFF2-40B4-BE49-F238E27FC236}">
                    <a16:creationId xmlns:a16="http://schemas.microsoft.com/office/drawing/2014/main" id="{9000525D-F27A-744D-8623-1A8C23954BFE}"/>
                  </a:ext>
                </a:extLst>
              </p:cNvPr>
              <p:cNvSpPr/>
              <p:nvPr/>
            </p:nvSpPr>
            <p:spPr>
              <a:xfrm>
                <a:off x="1692647" y="4017543"/>
                <a:ext cx="731570" cy="731570"/>
              </a:xfrm>
              <a:prstGeom prst="rect">
                <a:avLst/>
              </a:prstGeom>
              <a:solidFill>
                <a:srgbClr val="A2D66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black"/>
                    </a:solidFill>
                    <a:latin typeface="Helvetica" pitchFamily="2" charset="0"/>
                  </a:rPr>
                  <a:t>2</a:t>
                </a:r>
              </a:p>
            </p:txBody>
          </p:sp>
          <p:sp>
            <p:nvSpPr>
              <p:cNvPr id="47" name="Rectangle 46">
                <a:extLst>
                  <a:ext uri="{FF2B5EF4-FFF2-40B4-BE49-F238E27FC236}">
                    <a16:creationId xmlns:a16="http://schemas.microsoft.com/office/drawing/2014/main" id="{123EA6FF-34F7-A240-85E2-B8F5BAFE5282}"/>
                  </a:ext>
                </a:extLst>
              </p:cNvPr>
              <p:cNvSpPr/>
              <p:nvPr/>
            </p:nvSpPr>
            <p:spPr>
              <a:xfrm>
                <a:off x="2424217" y="4017543"/>
                <a:ext cx="731570" cy="731570"/>
              </a:xfrm>
              <a:prstGeom prst="rect">
                <a:avLst/>
              </a:prstGeom>
              <a:solidFill>
                <a:srgbClr val="FFFA2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Helvetica" pitchFamily="2" charset="0"/>
                  </a:rPr>
                  <a:t>3</a:t>
                </a:r>
              </a:p>
            </p:txBody>
          </p:sp>
          <p:sp>
            <p:nvSpPr>
              <p:cNvPr id="48" name="Rectangle 47">
                <a:extLst>
                  <a:ext uri="{FF2B5EF4-FFF2-40B4-BE49-F238E27FC236}">
                    <a16:creationId xmlns:a16="http://schemas.microsoft.com/office/drawing/2014/main" id="{0C2C6006-3B28-2E4C-940D-72305F5FEA57}"/>
                  </a:ext>
                </a:extLst>
              </p:cNvPr>
              <p:cNvSpPr/>
              <p:nvPr/>
            </p:nvSpPr>
            <p:spPr>
              <a:xfrm>
                <a:off x="961076" y="4749113"/>
                <a:ext cx="731570" cy="731570"/>
              </a:xfrm>
              <a:prstGeom prst="rect">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X</a:t>
                </a:r>
              </a:p>
            </p:txBody>
          </p:sp>
          <p:sp>
            <p:nvSpPr>
              <p:cNvPr id="49" name="Rectangle 48">
                <a:extLst>
                  <a:ext uri="{FF2B5EF4-FFF2-40B4-BE49-F238E27FC236}">
                    <a16:creationId xmlns:a16="http://schemas.microsoft.com/office/drawing/2014/main" id="{E0977480-8CDF-A94F-A5A7-18E01CF16FAB}"/>
                  </a:ext>
                </a:extLst>
              </p:cNvPr>
              <p:cNvSpPr/>
              <p:nvPr/>
            </p:nvSpPr>
            <p:spPr>
              <a:xfrm>
                <a:off x="1692647" y="4749113"/>
                <a:ext cx="731570" cy="731570"/>
              </a:xfrm>
              <a:prstGeom prst="rect">
                <a:avLst/>
              </a:prstGeom>
              <a:solidFill>
                <a:srgbClr val="00BFF4"/>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black"/>
                    </a:solidFill>
                    <a:latin typeface="Helvetica" pitchFamily="2" charset="0"/>
                  </a:rPr>
                  <a:t>1</a:t>
                </a:r>
              </a:p>
            </p:txBody>
          </p:sp>
          <p:sp>
            <p:nvSpPr>
              <p:cNvPr id="50" name="Rectangle 49">
                <a:extLst>
                  <a:ext uri="{FF2B5EF4-FFF2-40B4-BE49-F238E27FC236}">
                    <a16:creationId xmlns:a16="http://schemas.microsoft.com/office/drawing/2014/main" id="{3047F82C-B7ED-4547-912C-346C06ECC8E1}"/>
                  </a:ext>
                </a:extLst>
              </p:cNvPr>
              <p:cNvSpPr/>
              <p:nvPr/>
            </p:nvSpPr>
            <p:spPr>
              <a:xfrm>
                <a:off x="2424217" y="4749113"/>
                <a:ext cx="731570" cy="731570"/>
              </a:xfrm>
              <a:prstGeom prst="rect">
                <a:avLst/>
              </a:prstGeom>
              <a:solidFill>
                <a:srgbClr val="A2D66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Helvetica" pitchFamily="2" charset="0"/>
                  </a:rPr>
                  <a:t>2</a:t>
                </a:r>
              </a:p>
            </p:txBody>
          </p:sp>
          <p:sp>
            <p:nvSpPr>
              <p:cNvPr id="51" name="Rectangle 50">
                <a:extLst>
                  <a:ext uri="{FF2B5EF4-FFF2-40B4-BE49-F238E27FC236}">
                    <a16:creationId xmlns:a16="http://schemas.microsoft.com/office/drawing/2014/main" id="{5F78AD54-5864-184D-AFCC-3ABE8960A88D}"/>
                  </a:ext>
                </a:extLst>
              </p:cNvPr>
              <p:cNvSpPr/>
              <p:nvPr/>
            </p:nvSpPr>
            <p:spPr>
              <a:xfrm>
                <a:off x="961076" y="5480684"/>
                <a:ext cx="731570" cy="731570"/>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latin typeface="Helvetica" pitchFamily="2" charset="0"/>
                </a:endParaRPr>
              </a:p>
            </p:txBody>
          </p:sp>
          <p:sp>
            <p:nvSpPr>
              <p:cNvPr id="52" name="Rectangle 51">
                <a:extLst>
                  <a:ext uri="{FF2B5EF4-FFF2-40B4-BE49-F238E27FC236}">
                    <a16:creationId xmlns:a16="http://schemas.microsoft.com/office/drawing/2014/main" id="{97A57B36-A546-984D-AF14-A5D022BB1252}"/>
                  </a:ext>
                </a:extLst>
              </p:cNvPr>
              <p:cNvSpPr/>
              <p:nvPr/>
            </p:nvSpPr>
            <p:spPr>
              <a:xfrm>
                <a:off x="1692647" y="5480684"/>
                <a:ext cx="731570" cy="731570"/>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latin typeface="Helvetica" pitchFamily="2" charset="0"/>
                </a:endParaRPr>
              </a:p>
            </p:txBody>
          </p:sp>
          <p:sp>
            <p:nvSpPr>
              <p:cNvPr id="53" name="Rectangle 52">
                <a:extLst>
                  <a:ext uri="{FF2B5EF4-FFF2-40B4-BE49-F238E27FC236}">
                    <a16:creationId xmlns:a16="http://schemas.microsoft.com/office/drawing/2014/main" id="{81A24DED-1835-F247-B7B9-F55542F3F7C2}"/>
                  </a:ext>
                </a:extLst>
              </p:cNvPr>
              <p:cNvSpPr/>
              <p:nvPr/>
            </p:nvSpPr>
            <p:spPr>
              <a:xfrm>
                <a:off x="2424217" y="5480684"/>
                <a:ext cx="731570" cy="731570"/>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latin typeface="Helvetica" pitchFamily="2" charset="0"/>
                </a:endParaRPr>
              </a:p>
            </p:txBody>
          </p:sp>
          <p:sp>
            <p:nvSpPr>
              <p:cNvPr id="54" name="TextBox 53">
                <a:extLst>
                  <a:ext uri="{FF2B5EF4-FFF2-40B4-BE49-F238E27FC236}">
                    <a16:creationId xmlns:a16="http://schemas.microsoft.com/office/drawing/2014/main" id="{B2564042-FB9D-F84C-9C01-877D83C02EBC}"/>
                  </a:ext>
                </a:extLst>
              </p:cNvPr>
              <p:cNvSpPr txBox="1"/>
              <p:nvPr/>
            </p:nvSpPr>
            <p:spPr>
              <a:xfrm rot="16200000">
                <a:off x="-1400651" y="3899108"/>
                <a:ext cx="2447827" cy="710503"/>
              </a:xfrm>
              <a:prstGeom prst="rect">
                <a:avLst/>
              </a:prstGeom>
              <a:noFill/>
            </p:spPr>
            <p:txBody>
              <a:bodyPr wrap="none" rtlCol="0">
                <a:spAutoFit/>
              </a:bodyPr>
              <a:lstStyle/>
              <a:p>
                <a:pPr algn="ctr"/>
                <a:r>
                  <a:rPr lang="en-US" sz="1714" b="1" dirty="0">
                    <a:latin typeface="Helvetica" pitchFamily="2" charset="0"/>
                    <a:cs typeface="Helvetica"/>
                  </a:rPr>
                  <a:t> AR Intensity </a:t>
                </a:r>
              </a:p>
              <a:p>
                <a:pPr algn="ctr"/>
                <a:r>
                  <a:rPr lang="en-US" sz="1100" dirty="0">
                    <a:latin typeface="Helvetica" pitchFamily="2" charset="0"/>
                    <a:cs typeface="Helvetica"/>
                  </a:rPr>
                  <a:t>Maximum IVT (kg m</a:t>
                </a:r>
                <a:r>
                  <a:rPr lang="en-US" sz="1100" baseline="30000" dirty="0">
                    <a:latin typeface="Helvetica" pitchFamily="2" charset="0"/>
                    <a:cs typeface="Helvetica"/>
                  </a:rPr>
                  <a:t>–1</a:t>
                </a:r>
                <a:r>
                  <a:rPr lang="en-US" sz="1100" dirty="0">
                    <a:latin typeface="Helvetica" pitchFamily="2" charset="0"/>
                    <a:cs typeface="Helvetica"/>
                  </a:rPr>
                  <a:t> s</a:t>
                </a:r>
                <a:r>
                  <a:rPr lang="en-US" sz="1100" baseline="30000" dirty="0">
                    <a:latin typeface="Helvetica" pitchFamily="2" charset="0"/>
                    <a:cs typeface="Helvetica"/>
                  </a:rPr>
                  <a:t>–1</a:t>
                </a:r>
                <a:r>
                  <a:rPr lang="en-US" sz="1100" dirty="0">
                    <a:latin typeface="Helvetica" pitchFamily="2" charset="0"/>
                    <a:cs typeface="Helvetica"/>
                  </a:rPr>
                  <a:t>)</a:t>
                </a:r>
              </a:p>
            </p:txBody>
          </p:sp>
          <p:sp>
            <p:nvSpPr>
              <p:cNvPr id="55" name="Rectangle 54">
                <a:extLst>
                  <a:ext uri="{FF2B5EF4-FFF2-40B4-BE49-F238E27FC236}">
                    <a16:creationId xmlns:a16="http://schemas.microsoft.com/office/drawing/2014/main" id="{D8F4BC38-E525-964B-90E8-2F84EF3108AA}"/>
                  </a:ext>
                </a:extLst>
              </p:cNvPr>
              <p:cNvSpPr/>
              <p:nvPr/>
            </p:nvSpPr>
            <p:spPr>
              <a:xfrm>
                <a:off x="961076" y="1822831"/>
                <a:ext cx="2194711" cy="43894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latin typeface="Helvetica" pitchFamily="2" charset="0"/>
                </a:endParaRPr>
              </a:p>
            </p:txBody>
          </p:sp>
          <p:sp>
            <p:nvSpPr>
              <p:cNvPr id="56" name="TextBox 55">
                <a:extLst>
                  <a:ext uri="{FF2B5EF4-FFF2-40B4-BE49-F238E27FC236}">
                    <a16:creationId xmlns:a16="http://schemas.microsoft.com/office/drawing/2014/main" id="{C77097EF-C6F7-3748-93A0-CB2C9266E1BC}"/>
                  </a:ext>
                </a:extLst>
              </p:cNvPr>
              <p:cNvSpPr txBox="1"/>
              <p:nvPr/>
            </p:nvSpPr>
            <p:spPr>
              <a:xfrm>
                <a:off x="54068" y="2315855"/>
                <a:ext cx="908722" cy="481588"/>
              </a:xfrm>
              <a:prstGeom prst="rect">
                <a:avLst/>
              </a:prstGeom>
              <a:noFill/>
            </p:spPr>
            <p:txBody>
              <a:bodyPr wrap="none" rtlCol="0">
                <a:spAutoFit/>
              </a:bodyPr>
              <a:lstStyle/>
              <a:p>
                <a:pPr algn="r"/>
                <a:r>
                  <a:rPr lang="en-US" sz="1714" dirty="0">
                    <a:latin typeface="Helvetica" pitchFamily="2" charset="0"/>
                    <a:ea typeface="Helvetica" charset="0"/>
                    <a:cs typeface="Helvetica" charset="0"/>
                  </a:rPr>
                  <a:t>1250</a:t>
                </a:r>
              </a:p>
            </p:txBody>
          </p:sp>
          <p:sp>
            <p:nvSpPr>
              <p:cNvPr id="57" name="TextBox 56">
                <a:extLst>
                  <a:ext uri="{FF2B5EF4-FFF2-40B4-BE49-F238E27FC236}">
                    <a16:creationId xmlns:a16="http://schemas.microsoft.com/office/drawing/2014/main" id="{8A76756E-908C-024B-9454-DCD9BFFF2AE0}"/>
                  </a:ext>
                </a:extLst>
              </p:cNvPr>
              <p:cNvSpPr txBox="1"/>
              <p:nvPr/>
            </p:nvSpPr>
            <p:spPr>
              <a:xfrm>
                <a:off x="54066" y="3036766"/>
                <a:ext cx="908722" cy="481588"/>
              </a:xfrm>
              <a:prstGeom prst="rect">
                <a:avLst/>
              </a:prstGeom>
              <a:noFill/>
            </p:spPr>
            <p:txBody>
              <a:bodyPr wrap="none" rtlCol="0">
                <a:spAutoFit/>
              </a:bodyPr>
              <a:lstStyle/>
              <a:p>
                <a:pPr algn="r"/>
                <a:r>
                  <a:rPr lang="en-US" sz="1714" dirty="0">
                    <a:latin typeface="Helvetica" pitchFamily="2" charset="0"/>
                    <a:ea typeface="Helvetica" charset="0"/>
                    <a:cs typeface="Helvetica" charset="0"/>
                  </a:rPr>
                  <a:t>1000</a:t>
                </a:r>
              </a:p>
            </p:txBody>
          </p:sp>
          <p:sp>
            <p:nvSpPr>
              <p:cNvPr id="58" name="TextBox 57">
                <a:extLst>
                  <a:ext uri="{FF2B5EF4-FFF2-40B4-BE49-F238E27FC236}">
                    <a16:creationId xmlns:a16="http://schemas.microsoft.com/office/drawing/2014/main" id="{51FEA58A-AD8A-064E-B037-FFE8ACF829ED}"/>
                  </a:ext>
                </a:extLst>
              </p:cNvPr>
              <p:cNvSpPr txBox="1"/>
              <p:nvPr/>
            </p:nvSpPr>
            <p:spPr>
              <a:xfrm>
                <a:off x="227002" y="3736357"/>
                <a:ext cx="743973" cy="481588"/>
              </a:xfrm>
              <a:prstGeom prst="rect">
                <a:avLst/>
              </a:prstGeom>
              <a:noFill/>
            </p:spPr>
            <p:txBody>
              <a:bodyPr wrap="none" rtlCol="0">
                <a:spAutoFit/>
              </a:bodyPr>
              <a:lstStyle/>
              <a:p>
                <a:pPr algn="r"/>
                <a:r>
                  <a:rPr lang="en-US" sz="1714" dirty="0">
                    <a:latin typeface="Helvetica" pitchFamily="2" charset="0"/>
                    <a:ea typeface="Helvetica" charset="0"/>
                    <a:cs typeface="Helvetica" charset="0"/>
                  </a:rPr>
                  <a:t>750</a:t>
                </a:r>
              </a:p>
            </p:txBody>
          </p:sp>
          <p:sp>
            <p:nvSpPr>
              <p:cNvPr id="59" name="TextBox 58">
                <a:extLst>
                  <a:ext uri="{FF2B5EF4-FFF2-40B4-BE49-F238E27FC236}">
                    <a16:creationId xmlns:a16="http://schemas.microsoft.com/office/drawing/2014/main" id="{B2F4A114-F1B7-9B4F-A925-40096875DDAB}"/>
                  </a:ext>
                </a:extLst>
              </p:cNvPr>
              <p:cNvSpPr txBox="1"/>
              <p:nvPr/>
            </p:nvSpPr>
            <p:spPr>
              <a:xfrm>
                <a:off x="227002" y="4499908"/>
                <a:ext cx="743973" cy="481588"/>
              </a:xfrm>
              <a:prstGeom prst="rect">
                <a:avLst/>
              </a:prstGeom>
              <a:noFill/>
            </p:spPr>
            <p:txBody>
              <a:bodyPr wrap="none" rtlCol="0">
                <a:spAutoFit/>
              </a:bodyPr>
              <a:lstStyle/>
              <a:p>
                <a:pPr algn="r"/>
                <a:r>
                  <a:rPr lang="en-US" sz="1714" dirty="0">
                    <a:latin typeface="Helvetica" pitchFamily="2" charset="0"/>
                    <a:ea typeface="Helvetica" charset="0"/>
                    <a:cs typeface="Helvetica" charset="0"/>
                  </a:rPr>
                  <a:t>500</a:t>
                </a:r>
              </a:p>
            </p:txBody>
          </p:sp>
          <p:sp>
            <p:nvSpPr>
              <p:cNvPr id="60" name="TextBox 59">
                <a:extLst>
                  <a:ext uri="{FF2B5EF4-FFF2-40B4-BE49-F238E27FC236}">
                    <a16:creationId xmlns:a16="http://schemas.microsoft.com/office/drawing/2014/main" id="{28153082-E478-4C43-BD91-D908DAA6F65E}"/>
                  </a:ext>
                </a:extLst>
              </p:cNvPr>
              <p:cNvSpPr txBox="1"/>
              <p:nvPr/>
            </p:nvSpPr>
            <p:spPr>
              <a:xfrm>
                <a:off x="227002" y="5212966"/>
                <a:ext cx="743973" cy="481588"/>
              </a:xfrm>
              <a:prstGeom prst="rect">
                <a:avLst/>
              </a:prstGeom>
              <a:noFill/>
            </p:spPr>
            <p:txBody>
              <a:bodyPr wrap="none" rtlCol="0">
                <a:spAutoFit/>
              </a:bodyPr>
              <a:lstStyle/>
              <a:p>
                <a:pPr algn="r"/>
                <a:r>
                  <a:rPr lang="en-US" sz="1714" dirty="0">
                    <a:latin typeface="Helvetica" pitchFamily="2" charset="0"/>
                    <a:ea typeface="Helvetica" charset="0"/>
                    <a:cs typeface="Helvetica" charset="0"/>
                  </a:rPr>
                  <a:t>250</a:t>
                </a:r>
              </a:p>
            </p:txBody>
          </p:sp>
          <p:sp>
            <p:nvSpPr>
              <p:cNvPr id="62" name="TextBox 61">
                <a:extLst>
                  <a:ext uri="{FF2B5EF4-FFF2-40B4-BE49-F238E27FC236}">
                    <a16:creationId xmlns:a16="http://schemas.microsoft.com/office/drawing/2014/main" id="{594398A8-1E02-064E-9F60-50E36230EE68}"/>
                  </a:ext>
                </a:extLst>
              </p:cNvPr>
              <p:cNvSpPr txBox="1"/>
              <p:nvPr/>
            </p:nvSpPr>
            <p:spPr>
              <a:xfrm>
                <a:off x="1409725" y="6219425"/>
                <a:ext cx="579225" cy="481588"/>
              </a:xfrm>
              <a:prstGeom prst="rect">
                <a:avLst/>
              </a:prstGeom>
              <a:noFill/>
            </p:spPr>
            <p:txBody>
              <a:bodyPr wrap="none" rtlCol="0">
                <a:spAutoFit/>
              </a:bodyPr>
              <a:lstStyle/>
              <a:p>
                <a:pPr algn="ctr"/>
                <a:r>
                  <a:rPr lang="en-US" sz="1714" dirty="0">
                    <a:latin typeface="Helvetica" pitchFamily="2" charset="0"/>
                    <a:ea typeface="Helvetica" charset="0"/>
                    <a:cs typeface="Helvetica" charset="0"/>
                  </a:rPr>
                  <a:t>24</a:t>
                </a:r>
              </a:p>
            </p:txBody>
          </p:sp>
          <p:sp>
            <p:nvSpPr>
              <p:cNvPr id="63" name="TextBox 62">
                <a:extLst>
                  <a:ext uri="{FF2B5EF4-FFF2-40B4-BE49-F238E27FC236}">
                    <a16:creationId xmlns:a16="http://schemas.microsoft.com/office/drawing/2014/main" id="{E51FCA57-953A-684C-9404-C7AEF3F741D2}"/>
                  </a:ext>
                </a:extLst>
              </p:cNvPr>
              <p:cNvSpPr txBox="1"/>
              <p:nvPr/>
            </p:nvSpPr>
            <p:spPr>
              <a:xfrm>
                <a:off x="2127915" y="6219425"/>
                <a:ext cx="579225" cy="481588"/>
              </a:xfrm>
              <a:prstGeom prst="rect">
                <a:avLst/>
              </a:prstGeom>
              <a:noFill/>
            </p:spPr>
            <p:txBody>
              <a:bodyPr wrap="none" rtlCol="0">
                <a:spAutoFit/>
              </a:bodyPr>
              <a:lstStyle/>
              <a:p>
                <a:pPr algn="ctr"/>
                <a:r>
                  <a:rPr lang="en-US" sz="1714" dirty="0">
                    <a:latin typeface="Helvetica" pitchFamily="2" charset="0"/>
                    <a:ea typeface="Helvetica" charset="0"/>
                    <a:cs typeface="Helvetica" charset="0"/>
                  </a:rPr>
                  <a:t>48</a:t>
                </a:r>
              </a:p>
            </p:txBody>
          </p:sp>
          <p:sp>
            <p:nvSpPr>
              <p:cNvPr id="65" name="TextBox 64">
                <a:extLst>
                  <a:ext uri="{FF2B5EF4-FFF2-40B4-BE49-F238E27FC236}">
                    <a16:creationId xmlns:a16="http://schemas.microsoft.com/office/drawing/2014/main" id="{679A62C9-1595-D646-8EED-B3956141FBDB}"/>
                  </a:ext>
                </a:extLst>
              </p:cNvPr>
              <p:cNvSpPr txBox="1"/>
              <p:nvPr/>
            </p:nvSpPr>
            <p:spPr>
              <a:xfrm>
                <a:off x="731552" y="6617335"/>
                <a:ext cx="2653768" cy="710502"/>
              </a:xfrm>
              <a:prstGeom prst="rect">
                <a:avLst/>
              </a:prstGeom>
              <a:noFill/>
            </p:spPr>
            <p:txBody>
              <a:bodyPr wrap="none" rtlCol="0">
                <a:spAutoFit/>
              </a:bodyPr>
              <a:lstStyle/>
              <a:p>
                <a:pPr algn="ctr"/>
                <a:r>
                  <a:rPr lang="en-US" sz="1714" b="1" dirty="0">
                    <a:latin typeface="Helvetica" pitchFamily="2" charset="0"/>
                    <a:ea typeface="Helvetica" charset="0"/>
                    <a:cs typeface="Helvetica" charset="0"/>
                  </a:rPr>
                  <a:t>AR Duration </a:t>
                </a:r>
              </a:p>
              <a:p>
                <a:pPr algn="ctr"/>
                <a:r>
                  <a:rPr lang="en-US" sz="1100" dirty="0">
                    <a:latin typeface="Helvetica" pitchFamily="2" charset="0"/>
                    <a:ea typeface="Helvetica" charset="0"/>
                    <a:cs typeface="Helvetica" charset="0"/>
                  </a:rPr>
                  <a:t>(IVT&gt;250</a:t>
                </a:r>
                <a:r>
                  <a:rPr lang="en-US" sz="1100" dirty="0">
                    <a:latin typeface="Helvetica" pitchFamily="2" charset="0"/>
                    <a:cs typeface="Helvetica"/>
                  </a:rPr>
                  <a:t> kg m</a:t>
                </a:r>
                <a:r>
                  <a:rPr lang="en-US" sz="1100" baseline="30000" dirty="0">
                    <a:latin typeface="Helvetica" pitchFamily="2" charset="0"/>
                    <a:cs typeface="Helvetica"/>
                  </a:rPr>
                  <a:t>–1</a:t>
                </a:r>
                <a:r>
                  <a:rPr lang="en-US" sz="1100" dirty="0">
                    <a:latin typeface="Helvetica" pitchFamily="2" charset="0"/>
                    <a:cs typeface="Helvetica"/>
                  </a:rPr>
                  <a:t> s</a:t>
                </a:r>
                <a:r>
                  <a:rPr lang="en-US" sz="1100" baseline="30000" dirty="0">
                    <a:latin typeface="Helvetica" pitchFamily="2" charset="0"/>
                    <a:cs typeface="Helvetica"/>
                  </a:rPr>
                  <a:t>–1</a:t>
                </a:r>
                <a:r>
                  <a:rPr lang="en-US" sz="1100" dirty="0">
                    <a:latin typeface="Helvetica" pitchFamily="2" charset="0"/>
                    <a:ea typeface="Helvetica" charset="0"/>
                    <a:cs typeface="Helvetica" charset="0"/>
                  </a:rPr>
                  <a:t>) (hours)</a:t>
                </a:r>
              </a:p>
            </p:txBody>
          </p:sp>
        </p:grpSp>
        <p:sp>
          <p:nvSpPr>
            <p:cNvPr id="28" name="TextBox 27">
              <a:extLst>
                <a:ext uri="{FF2B5EF4-FFF2-40B4-BE49-F238E27FC236}">
                  <a16:creationId xmlns:a16="http://schemas.microsoft.com/office/drawing/2014/main" id="{F690B02C-1CBB-F248-849D-3368A1F9E265}"/>
                </a:ext>
              </a:extLst>
            </p:cNvPr>
            <p:cNvSpPr txBox="1"/>
            <p:nvPr/>
          </p:nvSpPr>
          <p:spPr>
            <a:xfrm>
              <a:off x="3126667" y="3352858"/>
              <a:ext cx="756938" cy="276999"/>
            </a:xfrm>
            <a:prstGeom prst="rect">
              <a:avLst/>
            </a:prstGeom>
            <a:noFill/>
          </p:spPr>
          <p:txBody>
            <a:bodyPr wrap="none" rtlCol="0">
              <a:spAutoFit/>
            </a:bodyPr>
            <a:lstStyle/>
            <a:p>
              <a:r>
                <a:rPr lang="en-US" sz="1200" dirty="0">
                  <a:latin typeface="Helvetica" pitchFamily="2" charset="0"/>
                  <a:ea typeface="Helvetica" charset="0"/>
                  <a:cs typeface="Helvetica" charset="0"/>
                </a:rPr>
                <a:t>Extreme</a:t>
              </a:r>
            </a:p>
          </p:txBody>
        </p:sp>
        <p:sp>
          <p:nvSpPr>
            <p:cNvPr id="29" name="TextBox 28">
              <a:extLst>
                <a:ext uri="{FF2B5EF4-FFF2-40B4-BE49-F238E27FC236}">
                  <a16:creationId xmlns:a16="http://schemas.microsoft.com/office/drawing/2014/main" id="{08F4B352-56A5-7C42-95A4-23CF24558648}"/>
                </a:ext>
              </a:extLst>
            </p:cNvPr>
            <p:cNvSpPr txBox="1"/>
            <p:nvPr/>
          </p:nvSpPr>
          <p:spPr>
            <a:xfrm>
              <a:off x="3126667" y="2810251"/>
              <a:ext cx="976549" cy="276999"/>
            </a:xfrm>
            <a:prstGeom prst="rect">
              <a:avLst/>
            </a:prstGeom>
            <a:noFill/>
          </p:spPr>
          <p:txBody>
            <a:bodyPr wrap="none" rtlCol="0">
              <a:spAutoFit/>
            </a:bodyPr>
            <a:lstStyle/>
            <a:p>
              <a:r>
                <a:rPr lang="en-US" sz="1200" dirty="0">
                  <a:latin typeface="Helvetica" pitchFamily="2" charset="0"/>
                  <a:ea typeface="Helvetica" charset="0"/>
                  <a:cs typeface="Helvetica" charset="0"/>
                </a:rPr>
                <a:t>Exceptional</a:t>
              </a:r>
            </a:p>
          </p:txBody>
        </p:sp>
        <p:sp>
          <p:nvSpPr>
            <p:cNvPr id="30" name="TextBox 29">
              <a:extLst>
                <a:ext uri="{FF2B5EF4-FFF2-40B4-BE49-F238E27FC236}">
                  <a16:creationId xmlns:a16="http://schemas.microsoft.com/office/drawing/2014/main" id="{A265E429-1C7B-E241-9D97-BD25A4FA9610}"/>
                </a:ext>
              </a:extLst>
            </p:cNvPr>
            <p:cNvSpPr txBox="1"/>
            <p:nvPr/>
          </p:nvSpPr>
          <p:spPr>
            <a:xfrm>
              <a:off x="3126667" y="3895465"/>
              <a:ext cx="636713" cy="276999"/>
            </a:xfrm>
            <a:prstGeom prst="rect">
              <a:avLst/>
            </a:prstGeom>
            <a:noFill/>
          </p:spPr>
          <p:txBody>
            <a:bodyPr wrap="none" rtlCol="0">
              <a:spAutoFit/>
            </a:bodyPr>
            <a:lstStyle/>
            <a:p>
              <a:r>
                <a:rPr lang="en-US" sz="1200" dirty="0">
                  <a:latin typeface="Helvetica" pitchFamily="2" charset="0"/>
                  <a:ea typeface="Helvetica" charset="0"/>
                  <a:cs typeface="Helvetica" charset="0"/>
                </a:rPr>
                <a:t>Strong</a:t>
              </a:r>
            </a:p>
          </p:txBody>
        </p:sp>
        <p:sp>
          <p:nvSpPr>
            <p:cNvPr id="31" name="TextBox 30">
              <a:extLst>
                <a:ext uri="{FF2B5EF4-FFF2-40B4-BE49-F238E27FC236}">
                  <a16:creationId xmlns:a16="http://schemas.microsoft.com/office/drawing/2014/main" id="{E6C1BC7A-63DD-E243-A388-6F4930330F4B}"/>
                </a:ext>
              </a:extLst>
            </p:cNvPr>
            <p:cNvSpPr txBox="1"/>
            <p:nvPr/>
          </p:nvSpPr>
          <p:spPr>
            <a:xfrm>
              <a:off x="3126667" y="4980679"/>
              <a:ext cx="574644" cy="276999"/>
            </a:xfrm>
            <a:prstGeom prst="rect">
              <a:avLst/>
            </a:prstGeom>
            <a:noFill/>
          </p:spPr>
          <p:txBody>
            <a:bodyPr wrap="none" rtlCol="0">
              <a:spAutoFit/>
            </a:bodyPr>
            <a:lstStyle/>
            <a:p>
              <a:r>
                <a:rPr lang="en-US" sz="1200" dirty="0">
                  <a:latin typeface="Helvetica" pitchFamily="2" charset="0"/>
                  <a:ea typeface="Helvetica" charset="0"/>
                  <a:cs typeface="Helvetica" charset="0"/>
                </a:rPr>
                <a:t>Weak</a:t>
              </a:r>
            </a:p>
          </p:txBody>
        </p:sp>
        <p:sp>
          <p:nvSpPr>
            <p:cNvPr id="32" name="TextBox 31">
              <a:extLst>
                <a:ext uri="{FF2B5EF4-FFF2-40B4-BE49-F238E27FC236}">
                  <a16:creationId xmlns:a16="http://schemas.microsoft.com/office/drawing/2014/main" id="{DCE141CC-8290-7647-BE24-036971B91AE5}"/>
                </a:ext>
              </a:extLst>
            </p:cNvPr>
            <p:cNvSpPr txBox="1"/>
            <p:nvPr/>
          </p:nvSpPr>
          <p:spPr>
            <a:xfrm>
              <a:off x="3126667" y="4438072"/>
              <a:ext cx="832279" cy="276999"/>
            </a:xfrm>
            <a:prstGeom prst="rect">
              <a:avLst/>
            </a:prstGeom>
            <a:noFill/>
          </p:spPr>
          <p:txBody>
            <a:bodyPr wrap="none" rtlCol="0">
              <a:spAutoFit/>
            </a:bodyPr>
            <a:lstStyle/>
            <a:p>
              <a:r>
                <a:rPr lang="en-US" sz="1200" dirty="0">
                  <a:latin typeface="Helvetica" pitchFamily="2" charset="0"/>
                  <a:ea typeface="Helvetica" charset="0"/>
                  <a:cs typeface="Helvetica" charset="0"/>
                </a:rPr>
                <a:t>Moderate</a:t>
              </a:r>
            </a:p>
          </p:txBody>
        </p:sp>
        <p:sp>
          <p:nvSpPr>
            <p:cNvPr id="33" name="TextBox 32">
              <a:extLst>
                <a:ext uri="{FF2B5EF4-FFF2-40B4-BE49-F238E27FC236}">
                  <a16:creationId xmlns:a16="http://schemas.microsoft.com/office/drawing/2014/main" id="{A6CD7557-2710-C840-8FA2-D555C1816CFD}"/>
                </a:ext>
              </a:extLst>
            </p:cNvPr>
            <p:cNvSpPr txBox="1"/>
            <p:nvPr/>
          </p:nvSpPr>
          <p:spPr>
            <a:xfrm>
              <a:off x="3126667" y="5523288"/>
              <a:ext cx="884729" cy="276999"/>
            </a:xfrm>
            <a:prstGeom prst="rect">
              <a:avLst/>
            </a:prstGeom>
            <a:noFill/>
          </p:spPr>
          <p:txBody>
            <a:bodyPr wrap="none" rtlCol="0">
              <a:spAutoFit/>
            </a:bodyPr>
            <a:lstStyle/>
            <a:p>
              <a:r>
                <a:rPr lang="en-US" sz="1200" dirty="0">
                  <a:latin typeface="Helvetica" pitchFamily="2" charset="0"/>
                  <a:ea typeface="Helvetica" charset="0"/>
                  <a:cs typeface="Helvetica" charset="0"/>
                </a:rPr>
                <a:t>Not an AR</a:t>
              </a:r>
            </a:p>
          </p:txBody>
        </p:sp>
        <p:sp>
          <p:nvSpPr>
            <p:cNvPr id="34" name="TextBox 33">
              <a:extLst>
                <a:ext uri="{FF2B5EF4-FFF2-40B4-BE49-F238E27FC236}">
                  <a16:creationId xmlns:a16="http://schemas.microsoft.com/office/drawing/2014/main" id="{7B892211-9E8A-C24E-BA77-BAC2B929F725}"/>
                </a:ext>
              </a:extLst>
            </p:cNvPr>
            <p:cNvSpPr txBox="1"/>
            <p:nvPr/>
          </p:nvSpPr>
          <p:spPr>
            <a:xfrm>
              <a:off x="3126667" y="2278606"/>
              <a:ext cx="1094243" cy="461665"/>
            </a:xfrm>
            <a:prstGeom prst="rect">
              <a:avLst/>
            </a:prstGeom>
            <a:noFill/>
          </p:spPr>
          <p:txBody>
            <a:bodyPr wrap="square" rtlCol="0">
              <a:spAutoFit/>
            </a:bodyPr>
            <a:lstStyle/>
            <a:p>
              <a:r>
                <a:rPr lang="en-US" sz="1200" b="1" dirty="0">
                  <a:latin typeface="Helvetica" pitchFamily="2" charset="0"/>
                  <a:ea typeface="Helvetica" charset="0"/>
                  <a:cs typeface="Helvetica" charset="0"/>
                </a:rPr>
                <a:t>AR Intensity </a:t>
              </a:r>
              <a:r>
                <a:rPr lang="en-US" sz="1200" dirty="0">
                  <a:latin typeface="Helvetica" pitchFamily="2" charset="0"/>
                  <a:ea typeface="Helvetica" charset="0"/>
                  <a:cs typeface="Helvetica" charset="0"/>
                </a:rPr>
                <a:t>Name</a:t>
              </a:r>
            </a:p>
          </p:txBody>
        </p:sp>
        <p:sp>
          <p:nvSpPr>
            <p:cNvPr id="35" name="TextBox 34">
              <a:extLst>
                <a:ext uri="{FF2B5EF4-FFF2-40B4-BE49-F238E27FC236}">
                  <a16:creationId xmlns:a16="http://schemas.microsoft.com/office/drawing/2014/main" id="{60524972-2F25-3A4D-AE41-4519B32B7D98}"/>
                </a:ext>
              </a:extLst>
            </p:cNvPr>
            <p:cNvSpPr txBox="1"/>
            <p:nvPr/>
          </p:nvSpPr>
          <p:spPr>
            <a:xfrm>
              <a:off x="1127472" y="2094468"/>
              <a:ext cx="2209862" cy="523220"/>
            </a:xfrm>
            <a:prstGeom prst="rect">
              <a:avLst/>
            </a:prstGeom>
            <a:noFill/>
          </p:spPr>
          <p:txBody>
            <a:bodyPr wrap="square" rtlCol="0">
              <a:spAutoFit/>
            </a:bodyPr>
            <a:lstStyle/>
            <a:p>
              <a:pPr algn="ctr"/>
              <a:r>
                <a:rPr lang="en-US" sz="1600" b="1" dirty="0">
                  <a:latin typeface="Helvetica" pitchFamily="2" charset="0"/>
                  <a:ea typeface="Helvetica" charset="0"/>
                  <a:cs typeface="Helvetica" charset="0"/>
                </a:rPr>
                <a:t>AR CAT (1–5) </a:t>
              </a:r>
            </a:p>
            <a:p>
              <a:pPr algn="ctr"/>
              <a:r>
                <a:rPr lang="en-US" sz="1100" dirty="0">
                  <a:latin typeface="Helvetica" pitchFamily="2" charset="0"/>
                  <a:ea typeface="Helvetica" charset="0"/>
                  <a:cs typeface="Helvetica" charset="0"/>
                </a:rPr>
                <a:t>(Denoted by color)</a:t>
              </a:r>
            </a:p>
          </p:txBody>
        </p:sp>
      </p:grpSp>
      <p:sp>
        <p:nvSpPr>
          <p:cNvPr id="66" name="TextBox 65">
            <a:extLst>
              <a:ext uri="{FF2B5EF4-FFF2-40B4-BE49-F238E27FC236}">
                <a16:creationId xmlns:a16="http://schemas.microsoft.com/office/drawing/2014/main" id="{29F39BCC-A2F6-174E-9A00-5BD78453D9A2}"/>
              </a:ext>
            </a:extLst>
          </p:cNvPr>
          <p:cNvSpPr txBox="1"/>
          <p:nvPr/>
        </p:nvSpPr>
        <p:spPr>
          <a:xfrm>
            <a:off x="4615385" y="2382825"/>
            <a:ext cx="2026517" cy="307777"/>
          </a:xfrm>
          <a:prstGeom prst="rect">
            <a:avLst/>
          </a:prstGeom>
          <a:noFill/>
        </p:spPr>
        <p:txBody>
          <a:bodyPr wrap="none" rtlCol="0">
            <a:spAutoFit/>
          </a:bodyPr>
          <a:lstStyle/>
          <a:p>
            <a:pPr algn="just"/>
            <a:r>
              <a:rPr lang="en-US" sz="1400" b="1" dirty="0">
                <a:latin typeface="Helvetica" pitchFamily="2" charset="0"/>
                <a:cs typeface="Times New Roman" panose="02020603050405020304" pitchFamily="18" charset="0"/>
              </a:rPr>
              <a:t>Step 1</a:t>
            </a:r>
            <a:r>
              <a:rPr lang="en-US" sz="1400" dirty="0">
                <a:latin typeface="Helvetica" pitchFamily="2" charset="0"/>
                <a:cs typeface="Times New Roman" panose="02020603050405020304" pitchFamily="18" charset="0"/>
              </a:rPr>
              <a:t>:  Pick a location</a:t>
            </a:r>
          </a:p>
        </p:txBody>
      </p:sp>
      <p:sp>
        <p:nvSpPr>
          <p:cNvPr id="67" name="TextBox 66">
            <a:extLst>
              <a:ext uri="{FF2B5EF4-FFF2-40B4-BE49-F238E27FC236}">
                <a16:creationId xmlns:a16="http://schemas.microsoft.com/office/drawing/2014/main" id="{8ED2F0A6-3DA1-1448-AD8C-44D41F963F70}"/>
              </a:ext>
            </a:extLst>
          </p:cNvPr>
          <p:cNvSpPr txBox="1"/>
          <p:nvPr/>
        </p:nvSpPr>
        <p:spPr>
          <a:xfrm>
            <a:off x="4615385" y="2903969"/>
            <a:ext cx="4397225" cy="523220"/>
          </a:xfrm>
          <a:prstGeom prst="rect">
            <a:avLst/>
          </a:prstGeom>
          <a:noFill/>
        </p:spPr>
        <p:txBody>
          <a:bodyPr wrap="square" rtlCol="0">
            <a:spAutoFit/>
          </a:bodyPr>
          <a:lstStyle/>
          <a:p>
            <a:pPr algn="just"/>
            <a:r>
              <a:rPr lang="en-US" sz="1400" b="1" dirty="0">
                <a:latin typeface="Helvetica" pitchFamily="2" charset="0"/>
                <a:cs typeface="Times New Roman" panose="02020603050405020304" pitchFamily="18" charset="0"/>
              </a:rPr>
              <a:t>Step 2</a:t>
            </a:r>
            <a:r>
              <a:rPr lang="en-US" sz="1400" dirty="0">
                <a:latin typeface="Helvetica" pitchFamily="2" charset="0"/>
                <a:cs typeface="Times New Roman" panose="02020603050405020304" pitchFamily="18" charset="0"/>
              </a:rPr>
              <a:t>: Identify continuous past or forecast period when IVT mag. &gt;250 </a:t>
            </a:r>
            <a:r>
              <a:rPr lang="en-US" sz="1400" dirty="0">
                <a:latin typeface="Helvetica" pitchFamily="2" charset="0"/>
                <a:cs typeface="Helvetica"/>
              </a:rPr>
              <a:t>kg m</a:t>
            </a:r>
            <a:r>
              <a:rPr lang="en-US" sz="1400" baseline="30000" dirty="0">
                <a:latin typeface="Helvetica" pitchFamily="2" charset="0"/>
                <a:cs typeface="Helvetica"/>
              </a:rPr>
              <a:t>–1</a:t>
            </a:r>
            <a:r>
              <a:rPr lang="en-US" sz="1400" dirty="0">
                <a:latin typeface="Helvetica" pitchFamily="2" charset="0"/>
                <a:cs typeface="Helvetica"/>
              </a:rPr>
              <a:t> s</a:t>
            </a:r>
            <a:r>
              <a:rPr lang="en-US" sz="1400" baseline="30000" dirty="0">
                <a:latin typeface="Helvetica" pitchFamily="2" charset="0"/>
                <a:cs typeface="Helvetica"/>
              </a:rPr>
              <a:t>–1</a:t>
            </a:r>
            <a:r>
              <a:rPr lang="en-US" sz="1400" dirty="0">
                <a:latin typeface="Helvetica" pitchFamily="2" charset="0"/>
                <a:cs typeface="Times New Roman" panose="02020603050405020304" pitchFamily="18" charset="0"/>
              </a:rPr>
              <a:t> in 3-h data in AR</a:t>
            </a:r>
          </a:p>
        </p:txBody>
      </p:sp>
      <p:sp>
        <p:nvSpPr>
          <p:cNvPr id="68" name="TextBox 67">
            <a:extLst>
              <a:ext uri="{FF2B5EF4-FFF2-40B4-BE49-F238E27FC236}">
                <a16:creationId xmlns:a16="http://schemas.microsoft.com/office/drawing/2014/main" id="{0E1A8529-BEA7-0044-BE93-91F4CD4F39A6}"/>
              </a:ext>
            </a:extLst>
          </p:cNvPr>
          <p:cNvSpPr txBox="1"/>
          <p:nvPr/>
        </p:nvSpPr>
        <p:spPr>
          <a:xfrm>
            <a:off x="4615385" y="3725018"/>
            <a:ext cx="4397225" cy="738664"/>
          </a:xfrm>
          <a:prstGeom prst="rect">
            <a:avLst/>
          </a:prstGeom>
          <a:noFill/>
        </p:spPr>
        <p:txBody>
          <a:bodyPr wrap="square" rtlCol="0">
            <a:spAutoFit/>
          </a:bodyPr>
          <a:lstStyle/>
          <a:p>
            <a:pPr algn="just"/>
            <a:r>
              <a:rPr lang="en-US" sz="1400" b="1" dirty="0">
                <a:latin typeface="Helvetica" pitchFamily="2" charset="0"/>
                <a:cs typeface="Times New Roman" panose="02020603050405020304" pitchFamily="18" charset="0"/>
              </a:rPr>
              <a:t>Step 3</a:t>
            </a:r>
            <a:r>
              <a:rPr lang="en-US" sz="1400" dirty="0">
                <a:latin typeface="Helvetica" pitchFamily="2" charset="0"/>
                <a:cs typeface="Times New Roman" panose="02020603050405020304" pitchFamily="18" charset="0"/>
              </a:rPr>
              <a:t>:  Determine </a:t>
            </a:r>
            <a:r>
              <a:rPr lang="en-US" sz="1400" b="1" dirty="0">
                <a:latin typeface="Helvetica" pitchFamily="2" charset="0"/>
                <a:cs typeface="Times New Roman" panose="02020603050405020304" pitchFamily="18" charset="0"/>
              </a:rPr>
              <a:t>AR Intensity</a:t>
            </a:r>
          </a:p>
          <a:p>
            <a:pPr marL="285750" indent="-285750" algn="just">
              <a:buFont typeface="Arial" panose="020B0604020202020204" pitchFamily="34" charset="0"/>
              <a:buChar char="•"/>
            </a:pPr>
            <a:r>
              <a:rPr lang="en-US" sz="1400" dirty="0">
                <a:latin typeface="Helvetica" pitchFamily="2" charset="0"/>
                <a:cs typeface="Times New Roman" panose="02020603050405020304" pitchFamily="18" charset="0"/>
              </a:rPr>
              <a:t>Identify maximum IVT mag. during AR at location</a:t>
            </a:r>
          </a:p>
          <a:p>
            <a:pPr marL="285750" indent="-285750" algn="just">
              <a:buFont typeface="Arial" panose="020B0604020202020204" pitchFamily="34" charset="0"/>
              <a:buChar char="•"/>
            </a:pPr>
            <a:r>
              <a:rPr lang="en-US" sz="1400" dirty="0">
                <a:latin typeface="Helvetica" pitchFamily="2" charset="0"/>
                <a:cs typeface="Times New Roman" panose="02020603050405020304" pitchFamily="18" charset="0"/>
              </a:rPr>
              <a:t>Sets AR intensity &amp; </a:t>
            </a:r>
            <a:r>
              <a:rPr lang="en-US" sz="1400" i="1" dirty="0">
                <a:latin typeface="Helvetica" pitchFamily="2" charset="0"/>
                <a:cs typeface="Times New Roman" panose="02020603050405020304" pitchFamily="18" charset="0"/>
              </a:rPr>
              <a:t>preliminary</a:t>
            </a:r>
            <a:r>
              <a:rPr lang="en-US" sz="1400" dirty="0">
                <a:latin typeface="Helvetica" pitchFamily="2" charset="0"/>
                <a:cs typeface="Times New Roman" panose="02020603050405020304" pitchFamily="18" charset="0"/>
              </a:rPr>
              <a:t> AR CAT</a:t>
            </a:r>
          </a:p>
        </p:txBody>
      </p:sp>
      <p:sp>
        <p:nvSpPr>
          <p:cNvPr id="69" name="TextBox 68">
            <a:extLst>
              <a:ext uri="{FF2B5EF4-FFF2-40B4-BE49-F238E27FC236}">
                <a16:creationId xmlns:a16="http://schemas.microsoft.com/office/drawing/2014/main" id="{BB5E0C63-79CB-4443-9D97-F11A22BAB1A0}"/>
              </a:ext>
            </a:extLst>
          </p:cNvPr>
          <p:cNvSpPr txBox="1"/>
          <p:nvPr/>
        </p:nvSpPr>
        <p:spPr>
          <a:xfrm>
            <a:off x="4615385" y="4862034"/>
            <a:ext cx="4425600" cy="738664"/>
          </a:xfrm>
          <a:prstGeom prst="rect">
            <a:avLst/>
          </a:prstGeom>
          <a:noFill/>
        </p:spPr>
        <p:txBody>
          <a:bodyPr wrap="square" rtlCol="0">
            <a:spAutoFit/>
          </a:bodyPr>
          <a:lstStyle/>
          <a:p>
            <a:pPr algn="just"/>
            <a:r>
              <a:rPr lang="en-US" sz="1400" b="1" dirty="0">
                <a:latin typeface="Helvetica" pitchFamily="2" charset="0"/>
                <a:cs typeface="Times New Roman" panose="02020603050405020304" pitchFamily="18" charset="0"/>
              </a:rPr>
              <a:t>Step 4</a:t>
            </a:r>
            <a:r>
              <a:rPr lang="en-US" sz="1400" dirty="0">
                <a:latin typeface="Helvetica" pitchFamily="2" charset="0"/>
                <a:cs typeface="Times New Roman" panose="02020603050405020304" pitchFamily="18" charset="0"/>
              </a:rPr>
              <a:t>:  Determine</a:t>
            </a:r>
            <a:r>
              <a:rPr lang="en-US" sz="1400" i="1" dirty="0">
                <a:latin typeface="Helvetica" pitchFamily="2" charset="0"/>
                <a:cs typeface="Times New Roman" panose="02020603050405020304" pitchFamily="18" charset="0"/>
              </a:rPr>
              <a:t> final AR Cat:</a:t>
            </a:r>
            <a:endParaRPr lang="en-US" sz="1400" dirty="0">
              <a:latin typeface="Helvetica" pitchFamily="2" charset="0"/>
              <a:cs typeface="Times New Roman" panose="02020603050405020304" pitchFamily="18" charset="0"/>
            </a:endParaRPr>
          </a:p>
          <a:p>
            <a:pPr marL="285750" indent="-285750" algn="just">
              <a:buFont typeface="Arial" panose="020B0604020202020204" pitchFamily="34" charset="0"/>
              <a:buChar char="•"/>
            </a:pPr>
            <a:r>
              <a:rPr lang="en-US" sz="1400" dirty="0">
                <a:latin typeface="Helvetica" pitchFamily="2" charset="0"/>
                <a:cs typeface="Times New Roman" panose="02020603050405020304" pitchFamily="18" charset="0"/>
              </a:rPr>
              <a:t>If AR Duration </a:t>
            </a:r>
            <a:r>
              <a:rPr lang="en-US" sz="1400" dirty="0">
                <a:latin typeface="Helvetica" pitchFamily="2" charset="0"/>
              </a:rPr>
              <a:t>≥</a:t>
            </a:r>
            <a:r>
              <a:rPr lang="en-US" sz="1400" dirty="0">
                <a:latin typeface="Helvetica" pitchFamily="2" charset="0"/>
                <a:cs typeface="Times New Roman" panose="02020603050405020304" pitchFamily="18" charset="0"/>
              </a:rPr>
              <a:t>48 h, </a:t>
            </a:r>
            <a:r>
              <a:rPr lang="en-US" sz="1400" dirty="0">
                <a:solidFill>
                  <a:srgbClr val="FF0000"/>
                </a:solidFill>
                <a:latin typeface="Helvetica" pitchFamily="2" charset="0"/>
                <a:cs typeface="Times New Roman" panose="02020603050405020304" pitchFamily="18" charset="0"/>
              </a:rPr>
              <a:t>promote by 1 Category</a:t>
            </a:r>
          </a:p>
          <a:p>
            <a:pPr marL="285750" indent="-285750" algn="just">
              <a:buFont typeface="Arial" panose="020B0604020202020204" pitchFamily="34" charset="0"/>
              <a:buChar char="•"/>
            </a:pPr>
            <a:r>
              <a:rPr lang="en-US" sz="1400" dirty="0">
                <a:latin typeface="Helvetica" pitchFamily="2" charset="0"/>
                <a:cs typeface="Times New Roman" panose="02020603050405020304" pitchFamily="18" charset="0"/>
              </a:rPr>
              <a:t>If AR Duration &lt;24 h, </a:t>
            </a:r>
            <a:r>
              <a:rPr lang="en-US" sz="1400" dirty="0">
                <a:solidFill>
                  <a:srgbClr val="0070C0"/>
                </a:solidFill>
                <a:latin typeface="Helvetica" pitchFamily="2" charset="0"/>
                <a:cs typeface="Times New Roman" panose="02020603050405020304" pitchFamily="18" charset="0"/>
              </a:rPr>
              <a:t>demote by 1 Category</a:t>
            </a:r>
          </a:p>
        </p:txBody>
      </p:sp>
      <p:sp>
        <p:nvSpPr>
          <p:cNvPr id="70" name="TextBox 69">
            <a:extLst>
              <a:ext uri="{FF2B5EF4-FFF2-40B4-BE49-F238E27FC236}">
                <a16:creationId xmlns:a16="http://schemas.microsoft.com/office/drawing/2014/main" id="{6B394135-ABC8-C741-AA9A-4E4272DCF67D}"/>
              </a:ext>
            </a:extLst>
          </p:cNvPr>
          <p:cNvSpPr txBox="1"/>
          <p:nvPr/>
        </p:nvSpPr>
        <p:spPr>
          <a:xfrm>
            <a:off x="4512906" y="1682496"/>
            <a:ext cx="3997120" cy="507831"/>
          </a:xfrm>
          <a:prstGeom prst="rect">
            <a:avLst/>
          </a:prstGeom>
          <a:noFill/>
        </p:spPr>
        <p:txBody>
          <a:bodyPr wrap="none" rtlCol="0">
            <a:spAutoFit/>
          </a:bodyPr>
          <a:lstStyle/>
          <a:p>
            <a:r>
              <a:rPr lang="en-US" sz="1600" b="1" dirty="0">
                <a:latin typeface="Helvetica" pitchFamily="2" charset="0"/>
                <a:cs typeface="Times New Roman" panose="02020603050405020304" pitchFamily="18" charset="0"/>
              </a:rPr>
              <a:t>Determining AR Intensity and Category</a:t>
            </a:r>
          </a:p>
          <a:p>
            <a:r>
              <a:rPr lang="en-US" sz="1100" dirty="0">
                <a:latin typeface="Helvetica" pitchFamily="2" charset="0"/>
                <a:cs typeface="Times New Roman" panose="02020603050405020304" pitchFamily="18" charset="0"/>
              </a:rPr>
              <a:t>From gridded analysis, forecast, or observational data </a:t>
            </a:r>
          </a:p>
        </p:txBody>
      </p:sp>
      <p:cxnSp>
        <p:nvCxnSpPr>
          <p:cNvPr id="71" name="Straight Connector 70">
            <a:extLst>
              <a:ext uri="{FF2B5EF4-FFF2-40B4-BE49-F238E27FC236}">
                <a16:creationId xmlns:a16="http://schemas.microsoft.com/office/drawing/2014/main" id="{02AC6A40-CB51-2E43-A66C-523A071483FC}"/>
              </a:ext>
            </a:extLst>
          </p:cNvPr>
          <p:cNvCxnSpPr/>
          <p:nvPr/>
        </p:nvCxnSpPr>
        <p:spPr>
          <a:xfrm flipV="1">
            <a:off x="4603704" y="2282027"/>
            <a:ext cx="4114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633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01B0F7-D45B-EA4F-8374-A88D0D03C509}"/>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9BC45C4-0280-6A41-9B62-4FF85EB66222}"/>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2EF5178-255B-8341-9998-9FC56D8BE10E}"/>
              </a:ext>
            </a:extLst>
          </p:cNvPr>
          <p:cNvSpPr txBox="1"/>
          <p:nvPr/>
        </p:nvSpPr>
        <p:spPr>
          <a:xfrm>
            <a:off x="1117105" y="153237"/>
            <a:ext cx="6909905" cy="461665"/>
          </a:xfrm>
          <a:prstGeom prst="rect">
            <a:avLst/>
          </a:prstGeom>
          <a:noFill/>
        </p:spPr>
        <p:txBody>
          <a:bodyPr wrap="none" rtlCol="0">
            <a:spAutoFit/>
          </a:bodyPr>
          <a:lstStyle/>
          <a:p>
            <a:pPr algn="ctr"/>
            <a:r>
              <a:rPr lang="en-US" sz="2400" b="1" dirty="0">
                <a:latin typeface="Times New Roman"/>
                <a:cs typeface="Times New Roman"/>
              </a:rPr>
              <a:t>Development of an AR Scale – Intensity + Duration</a:t>
            </a:r>
          </a:p>
        </p:txBody>
      </p:sp>
      <p:pic>
        <p:nvPicPr>
          <p:cNvPr id="3" name="Picture 2">
            <a:extLst>
              <a:ext uri="{FF2B5EF4-FFF2-40B4-BE49-F238E27FC236}">
                <a16:creationId xmlns:a16="http://schemas.microsoft.com/office/drawing/2014/main" id="{1415AF8F-B137-F743-8586-D2B3CCB4E397}"/>
              </a:ext>
            </a:extLst>
          </p:cNvPr>
          <p:cNvPicPr>
            <a:picLocks noChangeAspect="1"/>
          </p:cNvPicPr>
          <p:nvPr/>
        </p:nvPicPr>
        <p:blipFill>
          <a:blip r:embed="rId2"/>
          <a:stretch>
            <a:fillRect/>
          </a:stretch>
        </p:blipFill>
        <p:spPr>
          <a:xfrm>
            <a:off x="286823" y="1326299"/>
            <a:ext cx="8716500" cy="2685129"/>
          </a:xfrm>
          <a:prstGeom prst="rect">
            <a:avLst/>
          </a:prstGeom>
        </p:spPr>
      </p:pic>
      <p:sp>
        <p:nvSpPr>
          <p:cNvPr id="7" name="TextBox 6">
            <a:extLst>
              <a:ext uri="{FF2B5EF4-FFF2-40B4-BE49-F238E27FC236}">
                <a16:creationId xmlns:a16="http://schemas.microsoft.com/office/drawing/2014/main" id="{95CCC4A8-41C4-0544-BFA9-7B25E4C1079A}"/>
              </a:ext>
            </a:extLst>
          </p:cNvPr>
          <p:cNvSpPr txBox="1"/>
          <p:nvPr/>
        </p:nvSpPr>
        <p:spPr>
          <a:xfrm>
            <a:off x="384697" y="866597"/>
            <a:ext cx="8478302" cy="338554"/>
          </a:xfrm>
          <a:prstGeom prst="rect">
            <a:avLst/>
          </a:prstGeom>
          <a:solidFill>
            <a:schemeClr val="bg1">
              <a:lumMod val="85000"/>
            </a:schemeClr>
          </a:solidFill>
          <a:ln>
            <a:solidFill>
              <a:schemeClr val="tx1"/>
            </a:solidFill>
          </a:ln>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The AR CAT level of an AR Event is based on its </a:t>
            </a:r>
            <a:r>
              <a:rPr lang="en-US" sz="1600" b="1" u="sng" dirty="0">
                <a:solidFill>
                  <a:srgbClr val="FF0000"/>
                </a:solidFill>
                <a:latin typeface="Times New Roman" panose="02020603050405020304" pitchFamily="18" charset="0"/>
                <a:cs typeface="Times New Roman" panose="02020603050405020304" pitchFamily="18" charset="0"/>
              </a:rPr>
              <a:t>Duration</a:t>
            </a:r>
            <a:r>
              <a:rPr lang="en-US" sz="1600" b="1" dirty="0">
                <a:latin typeface="Times New Roman" panose="02020603050405020304" pitchFamily="18" charset="0"/>
                <a:cs typeface="Times New Roman" panose="02020603050405020304" pitchFamily="18" charset="0"/>
              </a:rPr>
              <a:t>  and max </a:t>
            </a:r>
            <a:r>
              <a:rPr lang="en-US" sz="1600" b="1" u="sng" dirty="0">
                <a:solidFill>
                  <a:srgbClr val="FF0000"/>
                </a:solidFill>
                <a:latin typeface="Times New Roman" panose="02020603050405020304" pitchFamily="18" charset="0"/>
                <a:cs typeface="Times New Roman" panose="02020603050405020304" pitchFamily="18" charset="0"/>
              </a:rPr>
              <a:t>Intensity</a:t>
            </a:r>
            <a:r>
              <a:rPr lang="en-US" sz="1600" b="1"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53E8131E-52D0-8045-BD88-30ED45520B90}"/>
              </a:ext>
            </a:extLst>
          </p:cNvPr>
          <p:cNvSpPr txBox="1"/>
          <p:nvPr/>
        </p:nvSpPr>
        <p:spPr>
          <a:xfrm>
            <a:off x="326258" y="4048927"/>
            <a:ext cx="3655168" cy="276999"/>
          </a:xfrm>
          <a:prstGeom prst="rect">
            <a:avLst/>
          </a:prstGeom>
          <a:noFill/>
        </p:spPr>
        <p:txBody>
          <a:bodyPr wrap="none" rtlCol="0">
            <a:spAutoFit/>
          </a:bodyPr>
          <a:lstStyle/>
          <a:p>
            <a:r>
              <a:rPr lang="en-US" sz="1200" dirty="0">
                <a:latin typeface="Helvetica" charset="0"/>
                <a:ea typeface="Helvetica" charset="0"/>
                <a:cs typeface="Helvetica" charset="0"/>
              </a:rPr>
              <a:t>Lake Oroville Reservoir: Normal/full [23 June 2005]</a:t>
            </a:r>
          </a:p>
        </p:txBody>
      </p:sp>
      <p:grpSp>
        <p:nvGrpSpPr>
          <p:cNvPr id="2" name="Group 1">
            <a:extLst>
              <a:ext uri="{FF2B5EF4-FFF2-40B4-BE49-F238E27FC236}">
                <a16:creationId xmlns:a16="http://schemas.microsoft.com/office/drawing/2014/main" id="{7E0F5A72-954E-6749-8FA8-842DB7C488C4}"/>
              </a:ext>
            </a:extLst>
          </p:cNvPr>
          <p:cNvGrpSpPr>
            <a:grpSpLocks noChangeAspect="1"/>
          </p:cNvGrpSpPr>
          <p:nvPr/>
        </p:nvGrpSpPr>
        <p:grpSpPr>
          <a:xfrm>
            <a:off x="407124" y="4325926"/>
            <a:ext cx="8430549" cy="2414439"/>
            <a:chOff x="459418" y="4325926"/>
            <a:chExt cx="6249508" cy="1789806"/>
          </a:xfrm>
        </p:grpSpPr>
        <p:pic>
          <p:nvPicPr>
            <p:cNvPr id="9" name="Picture 8">
              <a:extLst>
                <a:ext uri="{FF2B5EF4-FFF2-40B4-BE49-F238E27FC236}">
                  <a16:creationId xmlns:a16="http://schemas.microsoft.com/office/drawing/2014/main" id="{87F1E839-D5FE-1645-A692-BD6A52D66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18" y="4325926"/>
              <a:ext cx="3077029" cy="1789805"/>
            </a:xfrm>
            <a:prstGeom prst="rect">
              <a:avLst/>
            </a:prstGeom>
          </p:spPr>
        </p:pic>
        <p:pic>
          <p:nvPicPr>
            <p:cNvPr id="11" name="Picture 10">
              <a:extLst>
                <a:ext uri="{FF2B5EF4-FFF2-40B4-BE49-F238E27FC236}">
                  <a16:creationId xmlns:a16="http://schemas.microsoft.com/office/drawing/2014/main" id="{F05D74C2-5867-934A-921E-3E3464439D68}"/>
                </a:ext>
              </a:extLst>
            </p:cNvPr>
            <p:cNvPicPr>
              <a:picLocks noChangeAspect="1"/>
            </p:cNvPicPr>
            <p:nvPr/>
          </p:nvPicPr>
          <p:blipFill rotWithShape="1">
            <a:blip r:embed="rId4">
              <a:extLst>
                <a:ext uri="{28A0092B-C50C-407E-A947-70E740481C1C}">
                  <a14:useLocalDpi xmlns:a14="http://schemas.microsoft.com/office/drawing/2010/main" val="0"/>
                </a:ext>
              </a:extLst>
            </a:blip>
            <a:srcRect b="12665"/>
            <a:stretch/>
          </p:blipFill>
          <p:spPr>
            <a:xfrm>
              <a:off x="3631897" y="4325928"/>
              <a:ext cx="3077029" cy="1789804"/>
            </a:xfrm>
            <a:prstGeom prst="rect">
              <a:avLst/>
            </a:prstGeom>
          </p:spPr>
        </p:pic>
      </p:grpSp>
      <p:sp>
        <p:nvSpPr>
          <p:cNvPr id="12" name="TextBox 11">
            <a:extLst>
              <a:ext uri="{FF2B5EF4-FFF2-40B4-BE49-F238E27FC236}">
                <a16:creationId xmlns:a16="http://schemas.microsoft.com/office/drawing/2014/main" id="{556AF116-D9F8-B647-8560-6B609EB4A53B}"/>
              </a:ext>
            </a:extLst>
          </p:cNvPr>
          <p:cNvSpPr txBox="1"/>
          <p:nvPr/>
        </p:nvSpPr>
        <p:spPr>
          <a:xfrm>
            <a:off x="4686779" y="4048927"/>
            <a:ext cx="3783408" cy="276999"/>
          </a:xfrm>
          <a:prstGeom prst="rect">
            <a:avLst/>
          </a:prstGeom>
          <a:noFill/>
        </p:spPr>
        <p:txBody>
          <a:bodyPr wrap="none" rtlCol="0">
            <a:spAutoFit/>
          </a:bodyPr>
          <a:lstStyle/>
          <a:p>
            <a:r>
              <a:rPr lang="en-US" sz="1200" dirty="0">
                <a:latin typeface="Helvetica" charset="0"/>
                <a:ea typeface="Helvetica" charset="0"/>
                <a:cs typeface="Helvetica" charset="0"/>
              </a:rPr>
              <a:t>Lake Oroville Reservoir: Damage [27 February 2017]</a:t>
            </a:r>
          </a:p>
        </p:txBody>
      </p:sp>
    </p:spTree>
    <p:extLst>
      <p:ext uri="{BB962C8B-B14F-4D97-AF65-F5344CB8AC3E}">
        <p14:creationId xmlns:p14="http://schemas.microsoft.com/office/powerpoint/2010/main" val="839734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vt_USWC_20170202_12_F000.png">
            <a:extLst>
              <a:ext uri="{FF2B5EF4-FFF2-40B4-BE49-F238E27FC236}">
                <a16:creationId xmlns:a16="http://schemas.microsoft.com/office/drawing/2014/main" id="{23809316-82ED-904F-A153-0881B05D6A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34" y="1046135"/>
            <a:ext cx="2743200" cy="2475813"/>
          </a:xfrm>
          <a:prstGeom prst="rect">
            <a:avLst/>
          </a:prstGeom>
          <a:ln>
            <a:solidFill>
              <a:schemeClr val="tx1"/>
            </a:solidFill>
          </a:ln>
        </p:spPr>
      </p:pic>
      <p:pic>
        <p:nvPicPr>
          <p:cNvPr id="27" name="Picture 26" descr="ivt_USWC_2016111912_F000.png">
            <a:extLst>
              <a:ext uri="{FF2B5EF4-FFF2-40B4-BE49-F238E27FC236}">
                <a16:creationId xmlns:a16="http://schemas.microsoft.com/office/drawing/2014/main" id="{69D76925-9938-F04B-B4BD-E226A63DC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325" y="1046134"/>
            <a:ext cx="2743200" cy="2475813"/>
          </a:xfrm>
          <a:prstGeom prst="rect">
            <a:avLst/>
          </a:prstGeom>
          <a:ln>
            <a:solidFill>
              <a:schemeClr val="tx1"/>
            </a:solidFill>
          </a:ln>
        </p:spPr>
      </p:pic>
      <p:pic>
        <p:nvPicPr>
          <p:cNvPr id="28" name="Picture 27" descr="ivt_USWC_2016101412_F000.png">
            <a:extLst>
              <a:ext uri="{FF2B5EF4-FFF2-40B4-BE49-F238E27FC236}">
                <a16:creationId xmlns:a16="http://schemas.microsoft.com/office/drawing/2014/main" id="{9D2DE428-4671-BC4E-833C-BFB81350E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1416" y="1046133"/>
            <a:ext cx="2743200" cy="2475813"/>
          </a:xfrm>
          <a:prstGeom prst="rect">
            <a:avLst/>
          </a:prstGeom>
          <a:ln>
            <a:solidFill>
              <a:schemeClr val="tx1"/>
            </a:solidFill>
          </a:ln>
        </p:spPr>
      </p:pic>
      <p:pic>
        <p:nvPicPr>
          <p:cNvPr id="29" name="Picture 28" descr="ivt_USWC_20170207_12_F000.png">
            <a:extLst>
              <a:ext uri="{FF2B5EF4-FFF2-40B4-BE49-F238E27FC236}">
                <a16:creationId xmlns:a16="http://schemas.microsoft.com/office/drawing/2014/main" id="{60D856B3-D478-0D44-A948-631FF1A7F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6662" y="3584913"/>
            <a:ext cx="2743200" cy="2475813"/>
          </a:xfrm>
          <a:prstGeom prst="rect">
            <a:avLst/>
          </a:prstGeom>
          <a:ln>
            <a:solidFill>
              <a:schemeClr val="tx1"/>
            </a:solidFill>
          </a:ln>
        </p:spPr>
      </p:pic>
      <p:pic>
        <p:nvPicPr>
          <p:cNvPr id="30" name="Picture 29">
            <a:extLst>
              <a:ext uri="{FF2B5EF4-FFF2-40B4-BE49-F238E27FC236}">
                <a16:creationId xmlns:a16="http://schemas.microsoft.com/office/drawing/2014/main" id="{FE1BDAFB-095F-F448-A2D0-32BA9EBDE9E2}"/>
              </a:ext>
            </a:extLst>
          </p:cNvPr>
          <p:cNvPicPr>
            <a:picLocks noChangeAspect="1"/>
          </p:cNvPicPr>
          <p:nvPr/>
        </p:nvPicPr>
        <p:blipFill rotWithShape="1">
          <a:blip r:embed="rId6"/>
          <a:srcRect t="-1018" b="1"/>
          <a:stretch/>
        </p:blipFill>
        <p:spPr>
          <a:xfrm>
            <a:off x="1792196" y="3584914"/>
            <a:ext cx="2743200" cy="2475813"/>
          </a:xfrm>
          <a:prstGeom prst="rect">
            <a:avLst/>
          </a:prstGeom>
          <a:ln w="9525">
            <a:solidFill>
              <a:schemeClr val="tx1"/>
            </a:solidFill>
          </a:ln>
        </p:spPr>
      </p:pic>
      <p:sp>
        <p:nvSpPr>
          <p:cNvPr id="33" name="Rectangle 32">
            <a:extLst>
              <a:ext uri="{FF2B5EF4-FFF2-40B4-BE49-F238E27FC236}">
                <a16:creationId xmlns:a16="http://schemas.microsoft.com/office/drawing/2014/main" id="{DD7824E9-9F2C-DE45-B476-2E0A0E79581B}"/>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658ABD9-C395-6B4B-A49F-E8958AC133E7}"/>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8D6F3750-DECF-C94A-BE06-39FD2DCCCFA7}"/>
              </a:ext>
            </a:extLst>
          </p:cNvPr>
          <p:cNvSpPr txBox="1"/>
          <p:nvPr/>
        </p:nvSpPr>
        <p:spPr>
          <a:xfrm>
            <a:off x="3197325" y="153237"/>
            <a:ext cx="2749472" cy="461665"/>
          </a:xfrm>
          <a:prstGeom prst="rect">
            <a:avLst/>
          </a:prstGeom>
          <a:noFill/>
        </p:spPr>
        <p:txBody>
          <a:bodyPr wrap="none" rtlCol="0">
            <a:spAutoFit/>
          </a:bodyPr>
          <a:lstStyle/>
          <a:p>
            <a:pPr algn="ctr"/>
            <a:r>
              <a:rPr lang="en-US" sz="2400" b="1" dirty="0">
                <a:latin typeface="Times New Roman"/>
                <a:cs typeface="Times New Roman"/>
              </a:rPr>
              <a:t>AR Scale Examples</a:t>
            </a:r>
          </a:p>
        </p:txBody>
      </p:sp>
      <p:sp>
        <p:nvSpPr>
          <p:cNvPr id="36" name="TextBox 35">
            <a:extLst>
              <a:ext uri="{FF2B5EF4-FFF2-40B4-BE49-F238E27FC236}">
                <a16:creationId xmlns:a16="http://schemas.microsoft.com/office/drawing/2014/main" id="{31C41B3A-C8EE-524B-9E43-336676ACEB11}"/>
              </a:ext>
            </a:extLst>
          </p:cNvPr>
          <p:cNvSpPr txBox="1"/>
          <p:nvPr/>
        </p:nvSpPr>
        <p:spPr>
          <a:xfrm>
            <a:off x="2327179" y="2616197"/>
            <a:ext cx="470000" cy="707886"/>
          </a:xfrm>
          <a:prstGeom prst="rect">
            <a:avLst/>
          </a:prstGeom>
          <a:solidFill>
            <a:schemeClr val="bg1"/>
          </a:solidFill>
          <a:ln>
            <a:solidFill>
              <a:schemeClr val="tx1"/>
            </a:solidFill>
          </a:ln>
        </p:spPr>
        <p:txBody>
          <a:bodyPr wrap="none" rtlCol="0">
            <a:spAutoFit/>
          </a:bodyPr>
          <a:lstStyle/>
          <a:p>
            <a:r>
              <a:rPr lang="en-US" sz="4000" b="1" dirty="0">
                <a:latin typeface="Helvetica" pitchFamily="2" charset="0"/>
              </a:rPr>
              <a:t>1</a:t>
            </a:r>
          </a:p>
        </p:txBody>
      </p:sp>
      <p:sp>
        <p:nvSpPr>
          <p:cNvPr id="37" name="TextBox 36">
            <a:extLst>
              <a:ext uri="{FF2B5EF4-FFF2-40B4-BE49-F238E27FC236}">
                <a16:creationId xmlns:a16="http://schemas.microsoft.com/office/drawing/2014/main" id="{4033741D-A702-4C43-BDDD-219E0D7E32C6}"/>
              </a:ext>
            </a:extLst>
          </p:cNvPr>
          <p:cNvSpPr txBox="1"/>
          <p:nvPr/>
        </p:nvSpPr>
        <p:spPr>
          <a:xfrm>
            <a:off x="5105996" y="2616197"/>
            <a:ext cx="470000" cy="707886"/>
          </a:xfrm>
          <a:prstGeom prst="rect">
            <a:avLst/>
          </a:prstGeom>
          <a:solidFill>
            <a:schemeClr val="bg1"/>
          </a:solidFill>
          <a:ln>
            <a:solidFill>
              <a:schemeClr val="tx1"/>
            </a:solidFill>
          </a:ln>
        </p:spPr>
        <p:txBody>
          <a:bodyPr wrap="none" rtlCol="0">
            <a:spAutoFit/>
          </a:bodyPr>
          <a:lstStyle/>
          <a:p>
            <a:r>
              <a:rPr lang="en-US" sz="4000" b="1" dirty="0">
                <a:latin typeface="Helvetica" pitchFamily="2" charset="0"/>
              </a:rPr>
              <a:t>2</a:t>
            </a:r>
          </a:p>
        </p:txBody>
      </p:sp>
      <p:sp>
        <p:nvSpPr>
          <p:cNvPr id="38" name="TextBox 37">
            <a:extLst>
              <a:ext uri="{FF2B5EF4-FFF2-40B4-BE49-F238E27FC236}">
                <a16:creationId xmlns:a16="http://schemas.microsoft.com/office/drawing/2014/main" id="{FAD97123-F105-104E-A203-3DCF2A59E489}"/>
              </a:ext>
            </a:extLst>
          </p:cNvPr>
          <p:cNvSpPr txBox="1"/>
          <p:nvPr/>
        </p:nvSpPr>
        <p:spPr>
          <a:xfrm>
            <a:off x="3710728" y="5152854"/>
            <a:ext cx="470000" cy="707886"/>
          </a:xfrm>
          <a:prstGeom prst="rect">
            <a:avLst/>
          </a:prstGeom>
          <a:solidFill>
            <a:schemeClr val="bg1"/>
          </a:solidFill>
          <a:ln>
            <a:solidFill>
              <a:schemeClr val="tx1"/>
            </a:solidFill>
          </a:ln>
        </p:spPr>
        <p:txBody>
          <a:bodyPr wrap="none" rtlCol="0">
            <a:spAutoFit/>
          </a:bodyPr>
          <a:lstStyle/>
          <a:p>
            <a:r>
              <a:rPr lang="en-US" sz="4000" b="1" dirty="0">
                <a:latin typeface="Helvetica" pitchFamily="2" charset="0"/>
              </a:rPr>
              <a:t>4</a:t>
            </a:r>
          </a:p>
        </p:txBody>
      </p:sp>
      <p:sp>
        <p:nvSpPr>
          <p:cNvPr id="39" name="TextBox 38">
            <a:extLst>
              <a:ext uri="{FF2B5EF4-FFF2-40B4-BE49-F238E27FC236}">
                <a16:creationId xmlns:a16="http://schemas.microsoft.com/office/drawing/2014/main" id="{73DA71C2-3880-414A-952A-59B307C9DD79}"/>
              </a:ext>
            </a:extLst>
          </p:cNvPr>
          <p:cNvSpPr txBox="1"/>
          <p:nvPr/>
        </p:nvSpPr>
        <p:spPr>
          <a:xfrm>
            <a:off x="6508244" y="5152854"/>
            <a:ext cx="470000" cy="707886"/>
          </a:xfrm>
          <a:prstGeom prst="rect">
            <a:avLst/>
          </a:prstGeom>
          <a:solidFill>
            <a:schemeClr val="bg1"/>
          </a:solidFill>
          <a:ln>
            <a:solidFill>
              <a:schemeClr val="tx1"/>
            </a:solidFill>
          </a:ln>
        </p:spPr>
        <p:txBody>
          <a:bodyPr wrap="none" rtlCol="0">
            <a:spAutoFit/>
          </a:bodyPr>
          <a:lstStyle/>
          <a:p>
            <a:r>
              <a:rPr lang="en-US" sz="4000" b="1" dirty="0">
                <a:latin typeface="Helvetica" pitchFamily="2" charset="0"/>
              </a:rPr>
              <a:t>5</a:t>
            </a:r>
          </a:p>
        </p:txBody>
      </p:sp>
      <p:sp>
        <p:nvSpPr>
          <p:cNvPr id="40" name="TextBox 39">
            <a:extLst>
              <a:ext uri="{FF2B5EF4-FFF2-40B4-BE49-F238E27FC236}">
                <a16:creationId xmlns:a16="http://schemas.microsoft.com/office/drawing/2014/main" id="{AADBE29D-A93A-454F-97B3-08066443D002}"/>
              </a:ext>
            </a:extLst>
          </p:cNvPr>
          <p:cNvSpPr txBox="1"/>
          <p:nvPr/>
        </p:nvSpPr>
        <p:spPr>
          <a:xfrm>
            <a:off x="7905767" y="2616197"/>
            <a:ext cx="470000" cy="707886"/>
          </a:xfrm>
          <a:prstGeom prst="rect">
            <a:avLst/>
          </a:prstGeom>
          <a:solidFill>
            <a:schemeClr val="bg1"/>
          </a:solidFill>
          <a:ln>
            <a:solidFill>
              <a:schemeClr val="tx1"/>
            </a:solidFill>
          </a:ln>
        </p:spPr>
        <p:txBody>
          <a:bodyPr wrap="none" rtlCol="0">
            <a:spAutoFit/>
          </a:bodyPr>
          <a:lstStyle/>
          <a:p>
            <a:r>
              <a:rPr lang="en-US" sz="4000" b="1" dirty="0">
                <a:latin typeface="Helvetica" pitchFamily="2" charset="0"/>
              </a:rPr>
              <a:t>3</a:t>
            </a:r>
          </a:p>
        </p:txBody>
      </p:sp>
      <p:sp>
        <p:nvSpPr>
          <p:cNvPr id="15" name="TextBox 14">
            <a:extLst>
              <a:ext uri="{FF2B5EF4-FFF2-40B4-BE49-F238E27FC236}">
                <a16:creationId xmlns:a16="http://schemas.microsoft.com/office/drawing/2014/main" id="{9F87A71B-F235-EC42-9089-E7132BFA8530}"/>
              </a:ext>
            </a:extLst>
          </p:cNvPr>
          <p:cNvSpPr txBox="1"/>
          <p:nvPr/>
        </p:nvSpPr>
        <p:spPr>
          <a:xfrm>
            <a:off x="1530170" y="6320838"/>
            <a:ext cx="6479595" cy="338554"/>
          </a:xfrm>
          <a:prstGeom prst="rect">
            <a:avLst/>
          </a:prstGeom>
          <a:noFill/>
        </p:spPr>
        <p:txBody>
          <a:bodyPr wrap="none" rtlCol="0">
            <a:spAutoFit/>
          </a:bodyPr>
          <a:lstStyle/>
          <a:p>
            <a:pPr algn="ctr"/>
            <a:r>
              <a:rPr lang="en-US" sz="1600" b="1" dirty="0">
                <a:latin typeface="Times New Roman" panose="02020603050405020304" pitchFamily="18" charset="0"/>
                <a:cs typeface="Times New Roman" panose="02020603050405020304" pitchFamily="18" charset="0"/>
              </a:rPr>
              <a:t>Plot: IVT magnitude (shaded) &amp; direction (arrows) with SLP (contours)</a:t>
            </a:r>
          </a:p>
        </p:txBody>
      </p:sp>
    </p:spTree>
    <p:extLst>
      <p:ext uri="{BB962C8B-B14F-4D97-AF65-F5344CB8AC3E}">
        <p14:creationId xmlns:p14="http://schemas.microsoft.com/office/powerpoint/2010/main" val="2519971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p:cNvPicPr>
          <p:nvPr/>
        </p:nvPicPr>
        <p:blipFill rotWithShape="1">
          <a:blip r:embed="rId4">
            <a:extLst>
              <a:ext uri="{28A0092B-C50C-407E-A947-70E740481C1C}">
                <a14:useLocalDpi xmlns:a14="http://schemas.microsoft.com/office/drawing/2010/main" val="0"/>
              </a:ext>
            </a:extLst>
          </a:blip>
          <a:srcRect l="27804" t="5405" r="37727" b="5425"/>
          <a:stretch/>
        </p:blipFill>
        <p:spPr>
          <a:xfrm>
            <a:off x="375919" y="1232514"/>
            <a:ext cx="3823567" cy="4636008"/>
          </a:xfrm>
          <a:prstGeom prst="rect">
            <a:avLst/>
          </a:prstGeom>
          <a:ln w="12700">
            <a:solidFill>
              <a:schemeClr val="tx1"/>
            </a:solidFill>
          </a:ln>
        </p:spPr>
      </p:pic>
      <p:sp>
        <p:nvSpPr>
          <p:cNvPr id="23" name="Rectangle 22"/>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589322" y="153237"/>
            <a:ext cx="3965446" cy="461665"/>
          </a:xfrm>
          <a:prstGeom prst="rect">
            <a:avLst/>
          </a:prstGeom>
          <a:noFill/>
        </p:spPr>
        <p:txBody>
          <a:bodyPr wrap="none" rtlCol="0">
            <a:spAutoFit/>
          </a:bodyPr>
          <a:lstStyle/>
          <a:p>
            <a:pPr algn="ctr"/>
            <a:r>
              <a:rPr lang="en-US" sz="2400" b="1" dirty="0">
                <a:latin typeface="Times New Roman"/>
                <a:cs typeface="Times New Roman"/>
              </a:rPr>
              <a:t>Examples of Extreme Events</a:t>
            </a:r>
          </a:p>
        </p:txBody>
      </p:sp>
      <p:grpSp>
        <p:nvGrpSpPr>
          <p:cNvPr id="12" name="Group 11"/>
          <p:cNvGrpSpPr>
            <a:grpSpLocks noChangeAspect="1"/>
          </p:cNvGrpSpPr>
          <p:nvPr/>
        </p:nvGrpSpPr>
        <p:grpSpPr>
          <a:xfrm>
            <a:off x="375921" y="5888669"/>
            <a:ext cx="3840480" cy="775926"/>
            <a:chOff x="602075" y="5644166"/>
            <a:chExt cx="3217333" cy="650027"/>
          </a:xfrm>
        </p:grpSpPr>
        <p:pic>
          <p:nvPicPr>
            <p:cNvPr id="4" name="Picture 3"/>
            <p:cNvPicPr>
              <a:picLocks noChangeAspect="1"/>
            </p:cNvPicPr>
            <p:nvPr/>
          </p:nvPicPr>
          <p:blipFill rotWithShape="1">
            <a:blip r:embed="rId5"/>
            <a:srcRect l="91426" t="5575" r="3380" b="6289"/>
            <a:stretch/>
          </p:blipFill>
          <p:spPr>
            <a:xfrm rot="5400000">
              <a:off x="2007077" y="4442082"/>
              <a:ext cx="407327" cy="3217332"/>
            </a:xfrm>
            <a:prstGeom prst="rect">
              <a:avLst/>
            </a:prstGeom>
          </p:spPr>
        </p:pic>
        <p:sp>
          <p:nvSpPr>
            <p:cNvPr id="30" name="TextBox 29"/>
            <p:cNvSpPr txBox="1"/>
            <p:nvPr/>
          </p:nvSpPr>
          <p:spPr>
            <a:xfrm>
              <a:off x="1422046" y="5644166"/>
              <a:ext cx="1578180" cy="206270"/>
            </a:xfrm>
            <a:prstGeom prst="rect">
              <a:avLst/>
            </a:prstGeom>
            <a:solidFill>
              <a:schemeClr val="bg1"/>
            </a:solidFill>
          </p:spPr>
          <p:txBody>
            <a:bodyPr wrap="none" rtlCol="0">
              <a:spAutoFit/>
            </a:bodyPr>
            <a:lstStyle/>
            <a:p>
              <a:pPr algn="ctr"/>
              <a:r>
                <a:rPr lang="en-US" sz="1000" dirty="0">
                  <a:latin typeface="Helvetica"/>
                  <a:cs typeface="Helvetica"/>
                </a:rPr>
                <a:t>Total Precipitable Water (mm)</a:t>
              </a:r>
            </a:p>
          </p:txBody>
        </p:sp>
        <p:sp>
          <p:nvSpPr>
            <p:cNvPr id="26" name="Rectangle 25"/>
            <p:cNvSpPr/>
            <p:nvPr/>
          </p:nvSpPr>
          <p:spPr>
            <a:xfrm>
              <a:off x="602076" y="5677223"/>
              <a:ext cx="3217332" cy="61697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1402278" y="3395894"/>
            <a:ext cx="556563" cy="400110"/>
          </a:xfrm>
          <a:prstGeom prst="rect">
            <a:avLst/>
          </a:prstGeom>
          <a:noFill/>
        </p:spPr>
        <p:txBody>
          <a:bodyPr wrap="none" rtlCol="0">
            <a:spAutoFit/>
          </a:bodyPr>
          <a:lstStyle/>
          <a:p>
            <a:pPr algn="ctr"/>
            <a:r>
              <a:rPr lang="en-US" sz="2000" b="1" dirty="0">
                <a:ln w="9525">
                  <a:solidFill>
                    <a:schemeClr val="bg1"/>
                  </a:solidFill>
                  <a:prstDash val="solid"/>
                </a:ln>
                <a:effectLst>
                  <a:outerShdw blurRad="12700" dist="38100" dir="2700000" algn="tl" rotWithShape="0">
                    <a:schemeClr val="bg1">
                      <a:lumMod val="50000"/>
                    </a:schemeClr>
                  </a:outerShdw>
                </a:effectLst>
                <a:latin typeface="Helvetica"/>
                <a:cs typeface="Helvetica"/>
              </a:rPr>
              <a:t>AR</a:t>
            </a:r>
          </a:p>
        </p:txBody>
      </p:sp>
      <p:sp>
        <p:nvSpPr>
          <p:cNvPr id="11" name="TextBox 10"/>
          <p:cNvSpPr txBox="1"/>
          <p:nvPr/>
        </p:nvSpPr>
        <p:spPr>
          <a:xfrm>
            <a:off x="821278" y="742038"/>
            <a:ext cx="2975430" cy="523220"/>
          </a:xfrm>
          <a:prstGeom prst="rect">
            <a:avLst/>
          </a:prstGeom>
          <a:noFill/>
        </p:spPr>
        <p:txBody>
          <a:bodyPr wrap="none" rtlCol="0">
            <a:spAutoFit/>
          </a:bodyPr>
          <a:lstStyle/>
          <a:p>
            <a:pPr algn="ctr"/>
            <a:r>
              <a:rPr lang="en-US" sz="1400" b="1" dirty="0">
                <a:latin typeface="Helvetica"/>
                <a:cs typeface="Helvetica"/>
              </a:rPr>
              <a:t>1200 UTC 7 Feb 2017</a:t>
            </a:r>
          </a:p>
          <a:p>
            <a:pPr algn="ctr"/>
            <a:r>
              <a:rPr lang="en-US" sz="1400" dirty="0">
                <a:latin typeface="Helvetica"/>
                <a:cs typeface="Helvetica"/>
              </a:rPr>
              <a:t>Satellite-derived Precipitable Water</a:t>
            </a:r>
          </a:p>
        </p:txBody>
      </p:sp>
      <p:sp>
        <p:nvSpPr>
          <p:cNvPr id="31" name="TextBox 30"/>
          <p:cNvSpPr txBox="1"/>
          <p:nvPr/>
        </p:nvSpPr>
        <p:spPr>
          <a:xfrm>
            <a:off x="339578" y="1220759"/>
            <a:ext cx="915635" cy="369332"/>
          </a:xfrm>
          <a:prstGeom prst="rect">
            <a:avLst/>
          </a:prstGeom>
          <a:noFill/>
        </p:spPr>
        <p:txBody>
          <a:bodyPr wrap="none" rtlCol="0">
            <a:spAutoFit/>
          </a:bodyPr>
          <a:lstStyle/>
          <a:p>
            <a:r>
              <a:rPr lang="en-US" b="1">
                <a:solidFill>
                  <a:schemeClr val="bg1"/>
                </a:solidFill>
                <a:latin typeface="Times New Roman" charset="0"/>
                <a:ea typeface="Times New Roman" charset="0"/>
                <a:cs typeface="Times New Roman" charset="0"/>
              </a:rPr>
              <a:t>CIMSS</a:t>
            </a:r>
          </a:p>
        </p:txBody>
      </p:sp>
      <p:sp>
        <p:nvSpPr>
          <p:cNvPr id="34" name="TextBox 33"/>
          <p:cNvSpPr txBox="1"/>
          <p:nvPr/>
        </p:nvSpPr>
        <p:spPr>
          <a:xfrm>
            <a:off x="4401467" y="742038"/>
            <a:ext cx="4185698" cy="523220"/>
          </a:xfrm>
          <a:prstGeom prst="rect">
            <a:avLst/>
          </a:prstGeom>
          <a:noFill/>
        </p:spPr>
        <p:txBody>
          <a:bodyPr wrap="none" rtlCol="0">
            <a:spAutoFit/>
          </a:bodyPr>
          <a:lstStyle/>
          <a:p>
            <a:pPr algn="ctr"/>
            <a:r>
              <a:rPr lang="en-US" sz="1400" b="1" dirty="0">
                <a:latin typeface="Helvetica"/>
                <a:cs typeface="Helvetica"/>
              </a:rPr>
              <a:t>10 Feb 2017</a:t>
            </a:r>
          </a:p>
          <a:p>
            <a:pPr algn="ctr"/>
            <a:r>
              <a:rPr lang="en-US" sz="1400" dirty="0">
                <a:latin typeface="Helvetica"/>
                <a:cs typeface="Helvetica"/>
              </a:rPr>
              <a:t>Oroville Dam Spillway + Auxiliary Spillway Incident</a:t>
            </a:r>
          </a:p>
        </p:txBody>
      </p:sp>
      <p:pic>
        <p:nvPicPr>
          <p:cNvPr id="35" name="Orovil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5292" r="28488"/>
          <a:stretch/>
        </p:blipFill>
        <p:spPr>
          <a:xfrm>
            <a:off x="4387755" y="1216614"/>
            <a:ext cx="4475243" cy="5447981"/>
          </a:xfrm>
          <a:prstGeom prst="rect">
            <a:avLst/>
          </a:prstGeom>
          <a:solidFill>
            <a:schemeClr val="tx1"/>
          </a:solidFill>
          <a:ln>
            <a:solidFill>
              <a:schemeClr val="tx1"/>
            </a:solidFill>
          </a:ln>
        </p:spPr>
      </p:pic>
      <p:sp>
        <p:nvSpPr>
          <p:cNvPr id="36" name="TextBox 35"/>
          <p:cNvSpPr txBox="1"/>
          <p:nvPr/>
        </p:nvSpPr>
        <p:spPr>
          <a:xfrm>
            <a:off x="4346661" y="6509387"/>
            <a:ext cx="1637738" cy="215444"/>
          </a:xfrm>
          <a:prstGeom prst="rect">
            <a:avLst/>
          </a:prstGeom>
          <a:noFill/>
        </p:spPr>
        <p:txBody>
          <a:bodyPr wrap="none" rtlCol="0">
            <a:spAutoFit/>
          </a:bodyPr>
          <a:lstStyle/>
          <a:p>
            <a:r>
              <a:rPr lang="en-US" sz="800" i="1" dirty="0">
                <a:solidFill>
                  <a:srgbClr val="FFFFFF"/>
                </a:solidFill>
                <a:latin typeface="Helvetica"/>
                <a:cs typeface="Helvetica"/>
              </a:rPr>
              <a:t>http://</a:t>
            </a:r>
            <a:r>
              <a:rPr lang="en-US" sz="800" i="1" dirty="0" err="1">
                <a:solidFill>
                  <a:srgbClr val="FFFFFF"/>
                </a:solidFill>
                <a:latin typeface="Helvetica"/>
                <a:cs typeface="Helvetica"/>
              </a:rPr>
              <a:t>i.imgur.com</a:t>
            </a:r>
            <a:r>
              <a:rPr lang="en-US" sz="800" i="1" dirty="0">
                <a:solidFill>
                  <a:srgbClr val="FFFFFF"/>
                </a:solidFill>
                <a:latin typeface="Helvetica"/>
                <a:cs typeface="Helvetica"/>
              </a:rPr>
              <a:t>/8Uj7Y7o.mp4</a:t>
            </a:r>
          </a:p>
        </p:txBody>
      </p:sp>
      <p:pic>
        <p:nvPicPr>
          <p:cNvPr id="3" name="Picture 2">
            <a:extLst>
              <a:ext uri="{FF2B5EF4-FFF2-40B4-BE49-F238E27FC236}">
                <a16:creationId xmlns:a16="http://schemas.microsoft.com/office/drawing/2014/main" id="{1C8FB901-7BD9-3F40-A6CB-DA8FEB852AF6}"/>
              </a:ext>
            </a:extLst>
          </p:cNvPr>
          <p:cNvPicPr>
            <a:picLocks noChangeAspect="1"/>
          </p:cNvPicPr>
          <p:nvPr/>
        </p:nvPicPr>
        <p:blipFill>
          <a:blip r:embed="rId7"/>
          <a:stretch>
            <a:fillRect/>
          </a:stretch>
        </p:blipFill>
        <p:spPr>
          <a:xfrm>
            <a:off x="2309751" y="4146656"/>
            <a:ext cx="1865983" cy="1688458"/>
          </a:xfrm>
          <a:prstGeom prst="rect">
            <a:avLst/>
          </a:prstGeom>
        </p:spPr>
      </p:pic>
    </p:spTree>
    <p:extLst>
      <p:ext uri="{BB962C8B-B14F-4D97-AF65-F5344CB8AC3E}">
        <p14:creationId xmlns:p14="http://schemas.microsoft.com/office/powerpoint/2010/main" val="103570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5"/>
                </p:tgtEl>
              </p:cMediaNode>
            </p:video>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5"/>
                                        </p:tgtEl>
                                      </p:cBhvr>
                                    </p:cmd>
                                  </p:childTnLst>
                                </p:cTn>
                              </p:par>
                            </p:childTnLst>
                          </p:cTn>
                        </p:par>
                      </p:childTnLst>
                    </p:cTn>
                  </p:par>
                </p:childTnLst>
              </p:cTn>
              <p:nextCondLst>
                <p:cond evt="onClick" delay="0">
                  <p:tgtEl>
                    <p:spTgt spid="3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EF3FE-D02C-B642-89E2-DBF18209E417}"/>
              </a:ext>
            </a:extLst>
          </p:cNvPr>
          <p:cNvPicPr>
            <a:picLocks noChangeAspect="1"/>
          </p:cNvPicPr>
          <p:nvPr/>
        </p:nvPicPr>
        <p:blipFill rotWithShape="1">
          <a:blip r:embed="rId2">
            <a:extLst>
              <a:ext uri="{28A0092B-C50C-407E-A947-70E740481C1C}">
                <a14:useLocalDpi xmlns:a14="http://schemas.microsoft.com/office/drawing/2010/main" val="0"/>
              </a:ext>
            </a:extLst>
          </a:blip>
          <a:srcRect b="49832"/>
          <a:stretch/>
        </p:blipFill>
        <p:spPr bwMode="auto">
          <a:xfrm>
            <a:off x="310896" y="619124"/>
            <a:ext cx="8522208" cy="3717579"/>
          </a:xfrm>
          <a:prstGeom prst="rect">
            <a:avLst/>
          </a:prstGeom>
          <a:noFill/>
        </p:spPr>
      </p:pic>
      <p:sp>
        <p:nvSpPr>
          <p:cNvPr id="5" name="Rectangle 4">
            <a:extLst>
              <a:ext uri="{FF2B5EF4-FFF2-40B4-BE49-F238E27FC236}">
                <a16:creationId xmlns:a16="http://schemas.microsoft.com/office/drawing/2014/main" id="{B9587843-5177-E541-9A6A-39FA34690BE6}"/>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E4751CB-DBE3-D345-B432-3AF2D6B2ADBE}"/>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46661E8-93D9-0645-922A-CC606775F618}"/>
              </a:ext>
            </a:extLst>
          </p:cNvPr>
          <p:cNvSpPr txBox="1"/>
          <p:nvPr/>
        </p:nvSpPr>
        <p:spPr>
          <a:xfrm>
            <a:off x="1851609" y="153237"/>
            <a:ext cx="5440913" cy="461665"/>
          </a:xfrm>
          <a:prstGeom prst="rect">
            <a:avLst/>
          </a:prstGeom>
          <a:noFill/>
        </p:spPr>
        <p:txBody>
          <a:bodyPr wrap="none" rtlCol="0">
            <a:spAutoFit/>
          </a:bodyPr>
          <a:lstStyle/>
          <a:p>
            <a:pPr algn="ctr"/>
            <a:r>
              <a:rPr lang="en-US" sz="2400" b="1" dirty="0">
                <a:latin typeface="Times New Roman"/>
                <a:cs typeface="Times New Roman"/>
              </a:rPr>
              <a:t>AR Scale Example: 5–10 February 2017</a:t>
            </a:r>
          </a:p>
        </p:txBody>
      </p:sp>
      <p:sp>
        <p:nvSpPr>
          <p:cNvPr id="9" name="TextBox 8">
            <a:extLst>
              <a:ext uri="{FF2B5EF4-FFF2-40B4-BE49-F238E27FC236}">
                <a16:creationId xmlns:a16="http://schemas.microsoft.com/office/drawing/2014/main" id="{51158D63-92A6-8245-8BD1-D9A7C38B8F82}"/>
              </a:ext>
            </a:extLst>
          </p:cNvPr>
          <p:cNvSpPr txBox="1"/>
          <p:nvPr/>
        </p:nvSpPr>
        <p:spPr>
          <a:xfrm>
            <a:off x="339578" y="4356507"/>
            <a:ext cx="4066822"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Max IVT during 120-h period</a:t>
            </a:r>
          </a:p>
        </p:txBody>
      </p:sp>
      <p:sp>
        <p:nvSpPr>
          <p:cNvPr id="10" name="TextBox 9">
            <a:extLst>
              <a:ext uri="{FF2B5EF4-FFF2-40B4-BE49-F238E27FC236}">
                <a16:creationId xmlns:a16="http://schemas.microsoft.com/office/drawing/2014/main" id="{4908F4BE-3509-C748-959F-9785A6790C1E}"/>
              </a:ext>
            </a:extLst>
          </p:cNvPr>
          <p:cNvSpPr txBox="1"/>
          <p:nvPr/>
        </p:nvSpPr>
        <p:spPr>
          <a:xfrm>
            <a:off x="4528800" y="4356506"/>
            <a:ext cx="4024800"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Duration of IVT&gt;250 for 120-h period</a:t>
            </a:r>
          </a:p>
        </p:txBody>
      </p:sp>
      <p:sp>
        <p:nvSpPr>
          <p:cNvPr id="2" name="TextBox 1">
            <a:extLst>
              <a:ext uri="{FF2B5EF4-FFF2-40B4-BE49-F238E27FC236}">
                <a16:creationId xmlns:a16="http://schemas.microsoft.com/office/drawing/2014/main" id="{A823B97B-367B-CD46-B4E8-814F623FA567}"/>
              </a:ext>
            </a:extLst>
          </p:cNvPr>
          <p:cNvSpPr txBox="1"/>
          <p:nvPr/>
        </p:nvSpPr>
        <p:spPr>
          <a:xfrm>
            <a:off x="1166400" y="1569600"/>
            <a:ext cx="22483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IVT &gt;1000 kg m</a:t>
            </a:r>
            <a:r>
              <a:rPr lang="en-US" b="1" baseline="30000" dirty="0">
                <a:latin typeface="Times New Roman" panose="02020603050405020304" pitchFamily="18" charset="0"/>
                <a:cs typeface="Times New Roman" panose="02020603050405020304" pitchFamily="18" charset="0"/>
              </a:rPr>
              <a:t>–1</a:t>
            </a:r>
            <a:r>
              <a:rPr lang="en-US" b="1" dirty="0">
                <a:latin typeface="Times New Roman" panose="02020603050405020304" pitchFamily="18" charset="0"/>
                <a:cs typeface="Times New Roman" panose="02020603050405020304" pitchFamily="18" charset="0"/>
              </a:rPr>
              <a:t> s</a:t>
            </a:r>
            <a:r>
              <a:rPr lang="en-US" b="1" baseline="30000" dirty="0">
                <a:latin typeface="Times New Roman" panose="02020603050405020304" pitchFamily="18" charset="0"/>
                <a:cs typeface="Times New Roman" panose="02020603050405020304" pitchFamily="18" charset="0"/>
              </a:rPr>
              <a:t>–1</a:t>
            </a:r>
          </a:p>
        </p:txBody>
      </p:sp>
      <p:cxnSp>
        <p:nvCxnSpPr>
          <p:cNvPr id="11" name="Straight Arrow Connector 10">
            <a:extLst>
              <a:ext uri="{FF2B5EF4-FFF2-40B4-BE49-F238E27FC236}">
                <a16:creationId xmlns:a16="http://schemas.microsoft.com/office/drawing/2014/main" id="{E28F6D3E-0748-C949-A52E-C49D2E45E1CF}"/>
              </a:ext>
            </a:extLst>
          </p:cNvPr>
          <p:cNvCxnSpPr/>
          <p:nvPr/>
        </p:nvCxnSpPr>
        <p:spPr>
          <a:xfrm>
            <a:off x="1787489" y="1951200"/>
            <a:ext cx="1157311" cy="4464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FFA658A-2F8D-844F-8E74-B6C800B27900}"/>
              </a:ext>
            </a:extLst>
          </p:cNvPr>
          <p:cNvCxnSpPr>
            <a:cxnSpLocks/>
          </p:cNvCxnSpPr>
          <p:nvPr/>
        </p:nvCxnSpPr>
        <p:spPr>
          <a:xfrm>
            <a:off x="1787243" y="1946978"/>
            <a:ext cx="1279957" cy="65942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E3017EF-93B2-0946-8125-678FC287A38E}"/>
              </a:ext>
            </a:extLst>
          </p:cNvPr>
          <p:cNvSpPr txBox="1"/>
          <p:nvPr/>
        </p:nvSpPr>
        <p:spPr>
          <a:xfrm>
            <a:off x="5175042" y="1577646"/>
            <a:ext cx="168828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Duration &gt;48 h</a:t>
            </a:r>
          </a:p>
        </p:txBody>
      </p:sp>
      <p:cxnSp>
        <p:nvCxnSpPr>
          <p:cNvPr id="17" name="Straight Arrow Connector 16">
            <a:extLst>
              <a:ext uri="{FF2B5EF4-FFF2-40B4-BE49-F238E27FC236}">
                <a16:creationId xmlns:a16="http://schemas.microsoft.com/office/drawing/2014/main" id="{294A67B0-6997-D541-95BD-F2F15978FADC}"/>
              </a:ext>
            </a:extLst>
          </p:cNvPr>
          <p:cNvCxnSpPr>
            <a:cxnSpLocks/>
          </p:cNvCxnSpPr>
          <p:nvPr/>
        </p:nvCxnSpPr>
        <p:spPr>
          <a:xfrm>
            <a:off x="6076685" y="1955024"/>
            <a:ext cx="1279957" cy="65942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FBA10D4-E306-B149-B7C9-726912CF2E30}"/>
              </a:ext>
            </a:extLst>
          </p:cNvPr>
          <p:cNvSpPr txBox="1"/>
          <p:nvPr/>
        </p:nvSpPr>
        <p:spPr>
          <a:xfrm>
            <a:off x="339578" y="5382465"/>
            <a:ext cx="5064207" cy="923330"/>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Determining preliminary and final AR category:</a:t>
            </a:r>
          </a:p>
          <a:p>
            <a:r>
              <a:rPr lang="en-US" dirty="0">
                <a:latin typeface="Times New Roman" panose="02020603050405020304" pitchFamily="18" charset="0"/>
                <a:cs typeface="Times New Roman" panose="02020603050405020304" pitchFamily="18" charset="0"/>
              </a:rPr>
              <a:t>Max IVT&gt;1000 kg  m</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s</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sym typeface="Wingdings" pitchFamily="2" charset="2"/>
              </a:rPr>
              <a:t>	</a:t>
            </a:r>
            <a:r>
              <a:rPr lang="en-US" dirty="0">
                <a:latin typeface="Times New Roman" panose="02020603050405020304" pitchFamily="18" charset="0"/>
                <a:cs typeface="Times New Roman" panose="02020603050405020304" pitchFamily="18" charset="0"/>
              </a:rPr>
              <a:t>Cat 4… </a:t>
            </a:r>
          </a:p>
          <a:p>
            <a:r>
              <a:rPr lang="en-US" dirty="0">
                <a:latin typeface="Times New Roman" panose="02020603050405020304" pitchFamily="18" charset="0"/>
                <a:cs typeface="Times New Roman" panose="02020603050405020304" pitchFamily="18" charset="0"/>
              </a:rPr>
              <a:t>Duration &gt;48 h </a:t>
            </a:r>
            <a:r>
              <a:rPr lang="en-US" dirty="0">
                <a:latin typeface="Times New Roman" panose="02020603050405020304" pitchFamily="18" charset="0"/>
                <a:cs typeface="Times New Roman" panose="02020603050405020304" pitchFamily="18" charset="0"/>
                <a:sym typeface="Wingdings" pitchFamily="2" charset="2"/>
              </a:rPr>
              <a:t>				</a:t>
            </a:r>
            <a:r>
              <a:rPr lang="en-US" dirty="0">
                <a:latin typeface="Times New Roman" panose="02020603050405020304" pitchFamily="18" charset="0"/>
                <a:cs typeface="Times New Roman" panose="02020603050405020304" pitchFamily="18" charset="0"/>
              </a:rPr>
              <a:t>Promotes to Cat 5</a:t>
            </a:r>
          </a:p>
        </p:txBody>
      </p:sp>
    </p:spTree>
    <p:extLst>
      <p:ext uri="{BB962C8B-B14F-4D97-AF65-F5344CB8AC3E}">
        <p14:creationId xmlns:p14="http://schemas.microsoft.com/office/powerpoint/2010/main" val="2000925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EF3FE-D02C-B642-89E2-DBF18209E417}"/>
              </a:ext>
            </a:extLst>
          </p:cNvPr>
          <p:cNvPicPr>
            <a:picLocks noChangeAspect="1"/>
          </p:cNvPicPr>
          <p:nvPr/>
        </p:nvPicPr>
        <p:blipFill rotWithShape="1">
          <a:blip r:embed="rId2">
            <a:extLst>
              <a:ext uri="{28A0092B-C50C-407E-A947-70E740481C1C}">
                <a14:useLocalDpi xmlns:a14="http://schemas.microsoft.com/office/drawing/2010/main" val="0"/>
              </a:ext>
            </a:extLst>
          </a:blip>
          <a:srcRect t="49913"/>
          <a:stretch/>
        </p:blipFill>
        <p:spPr bwMode="auto">
          <a:xfrm>
            <a:off x="340791" y="608786"/>
            <a:ext cx="8522208" cy="3711593"/>
          </a:xfrm>
          <a:prstGeom prst="rect">
            <a:avLst/>
          </a:prstGeom>
          <a:noFill/>
        </p:spPr>
      </p:pic>
      <p:sp>
        <p:nvSpPr>
          <p:cNvPr id="5" name="Rectangle 4">
            <a:extLst>
              <a:ext uri="{FF2B5EF4-FFF2-40B4-BE49-F238E27FC236}">
                <a16:creationId xmlns:a16="http://schemas.microsoft.com/office/drawing/2014/main" id="{B9587843-5177-E541-9A6A-39FA34690BE6}"/>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E4751CB-DBE3-D345-B432-3AF2D6B2ADBE}"/>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46661E8-93D9-0645-922A-CC606775F618}"/>
              </a:ext>
            </a:extLst>
          </p:cNvPr>
          <p:cNvSpPr txBox="1"/>
          <p:nvPr/>
        </p:nvSpPr>
        <p:spPr>
          <a:xfrm>
            <a:off x="1864433" y="153237"/>
            <a:ext cx="5415264" cy="461665"/>
          </a:xfrm>
          <a:prstGeom prst="rect">
            <a:avLst/>
          </a:prstGeom>
          <a:noFill/>
        </p:spPr>
        <p:txBody>
          <a:bodyPr wrap="none" rtlCol="0">
            <a:spAutoFit/>
          </a:bodyPr>
          <a:lstStyle/>
          <a:p>
            <a:pPr algn="ctr"/>
            <a:r>
              <a:rPr lang="en-US" sz="2400" b="1" dirty="0">
                <a:latin typeface="Times New Roman"/>
                <a:cs typeface="Times New Roman"/>
              </a:rPr>
              <a:t>AR Scale Example: 5–10 February 2017</a:t>
            </a:r>
          </a:p>
        </p:txBody>
      </p:sp>
      <p:sp>
        <p:nvSpPr>
          <p:cNvPr id="9" name="TextBox 8">
            <a:extLst>
              <a:ext uri="{FF2B5EF4-FFF2-40B4-BE49-F238E27FC236}">
                <a16:creationId xmlns:a16="http://schemas.microsoft.com/office/drawing/2014/main" id="{E11767EF-D685-1946-804F-2DC82002ABFD}"/>
              </a:ext>
            </a:extLst>
          </p:cNvPr>
          <p:cNvSpPr txBox="1"/>
          <p:nvPr/>
        </p:nvSpPr>
        <p:spPr>
          <a:xfrm>
            <a:off x="160317" y="4463385"/>
            <a:ext cx="4246083" cy="584775"/>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AR Scale based on GFS </a:t>
            </a:r>
            <a:r>
              <a:rPr lang="en-US" sz="1600" b="1" i="1" dirty="0">
                <a:solidFill>
                  <a:srgbClr val="0070C0"/>
                </a:solidFill>
                <a:latin typeface="Times New Roman" panose="02020603050405020304" pitchFamily="18" charset="0"/>
                <a:cs typeface="Times New Roman" panose="02020603050405020304" pitchFamily="18" charset="0"/>
              </a:rPr>
              <a:t>forecasted</a:t>
            </a:r>
            <a:r>
              <a:rPr lang="en-US" sz="1600" i="1" dirty="0">
                <a:latin typeface="Times New Roman" panose="02020603050405020304" pitchFamily="18" charset="0"/>
                <a:cs typeface="Times New Roman" panose="02020603050405020304" pitchFamily="18" charset="0"/>
              </a:rPr>
              <a:t> maximum IVT and duration &gt;250 kg m</a:t>
            </a:r>
            <a:r>
              <a:rPr lang="en-US" sz="1600" i="1" baseline="30000" dirty="0">
                <a:latin typeface="Times New Roman" panose="02020603050405020304" pitchFamily="18" charset="0"/>
                <a:cs typeface="Times New Roman" panose="02020603050405020304" pitchFamily="18" charset="0"/>
              </a:rPr>
              <a:t>–1</a:t>
            </a:r>
            <a:r>
              <a:rPr lang="en-US" sz="1600" i="1" dirty="0">
                <a:latin typeface="Times New Roman" panose="02020603050405020304" pitchFamily="18" charset="0"/>
                <a:cs typeface="Times New Roman" panose="02020603050405020304" pitchFamily="18" charset="0"/>
              </a:rPr>
              <a:t> s</a:t>
            </a:r>
            <a:r>
              <a:rPr lang="en-US" sz="1600" i="1" baseline="30000" dirty="0">
                <a:latin typeface="Times New Roman" panose="02020603050405020304" pitchFamily="18" charset="0"/>
                <a:cs typeface="Times New Roman" panose="02020603050405020304" pitchFamily="18" charset="0"/>
              </a:rPr>
              <a:t>–1</a:t>
            </a:r>
          </a:p>
        </p:txBody>
      </p:sp>
      <p:sp>
        <p:nvSpPr>
          <p:cNvPr id="10" name="TextBox 9">
            <a:extLst>
              <a:ext uri="{FF2B5EF4-FFF2-40B4-BE49-F238E27FC236}">
                <a16:creationId xmlns:a16="http://schemas.microsoft.com/office/drawing/2014/main" id="{AA17C399-7A04-FA4C-9EBB-E264071166A6}"/>
              </a:ext>
            </a:extLst>
          </p:cNvPr>
          <p:cNvSpPr txBox="1"/>
          <p:nvPr/>
        </p:nvSpPr>
        <p:spPr>
          <a:xfrm>
            <a:off x="4601288" y="4463384"/>
            <a:ext cx="4150826" cy="584775"/>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AR Scale based on GFS </a:t>
            </a:r>
            <a:r>
              <a:rPr lang="en-US" sz="1600" b="1" i="1" dirty="0">
                <a:solidFill>
                  <a:srgbClr val="FF0000"/>
                </a:solidFill>
                <a:latin typeface="Times New Roman" panose="02020603050405020304" pitchFamily="18" charset="0"/>
                <a:cs typeface="Times New Roman" panose="02020603050405020304" pitchFamily="18" charset="0"/>
              </a:rPr>
              <a:t>observed</a:t>
            </a:r>
            <a:r>
              <a:rPr lang="en-US" sz="1600" i="1" dirty="0">
                <a:latin typeface="Times New Roman" panose="02020603050405020304" pitchFamily="18" charset="0"/>
                <a:cs typeface="Times New Roman" panose="02020603050405020304" pitchFamily="18" charset="0"/>
              </a:rPr>
              <a:t> maximum IVT and duration &gt;250 kg m</a:t>
            </a:r>
            <a:r>
              <a:rPr lang="en-US" sz="1600" i="1" baseline="30000" dirty="0">
                <a:latin typeface="Times New Roman" panose="02020603050405020304" pitchFamily="18" charset="0"/>
                <a:cs typeface="Times New Roman" panose="02020603050405020304" pitchFamily="18" charset="0"/>
              </a:rPr>
              <a:t>–1</a:t>
            </a:r>
            <a:r>
              <a:rPr lang="en-US" sz="1600" i="1" dirty="0">
                <a:latin typeface="Times New Roman" panose="02020603050405020304" pitchFamily="18" charset="0"/>
                <a:cs typeface="Times New Roman" panose="02020603050405020304" pitchFamily="18" charset="0"/>
              </a:rPr>
              <a:t> s</a:t>
            </a:r>
            <a:r>
              <a:rPr lang="en-US" sz="1600" i="1" baseline="30000" dirty="0">
                <a:latin typeface="Times New Roman" panose="02020603050405020304" pitchFamily="18" charset="0"/>
                <a:cs typeface="Times New Roman" panose="02020603050405020304" pitchFamily="18" charset="0"/>
              </a:rPr>
              <a:t>–1 </a:t>
            </a:r>
            <a:r>
              <a:rPr lang="en-US" sz="1600" i="1" dirty="0">
                <a:latin typeface="Times New Roman" panose="02020603050405020304" pitchFamily="18" charset="0"/>
                <a:cs typeface="Times New Roman" panose="02020603050405020304" pitchFamily="18" charset="0"/>
              </a:rPr>
              <a:t>&amp; anomaly (dots)</a:t>
            </a:r>
          </a:p>
        </p:txBody>
      </p:sp>
      <p:sp>
        <p:nvSpPr>
          <p:cNvPr id="11" name="TextBox 10">
            <a:extLst>
              <a:ext uri="{FF2B5EF4-FFF2-40B4-BE49-F238E27FC236}">
                <a16:creationId xmlns:a16="http://schemas.microsoft.com/office/drawing/2014/main" id="{247BFB74-4252-1140-8175-A33F35C05766}"/>
              </a:ext>
            </a:extLst>
          </p:cNvPr>
          <p:cNvSpPr txBox="1"/>
          <p:nvPr/>
        </p:nvSpPr>
        <p:spPr>
          <a:xfrm>
            <a:off x="1189248" y="2159168"/>
            <a:ext cx="675185" cy="338554"/>
          </a:xfrm>
          <a:prstGeom prst="rect">
            <a:avLst/>
          </a:prstGeom>
          <a:noFill/>
        </p:spPr>
        <p:txBody>
          <a:bodyPr wrap="none" rtlCol="0">
            <a:spAutoFit/>
          </a:bodyPr>
          <a:lstStyle/>
          <a:p>
            <a:r>
              <a:rPr lang="en-US" sz="1600" dirty="0">
                <a:solidFill>
                  <a:srgbClr val="0070C0"/>
                </a:solidFill>
                <a:latin typeface="Helvetica" pitchFamily="2" charset="0"/>
              </a:rPr>
              <a:t>Cat 3</a:t>
            </a:r>
          </a:p>
        </p:txBody>
      </p:sp>
      <p:cxnSp>
        <p:nvCxnSpPr>
          <p:cNvPr id="12" name="Straight Arrow Connector 11">
            <a:extLst>
              <a:ext uri="{FF2B5EF4-FFF2-40B4-BE49-F238E27FC236}">
                <a16:creationId xmlns:a16="http://schemas.microsoft.com/office/drawing/2014/main" id="{ECA6D1F2-805A-BC43-9B38-31B73F14F58E}"/>
              </a:ext>
            </a:extLst>
          </p:cNvPr>
          <p:cNvCxnSpPr>
            <a:cxnSpLocks/>
          </p:cNvCxnSpPr>
          <p:nvPr/>
        </p:nvCxnSpPr>
        <p:spPr>
          <a:xfrm>
            <a:off x="1864434" y="2328446"/>
            <a:ext cx="1325166" cy="18546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1E5282A7-4B8B-BA41-8009-C530E501B8F6}"/>
              </a:ext>
            </a:extLst>
          </p:cNvPr>
          <p:cNvSpPr txBox="1"/>
          <p:nvPr/>
        </p:nvSpPr>
        <p:spPr>
          <a:xfrm>
            <a:off x="5474448" y="2159168"/>
            <a:ext cx="675185" cy="338554"/>
          </a:xfrm>
          <a:prstGeom prst="rect">
            <a:avLst/>
          </a:prstGeom>
          <a:noFill/>
        </p:spPr>
        <p:txBody>
          <a:bodyPr wrap="none" rtlCol="0">
            <a:spAutoFit/>
          </a:bodyPr>
          <a:lstStyle/>
          <a:p>
            <a:r>
              <a:rPr lang="en-US" sz="1600" dirty="0">
                <a:solidFill>
                  <a:srgbClr val="FF0000"/>
                </a:solidFill>
                <a:latin typeface="Helvetica" pitchFamily="2" charset="0"/>
              </a:rPr>
              <a:t>Cat 4</a:t>
            </a:r>
          </a:p>
        </p:txBody>
      </p:sp>
      <p:cxnSp>
        <p:nvCxnSpPr>
          <p:cNvPr id="17" name="Straight Arrow Connector 16">
            <a:extLst>
              <a:ext uri="{FF2B5EF4-FFF2-40B4-BE49-F238E27FC236}">
                <a16:creationId xmlns:a16="http://schemas.microsoft.com/office/drawing/2014/main" id="{5AF5AECD-2621-1F44-95FF-EE14054BE8C0}"/>
              </a:ext>
            </a:extLst>
          </p:cNvPr>
          <p:cNvCxnSpPr>
            <a:cxnSpLocks/>
          </p:cNvCxnSpPr>
          <p:nvPr/>
        </p:nvCxnSpPr>
        <p:spPr>
          <a:xfrm>
            <a:off x="6149634" y="2328446"/>
            <a:ext cx="1325166" cy="18546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867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05C39B4D-9826-DE48-B3B1-66BAF81B074A}"/>
              </a:ext>
            </a:extLst>
          </p:cNvPr>
          <p:cNvSpPr txBox="1">
            <a:spLocks/>
          </p:cNvSpPr>
          <p:nvPr/>
        </p:nvSpPr>
        <p:spPr>
          <a:xfrm>
            <a:off x="364242" y="474316"/>
            <a:ext cx="8415516" cy="56521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defRPr/>
            </a:pPr>
            <a:r>
              <a:rPr lang="en-US" b="1" dirty="0">
                <a:latin typeface="Times New Roman" panose="02020603050405020304" pitchFamily="18" charset="0"/>
                <a:cs typeface="Times New Roman" panose="02020603050405020304" pitchFamily="18" charset="0"/>
              </a:rPr>
              <a:t>ATMOSPHERIC RIVER: </a:t>
            </a:r>
            <a:r>
              <a:rPr lang="en-US" sz="2800" b="1" dirty="0">
                <a:solidFill>
                  <a:srgbClr val="FF0000"/>
                </a:solidFill>
                <a:latin typeface="Times New Roman" panose="02020603050405020304" pitchFamily="18" charset="0"/>
                <a:cs typeface="Times New Roman" panose="02020603050405020304" pitchFamily="18" charset="0"/>
              </a:rPr>
              <a:t>A long, narrow and transient corridor of strong horizontal water vapor transport that is typically associated with a low-level jet stream ahead of the cold front of an extratropical cyclone.</a:t>
            </a:r>
            <a:r>
              <a:rPr lang="en-US" sz="2800" dirty="0">
                <a:latin typeface="Times New Roman" panose="02020603050405020304" pitchFamily="18" charset="0"/>
                <a:cs typeface="Times New Roman" panose="02020603050405020304" pitchFamily="18" charset="0"/>
              </a:rPr>
              <a:t> </a:t>
            </a:r>
            <a:r>
              <a:rPr lang="en-US" sz="2800" dirty="0">
                <a:solidFill>
                  <a:schemeClr val="bg1">
                    <a:lumMod val="75000"/>
                  </a:schemeClr>
                </a:solidFill>
                <a:latin typeface="Times New Roman" panose="02020603050405020304" pitchFamily="18" charset="0"/>
                <a:cs typeface="Times New Roman" panose="02020603050405020304" pitchFamily="18" charset="0"/>
              </a:rPr>
              <a:t>The water vapor in atmospheric rivers is supplied by tropical and/or extratropical moisture sources.  Atmospheric rivers frequently lead to heavy precipitation where they are forced upward, e.g., by mountains or by ascent in the warm conveyor belt.  Horizontal water vapor transport in the mid-latitudes occurs primarily in atmospheric rivers and is focused in the lower troposphere. </a:t>
            </a:r>
          </a:p>
          <a:p>
            <a:pPr marL="0" indent="0" algn="just">
              <a:buNone/>
              <a:defRPr/>
            </a:pPr>
            <a:endParaRPr lang="en-US" sz="2800" dirty="0">
              <a:solidFill>
                <a:schemeClr val="bg1">
                  <a:lumMod val="75000"/>
                </a:schemeClr>
              </a:solidFill>
              <a:latin typeface="Times New Roman" panose="02020603050405020304" pitchFamily="18" charset="0"/>
              <a:cs typeface="Times New Roman" panose="02020603050405020304" pitchFamily="18" charset="0"/>
            </a:endParaRPr>
          </a:p>
          <a:p>
            <a:pPr marL="0" indent="0" algn="just">
              <a:buNone/>
              <a:defRPr/>
            </a:pPr>
            <a:r>
              <a:rPr lang="en-US" sz="1600" i="1" dirty="0">
                <a:latin typeface="Times New Roman" panose="02020603050405020304" pitchFamily="18" charset="0"/>
                <a:cs typeface="Times New Roman" panose="02020603050405020304" pitchFamily="18" charset="0"/>
              </a:rPr>
              <a:t>– Added to AMS Glossary of Meteorology May 2017 (as described by Ralph et al. 2018, BAMS)</a:t>
            </a:r>
          </a:p>
        </p:txBody>
      </p:sp>
    </p:spTree>
    <p:extLst>
      <p:ext uri="{BB962C8B-B14F-4D97-AF65-F5344CB8AC3E}">
        <p14:creationId xmlns:p14="http://schemas.microsoft.com/office/powerpoint/2010/main" val="1986155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CC9CAC-88CC-134C-9028-04936E8C6028}"/>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72E3239-397B-8949-A5B8-6701DC860B0D}"/>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7C00493-EFA7-C847-898F-6CFE95ED02BA}"/>
              </a:ext>
            </a:extLst>
          </p:cNvPr>
          <p:cNvSpPr txBox="1"/>
          <p:nvPr/>
        </p:nvSpPr>
        <p:spPr>
          <a:xfrm>
            <a:off x="1525563" y="153237"/>
            <a:ext cx="6093015" cy="461665"/>
          </a:xfrm>
          <a:prstGeom prst="rect">
            <a:avLst/>
          </a:prstGeom>
          <a:noFill/>
        </p:spPr>
        <p:txBody>
          <a:bodyPr wrap="none" rtlCol="0">
            <a:spAutoFit/>
          </a:bodyPr>
          <a:lstStyle/>
          <a:p>
            <a:pPr algn="ctr"/>
            <a:r>
              <a:rPr lang="en-US" sz="2400" b="1" dirty="0">
                <a:latin typeface="Times New Roman"/>
                <a:cs typeface="Times New Roman"/>
              </a:rPr>
              <a:t>Seasonality of ARs at Bodega Bay, California</a:t>
            </a:r>
          </a:p>
        </p:txBody>
      </p:sp>
      <p:sp>
        <p:nvSpPr>
          <p:cNvPr id="10" name="Rectangle 9">
            <a:extLst>
              <a:ext uri="{FF2B5EF4-FFF2-40B4-BE49-F238E27FC236}">
                <a16:creationId xmlns:a16="http://schemas.microsoft.com/office/drawing/2014/main" id="{80AC2D5F-1273-854B-905E-B606863D100C}"/>
              </a:ext>
            </a:extLst>
          </p:cNvPr>
          <p:cNvSpPr/>
          <p:nvPr/>
        </p:nvSpPr>
        <p:spPr>
          <a:xfrm>
            <a:off x="339578" y="768139"/>
            <a:ext cx="8523421" cy="307777"/>
          </a:xfrm>
          <a:prstGeom prst="rect">
            <a:avLst/>
          </a:prstGeom>
        </p:spPr>
        <p:txBody>
          <a:bodyPr wrap="square">
            <a:spAutoFit/>
          </a:bodyPr>
          <a:lstStyle/>
          <a:p>
            <a:pPr algn="ctr"/>
            <a:r>
              <a:rPr lang="en-US" sz="1400" dirty="0">
                <a:latin typeface="Times New Roman" panose="02020603050405020304" pitchFamily="18" charset="0"/>
                <a:ea typeface="MS Mincho" panose="02020609040205080304" pitchFamily="49" charset="-128"/>
              </a:rPr>
              <a:t>Seasonality of AR Cat events near Bodega Bay, California based on events from MERRA from Jan 1980–Apr 2017</a:t>
            </a:r>
            <a:endParaRPr lang="en-US" sz="1400" dirty="0"/>
          </a:p>
        </p:txBody>
      </p:sp>
      <p:pic>
        <p:nvPicPr>
          <p:cNvPr id="14" name="Picture 13">
            <a:extLst>
              <a:ext uri="{FF2B5EF4-FFF2-40B4-BE49-F238E27FC236}">
                <a16:creationId xmlns:a16="http://schemas.microsoft.com/office/drawing/2014/main" id="{F6526149-B087-5148-8F42-8610CE471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28" y="1086802"/>
            <a:ext cx="7322545" cy="5771198"/>
          </a:xfrm>
          <a:prstGeom prst="rect">
            <a:avLst/>
          </a:prstGeom>
        </p:spPr>
      </p:pic>
    </p:spTree>
    <p:extLst>
      <p:ext uri="{BB962C8B-B14F-4D97-AF65-F5344CB8AC3E}">
        <p14:creationId xmlns:p14="http://schemas.microsoft.com/office/powerpoint/2010/main" val="415342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CC9CAC-88CC-134C-9028-04936E8C6028}"/>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C00493-EFA7-C847-898F-6CFE95ED02BA}"/>
              </a:ext>
            </a:extLst>
          </p:cNvPr>
          <p:cNvSpPr txBox="1"/>
          <p:nvPr/>
        </p:nvSpPr>
        <p:spPr>
          <a:xfrm>
            <a:off x="1251673" y="153237"/>
            <a:ext cx="6640793" cy="461665"/>
          </a:xfrm>
          <a:prstGeom prst="rect">
            <a:avLst/>
          </a:prstGeom>
          <a:noFill/>
        </p:spPr>
        <p:txBody>
          <a:bodyPr wrap="none" rtlCol="0">
            <a:spAutoFit/>
          </a:bodyPr>
          <a:lstStyle/>
          <a:p>
            <a:pPr algn="ctr"/>
            <a:r>
              <a:rPr lang="en-US" sz="2400" b="1" dirty="0">
                <a:latin typeface="Times New Roman"/>
                <a:cs typeface="Times New Roman"/>
              </a:rPr>
              <a:t>Spatial Distribution: # ARs by Category per Year</a:t>
            </a:r>
          </a:p>
        </p:txBody>
      </p:sp>
      <p:pic>
        <p:nvPicPr>
          <p:cNvPr id="9" name="Picture 8">
            <a:extLst>
              <a:ext uri="{FF2B5EF4-FFF2-40B4-BE49-F238E27FC236}">
                <a16:creationId xmlns:a16="http://schemas.microsoft.com/office/drawing/2014/main" id="{4CF1D5C1-21D4-484E-94CC-637EB4816B87}"/>
              </a:ext>
            </a:extLst>
          </p:cNvPr>
          <p:cNvPicPr/>
          <p:nvPr/>
        </p:nvPicPr>
        <p:blipFill rotWithShape="1">
          <a:blip r:embed="rId2">
            <a:extLst>
              <a:ext uri="{28A0092B-C50C-407E-A947-70E740481C1C}">
                <a14:useLocalDpi xmlns:a14="http://schemas.microsoft.com/office/drawing/2010/main" val="0"/>
              </a:ext>
            </a:extLst>
          </a:blip>
          <a:srcRect b="69333"/>
          <a:stretch/>
        </p:blipFill>
        <p:spPr>
          <a:xfrm>
            <a:off x="762488" y="569182"/>
            <a:ext cx="5203874" cy="2700287"/>
          </a:xfrm>
          <a:prstGeom prst="rect">
            <a:avLst/>
          </a:prstGeom>
        </p:spPr>
      </p:pic>
      <p:pic>
        <p:nvPicPr>
          <p:cNvPr id="10" name="Picture 9">
            <a:extLst>
              <a:ext uri="{FF2B5EF4-FFF2-40B4-BE49-F238E27FC236}">
                <a16:creationId xmlns:a16="http://schemas.microsoft.com/office/drawing/2014/main" id="{F68DE3CF-1E1A-6E4D-BFAA-A4B6DF9D3E64}"/>
              </a:ext>
            </a:extLst>
          </p:cNvPr>
          <p:cNvPicPr/>
          <p:nvPr/>
        </p:nvPicPr>
        <p:blipFill rotWithShape="1">
          <a:blip r:embed="rId2">
            <a:extLst>
              <a:ext uri="{28A0092B-C50C-407E-A947-70E740481C1C}">
                <a14:useLocalDpi xmlns:a14="http://schemas.microsoft.com/office/drawing/2010/main" val="0"/>
              </a:ext>
            </a:extLst>
          </a:blip>
          <a:srcRect l="50000" t="30605" b="40599"/>
          <a:stretch/>
        </p:blipFill>
        <p:spPr>
          <a:xfrm>
            <a:off x="849718" y="3355064"/>
            <a:ext cx="2601937" cy="2535491"/>
          </a:xfrm>
          <a:prstGeom prst="rect">
            <a:avLst/>
          </a:prstGeom>
        </p:spPr>
      </p:pic>
      <p:pic>
        <p:nvPicPr>
          <p:cNvPr id="11" name="Picture 10">
            <a:extLst>
              <a:ext uri="{FF2B5EF4-FFF2-40B4-BE49-F238E27FC236}">
                <a16:creationId xmlns:a16="http://schemas.microsoft.com/office/drawing/2014/main" id="{716EADAE-0839-2E40-AECB-8614DDAAB24C}"/>
              </a:ext>
            </a:extLst>
          </p:cNvPr>
          <p:cNvPicPr/>
          <p:nvPr/>
        </p:nvPicPr>
        <p:blipFill rotWithShape="1">
          <a:blip r:embed="rId2">
            <a:extLst>
              <a:ext uri="{28A0092B-C50C-407E-A947-70E740481C1C}">
                <a14:useLocalDpi xmlns:a14="http://schemas.microsoft.com/office/drawing/2010/main" val="0"/>
              </a:ext>
            </a:extLst>
          </a:blip>
          <a:srcRect t="30668" r="49534" b="40571"/>
          <a:stretch/>
        </p:blipFill>
        <p:spPr>
          <a:xfrm>
            <a:off x="5804390" y="702408"/>
            <a:ext cx="2626167" cy="2532503"/>
          </a:xfrm>
          <a:prstGeom prst="rect">
            <a:avLst/>
          </a:prstGeom>
        </p:spPr>
      </p:pic>
      <p:pic>
        <p:nvPicPr>
          <p:cNvPr id="12" name="Picture 11">
            <a:extLst>
              <a:ext uri="{FF2B5EF4-FFF2-40B4-BE49-F238E27FC236}">
                <a16:creationId xmlns:a16="http://schemas.microsoft.com/office/drawing/2014/main" id="{CBA9441C-10B9-894C-8FDA-D0DE5E29E208}"/>
              </a:ext>
            </a:extLst>
          </p:cNvPr>
          <p:cNvPicPr/>
          <p:nvPr/>
        </p:nvPicPr>
        <p:blipFill rotWithShape="1">
          <a:blip r:embed="rId2">
            <a:extLst>
              <a:ext uri="{28A0092B-C50C-407E-A947-70E740481C1C}">
                <a14:useLocalDpi xmlns:a14="http://schemas.microsoft.com/office/drawing/2010/main" val="0"/>
              </a:ext>
            </a:extLst>
          </a:blip>
          <a:srcRect t="58936" b="10718"/>
          <a:stretch/>
        </p:blipFill>
        <p:spPr>
          <a:xfrm>
            <a:off x="3265756" y="3292900"/>
            <a:ext cx="5203874" cy="2672090"/>
          </a:xfrm>
          <a:prstGeom prst="rect">
            <a:avLst/>
          </a:prstGeom>
        </p:spPr>
      </p:pic>
      <p:pic>
        <p:nvPicPr>
          <p:cNvPr id="13" name="Picture 12">
            <a:extLst>
              <a:ext uri="{FF2B5EF4-FFF2-40B4-BE49-F238E27FC236}">
                <a16:creationId xmlns:a16="http://schemas.microsoft.com/office/drawing/2014/main" id="{8828A939-D0BC-D349-B640-A37CE2BF44E5}"/>
              </a:ext>
            </a:extLst>
          </p:cNvPr>
          <p:cNvPicPr/>
          <p:nvPr/>
        </p:nvPicPr>
        <p:blipFill rotWithShape="1">
          <a:blip r:embed="rId2">
            <a:extLst>
              <a:ext uri="{28A0092B-C50C-407E-A947-70E740481C1C}">
                <a14:useLocalDpi xmlns:a14="http://schemas.microsoft.com/office/drawing/2010/main" val="0"/>
              </a:ext>
            </a:extLst>
          </a:blip>
          <a:srcRect t="88864"/>
          <a:stretch/>
        </p:blipFill>
        <p:spPr>
          <a:xfrm>
            <a:off x="1954687" y="5868611"/>
            <a:ext cx="5189560" cy="985413"/>
          </a:xfrm>
          <a:prstGeom prst="rect">
            <a:avLst/>
          </a:prstGeom>
        </p:spPr>
      </p:pic>
      <p:cxnSp>
        <p:nvCxnSpPr>
          <p:cNvPr id="7" name="Straight Connector 6">
            <a:extLst>
              <a:ext uri="{FF2B5EF4-FFF2-40B4-BE49-F238E27FC236}">
                <a16:creationId xmlns:a16="http://schemas.microsoft.com/office/drawing/2014/main" id="{A72E3239-397B-8949-A5B8-6701DC860B0D}"/>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5FB92CB-E1F3-934C-8ABF-3AC57337AC1C}"/>
              </a:ext>
            </a:extLst>
          </p:cNvPr>
          <p:cNvSpPr txBox="1"/>
          <p:nvPr/>
        </p:nvSpPr>
        <p:spPr>
          <a:xfrm>
            <a:off x="6171806" y="2153168"/>
            <a:ext cx="633507" cy="369332"/>
          </a:xfrm>
          <a:prstGeom prst="rect">
            <a:avLst/>
          </a:prstGeom>
          <a:noFill/>
        </p:spPr>
        <p:txBody>
          <a:bodyPr wrap="none" rtlCol="0">
            <a:spAutoFit/>
          </a:bodyPr>
          <a:lstStyle/>
          <a:p>
            <a:r>
              <a:rPr lang="en-US" b="1" dirty="0">
                <a:ln w="9525">
                  <a:solidFill>
                    <a:schemeClr val="bg1"/>
                  </a:solidFill>
                  <a:prstDash val="solid"/>
                </a:ln>
                <a:effectLst>
                  <a:outerShdw blurRad="12700" dist="38100" dir="2700000" algn="tl" rotWithShape="0">
                    <a:schemeClr val="bg1">
                      <a:lumMod val="50000"/>
                    </a:schemeClr>
                  </a:outerShdw>
                </a:effectLst>
                <a:latin typeface="Helvetica" pitchFamily="2" charset="0"/>
              </a:rPr>
              <a:t>1–2 </a:t>
            </a:r>
          </a:p>
        </p:txBody>
      </p:sp>
      <p:sp>
        <p:nvSpPr>
          <p:cNvPr id="14" name="TextBox 13">
            <a:extLst>
              <a:ext uri="{FF2B5EF4-FFF2-40B4-BE49-F238E27FC236}">
                <a16:creationId xmlns:a16="http://schemas.microsoft.com/office/drawing/2014/main" id="{038AA35A-54B0-3942-901A-BB4F7DEAC115}"/>
              </a:ext>
            </a:extLst>
          </p:cNvPr>
          <p:cNvSpPr txBox="1"/>
          <p:nvPr/>
        </p:nvSpPr>
        <p:spPr>
          <a:xfrm>
            <a:off x="1107477" y="4854368"/>
            <a:ext cx="633507" cy="369332"/>
          </a:xfrm>
          <a:prstGeom prst="rect">
            <a:avLst/>
          </a:prstGeom>
          <a:noFill/>
        </p:spPr>
        <p:txBody>
          <a:bodyPr wrap="none" rtlCol="0">
            <a:spAutoFit/>
          </a:bodyPr>
          <a:lstStyle/>
          <a:p>
            <a:r>
              <a:rPr lang="en-US" b="1" dirty="0">
                <a:ln w="9525">
                  <a:solidFill>
                    <a:schemeClr val="bg1"/>
                  </a:solidFill>
                  <a:prstDash val="solid"/>
                </a:ln>
                <a:effectLst>
                  <a:outerShdw blurRad="12700" dist="38100" dir="2700000" algn="tl" rotWithShape="0">
                    <a:schemeClr val="bg1">
                      <a:lumMod val="50000"/>
                    </a:schemeClr>
                  </a:outerShdw>
                </a:effectLst>
                <a:latin typeface="Helvetica" pitchFamily="2" charset="0"/>
              </a:rPr>
              <a:t>3–5 </a:t>
            </a:r>
          </a:p>
        </p:txBody>
      </p:sp>
      <p:sp>
        <p:nvSpPr>
          <p:cNvPr id="15" name="TextBox 14">
            <a:extLst>
              <a:ext uri="{FF2B5EF4-FFF2-40B4-BE49-F238E27FC236}">
                <a16:creationId xmlns:a16="http://schemas.microsoft.com/office/drawing/2014/main" id="{EF515360-EA88-AD43-9ACA-1768D1F0381C}"/>
              </a:ext>
            </a:extLst>
          </p:cNvPr>
          <p:cNvSpPr txBox="1"/>
          <p:nvPr/>
        </p:nvSpPr>
        <p:spPr>
          <a:xfrm>
            <a:off x="3580533" y="4854368"/>
            <a:ext cx="761747" cy="369332"/>
          </a:xfrm>
          <a:prstGeom prst="rect">
            <a:avLst/>
          </a:prstGeom>
          <a:noFill/>
        </p:spPr>
        <p:txBody>
          <a:bodyPr wrap="none" rtlCol="0">
            <a:spAutoFit/>
          </a:bodyPr>
          <a:lstStyle/>
          <a:p>
            <a:r>
              <a:rPr lang="en-US" b="1" dirty="0">
                <a:ln w="9525">
                  <a:solidFill>
                    <a:schemeClr val="bg1"/>
                  </a:solidFill>
                  <a:prstDash val="solid"/>
                </a:ln>
                <a:effectLst>
                  <a:outerShdw blurRad="12700" dist="38100" dir="2700000" algn="tl" rotWithShape="0">
                    <a:schemeClr val="bg1">
                      <a:lumMod val="50000"/>
                    </a:schemeClr>
                  </a:outerShdw>
                </a:effectLst>
                <a:latin typeface="Helvetica" pitchFamily="2" charset="0"/>
              </a:rPr>
              <a:t>5–10 </a:t>
            </a:r>
          </a:p>
        </p:txBody>
      </p:sp>
      <p:sp>
        <p:nvSpPr>
          <p:cNvPr id="16" name="TextBox 15">
            <a:extLst>
              <a:ext uri="{FF2B5EF4-FFF2-40B4-BE49-F238E27FC236}">
                <a16:creationId xmlns:a16="http://schemas.microsoft.com/office/drawing/2014/main" id="{C8514CDE-DE43-9042-A7B4-99A2D4950F30}"/>
              </a:ext>
            </a:extLst>
          </p:cNvPr>
          <p:cNvSpPr txBox="1"/>
          <p:nvPr/>
        </p:nvSpPr>
        <p:spPr>
          <a:xfrm>
            <a:off x="6037046" y="4854368"/>
            <a:ext cx="889987" cy="369332"/>
          </a:xfrm>
          <a:prstGeom prst="rect">
            <a:avLst/>
          </a:prstGeom>
          <a:noFill/>
        </p:spPr>
        <p:txBody>
          <a:bodyPr wrap="none" rtlCol="0">
            <a:spAutoFit/>
          </a:bodyPr>
          <a:lstStyle/>
          <a:p>
            <a:r>
              <a:rPr lang="en-US" b="1" dirty="0">
                <a:ln w="9525">
                  <a:solidFill>
                    <a:schemeClr val="bg1"/>
                  </a:solidFill>
                  <a:prstDash val="solid"/>
                </a:ln>
                <a:effectLst>
                  <a:outerShdw blurRad="12700" dist="38100" dir="2700000" algn="tl" rotWithShape="0">
                    <a:schemeClr val="bg1">
                      <a:lumMod val="50000"/>
                    </a:schemeClr>
                  </a:outerShdw>
                </a:effectLst>
                <a:latin typeface="Helvetica" pitchFamily="2" charset="0"/>
              </a:rPr>
              <a:t>10–15 </a:t>
            </a:r>
          </a:p>
        </p:txBody>
      </p:sp>
    </p:spTree>
    <p:extLst>
      <p:ext uri="{BB962C8B-B14F-4D97-AF65-F5344CB8AC3E}">
        <p14:creationId xmlns:p14="http://schemas.microsoft.com/office/powerpoint/2010/main" val="816863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95A642-8BCC-1045-B09A-572332EF9DCC}"/>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9011EA4-554F-6545-B214-EA41E4CC165B}"/>
              </a:ext>
            </a:extLst>
          </p:cNvPr>
          <p:cNvSpPr txBox="1"/>
          <p:nvPr/>
        </p:nvSpPr>
        <p:spPr>
          <a:xfrm>
            <a:off x="1079524" y="153237"/>
            <a:ext cx="6985118" cy="461665"/>
          </a:xfrm>
          <a:prstGeom prst="rect">
            <a:avLst/>
          </a:prstGeom>
          <a:noFill/>
        </p:spPr>
        <p:txBody>
          <a:bodyPr wrap="none" rtlCol="0">
            <a:spAutoFit/>
          </a:bodyPr>
          <a:lstStyle/>
          <a:p>
            <a:pPr algn="ctr"/>
            <a:r>
              <a:rPr lang="en-US" sz="2400" b="1" dirty="0">
                <a:latin typeface="Times New Roman"/>
                <a:cs typeface="Times New Roman"/>
              </a:rPr>
              <a:t>48-h Precipitation Associated with ARs by Category</a:t>
            </a:r>
          </a:p>
        </p:txBody>
      </p:sp>
      <p:cxnSp>
        <p:nvCxnSpPr>
          <p:cNvPr id="8" name="Straight Connector 7">
            <a:extLst>
              <a:ext uri="{FF2B5EF4-FFF2-40B4-BE49-F238E27FC236}">
                <a16:creationId xmlns:a16="http://schemas.microsoft.com/office/drawing/2014/main" id="{3A25685B-1417-1947-A7BF-81B81829EBBB}"/>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1CD654E9-0E56-2741-820C-74A39237FA75}"/>
              </a:ext>
            </a:extLst>
          </p:cNvPr>
          <p:cNvGrpSpPr/>
          <p:nvPr/>
        </p:nvGrpSpPr>
        <p:grpSpPr>
          <a:xfrm>
            <a:off x="1232779" y="740632"/>
            <a:ext cx="6678442" cy="5880429"/>
            <a:chOff x="1139679" y="614902"/>
            <a:chExt cx="6678442" cy="5880429"/>
          </a:xfrm>
        </p:grpSpPr>
        <p:pic>
          <p:nvPicPr>
            <p:cNvPr id="9" name="Picture 8" descr="Macintosh HD:Users:dettinge:Desktop:coop_data:arcat_precips2_temps.png">
              <a:extLst>
                <a:ext uri="{FF2B5EF4-FFF2-40B4-BE49-F238E27FC236}">
                  <a16:creationId xmlns:a16="http://schemas.microsoft.com/office/drawing/2014/main" id="{D0E453A2-BC18-7F4C-A6FB-C74BE764B3AF}"/>
                </a:ext>
              </a:extLst>
            </p:cNvPr>
            <p:cNvPicPr/>
            <p:nvPr/>
          </p:nvPicPr>
          <p:blipFill rotWithShape="1">
            <a:blip r:embed="rId2" cstate="print">
              <a:extLst>
                <a:ext uri="{28A0092B-C50C-407E-A947-70E740481C1C}">
                  <a14:useLocalDpi xmlns:a14="http://schemas.microsoft.com/office/drawing/2010/main" val="0"/>
                </a:ext>
              </a:extLst>
            </a:blip>
            <a:srcRect t="3658" r="39844" b="57223"/>
            <a:stretch/>
          </p:blipFill>
          <p:spPr bwMode="auto">
            <a:xfrm>
              <a:off x="1139679" y="614902"/>
              <a:ext cx="6678442" cy="2926357"/>
            </a:xfrm>
            <a:prstGeom prst="rect">
              <a:avLst/>
            </a:prstGeom>
            <a:noFill/>
            <a:ln>
              <a:noFill/>
            </a:ln>
          </p:spPr>
        </p:pic>
        <p:pic>
          <p:nvPicPr>
            <p:cNvPr id="10" name="Picture 9" descr="Macintosh HD:Users:dettinge:Desktop:coop_data:arcat_precips2_temps.png">
              <a:extLst>
                <a:ext uri="{FF2B5EF4-FFF2-40B4-BE49-F238E27FC236}">
                  <a16:creationId xmlns:a16="http://schemas.microsoft.com/office/drawing/2014/main" id="{39CE560D-0E35-2B4F-85D5-B0C5E2936A88}"/>
                </a:ext>
              </a:extLst>
            </p:cNvPr>
            <p:cNvPicPr/>
            <p:nvPr/>
          </p:nvPicPr>
          <p:blipFill rotWithShape="1">
            <a:blip r:embed="rId2" cstate="print">
              <a:extLst>
                <a:ext uri="{28A0092B-C50C-407E-A947-70E740481C1C}">
                  <a14:useLocalDpi xmlns:a14="http://schemas.microsoft.com/office/drawing/2010/main" val="0"/>
                </a:ext>
              </a:extLst>
            </a:blip>
            <a:srcRect l="59916" t="3658" b="57223"/>
            <a:stretch/>
          </p:blipFill>
          <p:spPr bwMode="auto">
            <a:xfrm>
              <a:off x="2377440" y="3568974"/>
              <a:ext cx="4450097" cy="2926357"/>
            </a:xfrm>
            <a:prstGeom prst="rect">
              <a:avLst/>
            </a:prstGeom>
            <a:noFill/>
            <a:ln>
              <a:noFill/>
            </a:ln>
          </p:spPr>
        </p:pic>
      </p:grpSp>
      <p:pic>
        <p:nvPicPr>
          <p:cNvPr id="12" name="Picture 11">
            <a:extLst>
              <a:ext uri="{FF2B5EF4-FFF2-40B4-BE49-F238E27FC236}">
                <a16:creationId xmlns:a16="http://schemas.microsoft.com/office/drawing/2014/main" id="{A3C9C154-6EC1-2A41-8E02-15EA9BDA79CC}"/>
              </a:ext>
            </a:extLst>
          </p:cNvPr>
          <p:cNvPicPr>
            <a:picLocks noChangeAspect="1"/>
          </p:cNvPicPr>
          <p:nvPr/>
        </p:nvPicPr>
        <p:blipFill>
          <a:blip r:embed="rId3"/>
          <a:stretch>
            <a:fillRect/>
          </a:stretch>
        </p:blipFill>
        <p:spPr>
          <a:xfrm>
            <a:off x="7938014" y="1700752"/>
            <a:ext cx="924985" cy="4265708"/>
          </a:xfrm>
          <a:prstGeom prst="rect">
            <a:avLst/>
          </a:prstGeom>
        </p:spPr>
      </p:pic>
      <p:sp>
        <p:nvSpPr>
          <p:cNvPr id="14" name="5-Point Star 13">
            <a:extLst>
              <a:ext uri="{FF2B5EF4-FFF2-40B4-BE49-F238E27FC236}">
                <a16:creationId xmlns:a16="http://schemas.microsoft.com/office/drawing/2014/main" id="{949D4F11-523B-CB42-9B49-5D99982741BD}"/>
              </a:ext>
            </a:extLst>
          </p:cNvPr>
          <p:cNvSpPr/>
          <p:nvPr/>
        </p:nvSpPr>
        <p:spPr>
          <a:xfrm>
            <a:off x="339578" y="2846070"/>
            <a:ext cx="483382" cy="48006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80B04E58-E17F-F040-894B-0F86E1A358F8}"/>
              </a:ext>
            </a:extLst>
          </p:cNvPr>
          <p:cNvCxnSpPr/>
          <p:nvPr/>
        </p:nvCxnSpPr>
        <p:spPr>
          <a:xfrm flipV="1">
            <a:off x="742950" y="2434590"/>
            <a:ext cx="742950" cy="49149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B7256CE-3807-1743-B130-CAE3F5453BBF}"/>
              </a:ext>
            </a:extLst>
          </p:cNvPr>
          <p:cNvSpPr txBox="1"/>
          <p:nvPr/>
        </p:nvSpPr>
        <p:spPr>
          <a:xfrm>
            <a:off x="1902206" y="1545819"/>
            <a:ext cx="1114408" cy="369332"/>
          </a:xfrm>
          <a:prstGeom prst="rect">
            <a:avLst/>
          </a:prstGeom>
          <a:noFill/>
        </p:spPr>
        <p:txBody>
          <a:bodyPr wrap="none" rtlCol="0">
            <a:spAutoFit/>
          </a:bodyPr>
          <a:lstStyle/>
          <a:p>
            <a:r>
              <a:rPr lang="en-US" b="1" dirty="0">
                <a:ln w="9525">
                  <a:solidFill>
                    <a:schemeClr val="bg1"/>
                  </a:solidFill>
                  <a:prstDash val="solid"/>
                </a:ln>
                <a:effectLst>
                  <a:outerShdw blurRad="12700" dist="38100" dir="2700000" algn="tl" rotWithShape="0">
                    <a:schemeClr val="bg1">
                      <a:lumMod val="50000"/>
                    </a:schemeClr>
                  </a:outerShdw>
                </a:effectLst>
                <a:latin typeface="Helvetica" pitchFamily="2" charset="0"/>
              </a:rPr>
              <a:t>&lt;50 mm </a:t>
            </a:r>
          </a:p>
        </p:txBody>
      </p:sp>
      <p:sp>
        <p:nvSpPr>
          <p:cNvPr id="17" name="TextBox 16">
            <a:extLst>
              <a:ext uri="{FF2B5EF4-FFF2-40B4-BE49-F238E27FC236}">
                <a16:creationId xmlns:a16="http://schemas.microsoft.com/office/drawing/2014/main" id="{0E172FEC-DECB-E242-BE0F-D3FA00DA1166}"/>
              </a:ext>
            </a:extLst>
          </p:cNvPr>
          <p:cNvSpPr txBox="1"/>
          <p:nvPr/>
        </p:nvSpPr>
        <p:spPr>
          <a:xfrm>
            <a:off x="4224475" y="1545819"/>
            <a:ext cx="1364476" cy="369332"/>
          </a:xfrm>
          <a:prstGeom prst="rect">
            <a:avLst/>
          </a:prstGeom>
          <a:noFill/>
        </p:spPr>
        <p:txBody>
          <a:bodyPr wrap="none" rtlCol="0">
            <a:spAutoFit/>
          </a:bodyPr>
          <a:lstStyle/>
          <a:p>
            <a:r>
              <a:rPr lang="en-US" b="1" dirty="0">
                <a:ln w="9525">
                  <a:solidFill>
                    <a:schemeClr val="bg1"/>
                  </a:solidFill>
                  <a:prstDash val="solid"/>
                </a:ln>
                <a:effectLst>
                  <a:outerShdw blurRad="12700" dist="38100" dir="2700000" algn="tl" rotWithShape="0">
                    <a:schemeClr val="bg1">
                      <a:lumMod val="50000"/>
                    </a:schemeClr>
                  </a:outerShdw>
                </a:effectLst>
                <a:latin typeface="Helvetica" pitchFamily="2" charset="0"/>
              </a:rPr>
              <a:t>25–75 mm </a:t>
            </a:r>
          </a:p>
        </p:txBody>
      </p:sp>
      <p:sp>
        <p:nvSpPr>
          <p:cNvPr id="18" name="TextBox 17">
            <a:extLst>
              <a:ext uri="{FF2B5EF4-FFF2-40B4-BE49-F238E27FC236}">
                <a16:creationId xmlns:a16="http://schemas.microsoft.com/office/drawing/2014/main" id="{D82CB899-EB02-794D-8724-8BC978E1EF04}"/>
              </a:ext>
            </a:extLst>
          </p:cNvPr>
          <p:cNvSpPr txBox="1"/>
          <p:nvPr/>
        </p:nvSpPr>
        <p:spPr>
          <a:xfrm>
            <a:off x="6407275" y="1540714"/>
            <a:ext cx="1364476" cy="369332"/>
          </a:xfrm>
          <a:prstGeom prst="rect">
            <a:avLst/>
          </a:prstGeom>
          <a:noFill/>
        </p:spPr>
        <p:txBody>
          <a:bodyPr wrap="none" rtlCol="0">
            <a:spAutoFit/>
          </a:bodyPr>
          <a:lstStyle/>
          <a:p>
            <a:r>
              <a:rPr lang="en-US" b="1" dirty="0">
                <a:ln w="9525">
                  <a:solidFill>
                    <a:schemeClr val="bg1"/>
                  </a:solidFill>
                  <a:prstDash val="solid"/>
                </a:ln>
                <a:effectLst>
                  <a:outerShdw blurRad="12700" dist="38100" dir="2700000" algn="tl" rotWithShape="0">
                    <a:schemeClr val="bg1">
                      <a:lumMod val="50000"/>
                    </a:schemeClr>
                  </a:outerShdw>
                </a:effectLst>
                <a:latin typeface="Helvetica" pitchFamily="2" charset="0"/>
              </a:rPr>
              <a:t>25–75 mm </a:t>
            </a:r>
          </a:p>
        </p:txBody>
      </p:sp>
      <p:sp>
        <p:nvSpPr>
          <p:cNvPr id="19" name="TextBox 18">
            <a:extLst>
              <a:ext uri="{FF2B5EF4-FFF2-40B4-BE49-F238E27FC236}">
                <a16:creationId xmlns:a16="http://schemas.microsoft.com/office/drawing/2014/main" id="{8D968D88-9B52-374F-99A0-2B92387A53B4}"/>
              </a:ext>
            </a:extLst>
          </p:cNvPr>
          <p:cNvSpPr txBox="1"/>
          <p:nvPr/>
        </p:nvSpPr>
        <p:spPr>
          <a:xfrm>
            <a:off x="3199406" y="4520619"/>
            <a:ext cx="1492716" cy="369332"/>
          </a:xfrm>
          <a:prstGeom prst="rect">
            <a:avLst/>
          </a:prstGeom>
          <a:noFill/>
        </p:spPr>
        <p:txBody>
          <a:bodyPr wrap="none" rtlCol="0">
            <a:spAutoFit/>
          </a:bodyPr>
          <a:lstStyle/>
          <a:p>
            <a:r>
              <a:rPr lang="en-US" b="1" dirty="0">
                <a:ln w="9525">
                  <a:solidFill>
                    <a:schemeClr val="bg1"/>
                  </a:solidFill>
                  <a:prstDash val="solid"/>
                </a:ln>
                <a:effectLst>
                  <a:outerShdw blurRad="12700" dist="38100" dir="2700000" algn="tl" rotWithShape="0">
                    <a:schemeClr val="bg1">
                      <a:lumMod val="50000"/>
                    </a:schemeClr>
                  </a:outerShdw>
                </a:effectLst>
                <a:latin typeface="Helvetica" pitchFamily="2" charset="0"/>
              </a:rPr>
              <a:t>50–100 mm </a:t>
            </a:r>
          </a:p>
        </p:txBody>
      </p:sp>
      <p:sp>
        <p:nvSpPr>
          <p:cNvPr id="20" name="TextBox 19">
            <a:extLst>
              <a:ext uri="{FF2B5EF4-FFF2-40B4-BE49-F238E27FC236}">
                <a16:creationId xmlns:a16="http://schemas.microsoft.com/office/drawing/2014/main" id="{C734E87A-6482-D64B-815D-83E23DBB11B5}"/>
              </a:ext>
            </a:extLst>
          </p:cNvPr>
          <p:cNvSpPr txBox="1"/>
          <p:nvPr/>
        </p:nvSpPr>
        <p:spPr>
          <a:xfrm>
            <a:off x="5521675" y="4520619"/>
            <a:ext cx="1178528" cy="369332"/>
          </a:xfrm>
          <a:prstGeom prst="rect">
            <a:avLst/>
          </a:prstGeom>
          <a:noFill/>
        </p:spPr>
        <p:txBody>
          <a:bodyPr wrap="none" rtlCol="0">
            <a:spAutoFit/>
          </a:bodyPr>
          <a:lstStyle/>
          <a:p>
            <a:r>
              <a:rPr lang="en-US" b="1" dirty="0">
                <a:ln w="9525">
                  <a:solidFill>
                    <a:schemeClr val="bg1"/>
                  </a:solidFill>
                  <a:prstDash val="solid"/>
                </a:ln>
                <a:effectLst>
                  <a:outerShdw blurRad="12700" dist="38100" dir="2700000" algn="tl" rotWithShape="0">
                    <a:schemeClr val="bg1">
                      <a:lumMod val="50000"/>
                    </a:schemeClr>
                  </a:outerShdw>
                </a:effectLst>
                <a:latin typeface="Helvetica" pitchFamily="2" charset="0"/>
              </a:rPr>
              <a:t>&gt;100 mm</a:t>
            </a:r>
          </a:p>
        </p:txBody>
      </p:sp>
    </p:spTree>
    <p:extLst>
      <p:ext uri="{BB962C8B-B14F-4D97-AF65-F5344CB8AC3E}">
        <p14:creationId xmlns:p14="http://schemas.microsoft.com/office/powerpoint/2010/main" val="2281182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57898" t="6394" r="10173" b="11912"/>
          <a:stretch/>
        </p:blipFill>
        <p:spPr>
          <a:xfrm>
            <a:off x="339578" y="1228367"/>
            <a:ext cx="3840481" cy="4618256"/>
          </a:xfrm>
          <a:prstGeom prst="rect">
            <a:avLst/>
          </a:prstGeom>
          <a:ln w="12700">
            <a:solidFill>
              <a:schemeClr val="tx1"/>
            </a:solidFill>
          </a:ln>
        </p:spPr>
      </p:pic>
      <p:sp>
        <p:nvSpPr>
          <p:cNvPr id="7" name="TextBox 6"/>
          <p:cNvSpPr txBox="1"/>
          <p:nvPr/>
        </p:nvSpPr>
        <p:spPr>
          <a:xfrm>
            <a:off x="2829580" y="3910661"/>
            <a:ext cx="443977" cy="307777"/>
          </a:xfrm>
          <a:prstGeom prst="rect">
            <a:avLst/>
          </a:prstGeom>
          <a:noFill/>
        </p:spPr>
        <p:txBody>
          <a:bodyPr wrap="none" rtlCol="0">
            <a:spAutoFit/>
          </a:bodyPr>
          <a:lstStyle/>
          <a:p>
            <a:pPr algn="ctr"/>
            <a:r>
              <a:rPr lang="en-US" sz="1400" b="1" dirty="0">
                <a:latin typeface="Helvetica"/>
                <a:cs typeface="Helvetica"/>
              </a:rPr>
              <a:t>AR</a:t>
            </a:r>
          </a:p>
        </p:txBody>
      </p:sp>
      <p:sp>
        <p:nvSpPr>
          <p:cNvPr id="11" name="TextBox 10"/>
          <p:cNvSpPr txBox="1"/>
          <p:nvPr/>
        </p:nvSpPr>
        <p:spPr>
          <a:xfrm>
            <a:off x="503827" y="705147"/>
            <a:ext cx="2982119" cy="523220"/>
          </a:xfrm>
          <a:prstGeom prst="rect">
            <a:avLst/>
          </a:prstGeom>
          <a:noFill/>
        </p:spPr>
        <p:txBody>
          <a:bodyPr wrap="none" rtlCol="0">
            <a:spAutoFit/>
          </a:bodyPr>
          <a:lstStyle/>
          <a:p>
            <a:pPr algn="ctr"/>
            <a:r>
              <a:rPr lang="en-US" sz="1400" b="1" dirty="0">
                <a:latin typeface="Helvetica"/>
                <a:cs typeface="Helvetica"/>
              </a:rPr>
              <a:t>1200 UTC 30 Oct 2017</a:t>
            </a:r>
          </a:p>
          <a:p>
            <a:pPr algn="ctr"/>
            <a:r>
              <a:rPr lang="en-US" sz="1400" dirty="0">
                <a:latin typeface="Helvetica"/>
                <a:cs typeface="Helvetica"/>
              </a:rPr>
              <a:t>Satellite-derived Precipitable Water</a:t>
            </a:r>
          </a:p>
        </p:txBody>
      </p:sp>
      <p:sp>
        <p:nvSpPr>
          <p:cNvPr id="18" name="TextBox 17"/>
          <p:cNvSpPr txBox="1"/>
          <p:nvPr/>
        </p:nvSpPr>
        <p:spPr>
          <a:xfrm>
            <a:off x="5080362" y="699707"/>
            <a:ext cx="3249351" cy="523220"/>
          </a:xfrm>
          <a:prstGeom prst="rect">
            <a:avLst/>
          </a:prstGeom>
          <a:noFill/>
        </p:spPr>
        <p:txBody>
          <a:bodyPr wrap="none" rtlCol="0">
            <a:spAutoFit/>
          </a:bodyPr>
          <a:lstStyle/>
          <a:p>
            <a:pPr algn="ctr"/>
            <a:r>
              <a:rPr lang="en-US" sz="1400" b="1" dirty="0">
                <a:latin typeface="Helvetica"/>
                <a:cs typeface="Helvetica"/>
              </a:rPr>
              <a:t>29</a:t>
            </a:r>
            <a:r>
              <a:rPr lang="mr-IN" sz="1400" b="1" dirty="0">
                <a:latin typeface="Helvetica"/>
                <a:cs typeface="Helvetica"/>
              </a:rPr>
              <a:t>–</a:t>
            </a:r>
            <a:r>
              <a:rPr lang="en-US" sz="1400" b="1" dirty="0">
                <a:latin typeface="Helvetica"/>
                <a:cs typeface="Helvetica"/>
              </a:rPr>
              <a:t>31 Oct 2017 </a:t>
            </a:r>
          </a:p>
          <a:p>
            <a:pPr algn="ctr"/>
            <a:r>
              <a:rPr lang="en-US" sz="1400" dirty="0">
                <a:latin typeface="Helvetica"/>
                <a:cs typeface="Helvetica"/>
              </a:rPr>
              <a:t>NWS Gray, ME Precipitation Summary</a:t>
            </a:r>
          </a:p>
        </p:txBody>
      </p:sp>
      <p:sp>
        <p:nvSpPr>
          <p:cNvPr id="23" name="Rectangle 22"/>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177267" y="153237"/>
            <a:ext cx="6789552" cy="461665"/>
          </a:xfrm>
          <a:prstGeom prst="rect">
            <a:avLst/>
          </a:prstGeom>
          <a:noFill/>
        </p:spPr>
        <p:txBody>
          <a:bodyPr wrap="none" rtlCol="0">
            <a:spAutoFit/>
          </a:bodyPr>
          <a:lstStyle/>
          <a:p>
            <a:pPr algn="ctr"/>
            <a:r>
              <a:rPr lang="en-US" sz="2400" b="1" dirty="0">
                <a:latin typeface="Times New Roman"/>
                <a:cs typeface="Times New Roman"/>
              </a:rPr>
              <a:t>Examples of Extreme Events – An AR Cat 5 Event</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4172"/>
          <a:stretch/>
        </p:blipFill>
        <p:spPr>
          <a:xfrm>
            <a:off x="4646763" y="1222927"/>
            <a:ext cx="4216236" cy="2797727"/>
          </a:xfrm>
          <a:prstGeom prst="rect">
            <a:avLst/>
          </a:prstGeom>
          <a:ln w="12700">
            <a:solidFill>
              <a:schemeClr val="tx1"/>
            </a:solidFill>
          </a:ln>
        </p:spPr>
      </p:pic>
      <p:grpSp>
        <p:nvGrpSpPr>
          <p:cNvPr id="40" name="Group 39"/>
          <p:cNvGrpSpPr>
            <a:grpSpLocks noChangeAspect="1"/>
          </p:cNvGrpSpPr>
          <p:nvPr/>
        </p:nvGrpSpPr>
        <p:grpSpPr>
          <a:xfrm>
            <a:off x="339580" y="5945922"/>
            <a:ext cx="3840480" cy="775926"/>
            <a:chOff x="602075" y="5644166"/>
            <a:chExt cx="3217333" cy="650027"/>
          </a:xfrm>
        </p:grpSpPr>
        <p:pic>
          <p:nvPicPr>
            <p:cNvPr id="41" name="Picture 40"/>
            <p:cNvPicPr>
              <a:picLocks noChangeAspect="1"/>
            </p:cNvPicPr>
            <p:nvPr/>
          </p:nvPicPr>
          <p:blipFill rotWithShape="1">
            <a:blip r:embed="rId6"/>
            <a:srcRect l="91426" t="5575" r="3380" b="6289"/>
            <a:stretch/>
          </p:blipFill>
          <p:spPr>
            <a:xfrm rot="5400000">
              <a:off x="2007077" y="4442082"/>
              <a:ext cx="407327" cy="3217332"/>
            </a:xfrm>
            <a:prstGeom prst="rect">
              <a:avLst/>
            </a:prstGeom>
          </p:spPr>
        </p:pic>
        <p:sp>
          <p:nvSpPr>
            <p:cNvPr id="42" name="TextBox 41"/>
            <p:cNvSpPr txBox="1"/>
            <p:nvPr/>
          </p:nvSpPr>
          <p:spPr>
            <a:xfrm>
              <a:off x="1422046" y="5644166"/>
              <a:ext cx="1578180" cy="206270"/>
            </a:xfrm>
            <a:prstGeom prst="rect">
              <a:avLst/>
            </a:prstGeom>
            <a:solidFill>
              <a:schemeClr val="bg1"/>
            </a:solidFill>
          </p:spPr>
          <p:txBody>
            <a:bodyPr wrap="none" rtlCol="0">
              <a:spAutoFit/>
            </a:bodyPr>
            <a:lstStyle/>
            <a:p>
              <a:pPr algn="ctr"/>
              <a:r>
                <a:rPr lang="en-US" sz="1000" dirty="0">
                  <a:latin typeface="Helvetica"/>
                  <a:cs typeface="Helvetica"/>
                </a:rPr>
                <a:t>Total Precipitable Water (mm)</a:t>
              </a:r>
            </a:p>
          </p:txBody>
        </p:sp>
        <p:sp>
          <p:nvSpPr>
            <p:cNvPr id="43" name="Rectangle 42"/>
            <p:cNvSpPr/>
            <p:nvPr/>
          </p:nvSpPr>
          <p:spPr>
            <a:xfrm>
              <a:off x="602076" y="5677223"/>
              <a:ext cx="3217332" cy="61697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Oval 11"/>
          <p:cNvSpPr/>
          <p:nvPr/>
        </p:nvSpPr>
        <p:spPr>
          <a:xfrm rot="19267212">
            <a:off x="4930031" y="2372751"/>
            <a:ext cx="1461337" cy="524933"/>
          </a:xfrm>
          <a:prstGeom prst="ellipse">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656272" y="2130641"/>
            <a:ext cx="819455" cy="369332"/>
          </a:xfrm>
          <a:prstGeom prst="rect">
            <a:avLst/>
          </a:prstGeom>
          <a:noFill/>
        </p:spPr>
        <p:txBody>
          <a:bodyPr wrap="none" rtlCol="0">
            <a:spAutoFit/>
          </a:bodyPr>
          <a:lstStyle/>
          <a:p>
            <a:r>
              <a:rPr lang="en-US" b="1">
                <a:solidFill>
                  <a:schemeClr val="bg1"/>
                </a:solidFill>
                <a:latin typeface="Helvetica" charset="0"/>
                <a:ea typeface="Helvetica" charset="0"/>
                <a:cs typeface="Helvetica" charset="0"/>
              </a:rPr>
              <a:t>&gt;5</a:t>
            </a:r>
            <a:r>
              <a:rPr lang="mr-IN" b="1" dirty="0">
                <a:solidFill>
                  <a:schemeClr val="bg1"/>
                </a:solidFill>
                <a:latin typeface="Helvetica" charset="0"/>
                <a:ea typeface="Helvetica" charset="0"/>
                <a:cs typeface="Helvetica" charset="0"/>
              </a:rPr>
              <a:t>–</a:t>
            </a:r>
            <a:r>
              <a:rPr lang="en-US" b="1" dirty="0">
                <a:solidFill>
                  <a:schemeClr val="bg1"/>
                </a:solidFill>
                <a:latin typeface="Helvetica" charset="0"/>
                <a:ea typeface="Helvetica" charset="0"/>
                <a:cs typeface="Helvetica" charset="0"/>
              </a:rPr>
              <a:t>7”</a:t>
            </a:r>
          </a:p>
        </p:txBody>
      </p:sp>
      <p:pic>
        <p:nvPicPr>
          <p:cNvPr id="27" name="1RxHBQFawrYDDf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56271" y="4357330"/>
            <a:ext cx="4215384" cy="2371154"/>
          </a:xfrm>
          <a:prstGeom prst="rect">
            <a:avLst/>
          </a:prstGeom>
          <a:ln w="12700">
            <a:solidFill>
              <a:schemeClr val="tx1"/>
            </a:solidFill>
          </a:ln>
        </p:spPr>
      </p:pic>
      <p:sp>
        <p:nvSpPr>
          <p:cNvPr id="44" name="TextBox 43"/>
          <p:cNvSpPr txBox="1"/>
          <p:nvPr/>
        </p:nvSpPr>
        <p:spPr>
          <a:xfrm>
            <a:off x="5045257" y="4091213"/>
            <a:ext cx="3249608" cy="307777"/>
          </a:xfrm>
          <a:prstGeom prst="rect">
            <a:avLst/>
          </a:prstGeom>
          <a:noFill/>
        </p:spPr>
        <p:txBody>
          <a:bodyPr wrap="none" rtlCol="0">
            <a:spAutoFit/>
          </a:bodyPr>
          <a:lstStyle/>
          <a:p>
            <a:pPr algn="ctr"/>
            <a:r>
              <a:rPr lang="en-US" sz="1400">
                <a:latin typeface="Helvetica"/>
                <a:cs typeface="Helvetica"/>
              </a:rPr>
              <a:t>Pemigewasset River at Loon Mountain</a:t>
            </a:r>
            <a:endParaRPr lang="en-US" sz="1400" dirty="0">
              <a:latin typeface="Helvetica"/>
              <a:cs typeface="Helvetica"/>
            </a:endParaRPr>
          </a:p>
        </p:txBody>
      </p:sp>
      <p:sp>
        <p:nvSpPr>
          <p:cNvPr id="28" name="TextBox 27"/>
          <p:cNvSpPr txBox="1"/>
          <p:nvPr/>
        </p:nvSpPr>
        <p:spPr>
          <a:xfrm>
            <a:off x="4584354" y="6525307"/>
            <a:ext cx="3544560" cy="253916"/>
          </a:xfrm>
          <a:prstGeom prst="rect">
            <a:avLst/>
          </a:prstGeom>
          <a:noFill/>
        </p:spPr>
        <p:txBody>
          <a:bodyPr wrap="none" rtlCol="0">
            <a:spAutoFit/>
          </a:bodyPr>
          <a:lstStyle/>
          <a:p>
            <a:r>
              <a:rPr lang="en-US" sz="1050">
                <a:latin typeface="Helvetica" charset="0"/>
                <a:ea typeface="Helvetica" charset="0"/>
                <a:cs typeface="Helvetica" charset="0"/>
              </a:rPr>
              <a:t>https://</a:t>
            </a:r>
            <a:r>
              <a:rPr lang="en-US" sz="1050" dirty="0" err="1">
                <a:latin typeface="Helvetica" charset="0"/>
                <a:ea typeface="Helvetica" charset="0"/>
                <a:cs typeface="Helvetica" charset="0"/>
              </a:rPr>
              <a:t>twitter.com</a:t>
            </a:r>
            <a:r>
              <a:rPr lang="en-US" sz="1050" dirty="0">
                <a:latin typeface="Helvetica" charset="0"/>
                <a:ea typeface="Helvetica" charset="0"/>
                <a:cs typeface="Helvetica" charset="0"/>
              </a:rPr>
              <a:t>/</a:t>
            </a:r>
            <a:r>
              <a:rPr lang="en-US" sz="1050" dirty="0" err="1">
                <a:latin typeface="Helvetica" charset="0"/>
                <a:ea typeface="Helvetica" charset="0"/>
                <a:cs typeface="Helvetica" charset="0"/>
              </a:rPr>
              <a:t>loonmtn</a:t>
            </a:r>
            <a:r>
              <a:rPr lang="en-US" sz="1050" dirty="0">
                <a:latin typeface="Helvetica" charset="0"/>
                <a:ea typeface="Helvetica" charset="0"/>
                <a:cs typeface="Helvetica" charset="0"/>
              </a:rPr>
              <a:t>/status/924974528945623040</a:t>
            </a:r>
          </a:p>
        </p:txBody>
      </p:sp>
      <p:sp>
        <p:nvSpPr>
          <p:cNvPr id="45" name="TextBox 44"/>
          <p:cNvSpPr txBox="1"/>
          <p:nvPr/>
        </p:nvSpPr>
        <p:spPr>
          <a:xfrm>
            <a:off x="339578" y="1220759"/>
            <a:ext cx="915635" cy="369332"/>
          </a:xfrm>
          <a:prstGeom prst="rect">
            <a:avLst/>
          </a:prstGeom>
          <a:noFill/>
        </p:spPr>
        <p:txBody>
          <a:bodyPr wrap="none" rtlCol="0">
            <a:spAutoFit/>
          </a:bodyPr>
          <a:lstStyle/>
          <a:p>
            <a:r>
              <a:rPr lang="en-US" b="1">
                <a:solidFill>
                  <a:schemeClr val="bg1"/>
                </a:solidFill>
                <a:latin typeface="Times New Roman" charset="0"/>
                <a:ea typeface="Times New Roman" charset="0"/>
                <a:cs typeface="Times New Roman" charset="0"/>
              </a:rPr>
              <a:t>CIMSS</a:t>
            </a:r>
          </a:p>
        </p:txBody>
      </p:sp>
      <p:sp>
        <p:nvSpPr>
          <p:cNvPr id="20" name="Oval 19"/>
          <p:cNvSpPr/>
          <p:nvPr/>
        </p:nvSpPr>
        <p:spPr>
          <a:xfrm rot="19267212">
            <a:off x="4986482" y="3498708"/>
            <a:ext cx="439160" cy="422570"/>
          </a:xfrm>
          <a:prstGeom prst="ellipse">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CB3132F-16A0-F249-8BC2-FF8991EFCD5B}"/>
              </a:ext>
            </a:extLst>
          </p:cNvPr>
          <p:cNvSpPr txBox="1"/>
          <p:nvPr/>
        </p:nvSpPr>
        <p:spPr>
          <a:xfrm>
            <a:off x="1023999" y="1509236"/>
            <a:ext cx="2471638" cy="584775"/>
          </a:xfrm>
          <a:prstGeom prst="rect">
            <a:avLst/>
          </a:prstGeom>
          <a:solidFill>
            <a:schemeClr val="bg1"/>
          </a:solidFill>
          <a:ln>
            <a:solidFill>
              <a:schemeClr val="tx1"/>
            </a:solidFill>
          </a:ln>
        </p:spPr>
        <p:txBody>
          <a:bodyPr wrap="none" rtlCol="0">
            <a:spAutoFit/>
          </a:bodyPr>
          <a:lstStyle/>
          <a:p>
            <a:pPr algn="ctr"/>
            <a:r>
              <a:rPr lang="en-US" sz="1600" b="1" dirty="0">
                <a:latin typeface="Times New Roman" panose="02020603050405020304" pitchFamily="18" charset="0"/>
                <a:cs typeface="Times New Roman" panose="02020603050405020304" pitchFamily="18" charset="0"/>
              </a:rPr>
              <a:t>Max IVT &gt;1500 kg m</a:t>
            </a:r>
            <a:r>
              <a:rPr lang="en-US" sz="1600" b="1" baseline="30000" dirty="0">
                <a:latin typeface="Times New Roman" panose="02020603050405020304" pitchFamily="18" charset="0"/>
                <a:cs typeface="Times New Roman" panose="02020603050405020304" pitchFamily="18" charset="0"/>
              </a:rPr>
              <a:t>–1</a:t>
            </a:r>
            <a:r>
              <a:rPr lang="en-US" sz="1600" b="1" dirty="0">
                <a:latin typeface="Times New Roman" panose="02020603050405020304" pitchFamily="18" charset="0"/>
                <a:cs typeface="Times New Roman" panose="02020603050405020304" pitchFamily="18" charset="0"/>
              </a:rPr>
              <a:t> s</a:t>
            </a:r>
            <a:r>
              <a:rPr lang="en-US" sz="1600" b="1" baseline="30000" dirty="0">
                <a:latin typeface="Times New Roman" panose="02020603050405020304" pitchFamily="18" charset="0"/>
                <a:cs typeface="Times New Roman" panose="02020603050405020304" pitchFamily="18" charset="0"/>
              </a:rPr>
              <a:t>–1</a:t>
            </a:r>
          </a:p>
          <a:p>
            <a:pPr algn="ctr"/>
            <a:r>
              <a:rPr lang="en-US" sz="1600" b="1" dirty="0">
                <a:latin typeface="Times New Roman" panose="02020603050405020304" pitchFamily="18" charset="0"/>
                <a:cs typeface="Times New Roman" panose="02020603050405020304" pitchFamily="18" charset="0"/>
              </a:rPr>
              <a:t>Duration &gt;250: 24–48 h</a:t>
            </a:r>
          </a:p>
        </p:txBody>
      </p:sp>
      <p:sp>
        <p:nvSpPr>
          <p:cNvPr id="22" name="5-Point Star 21">
            <a:extLst>
              <a:ext uri="{FF2B5EF4-FFF2-40B4-BE49-F238E27FC236}">
                <a16:creationId xmlns:a16="http://schemas.microsoft.com/office/drawing/2014/main" id="{8E09B9B6-E2EF-4843-8C38-B8FF1A74A1EF}"/>
              </a:ext>
            </a:extLst>
          </p:cNvPr>
          <p:cNvSpPr/>
          <p:nvPr/>
        </p:nvSpPr>
        <p:spPr>
          <a:xfrm>
            <a:off x="2480000" y="2740342"/>
            <a:ext cx="284800" cy="276458"/>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08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39"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F9076-0946-7047-8989-18E51CCF733A}"/>
              </a:ext>
            </a:extLst>
          </p:cNvPr>
          <p:cNvPicPr>
            <a:picLocks noChangeAspect="1"/>
          </p:cNvPicPr>
          <p:nvPr/>
        </p:nvPicPr>
        <p:blipFill rotWithShape="1">
          <a:blip r:embed="rId2"/>
          <a:srcRect l="58045" t="5337" r="9978" b="11557"/>
          <a:stretch/>
        </p:blipFill>
        <p:spPr>
          <a:xfrm>
            <a:off x="334358" y="1228367"/>
            <a:ext cx="3845700" cy="4618256"/>
          </a:xfrm>
          <a:prstGeom prst="rect">
            <a:avLst/>
          </a:prstGeom>
          <a:ln w="12700">
            <a:solidFill>
              <a:schemeClr val="tx1"/>
            </a:solidFill>
          </a:ln>
        </p:spPr>
      </p:pic>
      <p:sp>
        <p:nvSpPr>
          <p:cNvPr id="7" name="TextBox 6"/>
          <p:cNvSpPr txBox="1"/>
          <p:nvPr/>
        </p:nvSpPr>
        <p:spPr>
          <a:xfrm>
            <a:off x="2829580" y="3910661"/>
            <a:ext cx="443977" cy="307777"/>
          </a:xfrm>
          <a:prstGeom prst="rect">
            <a:avLst/>
          </a:prstGeom>
          <a:noFill/>
        </p:spPr>
        <p:txBody>
          <a:bodyPr wrap="none" rtlCol="0">
            <a:spAutoFit/>
          </a:bodyPr>
          <a:lstStyle/>
          <a:p>
            <a:pPr algn="ctr"/>
            <a:r>
              <a:rPr lang="en-US" sz="1400" b="1" dirty="0">
                <a:latin typeface="Helvetica"/>
                <a:cs typeface="Helvetica"/>
              </a:rPr>
              <a:t>AR</a:t>
            </a:r>
          </a:p>
        </p:txBody>
      </p:sp>
      <p:sp>
        <p:nvSpPr>
          <p:cNvPr id="11" name="TextBox 10"/>
          <p:cNvSpPr txBox="1"/>
          <p:nvPr/>
        </p:nvSpPr>
        <p:spPr>
          <a:xfrm>
            <a:off x="503827" y="705147"/>
            <a:ext cx="2982119" cy="523220"/>
          </a:xfrm>
          <a:prstGeom prst="rect">
            <a:avLst/>
          </a:prstGeom>
          <a:noFill/>
        </p:spPr>
        <p:txBody>
          <a:bodyPr wrap="none" rtlCol="0">
            <a:spAutoFit/>
          </a:bodyPr>
          <a:lstStyle/>
          <a:p>
            <a:pPr algn="ctr"/>
            <a:r>
              <a:rPr lang="en-US" sz="1400" b="1" dirty="0">
                <a:latin typeface="Helvetica"/>
                <a:cs typeface="Helvetica"/>
              </a:rPr>
              <a:t>1400 UTC 16 Apr 2018</a:t>
            </a:r>
          </a:p>
          <a:p>
            <a:pPr algn="ctr"/>
            <a:r>
              <a:rPr lang="en-US" sz="1400" dirty="0">
                <a:latin typeface="Helvetica"/>
                <a:cs typeface="Helvetica"/>
              </a:rPr>
              <a:t>Satellite-derived Precipitable Water</a:t>
            </a:r>
          </a:p>
        </p:txBody>
      </p:sp>
      <p:sp>
        <p:nvSpPr>
          <p:cNvPr id="18" name="TextBox 17"/>
          <p:cNvSpPr txBox="1"/>
          <p:nvPr/>
        </p:nvSpPr>
        <p:spPr>
          <a:xfrm>
            <a:off x="5467327" y="699707"/>
            <a:ext cx="2475421" cy="523220"/>
          </a:xfrm>
          <a:prstGeom prst="rect">
            <a:avLst/>
          </a:prstGeom>
          <a:noFill/>
        </p:spPr>
        <p:txBody>
          <a:bodyPr wrap="none" rtlCol="0">
            <a:spAutoFit/>
          </a:bodyPr>
          <a:lstStyle/>
          <a:p>
            <a:pPr algn="ctr"/>
            <a:r>
              <a:rPr lang="en-US" sz="1400" b="1" dirty="0">
                <a:latin typeface="Helvetica"/>
                <a:cs typeface="Helvetica"/>
              </a:rPr>
              <a:t>16 April 2018</a:t>
            </a:r>
          </a:p>
          <a:p>
            <a:pPr algn="ctr"/>
            <a:r>
              <a:rPr lang="en-US" sz="1400" dirty="0">
                <a:latin typeface="Helvetica"/>
                <a:cs typeface="Helvetica"/>
              </a:rPr>
              <a:t>NWS NY Social Media Post</a:t>
            </a:r>
          </a:p>
        </p:txBody>
      </p:sp>
      <p:sp>
        <p:nvSpPr>
          <p:cNvPr id="23" name="Rectangle 22"/>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057844" y="153237"/>
            <a:ext cx="7028399" cy="461665"/>
          </a:xfrm>
          <a:prstGeom prst="rect">
            <a:avLst/>
          </a:prstGeom>
          <a:noFill/>
        </p:spPr>
        <p:txBody>
          <a:bodyPr wrap="none" rtlCol="0">
            <a:spAutoFit/>
          </a:bodyPr>
          <a:lstStyle/>
          <a:p>
            <a:pPr algn="ctr"/>
            <a:r>
              <a:rPr lang="en-US" sz="2400" b="1" dirty="0">
                <a:latin typeface="Times New Roman"/>
                <a:cs typeface="Times New Roman"/>
              </a:rPr>
              <a:t>Examples of Extreme Events – An AR Cat 3/4 Event</a:t>
            </a:r>
          </a:p>
        </p:txBody>
      </p:sp>
      <p:grpSp>
        <p:nvGrpSpPr>
          <p:cNvPr id="40" name="Group 39"/>
          <p:cNvGrpSpPr>
            <a:grpSpLocks noChangeAspect="1"/>
          </p:cNvGrpSpPr>
          <p:nvPr/>
        </p:nvGrpSpPr>
        <p:grpSpPr>
          <a:xfrm>
            <a:off x="339580" y="5945922"/>
            <a:ext cx="3840480" cy="775926"/>
            <a:chOff x="602075" y="5644166"/>
            <a:chExt cx="3217333" cy="650027"/>
          </a:xfrm>
        </p:grpSpPr>
        <p:pic>
          <p:nvPicPr>
            <p:cNvPr id="41" name="Picture 40"/>
            <p:cNvPicPr>
              <a:picLocks noChangeAspect="1"/>
            </p:cNvPicPr>
            <p:nvPr/>
          </p:nvPicPr>
          <p:blipFill rotWithShape="1">
            <a:blip r:embed="rId3"/>
            <a:srcRect l="91426" t="5575" r="3380" b="6289"/>
            <a:stretch/>
          </p:blipFill>
          <p:spPr>
            <a:xfrm rot="5400000">
              <a:off x="2007077" y="4442082"/>
              <a:ext cx="407327" cy="3217332"/>
            </a:xfrm>
            <a:prstGeom prst="rect">
              <a:avLst/>
            </a:prstGeom>
          </p:spPr>
        </p:pic>
        <p:sp>
          <p:nvSpPr>
            <p:cNvPr id="42" name="TextBox 41"/>
            <p:cNvSpPr txBox="1"/>
            <p:nvPr/>
          </p:nvSpPr>
          <p:spPr>
            <a:xfrm>
              <a:off x="1422046" y="5644166"/>
              <a:ext cx="1578180" cy="206270"/>
            </a:xfrm>
            <a:prstGeom prst="rect">
              <a:avLst/>
            </a:prstGeom>
            <a:solidFill>
              <a:schemeClr val="bg1"/>
            </a:solidFill>
          </p:spPr>
          <p:txBody>
            <a:bodyPr wrap="none" rtlCol="0">
              <a:spAutoFit/>
            </a:bodyPr>
            <a:lstStyle/>
            <a:p>
              <a:pPr algn="ctr"/>
              <a:r>
                <a:rPr lang="en-US" sz="1000" dirty="0">
                  <a:latin typeface="Helvetica"/>
                  <a:cs typeface="Helvetica"/>
                </a:rPr>
                <a:t>Total Precipitable Water (mm)</a:t>
              </a:r>
            </a:p>
          </p:txBody>
        </p:sp>
        <p:sp>
          <p:nvSpPr>
            <p:cNvPr id="43" name="Rectangle 42"/>
            <p:cNvSpPr/>
            <p:nvPr/>
          </p:nvSpPr>
          <p:spPr>
            <a:xfrm>
              <a:off x="602076" y="5677223"/>
              <a:ext cx="3217332" cy="61697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TextBox 27"/>
          <p:cNvSpPr txBox="1"/>
          <p:nvPr/>
        </p:nvSpPr>
        <p:spPr>
          <a:xfrm>
            <a:off x="4584354" y="6525307"/>
            <a:ext cx="3922869" cy="253916"/>
          </a:xfrm>
          <a:prstGeom prst="rect">
            <a:avLst/>
          </a:prstGeom>
          <a:noFill/>
        </p:spPr>
        <p:txBody>
          <a:bodyPr wrap="none" rtlCol="0">
            <a:spAutoFit/>
          </a:bodyPr>
          <a:lstStyle/>
          <a:p>
            <a:r>
              <a:rPr lang="en-US" sz="1050" dirty="0">
                <a:latin typeface="Helvetica" charset="0"/>
                <a:ea typeface="Helvetica" charset="0"/>
                <a:cs typeface="Helvetica" charset="0"/>
              </a:rPr>
              <a:t>Flash Floods in NYC, 16 April 2018, Photo: NYPD 33</a:t>
            </a:r>
            <a:r>
              <a:rPr lang="en-US" sz="1050" baseline="30000" dirty="0">
                <a:latin typeface="Helvetica" charset="0"/>
                <a:ea typeface="Helvetica" charset="0"/>
                <a:cs typeface="Helvetica" charset="0"/>
              </a:rPr>
              <a:t>rd</a:t>
            </a:r>
            <a:r>
              <a:rPr lang="en-US" sz="1050" dirty="0">
                <a:latin typeface="Helvetica" charset="0"/>
                <a:ea typeface="Helvetica" charset="0"/>
                <a:cs typeface="Helvetica" charset="0"/>
              </a:rPr>
              <a:t> Precinct</a:t>
            </a:r>
          </a:p>
        </p:txBody>
      </p:sp>
      <p:sp>
        <p:nvSpPr>
          <p:cNvPr id="45" name="TextBox 44"/>
          <p:cNvSpPr txBox="1"/>
          <p:nvPr/>
        </p:nvSpPr>
        <p:spPr>
          <a:xfrm>
            <a:off x="339578" y="1220759"/>
            <a:ext cx="915635" cy="369332"/>
          </a:xfrm>
          <a:prstGeom prst="rect">
            <a:avLst/>
          </a:prstGeom>
          <a:noFill/>
        </p:spPr>
        <p:txBody>
          <a:bodyPr wrap="none" rtlCol="0">
            <a:spAutoFit/>
          </a:bodyPr>
          <a:lstStyle/>
          <a:p>
            <a:r>
              <a:rPr lang="en-US" b="1">
                <a:solidFill>
                  <a:schemeClr val="bg1"/>
                </a:solidFill>
                <a:latin typeface="Times New Roman" charset="0"/>
                <a:ea typeface="Times New Roman" charset="0"/>
                <a:cs typeface="Times New Roman" charset="0"/>
              </a:rPr>
              <a:t>CIMSS</a:t>
            </a:r>
          </a:p>
        </p:txBody>
      </p:sp>
      <p:sp>
        <p:nvSpPr>
          <p:cNvPr id="20" name="Oval 19"/>
          <p:cNvSpPr/>
          <p:nvPr/>
        </p:nvSpPr>
        <p:spPr>
          <a:xfrm rot="19267212">
            <a:off x="4986482" y="3498708"/>
            <a:ext cx="439160" cy="422570"/>
          </a:xfrm>
          <a:prstGeom prst="ellipse">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0AC22F5-2FEC-874C-995B-E0CFBEB6D980}"/>
              </a:ext>
            </a:extLst>
          </p:cNvPr>
          <p:cNvSpPr txBox="1"/>
          <p:nvPr/>
        </p:nvSpPr>
        <p:spPr>
          <a:xfrm>
            <a:off x="1023999" y="1509236"/>
            <a:ext cx="2471638" cy="584775"/>
          </a:xfrm>
          <a:prstGeom prst="rect">
            <a:avLst/>
          </a:prstGeom>
          <a:solidFill>
            <a:schemeClr val="bg1"/>
          </a:solidFill>
          <a:ln>
            <a:solidFill>
              <a:schemeClr val="tx1"/>
            </a:solidFill>
          </a:ln>
        </p:spPr>
        <p:txBody>
          <a:bodyPr wrap="none" rtlCol="0">
            <a:spAutoFit/>
          </a:bodyPr>
          <a:lstStyle/>
          <a:p>
            <a:pPr algn="ctr"/>
            <a:r>
              <a:rPr lang="en-US" sz="1600" b="1" dirty="0">
                <a:latin typeface="Times New Roman" panose="02020603050405020304" pitchFamily="18" charset="0"/>
                <a:cs typeface="Times New Roman" panose="02020603050405020304" pitchFamily="18" charset="0"/>
              </a:rPr>
              <a:t>Max IVT &gt;1000 kg m</a:t>
            </a:r>
            <a:r>
              <a:rPr lang="en-US" sz="1600" b="1" baseline="30000" dirty="0">
                <a:latin typeface="Times New Roman" panose="02020603050405020304" pitchFamily="18" charset="0"/>
                <a:cs typeface="Times New Roman" panose="02020603050405020304" pitchFamily="18" charset="0"/>
              </a:rPr>
              <a:t>–1</a:t>
            </a:r>
            <a:r>
              <a:rPr lang="en-US" sz="1600" b="1" dirty="0">
                <a:latin typeface="Times New Roman" panose="02020603050405020304" pitchFamily="18" charset="0"/>
                <a:cs typeface="Times New Roman" panose="02020603050405020304" pitchFamily="18" charset="0"/>
              </a:rPr>
              <a:t> s</a:t>
            </a:r>
            <a:r>
              <a:rPr lang="en-US" sz="1600" b="1" baseline="30000" dirty="0">
                <a:latin typeface="Times New Roman" panose="02020603050405020304" pitchFamily="18" charset="0"/>
                <a:cs typeface="Times New Roman" panose="02020603050405020304" pitchFamily="18" charset="0"/>
              </a:rPr>
              <a:t>–1</a:t>
            </a:r>
          </a:p>
          <a:p>
            <a:pPr algn="ctr"/>
            <a:r>
              <a:rPr lang="en-US" sz="1600" b="1" dirty="0">
                <a:latin typeface="Times New Roman" panose="02020603050405020304" pitchFamily="18" charset="0"/>
                <a:cs typeface="Times New Roman" panose="02020603050405020304" pitchFamily="18" charset="0"/>
              </a:rPr>
              <a:t>Duration &gt;250: ~24 h</a:t>
            </a:r>
          </a:p>
        </p:txBody>
      </p:sp>
      <p:pic>
        <p:nvPicPr>
          <p:cNvPr id="6" name="Picture 5">
            <a:extLst>
              <a:ext uri="{FF2B5EF4-FFF2-40B4-BE49-F238E27FC236}">
                <a16:creationId xmlns:a16="http://schemas.microsoft.com/office/drawing/2014/main" id="{77830F40-46F3-7D4A-A3C1-5717A60D5F5C}"/>
              </a:ext>
            </a:extLst>
          </p:cNvPr>
          <p:cNvPicPr>
            <a:picLocks noChangeAspect="1"/>
          </p:cNvPicPr>
          <p:nvPr/>
        </p:nvPicPr>
        <p:blipFill>
          <a:blip r:embed="rId4"/>
          <a:stretch>
            <a:fillRect/>
          </a:stretch>
        </p:blipFill>
        <p:spPr>
          <a:xfrm>
            <a:off x="4646763" y="4871795"/>
            <a:ext cx="2236437" cy="1653512"/>
          </a:xfrm>
          <a:prstGeom prst="rect">
            <a:avLst/>
          </a:prstGeom>
          <a:ln w="12700">
            <a:solidFill>
              <a:schemeClr val="tx1"/>
            </a:solidFill>
          </a:ln>
        </p:spPr>
      </p:pic>
      <p:pic>
        <p:nvPicPr>
          <p:cNvPr id="10" name="Picture 9">
            <a:extLst>
              <a:ext uri="{FF2B5EF4-FFF2-40B4-BE49-F238E27FC236}">
                <a16:creationId xmlns:a16="http://schemas.microsoft.com/office/drawing/2014/main" id="{37CDC6BD-9237-3A41-833D-925D947FFD3C}"/>
              </a:ext>
            </a:extLst>
          </p:cNvPr>
          <p:cNvPicPr>
            <a:picLocks noChangeAspect="1"/>
          </p:cNvPicPr>
          <p:nvPr/>
        </p:nvPicPr>
        <p:blipFill>
          <a:blip r:embed="rId5"/>
          <a:stretch>
            <a:fillRect/>
          </a:stretch>
        </p:blipFill>
        <p:spPr>
          <a:xfrm>
            <a:off x="4646761" y="1220759"/>
            <a:ext cx="4216238" cy="3554867"/>
          </a:xfrm>
          <a:prstGeom prst="rect">
            <a:avLst/>
          </a:prstGeom>
          <a:ln>
            <a:solidFill>
              <a:schemeClr val="tx1"/>
            </a:solidFill>
          </a:ln>
        </p:spPr>
      </p:pic>
      <p:sp>
        <p:nvSpPr>
          <p:cNvPr id="14" name="TextBox 13">
            <a:extLst>
              <a:ext uri="{FF2B5EF4-FFF2-40B4-BE49-F238E27FC236}">
                <a16:creationId xmlns:a16="http://schemas.microsoft.com/office/drawing/2014/main" id="{9DB001FA-4550-814B-82A4-D8ACB0174F49}"/>
              </a:ext>
            </a:extLst>
          </p:cNvPr>
          <p:cNvSpPr txBox="1"/>
          <p:nvPr/>
        </p:nvSpPr>
        <p:spPr>
          <a:xfrm>
            <a:off x="6872743" y="4851772"/>
            <a:ext cx="1963999" cy="1169551"/>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24-h rainfall amounts:</a:t>
            </a:r>
          </a:p>
          <a:p>
            <a:r>
              <a:rPr lang="en-US" sz="1400" dirty="0">
                <a:latin typeface="Times New Roman" panose="02020603050405020304" pitchFamily="18" charset="0"/>
                <a:cs typeface="Times New Roman" panose="02020603050405020304" pitchFamily="18" charset="0"/>
              </a:rPr>
              <a:t>Westwood, NJ: 	4.48”</a:t>
            </a:r>
          </a:p>
          <a:p>
            <a:r>
              <a:rPr lang="en-US" sz="1400" dirty="0">
                <a:latin typeface="Times New Roman" panose="02020603050405020304" pitchFamily="18" charset="0"/>
                <a:cs typeface="Times New Roman" panose="02020603050405020304" pitchFamily="18" charset="0"/>
              </a:rPr>
              <a:t>Central Park: 	3.29”</a:t>
            </a:r>
          </a:p>
          <a:p>
            <a:r>
              <a:rPr lang="en-US" sz="1400" dirty="0">
                <a:latin typeface="Times New Roman" panose="02020603050405020304" pitchFamily="18" charset="0"/>
                <a:cs typeface="Times New Roman" panose="02020603050405020304" pitchFamily="18" charset="0"/>
              </a:rPr>
              <a:t>EWR: 		2.99”</a:t>
            </a:r>
          </a:p>
          <a:p>
            <a:r>
              <a:rPr lang="en-US" sz="1400" dirty="0">
                <a:latin typeface="Times New Roman" panose="02020603050405020304" pitchFamily="18" charset="0"/>
                <a:cs typeface="Times New Roman" panose="02020603050405020304" pitchFamily="18" charset="0"/>
              </a:rPr>
              <a:t>LGA: 		2.50”</a:t>
            </a:r>
          </a:p>
        </p:txBody>
      </p:sp>
      <p:sp>
        <p:nvSpPr>
          <p:cNvPr id="30" name="5-Point Star 29">
            <a:extLst>
              <a:ext uri="{FF2B5EF4-FFF2-40B4-BE49-F238E27FC236}">
                <a16:creationId xmlns:a16="http://schemas.microsoft.com/office/drawing/2014/main" id="{58A5AC9C-1553-A144-B899-95EBA9357387}"/>
              </a:ext>
            </a:extLst>
          </p:cNvPr>
          <p:cNvSpPr/>
          <p:nvPr/>
        </p:nvSpPr>
        <p:spPr>
          <a:xfrm>
            <a:off x="2129208" y="3023684"/>
            <a:ext cx="284800" cy="276458"/>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730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F9076-0946-7047-8989-18E51CCF733A}"/>
              </a:ext>
            </a:extLst>
          </p:cNvPr>
          <p:cNvPicPr>
            <a:picLocks noChangeAspect="1"/>
          </p:cNvPicPr>
          <p:nvPr/>
        </p:nvPicPr>
        <p:blipFill rotWithShape="1">
          <a:blip r:embed="rId4"/>
          <a:srcRect l="58045" t="5337" r="9978" b="11557"/>
          <a:stretch/>
        </p:blipFill>
        <p:spPr>
          <a:xfrm>
            <a:off x="334358" y="1228367"/>
            <a:ext cx="3845700" cy="4618256"/>
          </a:xfrm>
          <a:prstGeom prst="rect">
            <a:avLst/>
          </a:prstGeom>
          <a:ln w="12700">
            <a:solidFill>
              <a:schemeClr val="tx1"/>
            </a:solidFill>
          </a:ln>
        </p:spPr>
      </p:pic>
      <p:sp>
        <p:nvSpPr>
          <p:cNvPr id="7" name="TextBox 6"/>
          <p:cNvSpPr txBox="1"/>
          <p:nvPr/>
        </p:nvSpPr>
        <p:spPr>
          <a:xfrm>
            <a:off x="2829580" y="3910661"/>
            <a:ext cx="443977" cy="307777"/>
          </a:xfrm>
          <a:prstGeom prst="rect">
            <a:avLst/>
          </a:prstGeom>
          <a:noFill/>
        </p:spPr>
        <p:txBody>
          <a:bodyPr wrap="none" rtlCol="0">
            <a:spAutoFit/>
          </a:bodyPr>
          <a:lstStyle/>
          <a:p>
            <a:pPr algn="ctr"/>
            <a:r>
              <a:rPr lang="en-US" sz="1400" b="1" dirty="0">
                <a:latin typeface="Helvetica"/>
                <a:cs typeface="Helvetica"/>
              </a:rPr>
              <a:t>AR</a:t>
            </a:r>
          </a:p>
        </p:txBody>
      </p:sp>
      <p:sp>
        <p:nvSpPr>
          <p:cNvPr id="11" name="TextBox 10"/>
          <p:cNvSpPr txBox="1"/>
          <p:nvPr/>
        </p:nvSpPr>
        <p:spPr>
          <a:xfrm>
            <a:off x="503827" y="705147"/>
            <a:ext cx="2982119" cy="523220"/>
          </a:xfrm>
          <a:prstGeom prst="rect">
            <a:avLst/>
          </a:prstGeom>
          <a:noFill/>
        </p:spPr>
        <p:txBody>
          <a:bodyPr wrap="none" rtlCol="0">
            <a:spAutoFit/>
          </a:bodyPr>
          <a:lstStyle/>
          <a:p>
            <a:pPr algn="ctr"/>
            <a:r>
              <a:rPr lang="en-US" sz="1400" b="1" dirty="0">
                <a:latin typeface="Helvetica"/>
                <a:cs typeface="Helvetica"/>
              </a:rPr>
              <a:t>1400 UTC 16 Apr 2018</a:t>
            </a:r>
          </a:p>
          <a:p>
            <a:pPr algn="ctr"/>
            <a:r>
              <a:rPr lang="en-US" sz="1400" dirty="0">
                <a:latin typeface="Helvetica"/>
                <a:cs typeface="Helvetica"/>
              </a:rPr>
              <a:t>Satellite-derived Precipitable Water</a:t>
            </a:r>
          </a:p>
        </p:txBody>
      </p:sp>
      <p:sp>
        <p:nvSpPr>
          <p:cNvPr id="18" name="TextBox 17"/>
          <p:cNvSpPr txBox="1"/>
          <p:nvPr/>
        </p:nvSpPr>
        <p:spPr>
          <a:xfrm>
            <a:off x="5611631" y="699707"/>
            <a:ext cx="2186817" cy="523220"/>
          </a:xfrm>
          <a:prstGeom prst="rect">
            <a:avLst/>
          </a:prstGeom>
          <a:noFill/>
        </p:spPr>
        <p:txBody>
          <a:bodyPr wrap="none" rtlCol="0">
            <a:spAutoFit/>
          </a:bodyPr>
          <a:lstStyle/>
          <a:p>
            <a:pPr algn="ctr"/>
            <a:r>
              <a:rPr lang="en-US" sz="1400" b="1" dirty="0">
                <a:latin typeface="Helvetica"/>
                <a:cs typeface="Helvetica"/>
              </a:rPr>
              <a:t>16 April 2018</a:t>
            </a:r>
          </a:p>
          <a:p>
            <a:pPr algn="ctr"/>
            <a:r>
              <a:rPr lang="en-US" sz="1400" dirty="0">
                <a:latin typeface="Helvetica"/>
                <a:cs typeface="Helvetica"/>
              </a:rPr>
              <a:t>@</a:t>
            </a:r>
            <a:r>
              <a:rPr lang="en-US" sz="1400" dirty="0" err="1">
                <a:latin typeface="Helvetica"/>
                <a:cs typeface="Helvetica"/>
              </a:rPr>
              <a:t>jeremymbarr</a:t>
            </a:r>
            <a:r>
              <a:rPr lang="en-US" sz="1400" dirty="0">
                <a:latin typeface="Helvetica"/>
                <a:cs typeface="Helvetica"/>
              </a:rPr>
              <a:t> – 9:51AM</a:t>
            </a:r>
          </a:p>
        </p:txBody>
      </p:sp>
      <p:sp>
        <p:nvSpPr>
          <p:cNvPr id="23" name="Rectangle 22"/>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057844" y="153237"/>
            <a:ext cx="7028399" cy="461665"/>
          </a:xfrm>
          <a:prstGeom prst="rect">
            <a:avLst/>
          </a:prstGeom>
          <a:noFill/>
        </p:spPr>
        <p:txBody>
          <a:bodyPr wrap="none" rtlCol="0">
            <a:spAutoFit/>
          </a:bodyPr>
          <a:lstStyle/>
          <a:p>
            <a:pPr algn="ctr"/>
            <a:r>
              <a:rPr lang="en-US" sz="2400" b="1" dirty="0">
                <a:latin typeface="Times New Roman"/>
                <a:cs typeface="Times New Roman"/>
              </a:rPr>
              <a:t>Examples of Extreme Events – An AR Cat 3/4 Event</a:t>
            </a:r>
          </a:p>
        </p:txBody>
      </p:sp>
      <p:grpSp>
        <p:nvGrpSpPr>
          <p:cNvPr id="40" name="Group 39"/>
          <p:cNvGrpSpPr>
            <a:grpSpLocks noChangeAspect="1"/>
          </p:cNvGrpSpPr>
          <p:nvPr/>
        </p:nvGrpSpPr>
        <p:grpSpPr>
          <a:xfrm>
            <a:off x="339580" y="5945922"/>
            <a:ext cx="3840480" cy="775926"/>
            <a:chOff x="602075" y="5644166"/>
            <a:chExt cx="3217333" cy="650027"/>
          </a:xfrm>
        </p:grpSpPr>
        <p:pic>
          <p:nvPicPr>
            <p:cNvPr id="41" name="Picture 40"/>
            <p:cNvPicPr>
              <a:picLocks noChangeAspect="1"/>
            </p:cNvPicPr>
            <p:nvPr/>
          </p:nvPicPr>
          <p:blipFill rotWithShape="1">
            <a:blip r:embed="rId5"/>
            <a:srcRect l="91426" t="5575" r="3380" b="6289"/>
            <a:stretch/>
          </p:blipFill>
          <p:spPr>
            <a:xfrm rot="5400000">
              <a:off x="2007077" y="4442082"/>
              <a:ext cx="407327" cy="3217332"/>
            </a:xfrm>
            <a:prstGeom prst="rect">
              <a:avLst/>
            </a:prstGeom>
          </p:spPr>
        </p:pic>
        <p:sp>
          <p:nvSpPr>
            <p:cNvPr id="42" name="TextBox 41"/>
            <p:cNvSpPr txBox="1"/>
            <p:nvPr/>
          </p:nvSpPr>
          <p:spPr>
            <a:xfrm>
              <a:off x="1422046" y="5644166"/>
              <a:ext cx="1578180" cy="206270"/>
            </a:xfrm>
            <a:prstGeom prst="rect">
              <a:avLst/>
            </a:prstGeom>
            <a:solidFill>
              <a:schemeClr val="bg1"/>
            </a:solidFill>
          </p:spPr>
          <p:txBody>
            <a:bodyPr wrap="none" rtlCol="0">
              <a:spAutoFit/>
            </a:bodyPr>
            <a:lstStyle/>
            <a:p>
              <a:pPr algn="ctr"/>
              <a:r>
                <a:rPr lang="en-US" sz="1000" dirty="0">
                  <a:latin typeface="Helvetica"/>
                  <a:cs typeface="Helvetica"/>
                </a:rPr>
                <a:t>Total Precipitable Water (mm)</a:t>
              </a:r>
            </a:p>
          </p:txBody>
        </p:sp>
        <p:sp>
          <p:nvSpPr>
            <p:cNvPr id="43" name="Rectangle 42"/>
            <p:cNvSpPr/>
            <p:nvPr/>
          </p:nvSpPr>
          <p:spPr>
            <a:xfrm>
              <a:off x="602076" y="5677223"/>
              <a:ext cx="3217332" cy="61697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TextBox 44"/>
          <p:cNvSpPr txBox="1"/>
          <p:nvPr/>
        </p:nvSpPr>
        <p:spPr>
          <a:xfrm>
            <a:off x="339578" y="1220759"/>
            <a:ext cx="915635" cy="369332"/>
          </a:xfrm>
          <a:prstGeom prst="rect">
            <a:avLst/>
          </a:prstGeom>
          <a:noFill/>
        </p:spPr>
        <p:txBody>
          <a:bodyPr wrap="none" rtlCol="0">
            <a:spAutoFit/>
          </a:bodyPr>
          <a:lstStyle/>
          <a:p>
            <a:r>
              <a:rPr lang="en-US" b="1">
                <a:solidFill>
                  <a:schemeClr val="bg1"/>
                </a:solidFill>
                <a:latin typeface="Times New Roman" charset="0"/>
                <a:ea typeface="Times New Roman" charset="0"/>
                <a:cs typeface="Times New Roman" charset="0"/>
              </a:rPr>
              <a:t>CIMSS</a:t>
            </a:r>
          </a:p>
        </p:txBody>
      </p:sp>
      <p:sp>
        <p:nvSpPr>
          <p:cNvPr id="26" name="TextBox 25">
            <a:extLst>
              <a:ext uri="{FF2B5EF4-FFF2-40B4-BE49-F238E27FC236}">
                <a16:creationId xmlns:a16="http://schemas.microsoft.com/office/drawing/2014/main" id="{A0AC22F5-2FEC-874C-995B-E0CFBEB6D980}"/>
              </a:ext>
            </a:extLst>
          </p:cNvPr>
          <p:cNvSpPr txBox="1"/>
          <p:nvPr/>
        </p:nvSpPr>
        <p:spPr>
          <a:xfrm>
            <a:off x="1023999" y="1509236"/>
            <a:ext cx="2471638" cy="584775"/>
          </a:xfrm>
          <a:prstGeom prst="rect">
            <a:avLst/>
          </a:prstGeom>
          <a:solidFill>
            <a:schemeClr val="bg1"/>
          </a:solidFill>
          <a:ln>
            <a:solidFill>
              <a:schemeClr val="tx1"/>
            </a:solidFill>
          </a:ln>
        </p:spPr>
        <p:txBody>
          <a:bodyPr wrap="none" rtlCol="0">
            <a:spAutoFit/>
          </a:bodyPr>
          <a:lstStyle/>
          <a:p>
            <a:pPr algn="ctr"/>
            <a:r>
              <a:rPr lang="en-US" sz="1600" b="1" dirty="0">
                <a:latin typeface="Times New Roman" panose="02020603050405020304" pitchFamily="18" charset="0"/>
                <a:cs typeface="Times New Roman" panose="02020603050405020304" pitchFamily="18" charset="0"/>
              </a:rPr>
              <a:t>Max IVT &gt;1000 kg m</a:t>
            </a:r>
            <a:r>
              <a:rPr lang="en-US" sz="1600" b="1" baseline="30000" dirty="0">
                <a:latin typeface="Times New Roman" panose="02020603050405020304" pitchFamily="18" charset="0"/>
                <a:cs typeface="Times New Roman" panose="02020603050405020304" pitchFamily="18" charset="0"/>
              </a:rPr>
              <a:t>–1</a:t>
            </a:r>
            <a:r>
              <a:rPr lang="en-US" sz="1600" b="1" dirty="0">
                <a:latin typeface="Times New Roman" panose="02020603050405020304" pitchFamily="18" charset="0"/>
                <a:cs typeface="Times New Roman" panose="02020603050405020304" pitchFamily="18" charset="0"/>
              </a:rPr>
              <a:t> s</a:t>
            </a:r>
            <a:r>
              <a:rPr lang="en-US" sz="1600" b="1" baseline="30000" dirty="0">
                <a:latin typeface="Times New Roman" panose="02020603050405020304" pitchFamily="18" charset="0"/>
                <a:cs typeface="Times New Roman" panose="02020603050405020304" pitchFamily="18" charset="0"/>
              </a:rPr>
              <a:t>–1</a:t>
            </a:r>
          </a:p>
          <a:p>
            <a:pPr algn="ctr"/>
            <a:r>
              <a:rPr lang="en-US" sz="1600" b="1" dirty="0">
                <a:latin typeface="Times New Roman" panose="02020603050405020304" pitchFamily="18" charset="0"/>
                <a:cs typeface="Times New Roman" panose="02020603050405020304" pitchFamily="18" charset="0"/>
              </a:rPr>
              <a:t>Duration &gt;250: ~24 h</a:t>
            </a:r>
          </a:p>
        </p:txBody>
      </p:sp>
      <p:sp>
        <p:nvSpPr>
          <p:cNvPr id="30" name="5-Point Star 29">
            <a:extLst>
              <a:ext uri="{FF2B5EF4-FFF2-40B4-BE49-F238E27FC236}">
                <a16:creationId xmlns:a16="http://schemas.microsoft.com/office/drawing/2014/main" id="{58A5AC9C-1553-A144-B899-95EBA9357387}"/>
              </a:ext>
            </a:extLst>
          </p:cNvPr>
          <p:cNvSpPr/>
          <p:nvPr/>
        </p:nvSpPr>
        <p:spPr>
          <a:xfrm>
            <a:off x="2129208" y="3023684"/>
            <a:ext cx="284800" cy="276458"/>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Ex2QCkpT2t_npxH2.mp4">
            <a:hlinkClick r:id="" action="ppaction://media"/>
            <a:extLst>
              <a:ext uri="{FF2B5EF4-FFF2-40B4-BE49-F238E27FC236}">
                <a16:creationId xmlns:a16="http://schemas.microsoft.com/office/drawing/2014/main" id="{E38CE2E5-F0DA-764F-9F6B-8FB788B51DD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5252" b="20362"/>
          <a:stretch/>
        </p:blipFill>
        <p:spPr>
          <a:xfrm>
            <a:off x="4718486" y="1228367"/>
            <a:ext cx="4140161" cy="5474998"/>
          </a:xfrm>
          <a:prstGeom prst="rect">
            <a:avLst/>
          </a:prstGeom>
          <a:ln>
            <a:solidFill>
              <a:schemeClr val="tx1"/>
            </a:solidFill>
          </a:ln>
        </p:spPr>
      </p:pic>
      <p:pic>
        <p:nvPicPr>
          <p:cNvPr id="5" name="Picture 4">
            <a:extLst>
              <a:ext uri="{FF2B5EF4-FFF2-40B4-BE49-F238E27FC236}">
                <a16:creationId xmlns:a16="http://schemas.microsoft.com/office/drawing/2014/main" id="{A43767F9-AE62-E145-8029-84F9964D2D50}"/>
              </a:ext>
            </a:extLst>
          </p:cNvPr>
          <p:cNvPicPr>
            <a:picLocks noChangeAspect="1"/>
          </p:cNvPicPr>
          <p:nvPr/>
        </p:nvPicPr>
        <p:blipFill>
          <a:blip r:embed="rId7"/>
          <a:stretch>
            <a:fillRect/>
          </a:stretch>
        </p:blipFill>
        <p:spPr>
          <a:xfrm>
            <a:off x="4780724" y="4582114"/>
            <a:ext cx="1579061" cy="2049048"/>
          </a:xfrm>
          <a:prstGeom prst="rect">
            <a:avLst/>
          </a:prstGeom>
          <a:ln>
            <a:solidFill>
              <a:schemeClr val="tx1"/>
            </a:solidFill>
          </a:ln>
        </p:spPr>
      </p:pic>
    </p:spTree>
    <p:extLst>
      <p:ext uri="{BB962C8B-B14F-4D97-AF65-F5344CB8AC3E}">
        <p14:creationId xmlns:p14="http://schemas.microsoft.com/office/powerpoint/2010/main" val="100488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alNItzCU7KXS6dp.mp4">
            <a:hlinkClick r:id="" action="ppaction://media"/>
            <a:extLst>
              <a:ext uri="{FF2B5EF4-FFF2-40B4-BE49-F238E27FC236}">
                <a16:creationId xmlns:a16="http://schemas.microsoft.com/office/drawing/2014/main" id="{B02D78C1-DE70-2C4D-AF8F-00DF36DCA43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25399"/>
          <a:stretch/>
        </p:blipFill>
        <p:spPr>
          <a:xfrm>
            <a:off x="4718484" y="1233019"/>
            <a:ext cx="4124713" cy="5470346"/>
          </a:xfrm>
          <a:prstGeom prst="rect">
            <a:avLst/>
          </a:prstGeom>
          <a:ln>
            <a:solidFill>
              <a:schemeClr val="tx1"/>
            </a:solidFill>
          </a:ln>
        </p:spPr>
      </p:pic>
      <p:pic>
        <p:nvPicPr>
          <p:cNvPr id="4" name="Picture 3">
            <a:extLst>
              <a:ext uri="{FF2B5EF4-FFF2-40B4-BE49-F238E27FC236}">
                <a16:creationId xmlns:a16="http://schemas.microsoft.com/office/drawing/2014/main" id="{02CF9076-0946-7047-8989-18E51CCF733A}"/>
              </a:ext>
            </a:extLst>
          </p:cNvPr>
          <p:cNvPicPr>
            <a:picLocks noChangeAspect="1"/>
          </p:cNvPicPr>
          <p:nvPr/>
        </p:nvPicPr>
        <p:blipFill rotWithShape="1">
          <a:blip r:embed="rId5"/>
          <a:srcRect l="58045" t="5337" r="9978" b="11557"/>
          <a:stretch/>
        </p:blipFill>
        <p:spPr>
          <a:xfrm>
            <a:off x="334358" y="1228367"/>
            <a:ext cx="3845700" cy="4618256"/>
          </a:xfrm>
          <a:prstGeom prst="rect">
            <a:avLst/>
          </a:prstGeom>
          <a:ln w="12700">
            <a:solidFill>
              <a:schemeClr val="tx1"/>
            </a:solidFill>
          </a:ln>
        </p:spPr>
      </p:pic>
      <p:sp>
        <p:nvSpPr>
          <p:cNvPr id="7" name="TextBox 6"/>
          <p:cNvSpPr txBox="1"/>
          <p:nvPr/>
        </p:nvSpPr>
        <p:spPr>
          <a:xfrm>
            <a:off x="2829580" y="3910661"/>
            <a:ext cx="443977" cy="307777"/>
          </a:xfrm>
          <a:prstGeom prst="rect">
            <a:avLst/>
          </a:prstGeom>
          <a:noFill/>
        </p:spPr>
        <p:txBody>
          <a:bodyPr wrap="none" rtlCol="0">
            <a:spAutoFit/>
          </a:bodyPr>
          <a:lstStyle/>
          <a:p>
            <a:pPr algn="ctr"/>
            <a:r>
              <a:rPr lang="en-US" sz="1400" b="1" dirty="0">
                <a:latin typeface="Helvetica"/>
                <a:cs typeface="Helvetica"/>
              </a:rPr>
              <a:t>AR</a:t>
            </a:r>
          </a:p>
        </p:txBody>
      </p:sp>
      <p:sp>
        <p:nvSpPr>
          <p:cNvPr id="11" name="TextBox 10"/>
          <p:cNvSpPr txBox="1"/>
          <p:nvPr/>
        </p:nvSpPr>
        <p:spPr>
          <a:xfrm>
            <a:off x="503827" y="705147"/>
            <a:ext cx="2982119" cy="523220"/>
          </a:xfrm>
          <a:prstGeom prst="rect">
            <a:avLst/>
          </a:prstGeom>
          <a:noFill/>
        </p:spPr>
        <p:txBody>
          <a:bodyPr wrap="none" rtlCol="0">
            <a:spAutoFit/>
          </a:bodyPr>
          <a:lstStyle/>
          <a:p>
            <a:pPr algn="ctr"/>
            <a:r>
              <a:rPr lang="en-US" sz="1400" b="1" dirty="0">
                <a:latin typeface="Helvetica"/>
                <a:cs typeface="Helvetica"/>
              </a:rPr>
              <a:t>1400 UTC 16 Apr 2018</a:t>
            </a:r>
          </a:p>
          <a:p>
            <a:pPr algn="ctr"/>
            <a:r>
              <a:rPr lang="en-US" sz="1400" dirty="0">
                <a:latin typeface="Helvetica"/>
                <a:cs typeface="Helvetica"/>
              </a:rPr>
              <a:t>Satellite-derived Precipitable Water</a:t>
            </a:r>
          </a:p>
        </p:txBody>
      </p:sp>
      <p:sp>
        <p:nvSpPr>
          <p:cNvPr id="18" name="TextBox 17"/>
          <p:cNvSpPr txBox="1"/>
          <p:nvPr/>
        </p:nvSpPr>
        <p:spPr>
          <a:xfrm>
            <a:off x="5206877" y="699707"/>
            <a:ext cx="2996333" cy="523220"/>
          </a:xfrm>
          <a:prstGeom prst="rect">
            <a:avLst/>
          </a:prstGeom>
          <a:noFill/>
        </p:spPr>
        <p:txBody>
          <a:bodyPr wrap="none" rtlCol="0">
            <a:spAutoFit/>
          </a:bodyPr>
          <a:lstStyle/>
          <a:p>
            <a:pPr algn="ctr"/>
            <a:r>
              <a:rPr lang="en-US" sz="1400" b="1" dirty="0">
                <a:latin typeface="Helvetica"/>
                <a:cs typeface="Helvetica"/>
              </a:rPr>
              <a:t>16 April 2018</a:t>
            </a:r>
          </a:p>
          <a:p>
            <a:pPr algn="ctr"/>
            <a:r>
              <a:rPr lang="en-US" sz="1400" dirty="0">
                <a:latin typeface="Helvetica"/>
                <a:cs typeface="Helvetica"/>
              </a:rPr>
              <a:t>@</a:t>
            </a:r>
            <a:r>
              <a:rPr lang="en-US" sz="1400" dirty="0" err="1">
                <a:latin typeface="Helvetica"/>
                <a:cs typeface="Helvetica"/>
              </a:rPr>
              <a:t>jbguild</a:t>
            </a:r>
            <a:r>
              <a:rPr lang="en-US" sz="1400" dirty="0">
                <a:latin typeface="Helvetica"/>
                <a:cs typeface="Helvetica"/>
              </a:rPr>
              <a:t> – 145</a:t>
            </a:r>
            <a:r>
              <a:rPr lang="en-US" sz="1400" baseline="30000" dirty="0">
                <a:latin typeface="Helvetica"/>
                <a:cs typeface="Helvetica"/>
              </a:rPr>
              <a:t>th</a:t>
            </a:r>
            <a:r>
              <a:rPr lang="en-US" sz="1400" dirty="0">
                <a:latin typeface="Helvetica"/>
                <a:cs typeface="Helvetica"/>
              </a:rPr>
              <a:t>/Broadway 9:47AM</a:t>
            </a:r>
          </a:p>
        </p:txBody>
      </p:sp>
      <p:sp>
        <p:nvSpPr>
          <p:cNvPr id="23" name="Rectangle 22"/>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057844" y="153237"/>
            <a:ext cx="7028399" cy="461665"/>
          </a:xfrm>
          <a:prstGeom prst="rect">
            <a:avLst/>
          </a:prstGeom>
          <a:noFill/>
        </p:spPr>
        <p:txBody>
          <a:bodyPr wrap="none" rtlCol="0">
            <a:spAutoFit/>
          </a:bodyPr>
          <a:lstStyle/>
          <a:p>
            <a:pPr algn="ctr"/>
            <a:r>
              <a:rPr lang="en-US" sz="2400" b="1" dirty="0">
                <a:latin typeface="Times New Roman"/>
                <a:cs typeface="Times New Roman"/>
              </a:rPr>
              <a:t>Examples of Extreme Events – An AR Cat 3/4 Event</a:t>
            </a:r>
          </a:p>
        </p:txBody>
      </p:sp>
      <p:grpSp>
        <p:nvGrpSpPr>
          <p:cNvPr id="40" name="Group 39"/>
          <p:cNvGrpSpPr>
            <a:grpSpLocks noChangeAspect="1"/>
          </p:cNvGrpSpPr>
          <p:nvPr/>
        </p:nvGrpSpPr>
        <p:grpSpPr>
          <a:xfrm>
            <a:off x="339580" y="5945922"/>
            <a:ext cx="3840480" cy="775926"/>
            <a:chOff x="602075" y="5644166"/>
            <a:chExt cx="3217333" cy="650027"/>
          </a:xfrm>
        </p:grpSpPr>
        <p:pic>
          <p:nvPicPr>
            <p:cNvPr id="41" name="Picture 40"/>
            <p:cNvPicPr>
              <a:picLocks noChangeAspect="1"/>
            </p:cNvPicPr>
            <p:nvPr/>
          </p:nvPicPr>
          <p:blipFill rotWithShape="1">
            <a:blip r:embed="rId6"/>
            <a:srcRect l="91426" t="5575" r="3380" b="6289"/>
            <a:stretch/>
          </p:blipFill>
          <p:spPr>
            <a:xfrm rot="5400000">
              <a:off x="2007077" y="4442082"/>
              <a:ext cx="407327" cy="3217332"/>
            </a:xfrm>
            <a:prstGeom prst="rect">
              <a:avLst/>
            </a:prstGeom>
          </p:spPr>
        </p:pic>
        <p:sp>
          <p:nvSpPr>
            <p:cNvPr id="42" name="TextBox 41"/>
            <p:cNvSpPr txBox="1"/>
            <p:nvPr/>
          </p:nvSpPr>
          <p:spPr>
            <a:xfrm>
              <a:off x="1422046" y="5644166"/>
              <a:ext cx="1578180" cy="206270"/>
            </a:xfrm>
            <a:prstGeom prst="rect">
              <a:avLst/>
            </a:prstGeom>
            <a:solidFill>
              <a:schemeClr val="bg1"/>
            </a:solidFill>
          </p:spPr>
          <p:txBody>
            <a:bodyPr wrap="none" rtlCol="0">
              <a:spAutoFit/>
            </a:bodyPr>
            <a:lstStyle/>
            <a:p>
              <a:pPr algn="ctr"/>
              <a:r>
                <a:rPr lang="en-US" sz="1000" dirty="0">
                  <a:latin typeface="Helvetica"/>
                  <a:cs typeface="Helvetica"/>
                </a:rPr>
                <a:t>Total Precipitable Water (mm)</a:t>
              </a:r>
            </a:p>
          </p:txBody>
        </p:sp>
        <p:sp>
          <p:nvSpPr>
            <p:cNvPr id="43" name="Rectangle 42"/>
            <p:cNvSpPr/>
            <p:nvPr/>
          </p:nvSpPr>
          <p:spPr>
            <a:xfrm>
              <a:off x="602076" y="5677223"/>
              <a:ext cx="3217332" cy="61697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TextBox 44"/>
          <p:cNvSpPr txBox="1"/>
          <p:nvPr/>
        </p:nvSpPr>
        <p:spPr>
          <a:xfrm>
            <a:off x="339578" y="1220759"/>
            <a:ext cx="915635" cy="369332"/>
          </a:xfrm>
          <a:prstGeom prst="rect">
            <a:avLst/>
          </a:prstGeom>
          <a:noFill/>
        </p:spPr>
        <p:txBody>
          <a:bodyPr wrap="none" rtlCol="0">
            <a:spAutoFit/>
          </a:bodyPr>
          <a:lstStyle/>
          <a:p>
            <a:r>
              <a:rPr lang="en-US" b="1">
                <a:solidFill>
                  <a:schemeClr val="bg1"/>
                </a:solidFill>
                <a:latin typeface="Times New Roman" charset="0"/>
                <a:ea typeface="Times New Roman" charset="0"/>
                <a:cs typeface="Times New Roman" charset="0"/>
              </a:rPr>
              <a:t>CIMSS</a:t>
            </a:r>
          </a:p>
        </p:txBody>
      </p:sp>
      <p:sp>
        <p:nvSpPr>
          <p:cNvPr id="26" name="TextBox 25">
            <a:extLst>
              <a:ext uri="{FF2B5EF4-FFF2-40B4-BE49-F238E27FC236}">
                <a16:creationId xmlns:a16="http://schemas.microsoft.com/office/drawing/2014/main" id="{A0AC22F5-2FEC-874C-995B-E0CFBEB6D980}"/>
              </a:ext>
            </a:extLst>
          </p:cNvPr>
          <p:cNvSpPr txBox="1"/>
          <p:nvPr/>
        </p:nvSpPr>
        <p:spPr>
          <a:xfrm>
            <a:off x="1023999" y="1509236"/>
            <a:ext cx="2471638" cy="584775"/>
          </a:xfrm>
          <a:prstGeom prst="rect">
            <a:avLst/>
          </a:prstGeom>
          <a:solidFill>
            <a:schemeClr val="bg1"/>
          </a:solidFill>
          <a:ln>
            <a:solidFill>
              <a:schemeClr val="tx1"/>
            </a:solidFill>
          </a:ln>
        </p:spPr>
        <p:txBody>
          <a:bodyPr wrap="none" rtlCol="0">
            <a:spAutoFit/>
          </a:bodyPr>
          <a:lstStyle/>
          <a:p>
            <a:pPr algn="ctr"/>
            <a:r>
              <a:rPr lang="en-US" sz="1600" b="1" dirty="0">
                <a:latin typeface="Times New Roman" panose="02020603050405020304" pitchFamily="18" charset="0"/>
                <a:cs typeface="Times New Roman" panose="02020603050405020304" pitchFamily="18" charset="0"/>
              </a:rPr>
              <a:t>Max IVT &gt;1000 kg m</a:t>
            </a:r>
            <a:r>
              <a:rPr lang="en-US" sz="1600" b="1" baseline="30000" dirty="0">
                <a:latin typeface="Times New Roman" panose="02020603050405020304" pitchFamily="18" charset="0"/>
                <a:cs typeface="Times New Roman" panose="02020603050405020304" pitchFamily="18" charset="0"/>
              </a:rPr>
              <a:t>–1</a:t>
            </a:r>
            <a:r>
              <a:rPr lang="en-US" sz="1600" b="1" dirty="0">
                <a:latin typeface="Times New Roman" panose="02020603050405020304" pitchFamily="18" charset="0"/>
                <a:cs typeface="Times New Roman" panose="02020603050405020304" pitchFamily="18" charset="0"/>
              </a:rPr>
              <a:t> s</a:t>
            </a:r>
            <a:r>
              <a:rPr lang="en-US" sz="1600" b="1" baseline="30000" dirty="0">
                <a:latin typeface="Times New Roman" panose="02020603050405020304" pitchFamily="18" charset="0"/>
                <a:cs typeface="Times New Roman" panose="02020603050405020304" pitchFamily="18" charset="0"/>
              </a:rPr>
              <a:t>–1</a:t>
            </a:r>
          </a:p>
          <a:p>
            <a:pPr algn="ctr"/>
            <a:r>
              <a:rPr lang="en-US" sz="1600" b="1" dirty="0">
                <a:latin typeface="Times New Roman" panose="02020603050405020304" pitchFamily="18" charset="0"/>
                <a:cs typeface="Times New Roman" panose="02020603050405020304" pitchFamily="18" charset="0"/>
              </a:rPr>
              <a:t>Duration &gt;250: ~24 h</a:t>
            </a:r>
          </a:p>
        </p:txBody>
      </p:sp>
      <p:sp>
        <p:nvSpPr>
          <p:cNvPr id="30" name="5-Point Star 29">
            <a:extLst>
              <a:ext uri="{FF2B5EF4-FFF2-40B4-BE49-F238E27FC236}">
                <a16:creationId xmlns:a16="http://schemas.microsoft.com/office/drawing/2014/main" id="{58A5AC9C-1553-A144-B899-95EBA9357387}"/>
              </a:ext>
            </a:extLst>
          </p:cNvPr>
          <p:cNvSpPr/>
          <p:nvPr/>
        </p:nvSpPr>
        <p:spPr>
          <a:xfrm>
            <a:off x="2129208" y="3023684"/>
            <a:ext cx="284800" cy="276458"/>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43767F9-AE62-E145-8029-84F9964D2D50}"/>
              </a:ext>
            </a:extLst>
          </p:cNvPr>
          <p:cNvPicPr>
            <a:picLocks noChangeAspect="1"/>
          </p:cNvPicPr>
          <p:nvPr/>
        </p:nvPicPr>
        <p:blipFill>
          <a:blip r:embed="rId7"/>
          <a:stretch>
            <a:fillRect/>
          </a:stretch>
        </p:blipFill>
        <p:spPr>
          <a:xfrm>
            <a:off x="4780724" y="4587097"/>
            <a:ext cx="1579061" cy="2039082"/>
          </a:xfrm>
          <a:prstGeom prst="rect">
            <a:avLst/>
          </a:prstGeom>
          <a:ln>
            <a:solidFill>
              <a:schemeClr val="tx1"/>
            </a:solidFill>
          </a:ln>
        </p:spPr>
      </p:pic>
    </p:spTree>
    <p:extLst>
      <p:ext uri="{BB962C8B-B14F-4D97-AF65-F5344CB8AC3E}">
        <p14:creationId xmlns:p14="http://schemas.microsoft.com/office/powerpoint/2010/main" val="260259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39578" y="155448"/>
            <a:ext cx="8523421" cy="461665"/>
          </a:xfrm>
          <a:prstGeom prst="rect">
            <a:avLst/>
          </a:prstGeom>
          <a:noFill/>
        </p:spPr>
        <p:txBody>
          <a:bodyPr wrap="square" rtlCol="0">
            <a:spAutoFit/>
          </a:bodyPr>
          <a:lstStyle/>
          <a:p>
            <a:pPr algn="ctr"/>
            <a:r>
              <a:rPr lang="en-US" sz="2400" b="1" dirty="0">
                <a:latin typeface="Times New Roman"/>
                <a:cs typeface="Times New Roman"/>
              </a:rPr>
              <a:t>Closing Summary</a:t>
            </a:r>
          </a:p>
        </p:txBody>
      </p:sp>
      <p:sp>
        <p:nvSpPr>
          <p:cNvPr id="2" name="TextBox 1"/>
          <p:cNvSpPr txBox="1"/>
          <p:nvPr/>
        </p:nvSpPr>
        <p:spPr>
          <a:xfrm>
            <a:off x="319156" y="1172106"/>
            <a:ext cx="4810984" cy="4247317"/>
          </a:xfrm>
          <a:prstGeom prst="rect">
            <a:avLst/>
          </a:prstGeom>
          <a:noFill/>
        </p:spPr>
        <p:txBody>
          <a:bodyPr wrap="square" rtlCol="0">
            <a:spAutoFit/>
          </a:bodyPr>
          <a:lstStyle/>
          <a:p>
            <a:r>
              <a:rPr lang="en-US" dirty="0">
                <a:latin typeface="Times New Roman"/>
                <a:cs typeface="Times New Roman"/>
              </a:rPr>
              <a:t>A scale was developed to quantify strength and possible impacts of ARs [focused on West Coast of U.S.]</a:t>
            </a:r>
          </a:p>
          <a:p>
            <a:pPr marL="342900" indent="-342900">
              <a:buFont typeface="Arial" panose="020B0604020202020204" pitchFamily="34" charset="0"/>
              <a:buChar char="•"/>
            </a:pPr>
            <a:endParaRPr lang="en-US" i="1" dirty="0">
              <a:latin typeface="Times New Roman"/>
              <a:cs typeface="Times New Roman"/>
            </a:endParaRPr>
          </a:p>
          <a:p>
            <a:r>
              <a:rPr lang="en-US" dirty="0">
                <a:latin typeface="Times New Roman"/>
                <a:cs typeface="Times New Roman"/>
              </a:rPr>
              <a:t>Scale has categories from 1 to 5 and is based on magnitude </a:t>
            </a:r>
            <a:r>
              <a:rPr lang="en-US" i="1" dirty="0">
                <a:solidFill>
                  <a:srgbClr val="FF0000"/>
                </a:solidFill>
                <a:latin typeface="Times New Roman"/>
                <a:cs typeface="Times New Roman"/>
              </a:rPr>
              <a:t>and duration</a:t>
            </a:r>
            <a:r>
              <a:rPr lang="en-US" dirty="0">
                <a:latin typeface="Times New Roman"/>
                <a:cs typeface="Times New Roman"/>
              </a:rPr>
              <a:t> of integrated vapor transport (IVT)</a:t>
            </a:r>
          </a:p>
          <a:p>
            <a:endParaRPr lang="en-US" dirty="0">
              <a:latin typeface="Times New Roman"/>
              <a:cs typeface="Times New Roman"/>
            </a:endParaRPr>
          </a:p>
          <a:p>
            <a:r>
              <a:rPr lang="en-US" dirty="0">
                <a:latin typeface="Times New Roman"/>
                <a:cs typeface="Times New Roman"/>
              </a:rPr>
              <a:t>As categories increase, frequency of events decrease and possible impacts related to precipitation increase</a:t>
            </a:r>
          </a:p>
          <a:p>
            <a:endParaRPr lang="en-US" dirty="0">
              <a:latin typeface="Times New Roman"/>
              <a:cs typeface="Times New Roman"/>
            </a:endParaRPr>
          </a:p>
          <a:p>
            <a:r>
              <a:rPr lang="en-US" dirty="0">
                <a:latin typeface="Times New Roman"/>
                <a:cs typeface="Times New Roman"/>
              </a:rPr>
              <a:t>**Categories may be a useful way to summarize potential impacts associated with ARs (but beware of their limitations!)</a:t>
            </a:r>
          </a:p>
        </p:txBody>
      </p:sp>
      <p:cxnSp>
        <p:nvCxnSpPr>
          <p:cNvPr id="7" name="Straight Connector 6">
            <a:extLst>
              <a:ext uri="{FF2B5EF4-FFF2-40B4-BE49-F238E27FC236}">
                <a16:creationId xmlns:a16="http://schemas.microsoft.com/office/drawing/2014/main" id="{A8D365A8-E553-F540-A77C-2DE9B6255868}"/>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FA3103C5-C603-134E-A05D-A76C630841C5}"/>
              </a:ext>
            </a:extLst>
          </p:cNvPr>
          <p:cNvPicPr>
            <a:picLocks noChangeAspect="1"/>
          </p:cNvPicPr>
          <p:nvPr/>
        </p:nvPicPr>
        <p:blipFill>
          <a:blip r:embed="rId2"/>
          <a:stretch>
            <a:fillRect/>
          </a:stretch>
        </p:blipFill>
        <p:spPr>
          <a:xfrm>
            <a:off x="5448596" y="1172106"/>
            <a:ext cx="3414403" cy="4191990"/>
          </a:xfrm>
          <a:prstGeom prst="rect">
            <a:avLst/>
          </a:prstGeom>
        </p:spPr>
      </p:pic>
    </p:spTree>
    <p:extLst>
      <p:ext uri="{BB962C8B-B14F-4D97-AF65-F5344CB8AC3E}">
        <p14:creationId xmlns:p14="http://schemas.microsoft.com/office/powerpoint/2010/main" val="4060077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25EC4C-59B4-DA46-9347-8F17BCDD45B4}"/>
              </a:ext>
            </a:extLst>
          </p:cNvPr>
          <p:cNvPicPr>
            <a:picLocks noChangeAspect="1"/>
          </p:cNvPicPr>
          <p:nvPr/>
        </p:nvPicPr>
        <p:blipFill>
          <a:blip r:embed="rId2"/>
          <a:stretch>
            <a:fillRect/>
          </a:stretch>
        </p:blipFill>
        <p:spPr>
          <a:xfrm>
            <a:off x="339578" y="885600"/>
            <a:ext cx="4758367" cy="5785200"/>
          </a:xfrm>
          <a:prstGeom prst="rect">
            <a:avLst/>
          </a:prstGeom>
          <a:ln>
            <a:solidFill>
              <a:schemeClr val="tx1"/>
            </a:solidFill>
          </a:ln>
        </p:spPr>
      </p:pic>
      <p:sp>
        <p:nvSpPr>
          <p:cNvPr id="5" name="TextBox 4">
            <a:extLst>
              <a:ext uri="{FF2B5EF4-FFF2-40B4-BE49-F238E27FC236}">
                <a16:creationId xmlns:a16="http://schemas.microsoft.com/office/drawing/2014/main" id="{07496C69-165E-3445-8820-F098D90B2E38}"/>
              </a:ext>
            </a:extLst>
          </p:cNvPr>
          <p:cNvSpPr txBox="1"/>
          <p:nvPr/>
        </p:nvSpPr>
        <p:spPr>
          <a:xfrm rot="19237658">
            <a:off x="612000" y="3103200"/>
            <a:ext cx="4418197" cy="1015663"/>
          </a:xfrm>
          <a:prstGeom prst="rect">
            <a:avLst/>
          </a:prstGeom>
          <a:noFill/>
          <a:ln w="38100">
            <a:solidFill>
              <a:srgbClr val="FF0000">
                <a:alpha val="43000"/>
              </a:srgbClr>
            </a:solidFill>
          </a:ln>
        </p:spPr>
        <p:txBody>
          <a:bodyPr wrap="none" rtlCol="0">
            <a:spAutoFit/>
          </a:bodyPr>
          <a:lstStyle/>
          <a:p>
            <a:r>
              <a:rPr lang="en-US" sz="6000" b="1" dirty="0">
                <a:solidFill>
                  <a:srgbClr val="FF0000"/>
                </a:solidFill>
                <a:latin typeface="Helvetica" pitchFamily="2" charset="0"/>
              </a:rPr>
              <a:t>ACCEPTED</a:t>
            </a:r>
          </a:p>
        </p:txBody>
      </p:sp>
      <p:sp>
        <p:nvSpPr>
          <p:cNvPr id="7" name="TextBox 6">
            <a:extLst>
              <a:ext uri="{FF2B5EF4-FFF2-40B4-BE49-F238E27FC236}">
                <a16:creationId xmlns:a16="http://schemas.microsoft.com/office/drawing/2014/main" id="{3B3F7E71-01D8-2642-888C-CD29F07AEC46}"/>
              </a:ext>
            </a:extLst>
          </p:cNvPr>
          <p:cNvSpPr txBox="1"/>
          <p:nvPr/>
        </p:nvSpPr>
        <p:spPr>
          <a:xfrm>
            <a:off x="5097945" y="901479"/>
            <a:ext cx="3735766" cy="120032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Accepted for publication at BAMS on 9/18… look for it soon on BAMS Early Online Release</a:t>
            </a: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Note authors: Academic, NWS, Academic, USGS, California Dept. of Water Resources, NOAA, U.S. Army Corps, NWS…</a:t>
            </a:r>
          </a:p>
        </p:txBody>
      </p:sp>
      <p:sp>
        <p:nvSpPr>
          <p:cNvPr id="8" name="TextBox 7">
            <a:extLst>
              <a:ext uri="{FF2B5EF4-FFF2-40B4-BE49-F238E27FC236}">
                <a16:creationId xmlns:a16="http://schemas.microsoft.com/office/drawing/2014/main" id="{6DF61B32-904F-6D43-821D-F74128D3A0B9}"/>
              </a:ext>
            </a:extLst>
          </p:cNvPr>
          <p:cNvSpPr txBox="1"/>
          <p:nvPr/>
        </p:nvSpPr>
        <p:spPr>
          <a:xfrm>
            <a:off x="5167496" y="4272856"/>
            <a:ext cx="133241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Thank you!</a:t>
            </a:r>
          </a:p>
        </p:txBody>
      </p:sp>
      <p:sp>
        <p:nvSpPr>
          <p:cNvPr id="11" name="TextBox 10">
            <a:extLst>
              <a:ext uri="{FF2B5EF4-FFF2-40B4-BE49-F238E27FC236}">
                <a16:creationId xmlns:a16="http://schemas.microsoft.com/office/drawing/2014/main" id="{C40F5A2C-F4E9-6242-BD78-3D1BBD183797}"/>
              </a:ext>
            </a:extLst>
          </p:cNvPr>
          <p:cNvSpPr txBox="1"/>
          <p:nvPr/>
        </p:nvSpPr>
        <p:spPr>
          <a:xfrm>
            <a:off x="339578" y="155448"/>
            <a:ext cx="8523421" cy="461665"/>
          </a:xfrm>
          <a:prstGeom prst="rect">
            <a:avLst/>
          </a:prstGeom>
          <a:noFill/>
        </p:spPr>
        <p:txBody>
          <a:bodyPr wrap="square" rtlCol="0">
            <a:spAutoFit/>
          </a:bodyPr>
          <a:lstStyle/>
          <a:p>
            <a:pPr algn="ctr"/>
            <a:r>
              <a:rPr lang="en-US" sz="2400" b="1" dirty="0">
                <a:latin typeface="Times New Roman"/>
                <a:cs typeface="Times New Roman"/>
              </a:rPr>
              <a:t>Closing Summary</a:t>
            </a:r>
          </a:p>
        </p:txBody>
      </p:sp>
      <p:cxnSp>
        <p:nvCxnSpPr>
          <p:cNvPr id="12" name="Straight Connector 11">
            <a:extLst>
              <a:ext uri="{FF2B5EF4-FFF2-40B4-BE49-F238E27FC236}">
                <a16:creationId xmlns:a16="http://schemas.microsoft.com/office/drawing/2014/main" id="{44D100A9-3554-EC42-B227-5958C55A3713}"/>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A8305EB1-78D6-2743-BA4F-F8355216909F}"/>
              </a:ext>
            </a:extLst>
          </p:cNvPr>
          <p:cNvPicPr>
            <a:picLocks noChangeAspect="1"/>
          </p:cNvPicPr>
          <p:nvPr/>
        </p:nvPicPr>
        <p:blipFill>
          <a:blip r:embed="rId3"/>
          <a:stretch>
            <a:fillRect/>
          </a:stretch>
        </p:blipFill>
        <p:spPr>
          <a:xfrm>
            <a:off x="5167496" y="4596021"/>
            <a:ext cx="552945" cy="552945"/>
          </a:xfrm>
          <a:prstGeom prst="rect">
            <a:avLst/>
          </a:prstGeom>
        </p:spPr>
      </p:pic>
      <p:sp>
        <p:nvSpPr>
          <p:cNvPr id="3" name="Rectangle 2">
            <a:extLst>
              <a:ext uri="{FF2B5EF4-FFF2-40B4-BE49-F238E27FC236}">
                <a16:creationId xmlns:a16="http://schemas.microsoft.com/office/drawing/2014/main" id="{820539F7-C0B5-8444-ACEF-57B7E41AD48C}"/>
              </a:ext>
            </a:extLst>
          </p:cNvPr>
          <p:cNvSpPr/>
          <p:nvPr/>
        </p:nvSpPr>
        <p:spPr>
          <a:xfrm>
            <a:off x="5660823" y="4687827"/>
            <a:ext cx="2610010" cy="369332"/>
          </a:xfrm>
          <a:prstGeom prst="rect">
            <a:avLst/>
          </a:prstGeom>
        </p:spPr>
        <p:txBody>
          <a:bodyPr wrap="none">
            <a:spAutoFit/>
          </a:bodyPr>
          <a:lstStyle/>
          <a:p>
            <a:r>
              <a:rPr lang="en-US" dirty="0" err="1">
                <a:latin typeface="Times New Roman" panose="02020603050405020304" pitchFamily="18" charset="0"/>
                <a:cs typeface="Times New Roman" panose="02020603050405020304" pitchFamily="18" charset="0"/>
              </a:rPr>
              <a:t>j_cordeira@plymouth.edu</a:t>
            </a:r>
            <a:endParaRPr lang="en-US"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4DABBB4A-6A7E-8E43-A27B-21C15AA82ADD}"/>
              </a:ext>
            </a:extLst>
          </p:cNvPr>
          <p:cNvPicPr>
            <a:picLocks noChangeAspect="1"/>
          </p:cNvPicPr>
          <p:nvPr/>
        </p:nvPicPr>
        <p:blipFill>
          <a:blip r:embed="rId4"/>
          <a:stretch>
            <a:fillRect/>
          </a:stretch>
        </p:blipFill>
        <p:spPr>
          <a:xfrm>
            <a:off x="5271078" y="5074973"/>
            <a:ext cx="356260" cy="356260"/>
          </a:xfrm>
          <a:prstGeom prst="rect">
            <a:avLst/>
          </a:prstGeom>
        </p:spPr>
      </p:pic>
      <p:sp>
        <p:nvSpPr>
          <p:cNvPr id="14" name="Rectangle 13">
            <a:extLst>
              <a:ext uri="{FF2B5EF4-FFF2-40B4-BE49-F238E27FC236}">
                <a16:creationId xmlns:a16="http://schemas.microsoft.com/office/drawing/2014/main" id="{9B28A28A-756B-9443-A2E3-162DB956BF63}"/>
              </a:ext>
            </a:extLst>
          </p:cNvPr>
          <p:cNvSpPr/>
          <p:nvPr/>
        </p:nvSpPr>
        <p:spPr>
          <a:xfrm>
            <a:off x="5660823" y="5067839"/>
            <a:ext cx="1436612"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jaycordeira</a:t>
            </a:r>
            <a:endParaRPr lang="en-US"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5D54AF1C-D851-BD4F-AFBB-EEFE78F4D512}"/>
              </a:ext>
            </a:extLst>
          </p:cNvPr>
          <p:cNvPicPr>
            <a:picLocks noChangeAspect="1"/>
          </p:cNvPicPr>
          <p:nvPr/>
        </p:nvPicPr>
        <p:blipFill>
          <a:blip r:embed="rId5"/>
          <a:stretch>
            <a:fillRect/>
          </a:stretch>
        </p:blipFill>
        <p:spPr>
          <a:xfrm>
            <a:off x="5266467" y="5472131"/>
            <a:ext cx="360872" cy="360872"/>
          </a:xfrm>
          <a:prstGeom prst="rect">
            <a:avLst/>
          </a:prstGeom>
        </p:spPr>
      </p:pic>
      <p:sp>
        <p:nvSpPr>
          <p:cNvPr id="16" name="Rectangle 15">
            <a:extLst>
              <a:ext uri="{FF2B5EF4-FFF2-40B4-BE49-F238E27FC236}">
                <a16:creationId xmlns:a16="http://schemas.microsoft.com/office/drawing/2014/main" id="{16D2BA33-95B4-D440-A2B6-08F526AB6B02}"/>
              </a:ext>
            </a:extLst>
          </p:cNvPr>
          <p:cNvSpPr/>
          <p:nvPr/>
        </p:nvSpPr>
        <p:spPr>
          <a:xfrm>
            <a:off x="5658128" y="5462543"/>
            <a:ext cx="2672526"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a:t>
            </a:r>
            <a:r>
              <a:rPr lang="en-US" dirty="0" err="1">
                <a:latin typeface="Times New Roman" panose="02020603050405020304" pitchFamily="18" charset="0"/>
                <a:cs typeface="Times New Roman" panose="02020603050405020304" pitchFamily="18" charset="0"/>
              </a:rPr>
              <a:t>vortex.plymouth.edu</a:t>
            </a:r>
            <a:endParaRPr lang="en-US"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13CCB675-B96E-E64C-89A5-CF07B436A8B6}"/>
              </a:ext>
            </a:extLst>
          </p:cNvPr>
          <p:cNvPicPr>
            <a:picLocks noChangeAspect="1"/>
          </p:cNvPicPr>
          <p:nvPr/>
        </p:nvPicPr>
        <p:blipFill>
          <a:blip r:embed="rId5"/>
          <a:stretch>
            <a:fillRect/>
          </a:stretch>
        </p:blipFill>
        <p:spPr>
          <a:xfrm>
            <a:off x="5266466" y="5891012"/>
            <a:ext cx="360872" cy="360872"/>
          </a:xfrm>
          <a:prstGeom prst="rect">
            <a:avLst/>
          </a:prstGeom>
        </p:spPr>
      </p:pic>
      <p:sp>
        <p:nvSpPr>
          <p:cNvPr id="18" name="Rectangle 17">
            <a:extLst>
              <a:ext uri="{FF2B5EF4-FFF2-40B4-BE49-F238E27FC236}">
                <a16:creationId xmlns:a16="http://schemas.microsoft.com/office/drawing/2014/main" id="{6065F9FF-003B-D845-A9D8-6E58161FC45C}"/>
              </a:ext>
            </a:extLst>
          </p:cNvPr>
          <p:cNvSpPr/>
          <p:nvPr/>
        </p:nvSpPr>
        <p:spPr>
          <a:xfrm>
            <a:off x="5658127" y="5881424"/>
            <a:ext cx="209544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http://cw3e.ucsd.edu</a:t>
            </a:r>
          </a:p>
        </p:txBody>
      </p:sp>
      <p:sp>
        <p:nvSpPr>
          <p:cNvPr id="19" name="TextBox 18">
            <a:extLst>
              <a:ext uri="{FF2B5EF4-FFF2-40B4-BE49-F238E27FC236}">
                <a16:creationId xmlns:a16="http://schemas.microsoft.com/office/drawing/2014/main" id="{051BF81B-8EE9-C740-91E5-9E713BFF7699}"/>
              </a:ext>
            </a:extLst>
          </p:cNvPr>
          <p:cNvSpPr txBox="1"/>
          <p:nvPr/>
        </p:nvSpPr>
        <p:spPr>
          <a:xfrm>
            <a:off x="5443968" y="6145452"/>
            <a:ext cx="344966" cy="230832"/>
          </a:xfrm>
          <a:prstGeom prst="rect">
            <a:avLst/>
          </a:prstGeom>
          <a:noFill/>
        </p:spPr>
        <p:txBody>
          <a:bodyPr wrap="none" rtlCol="0">
            <a:spAutoFit/>
          </a:bodyPr>
          <a:lstStyle/>
          <a:p>
            <a:r>
              <a:rPr lang="en-US" sz="900" dirty="0">
                <a:latin typeface="Helvetica" pitchFamily="2" charset="0"/>
              </a:rPr>
              <a:t>AR</a:t>
            </a:r>
          </a:p>
        </p:txBody>
      </p:sp>
    </p:spTree>
    <p:extLst>
      <p:ext uri="{BB962C8B-B14F-4D97-AF65-F5344CB8AC3E}">
        <p14:creationId xmlns:p14="http://schemas.microsoft.com/office/powerpoint/2010/main" val="1946341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Shape 2">
            <a:extLst>
              <a:ext uri="{FF2B5EF4-FFF2-40B4-BE49-F238E27FC236}">
                <a16:creationId xmlns:a16="http://schemas.microsoft.com/office/drawing/2014/main" id="{A25E0055-EB15-EF47-95EE-7BB659D40785}"/>
              </a:ext>
            </a:extLst>
          </p:cNvPr>
          <p:cNvSpPr/>
          <p:nvPr/>
        </p:nvSpPr>
        <p:spPr>
          <a:xfrm>
            <a:off x="2090254" y="2108590"/>
            <a:ext cx="4292600" cy="3914775"/>
          </a:xfrm>
          <a:custGeom>
            <a:avLst/>
            <a:gdLst>
              <a:gd name="connsiteX0" fmla="*/ 1535482 w 2264666"/>
              <a:gd name="connsiteY0" fmla="*/ 242 h 1737141"/>
              <a:gd name="connsiteX1" fmla="*/ 2230426 w 2264666"/>
              <a:gd name="connsiteY1" fmla="*/ 496630 h 1737141"/>
              <a:gd name="connsiteX2" fmla="*/ 370275 w 2264666"/>
              <a:gd name="connsiteY2" fmla="*/ 1693188 h 1737141"/>
              <a:gd name="connsiteX3" fmla="*/ 46316 w 2264666"/>
              <a:gd name="connsiteY3" fmla="*/ 1379679 h 1737141"/>
              <a:gd name="connsiteX4" fmla="*/ 1012968 w 2264666"/>
              <a:gd name="connsiteY4" fmla="*/ 444379 h 1737141"/>
              <a:gd name="connsiteX5" fmla="*/ 1535482 w 2264666"/>
              <a:gd name="connsiteY5" fmla="*/ 242 h 1737141"/>
              <a:gd name="connsiteX0" fmla="*/ 1650467 w 2393560"/>
              <a:gd name="connsiteY0" fmla="*/ 242 h 2050998"/>
              <a:gd name="connsiteX1" fmla="*/ 2345411 w 2393560"/>
              <a:gd name="connsiteY1" fmla="*/ 496630 h 2050998"/>
              <a:gd name="connsiteX2" fmla="*/ 203102 w 2393560"/>
              <a:gd name="connsiteY2" fmla="*/ 2027598 h 2050998"/>
              <a:gd name="connsiteX3" fmla="*/ 161301 w 2393560"/>
              <a:gd name="connsiteY3" fmla="*/ 1379679 h 2050998"/>
              <a:gd name="connsiteX4" fmla="*/ 1127953 w 2393560"/>
              <a:gd name="connsiteY4" fmla="*/ 444379 h 2050998"/>
              <a:gd name="connsiteX5" fmla="*/ 1650467 w 2393560"/>
              <a:gd name="connsiteY5" fmla="*/ 242 h 2050998"/>
              <a:gd name="connsiteX0" fmla="*/ 1878227 w 2621320"/>
              <a:gd name="connsiteY0" fmla="*/ 244 h 2049826"/>
              <a:gd name="connsiteX1" fmla="*/ 2573171 w 2621320"/>
              <a:gd name="connsiteY1" fmla="*/ 496632 h 2049826"/>
              <a:gd name="connsiteX2" fmla="*/ 430862 w 2621320"/>
              <a:gd name="connsiteY2" fmla="*/ 2027600 h 2049826"/>
              <a:gd name="connsiteX3" fmla="*/ 44202 w 2621320"/>
              <a:gd name="connsiteY3" fmla="*/ 1364006 h 2049826"/>
              <a:gd name="connsiteX4" fmla="*/ 1355713 w 2621320"/>
              <a:gd name="connsiteY4" fmla="*/ 444381 h 2049826"/>
              <a:gd name="connsiteX5" fmla="*/ 1878227 w 2621320"/>
              <a:gd name="connsiteY5" fmla="*/ 244 h 2049826"/>
              <a:gd name="connsiteX0" fmla="*/ 1878227 w 2626287"/>
              <a:gd name="connsiteY0" fmla="*/ 9 h 2049591"/>
              <a:gd name="connsiteX1" fmla="*/ 2573171 w 2626287"/>
              <a:gd name="connsiteY1" fmla="*/ 496397 h 2049591"/>
              <a:gd name="connsiteX2" fmla="*/ 430862 w 2626287"/>
              <a:gd name="connsiteY2" fmla="*/ 2027365 h 2049591"/>
              <a:gd name="connsiteX3" fmla="*/ 44202 w 2626287"/>
              <a:gd name="connsiteY3" fmla="*/ 1363771 h 2049591"/>
              <a:gd name="connsiteX4" fmla="*/ 807073 w 2626287"/>
              <a:gd name="connsiteY4" fmla="*/ 485947 h 2049591"/>
              <a:gd name="connsiteX5" fmla="*/ 1878227 w 2626287"/>
              <a:gd name="connsiteY5" fmla="*/ 9 h 2049591"/>
              <a:gd name="connsiteX0" fmla="*/ 2029756 w 2647291"/>
              <a:gd name="connsiteY0" fmla="*/ 4 h 2336969"/>
              <a:gd name="connsiteX1" fmla="*/ 2573171 w 2647291"/>
              <a:gd name="connsiteY1" fmla="*/ 783775 h 2336969"/>
              <a:gd name="connsiteX2" fmla="*/ 430862 w 2647291"/>
              <a:gd name="connsiteY2" fmla="*/ 2314743 h 2336969"/>
              <a:gd name="connsiteX3" fmla="*/ 44202 w 2647291"/>
              <a:gd name="connsiteY3" fmla="*/ 1651149 h 2336969"/>
              <a:gd name="connsiteX4" fmla="*/ 807073 w 2647291"/>
              <a:gd name="connsiteY4" fmla="*/ 773325 h 2336969"/>
              <a:gd name="connsiteX5" fmla="*/ 2029756 w 2647291"/>
              <a:gd name="connsiteY5" fmla="*/ 4 h 2336969"/>
              <a:gd name="connsiteX0" fmla="*/ 2025457 w 2483751"/>
              <a:gd name="connsiteY0" fmla="*/ 2956 h 2329300"/>
              <a:gd name="connsiteX1" fmla="*/ 2391217 w 2483751"/>
              <a:gd name="connsiteY1" fmla="*/ 1063660 h 2329300"/>
              <a:gd name="connsiteX2" fmla="*/ 426563 w 2483751"/>
              <a:gd name="connsiteY2" fmla="*/ 2317695 h 2329300"/>
              <a:gd name="connsiteX3" fmla="*/ 39903 w 2483751"/>
              <a:gd name="connsiteY3" fmla="*/ 1654101 h 2329300"/>
              <a:gd name="connsiteX4" fmla="*/ 802774 w 2483751"/>
              <a:gd name="connsiteY4" fmla="*/ 776277 h 2329300"/>
              <a:gd name="connsiteX5" fmla="*/ 2025457 w 2483751"/>
              <a:gd name="connsiteY5" fmla="*/ 2956 h 2329300"/>
              <a:gd name="connsiteX0" fmla="*/ 2032271 w 2736724"/>
              <a:gd name="connsiteY0" fmla="*/ 41 h 2336129"/>
              <a:gd name="connsiteX1" fmla="*/ 2669738 w 2736724"/>
              <a:gd name="connsiteY1" fmla="*/ 804713 h 2336129"/>
              <a:gd name="connsiteX2" fmla="*/ 433377 w 2736724"/>
              <a:gd name="connsiteY2" fmla="*/ 2314780 h 2336129"/>
              <a:gd name="connsiteX3" fmla="*/ 46717 w 2736724"/>
              <a:gd name="connsiteY3" fmla="*/ 1651186 h 2336129"/>
              <a:gd name="connsiteX4" fmla="*/ 809588 w 2736724"/>
              <a:gd name="connsiteY4" fmla="*/ 773362 h 2336129"/>
              <a:gd name="connsiteX5" fmla="*/ 2032271 w 2736724"/>
              <a:gd name="connsiteY5" fmla="*/ 41 h 2336129"/>
              <a:gd name="connsiteX0" fmla="*/ 2034143 w 2738596"/>
              <a:gd name="connsiteY0" fmla="*/ 41 h 2432428"/>
              <a:gd name="connsiteX1" fmla="*/ 2671610 w 2738596"/>
              <a:gd name="connsiteY1" fmla="*/ 804713 h 2432428"/>
              <a:gd name="connsiteX2" fmla="*/ 435249 w 2738596"/>
              <a:gd name="connsiteY2" fmla="*/ 2314780 h 2432428"/>
              <a:gd name="connsiteX3" fmla="*/ 116515 w 2738596"/>
              <a:gd name="connsiteY3" fmla="*/ 2257302 h 2432428"/>
              <a:gd name="connsiteX4" fmla="*/ 48589 w 2738596"/>
              <a:gd name="connsiteY4" fmla="*/ 1651186 h 2432428"/>
              <a:gd name="connsiteX5" fmla="*/ 811460 w 2738596"/>
              <a:gd name="connsiteY5" fmla="*/ 773362 h 2432428"/>
              <a:gd name="connsiteX6" fmla="*/ 2034143 w 2738596"/>
              <a:gd name="connsiteY6" fmla="*/ 41 h 2432428"/>
              <a:gd name="connsiteX0" fmla="*/ 2293961 w 2998414"/>
              <a:gd name="connsiteY0" fmla="*/ 41 h 2767658"/>
              <a:gd name="connsiteX1" fmla="*/ 2931428 w 2998414"/>
              <a:gd name="connsiteY1" fmla="*/ 804713 h 2767658"/>
              <a:gd name="connsiteX2" fmla="*/ 695067 w 2998414"/>
              <a:gd name="connsiteY2" fmla="*/ 2314780 h 2767658"/>
              <a:gd name="connsiteX3" fmla="*/ 10573 w 2998414"/>
              <a:gd name="connsiteY3" fmla="*/ 2738015 h 2767658"/>
              <a:gd name="connsiteX4" fmla="*/ 308407 w 2998414"/>
              <a:gd name="connsiteY4" fmla="*/ 1651186 h 2767658"/>
              <a:gd name="connsiteX5" fmla="*/ 1071278 w 2998414"/>
              <a:gd name="connsiteY5" fmla="*/ 773362 h 2767658"/>
              <a:gd name="connsiteX6" fmla="*/ 2293961 w 2998414"/>
              <a:gd name="connsiteY6" fmla="*/ 41 h 2767658"/>
              <a:gd name="connsiteX0" fmla="*/ 2293961 w 2998414"/>
              <a:gd name="connsiteY0" fmla="*/ 41 h 2759697"/>
              <a:gd name="connsiteX1" fmla="*/ 2931428 w 2998414"/>
              <a:gd name="connsiteY1" fmla="*/ 804713 h 2759697"/>
              <a:gd name="connsiteX2" fmla="*/ 1902074 w 2998414"/>
              <a:gd name="connsiteY2" fmla="*/ 1567582 h 2759697"/>
              <a:gd name="connsiteX3" fmla="*/ 695067 w 2998414"/>
              <a:gd name="connsiteY3" fmla="*/ 2314780 h 2759697"/>
              <a:gd name="connsiteX4" fmla="*/ 10573 w 2998414"/>
              <a:gd name="connsiteY4" fmla="*/ 2738015 h 2759697"/>
              <a:gd name="connsiteX5" fmla="*/ 308407 w 2998414"/>
              <a:gd name="connsiteY5" fmla="*/ 1651186 h 2759697"/>
              <a:gd name="connsiteX6" fmla="*/ 1071278 w 2998414"/>
              <a:gd name="connsiteY6" fmla="*/ 773362 h 2759697"/>
              <a:gd name="connsiteX7" fmla="*/ 2293961 w 2998414"/>
              <a:gd name="connsiteY7" fmla="*/ 41 h 2759697"/>
              <a:gd name="connsiteX0" fmla="*/ 2293961 w 2942030"/>
              <a:gd name="connsiteY0" fmla="*/ 41 h 2758119"/>
              <a:gd name="connsiteX1" fmla="*/ 2931428 w 2942030"/>
              <a:gd name="connsiteY1" fmla="*/ 804713 h 2758119"/>
              <a:gd name="connsiteX2" fmla="*/ 1802796 w 2942030"/>
              <a:gd name="connsiteY2" fmla="*/ 1781813 h 2758119"/>
              <a:gd name="connsiteX3" fmla="*/ 695067 w 2942030"/>
              <a:gd name="connsiteY3" fmla="*/ 2314780 h 2758119"/>
              <a:gd name="connsiteX4" fmla="*/ 10573 w 2942030"/>
              <a:gd name="connsiteY4" fmla="*/ 2738015 h 2758119"/>
              <a:gd name="connsiteX5" fmla="*/ 308407 w 2942030"/>
              <a:gd name="connsiteY5" fmla="*/ 1651186 h 2758119"/>
              <a:gd name="connsiteX6" fmla="*/ 1071278 w 2942030"/>
              <a:gd name="connsiteY6" fmla="*/ 773362 h 2758119"/>
              <a:gd name="connsiteX7" fmla="*/ 2293961 w 2942030"/>
              <a:gd name="connsiteY7" fmla="*/ 41 h 2758119"/>
              <a:gd name="connsiteX0" fmla="*/ 2293961 w 2942030"/>
              <a:gd name="connsiteY0" fmla="*/ 41 h 2762830"/>
              <a:gd name="connsiteX1" fmla="*/ 2931428 w 2942030"/>
              <a:gd name="connsiteY1" fmla="*/ 804713 h 2762830"/>
              <a:gd name="connsiteX2" fmla="*/ 1802796 w 2942030"/>
              <a:gd name="connsiteY2" fmla="*/ 1781813 h 2762830"/>
              <a:gd name="connsiteX3" fmla="*/ 684617 w 2942030"/>
              <a:gd name="connsiteY3" fmla="*/ 2403608 h 2762830"/>
              <a:gd name="connsiteX4" fmla="*/ 10573 w 2942030"/>
              <a:gd name="connsiteY4" fmla="*/ 2738015 h 2762830"/>
              <a:gd name="connsiteX5" fmla="*/ 308407 w 2942030"/>
              <a:gd name="connsiteY5" fmla="*/ 1651186 h 2762830"/>
              <a:gd name="connsiteX6" fmla="*/ 1071278 w 2942030"/>
              <a:gd name="connsiteY6" fmla="*/ 773362 h 2762830"/>
              <a:gd name="connsiteX7" fmla="*/ 2293961 w 2942030"/>
              <a:gd name="connsiteY7" fmla="*/ 41 h 2762830"/>
              <a:gd name="connsiteX0" fmla="*/ 2293961 w 2942222"/>
              <a:gd name="connsiteY0" fmla="*/ 41 h 2763598"/>
              <a:gd name="connsiteX1" fmla="*/ 2931428 w 2942222"/>
              <a:gd name="connsiteY1" fmla="*/ 804713 h 2763598"/>
              <a:gd name="connsiteX2" fmla="*/ 1797570 w 2942222"/>
              <a:gd name="connsiteY2" fmla="*/ 1708661 h 2763598"/>
              <a:gd name="connsiteX3" fmla="*/ 684617 w 2942222"/>
              <a:gd name="connsiteY3" fmla="*/ 2403608 h 2763598"/>
              <a:gd name="connsiteX4" fmla="*/ 10573 w 2942222"/>
              <a:gd name="connsiteY4" fmla="*/ 2738015 h 2763598"/>
              <a:gd name="connsiteX5" fmla="*/ 308407 w 2942222"/>
              <a:gd name="connsiteY5" fmla="*/ 1651186 h 2763598"/>
              <a:gd name="connsiteX6" fmla="*/ 1071278 w 2942222"/>
              <a:gd name="connsiteY6" fmla="*/ 773362 h 2763598"/>
              <a:gd name="connsiteX7" fmla="*/ 2293961 w 2942222"/>
              <a:gd name="connsiteY7" fmla="*/ 41 h 2763598"/>
              <a:gd name="connsiteX0" fmla="*/ 2293961 w 2850250"/>
              <a:gd name="connsiteY0" fmla="*/ 0 h 2763557"/>
              <a:gd name="connsiteX1" fmla="*/ 2837376 w 2850250"/>
              <a:gd name="connsiteY1" fmla="*/ 773321 h 2763557"/>
              <a:gd name="connsiteX2" fmla="*/ 1797570 w 2850250"/>
              <a:gd name="connsiteY2" fmla="*/ 1708620 h 2763557"/>
              <a:gd name="connsiteX3" fmla="*/ 684617 w 2850250"/>
              <a:gd name="connsiteY3" fmla="*/ 2403567 h 2763557"/>
              <a:gd name="connsiteX4" fmla="*/ 10573 w 2850250"/>
              <a:gd name="connsiteY4" fmla="*/ 2737974 h 2763557"/>
              <a:gd name="connsiteX5" fmla="*/ 308407 w 2850250"/>
              <a:gd name="connsiteY5" fmla="*/ 1651145 h 2763557"/>
              <a:gd name="connsiteX6" fmla="*/ 1071278 w 2850250"/>
              <a:gd name="connsiteY6" fmla="*/ 773321 h 2763557"/>
              <a:gd name="connsiteX7" fmla="*/ 2293961 w 2850250"/>
              <a:gd name="connsiteY7" fmla="*/ 0 h 2763557"/>
              <a:gd name="connsiteX0" fmla="*/ 2293961 w 2889958"/>
              <a:gd name="connsiteY0" fmla="*/ 0 h 2763557"/>
              <a:gd name="connsiteX1" fmla="*/ 2837376 w 2889958"/>
              <a:gd name="connsiteY1" fmla="*/ 773321 h 2763557"/>
              <a:gd name="connsiteX2" fmla="*/ 1797570 w 2889958"/>
              <a:gd name="connsiteY2" fmla="*/ 1708620 h 2763557"/>
              <a:gd name="connsiteX3" fmla="*/ 684617 w 2889958"/>
              <a:gd name="connsiteY3" fmla="*/ 2403567 h 2763557"/>
              <a:gd name="connsiteX4" fmla="*/ 10573 w 2889958"/>
              <a:gd name="connsiteY4" fmla="*/ 2737974 h 2763557"/>
              <a:gd name="connsiteX5" fmla="*/ 308407 w 2889958"/>
              <a:gd name="connsiteY5" fmla="*/ 1651145 h 2763557"/>
              <a:gd name="connsiteX6" fmla="*/ 1071278 w 2889958"/>
              <a:gd name="connsiteY6" fmla="*/ 773321 h 2763557"/>
              <a:gd name="connsiteX7" fmla="*/ 2293961 w 2889958"/>
              <a:gd name="connsiteY7" fmla="*/ 0 h 2763557"/>
              <a:gd name="connsiteX0" fmla="*/ 2288736 w 2849870"/>
              <a:gd name="connsiteY0" fmla="*/ 0 h 2674729"/>
              <a:gd name="connsiteX1" fmla="*/ 2837376 w 2849870"/>
              <a:gd name="connsiteY1" fmla="*/ 684493 h 2674729"/>
              <a:gd name="connsiteX2" fmla="*/ 1797570 w 2849870"/>
              <a:gd name="connsiteY2" fmla="*/ 1619792 h 2674729"/>
              <a:gd name="connsiteX3" fmla="*/ 684617 w 2849870"/>
              <a:gd name="connsiteY3" fmla="*/ 2314739 h 2674729"/>
              <a:gd name="connsiteX4" fmla="*/ 10573 w 2849870"/>
              <a:gd name="connsiteY4" fmla="*/ 2649146 h 2674729"/>
              <a:gd name="connsiteX5" fmla="*/ 308407 w 2849870"/>
              <a:gd name="connsiteY5" fmla="*/ 1562317 h 2674729"/>
              <a:gd name="connsiteX6" fmla="*/ 1071278 w 2849870"/>
              <a:gd name="connsiteY6" fmla="*/ 684493 h 2674729"/>
              <a:gd name="connsiteX7" fmla="*/ 2288736 w 2849870"/>
              <a:gd name="connsiteY7" fmla="*/ 0 h 2674729"/>
              <a:gd name="connsiteX0" fmla="*/ 2288736 w 2857938"/>
              <a:gd name="connsiteY0" fmla="*/ 1568 h 2676297"/>
              <a:gd name="connsiteX1" fmla="*/ 2837376 w 2857938"/>
              <a:gd name="connsiteY1" fmla="*/ 686061 h 2676297"/>
              <a:gd name="connsiteX2" fmla="*/ 1797570 w 2857938"/>
              <a:gd name="connsiteY2" fmla="*/ 1621360 h 2676297"/>
              <a:gd name="connsiteX3" fmla="*/ 684617 w 2857938"/>
              <a:gd name="connsiteY3" fmla="*/ 2316307 h 2676297"/>
              <a:gd name="connsiteX4" fmla="*/ 10573 w 2857938"/>
              <a:gd name="connsiteY4" fmla="*/ 2650714 h 2676297"/>
              <a:gd name="connsiteX5" fmla="*/ 308407 w 2857938"/>
              <a:gd name="connsiteY5" fmla="*/ 1563885 h 2676297"/>
              <a:gd name="connsiteX6" fmla="*/ 1071278 w 2857938"/>
              <a:gd name="connsiteY6" fmla="*/ 686061 h 2676297"/>
              <a:gd name="connsiteX7" fmla="*/ 2288736 w 2857938"/>
              <a:gd name="connsiteY7" fmla="*/ 1568 h 2676297"/>
              <a:gd name="connsiteX0" fmla="*/ 2288736 w 2849511"/>
              <a:gd name="connsiteY0" fmla="*/ 251 h 2674980"/>
              <a:gd name="connsiteX1" fmla="*/ 2837376 w 2849511"/>
              <a:gd name="connsiteY1" fmla="*/ 684744 h 2674980"/>
              <a:gd name="connsiteX2" fmla="*/ 1797570 w 2849511"/>
              <a:gd name="connsiteY2" fmla="*/ 1620043 h 2674980"/>
              <a:gd name="connsiteX3" fmla="*/ 684617 w 2849511"/>
              <a:gd name="connsiteY3" fmla="*/ 2314990 h 2674980"/>
              <a:gd name="connsiteX4" fmla="*/ 10573 w 2849511"/>
              <a:gd name="connsiteY4" fmla="*/ 2649397 h 2674980"/>
              <a:gd name="connsiteX5" fmla="*/ 308407 w 2849511"/>
              <a:gd name="connsiteY5" fmla="*/ 1562568 h 2674980"/>
              <a:gd name="connsiteX6" fmla="*/ 1147478 w 2849511"/>
              <a:gd name="connsiteY6" fmla="*/ 757134 h 2674980"/>
              <a:gd name="connsiteX7" fmla="*/ 2288736 w 2849511"/>
              <a:gd name="connsiteY7" fmla="*/ 251 h 2674980"/>
              <a:gd name="connsiteX0" fmla="*/ 2286340 w 2847115"/>
              <a:gd name="connsiteY0" fmla="*/ 251 h 2674980"/>
              <a:gd name="connsiteX1" fmla="*/ 2834980 w 2847115"/>
              <a:gd name="connsiteY1" fmla="*/ 684744 h 2674980"/>
              <a:gd name="connsiteX2" fmla="*/ 1795174 w 2847115"/>
              <a:gd name="connsiteY2" fmla="*/ 1620043 h 2674980"/>
              <a:gd name="connsiteX3" fmla="*/ 682221 w 2847115"/>
              <a:gd name="connsiteY3" fmla="*/ 2314990 h 2674980"/>
              <a:gd name="connsiteX4" fmla="*/ 8177 w 2847115"/>
              <a:gd name="connsiteY4" fmla="*/ 2649397 h 2674980"/>
              <a:gd name="connsiteX5" fmla="*/ 393641 w 2847115"/>
              <a:gd name="connsiteY5" fmla="*/ 1627338 h 2674980"/>
              <a:gd name="connsiteX6" fmla="*/ 1145082 w 2847115"/>
              <a:gd name="connsiteY6" fmla="*/ 757134 h 2674980"/>
              <a:gd name="connsiteX7" fmla="*/ 2286340 w 2847115"/>
              <a:gd name="connsiteY7" fmla="*/ 251 h 2674980"/>
              <a:gd name="connsiteX0" fmla="*/ 2286340 w 2857413"/>
              <a:gd name="connsiteY0" fmla="*/ 500 h 2675229"/>
              <a:gd name="connsiteX1" fmla="*/ 2834980 w 2857413"/>
              <a:gd name="connsiteY1" fmla="*/ 684993 h 2675229"/>
              <a:gd name="connsiteX2" fmla="*/ 1795174 w 2857413"/>
              <a:gd name="connsiteY2" fmla="*/ 1620292 h 2675229"/>
              <a:gd name="connsiteX3" fmla="*/ 682221 w 2857413"/>
              <a:gd name="connsiteY3" fmla="*/ 2315239 h 2675229"/>
              <a:gd name="connsiteX4" fmla="*/ 8177 w 2857413"/>
              <a:gd name="connsiteY4" fmla="*/ 2649646 h 2675229"/>
              <a:gd name="connsiteX5" fmla="*/ 393641 w 2857413"/>
              <a:gd name="connsiteY5" fmla="*/ 1627587 h 2675229"/>
              <a:gd name="connsiteX6" fmla="*/ 1145082 w 2857413"/>
              <a:gd name="connsiteY6" fmla="*/ 757383 h 2675229"/>
              <a:gd name="connsiteX7" fmla="*/ 2286340 w 2857413"/>
              <a:gd name="connsiteY7" fmla="*/ 500 h 2675229"/>
              <a:gd name="connsiteX0" fmla="*/ 2286340 w 2882010"/>
              <a:gd name="connsiteY0" fmla="*/ 378 h 2675107"/>
              <a:gd name="connsiteX1" fmla="*/ 2834980 w 2882010"/>
              <a:gd name="connsiteY1" fmla="*/ 684871 h 2675107"/>
              <a:gd name="connsiteX2" fmla="*/ 1795174 w 2882010"/>
              <a:gd name="connsiteY2" fmla="*/ 1620170 h 2675107"/>
              <a:gd name="connsiteX3" fmla="*/ 682221 w 2882010"/>
              <a:gd name="connsiteY3" fmla="*/ 2315117 h 2675107"/>
              <a:gd name="connsiteX4" fmla="*/ 8177 w 2882010"/>
              <a:gd name="connsiteY4" fmla="*/ 2649524 h 2675107"/>
              <a:gd name="connsiteX5" fmla="*/ 393641 w 2882010"/>
              <a:gd name="connsiteY5" fmla="*/ 1627465 h 2675107"/>
              <a:gd name="connsiteX6" fmla="*/ 1145082 w 2882010"/>
              <a:gd name="connsiteY6" fmla="*/ 757261 h 2675107"/>
              <a:gd name="connsiteX7" fmla="*/ 2286340 w 2882010"/>
              <a:gd name="connsiteY7" fmla="*/ 378 h 2675107"/>
              <a:gd name="connsiteX0" fmla="*/ 2278720 w 2846597"/>
              <a:gd name="connsiteY0" fmla="*/ 284 h 2614053"/>
              <a:gd name="connsiteX1" fmla="*/ 2834980 w 2846597"/>
              <a:gd name="connsiteY1" fmla="*/ 623817 h 2614053"/>
              <a:gd name="connsiteX2" fmla="*/ 1795174 w 2846597"/>
              <a:gd name="connsiteY2" fmla="*/ 1559116 h 2614053"/>
              <a:gd name="connsiteX3" fmla="*/ 682221 w 2846597"/>
              <a:gd name="connsiteY3" fmla="*/ 2254063 h 2614053"/>
              <a:gd name="connsiteX4" fmla="*/ 8177 w 2846597"/>
              <a:gd name="connsiteY4" fmla="*/ 2588470 h 2614053"/>
              <a:gd name="connsiteX5" fmla="*/ 393641 w 2846597"/>
              <a:gd name="connsiteY5" fmla="*/ 1566411 h 2614053"/>
              <a:gd name="connsiteX6" fmla="*/ 1145082 w 2846597"/>
              <a:gd name="connsiteY6" fmla="*/ 696207 h 2614053"/>
              <a:gd name="connsiteX7" fmla="*/ 2278720 w 2846597"/>
              <a:gd name="connsiteY7" fmla="*/ 284 h 2614053"/>
              <a:gd name="connsiteX0" fmla="*/ 2278720 w 2854822"/>
              <a:gd name="connsiteY0" fmla="*/ 2602 h 2616371"/>
              <a:gd name="connsiteX1" fmla="*/ 2834980 w 2854822"/>
              <a:gd name="connsiteY1" fmla="*/ 626135 h 2616371"/>
              <a:gd name="connsiteX2" fmla="*/ 1795174 w 2854822"/>
              <a:gd name="connsiteY2" fmla="*/ 1561434 h 2616371"/>
              <a:gd name="connsiteX3" fmla="*/ 682221 w 2854822"/>
              <a:gd name="connsiteY3" fmla="*/ 2256381 h 2616371"/>
              <a:gd name="connsiteX4" fmla="*/ 8177 w 2854822"/>
              <a:gd name="connsiteY4" fmla="*/ 2590788 h 2616371"/>
              <a:gd name="connsiteX5" fmla="*/ 393641 w 2854822"/>
              <a:gd name="connsiteY5" fmla="*/ 1568729 h 2616371"/>
              <a:gd name="connsiteX6" fmla="*/ 1145082 w 2854822"/>
              <a:gd name="connsiteY6" fmla="*/ 698525 h 2616371"/>
              <a:gd name="connsiteX7" fmla="*/ 2278720 w 2854822"/>
              <a:gd name="connsiteY7" fmla="*/ 2602 h 2616371"/>
              <a:gd name="connsiteX0" fmla="*/ 2278720 w 2846697"/>
              <a:gd name="connsiteY0" fmla="*/ 116 h 2613885"/>
              <a:gd name="connsiteX1" fmla="*/ 2834980 w 2846697"/>
              <a:gd name="connsiteY1" fmla="*/ 623649 h 2613885"/>
              <a:gd name="connsiteX2" fmla="*/ 1795174 w 2846697"/>
              <a:gd name="connsiteY2" fmla="*/ 1558948 h 2613885"/>
              <a:gd name="connsiteX3" fmla="*/ 682221 w 2846697"/>
              <a:gd name="connsiteY3" fmla="*/ 2253895 h 2613885"/>
              <a:gd name="connsiteX4" fmla="*/ 8177 w 2846697"/>
              <a:gd name="connsiteY4" fmla="*/ 2588302 h 2613885"/>
              <a:gd name="connsiteX5" fmla="*/ 393641 w 2846697"/>
              <a:gd name="connsiteY5" fmla="*/ 1566243 h 2613885"/>
              <a:gd name="connsiteX6" fmla="*/ 1122222 w 2846697"/>
              <a:gd name="connsiteY6" fmla="*/ 669369 h 2613885"/>
              <a:gd name="connsiteX7" fmla="*/ 2278720 w 2846697"/>
              <a:gd name="connsiteY7" fmla="*/ 116 h 2613885"/>
              <a:gd name="connsiteX0" fmla="*/ 2278720 w 2856442"/>
              <a:gd name="connsiteY0" fmla="*/ 4075 h 2617844"/>
              <a:gd name="connsiteX1" fmla="*/ 2834980 w 2856442"/>
              <a:gd name="connsiteY1" fmla="*/ 627608 h 2617844"/>
              <a:gd name="connsiteX2" fmla="*/ 1795174 w 2856442"/>
              <a:gd name="connsiteY2" fmla="*/ 1562907 h 2617844"/>
              <a:gd name="connsiteX3" fmla="*/ 682221 w 2856442"/>
              <a:gd name="connsiteY3" fmla="*/ 2257854 h 2617844"/>
              <a:gd name="connsiteX4" fmla="*/ 8177 w 2856442"/>
              <a:gd name="connsiteY4" fmla="*/ 2592261 h 2617844"/>
              <a:gd name="connsiteX5" fmla="*/ 393641 w 2856442"/>
              <a:gd name="connsiteY5" fmla="*/ 1570202 h 2617844"/>
              <a:gd name="connsiteX6" fmla="*/ 1122222 w 2856442"/>
              <a:gd name="connsiteY6" fmla="*/ 673328 h 2617844"/>
              <a:gd name="connsiteX7" fmla="*/ 2278720 w 2856442"/>
              <a:gd name="connsiteY7" fmla="*/ 4075 h 2617844"/>
              <a:gd name="connsiteX0" fmla="*/ 2277382 w 2855104"/>
              <a:gd name="connsiteY0" fmla="*/ 4075 h 2617844"/>
              <a:gd name="connsiteX1" fmla="*/ 2833642 w 2855104"/>
              <a:gd name="connsiteY1" fmla="*/ 627608 h 2617844"/>
              <a:gd name="connsiteX2" fmla="*/ 1793836 w 2855104"/>
              <a:gd name="connsiteY2" fmla="*/ 1562907 h 2617844"/>
              <a:gd name="connsiteX3" fmla="*/ 680883 w 2855104"/>
              <a:gd name="connsiteY3" fmla="*/ 2257854 h 2617844"/>
              <a:gd name="connsiteX4" fmla="*/ 6839 w 2855104"/>
              <a:gd name="connsiteY4" fmla="*/ 2592261 h 2617844"/>
              <a:gd name="connsiteX5" fmla="*/ 467539 w 2855104"/>
              <a:gd name="connsiteY5" fmla="*/ 1552840 h 2617844"/>
              <a:gd name="connsiteX6" fmla="*/ 1120884 w 2855104"/>
              <a:gd name="connsiteY6" fmla="*/ 673328 h 2617844"/>
              <a:gd name="connsiteX7" fmla="*/ 2277382 w 2855104"/>
              <a:gd name="connsiteY7" fmla="*/ 4075 h 2617844"/>
              <a:gd name="connsiteX0" fmla="*/ 2277382 w 2844916"/>
              <a:gd name="connsiteY0" fmla="*/ 180 h 2613949"/>
              <a:gd name="connsiteX1" fmla="*/ 2833642 w 2844916"/>
              <a:gd name="connsiteY1" fmla="*/ 623713 h 2613949"/>
              <a:gd name="connsiteX2" fmla="*/ 1793836 w 2844916"/>
              <a:gd name="connsiteY2" fmla="*/ 1559012 h 2613949"/>
              <a:gd name="connsiteX3" fmla="*/ 680883 w 2844916"/>
              <a:gd name="connsiteY3" fmla="*/ 2253959 h 2613949"/>
              <a:gd name="connsiteX4" fmla="*/ 6839 w 2844916"/>
              <a:gd name="connsiteY4" fmla="*/ 2588366 h 2613949"/>
              <a:gd name="connsiteX5" fmla="*/ 467539 w 2844916"/>
              <a:gd name="connsiteY5" fmla="*/ 1548945 h 2613949"/>
              <a:gd name="connsiteX6" fmla="*/ 1225056 w 2844916"/>
              <a:gd name="connsiteY6" fmla="*/ 681008 h 2613949"/>
              <a:gd name="connsiteX7" fmla="*/ 2277382 w 2844916"/>
              <a:gd name="connsiteY7" fmla="*/ 180 h 2613949"/>
              <a:gd name="connsiteX0" fmla="*/ 2275948 w 2843482"/>
              <a:gd name="connsiteY0" fmla="*/ 180 h 2613949"/>
              <a:gd name="connsiteX1" fmla="*/ 2832208 w 2843482"/>
              <a:gd name="connsiteY1" fmla="*/ 623713 h 2613949"/>
              <a:gd name="connsiteX2" fmla="*/ 1792402 w 2843482"/>
              <a:gd name="connsiteY2" fmla="*/ 1559012 h 2613949"/>
              <a:gd name="connsiteX3" fmla="*/ 679449 w 2843482"/>
              <a:gd name="connsiteY3" fmla="*/ 2253959 h 2613949"/>
              <a:gd name="connsiteX4" fmla="*/ 5405 w 2843482"/>
              <a:gd name="connsiteY4" fmla="*/ 2588366 h 2613949"/>
              <a:gd name="connsiteX5" fmla="*/ 587640 w 2843482"/>
              <a:gd name="connsiteY5" fmla="*/ 1456348 h 2613949"/>
              <a:gd name="connsiteX6" fmla="*/ 1223622 w 2843482"/>
              <a:gd name="connsiteY6" fmla="*/ 681008 h 2613949"/>
              <a:gd name="connsiteX7" fmla="*/ 2275948 w 2843482"/>
              <a:gd name="connsiteY7" fmla="*/ 180 h 2613949"/>
              <a:gd name="connsiteX0" fmla="*/ 2275948 w 2843482"/>
              <a:gd name="connsiteY0" fmla="*/ 180 h 2613949"/>
              <a:gd name="connsiteX1" fmla="*/ 2832208 w 2843482"/>
              <a:gd name="connsiteY1" fmla="*/ 623713 h 2613949"/>
              <a:gd name="connsiteX2" fmla="*/ 1792402 w 2843482"/>
              <a:gd name="connsiteY2" fmla="*/ 1559012 h 2613949"/>
              <a:gd name="connsiteX3" fmla="*/ 679449 w 2843482"/>
              <a:gd name="connsiteY3" fmla="*/ 2253959 h 2613949"/>
              <a:gd name="connsiteX4" fmla="*/ 5405 w 2843482"/>
              <a:gd name="connsiteY4" fmla="*/ 2588366 h 2613949"/>
              <a:gd name="connsiteX5" fmla="*/ 587640 w 2843482"/>
              <a:gd name="connsiteY5" fmla="*/ 1456348 h 2613949"/>
              <a:gd name="connsiteX6" fmla="*/ 1223622 w 2843482"/>
              <a:gd name="connsiteY6" fmla="*/ 681008 h 2613949"/>
              <a:gd name="connsiteX7" fmla="*/ 2275948 w 2843482"/>
              <a:gd name="connsiteY7" fmla="*/ 180 h 2613949"/>
              <a:gd name="connsiteX0" fmla="*/ 2275948 w 2857441"/>
              <a:gd name="connsiteY0" fmla="*/ 274 h 2614043"/>
              <a:gd name="connsiteX1" fmla="*/ 2832208 w 2857441"/>
              <a:gd name="connsiteY1" fmla="*/ 623807 h 2614043"/>
              <a:gd name="connsiteX2" fmla="*/ 1792402 w 2857441"/>
              <a:gd name="connsiteY2" fmla="*/ 1559106 h 2614043"/>
              <a:gd name="connsiteX3" fmla="*/ 679449 w 2857441"/>
              <a:gd name="connsiteY3" fmla="*/ 2254053 h 2614043"/>
              <a:gd name="connsiteX4" fmla="*/ 5405 w 2857441"/>
              <a:gd name="connsiteY4" fmla="*/ 2588460 h 2614043"/>
              <a:gd name="connsiteX5" fmla="*/ 587640 w 2857441"/>
              <a:gd name="connsiteY5" fmla="*/ 1456442 h 2614043"/>
              <a:gd name="connsiteX6" fmla="*/ 1223622 w 2857441"/>
              <a:gd name="connsiteY6" fmla="*/ 681102 h 2614043"/>
              <a:gd name="connsiteX7" fmla="*/ 2275948 w 2857441"/>
              <a:gd name="connsiteY7" fmla="*/ 274 h 2614043"/>
              <a:gd name="connsiteX0" fmla="*/ 2275948 w 2802067"/>
              <a:gd name="connsiteY0" fmla="*/ 409 h 2614178"/>
              <a:gd name="connsiteX1" fmla="*/ 2774334 w 2802067"/>
              <a:gd name="connsiteY1" fmla="*/ 612367 h 2614178"/>
              <a:gd name="connsiteX2" fmla="*/ 1792402 w 2802067"/>
              <a:gd name="connsiteY2" fmla="*/ 1559241 h 2614178"/>
              <a:gd name="connsiteX3" fmla="*/ 679449 w 2802067"/>
              <a:gd name="connsiteY3" fmla="*/ 2254188 h 2614178"/>
              <a:gd name="connsiteX4" fmla="*/ 5405 w 2802067"/>
              <a:gd name="connsiteY4" fmla="*/ 2588595 h 2614178"/>
              <a:gd name="connsiteX5" fmla="*/ 587640 w 2802067"/>
              <a:gd name="connsiteY5" fmla="*/ 1456577 h 2614178"/>
              <a:gd name="connsiteX6" fmla="*/ 1223622 w 2802067"/>
              <a:gd name="connsiteY6" fmla="*/ 681237 h 2614178"/>
              <a:gd name="connsiteX7" fmla="*/ 2275948 w 2802067"/>
              <a:gd name="connsiteY7" fmla="*/ 409 h 2614178"/>
              <a:gd name="connsiteX0" fmla="*/ 2275948 w 2786994"/>
              <a:gd name="connsiteY0" fmla="*/ 310 h 2550418"/>
              <a:gd name="connsiteX1" fmla="*/ 2774334 w 2786994"/>
              <a:gd name="connsiteY1" fmla="*/ 548607 h 2550418"/>
              <a:gd name="connsiteX2" fmla="*/ 1792402 w 2786994"/>
              <a:gd name="connsiteY2" fmla="*/ 1495481 h 2550418"/>
              <a:gd name="connsiteX3" fmla="*/ 679449 w 2786994"/>
              <a:gd name="connsiteY3" fmla="*/ 2190428 h 2550418"/>
              <a:gd name="connsiteX4" fmla="*/ 5405 w 2786994"/>
              <a:gd name="connsiteY4" fmla="*/ 2524835 h 2550418"/>
              <a:gd name="connsiteX5" fmla="*/ 587640 w 2786994"/>
              <a:gd name="connsiteY5" fmla="*/ 1392817 h 2550418"/>
              <a:gd name="connsiteX6" fmla="*/ 1223622 w 2786994"/>
              <a:gd name="connsiteY6" fmla="*/ 617477 h 2550418"/>
              <a:gd name="connsiteX7" fmla="*/ 2275948 w 2786994"/>
              <a:gd name="connsiteY7" fmla="*/ 310 h 2550418"/>
              <a:gd name="connsiteX0" fmla="*/ 2275948 w 2798291"/>
              <a:gd name="connsiteY0" fmla="*/ 1778 h 2551886"/>
              <a:gd name="connsiteX1" fmla="*/ 2774334 w 2798291"/>
              <a:gd name="connsiteY1" fmla="*/ 550075 h 2551886"/>
              <a:gd name="connsiteX2" fmla="*/ 1792402 w 2798291"/>
              <a:gd name="connsiteY2" fmla="*/ 1496949 h 2551886"/>
              <a:gd name="connsiteX3" fmla="*/ 679449 w 2798291"/>
              <a:gd name="connsiteY3" fmla="*/ 2191896 h 2551886"/>
              <a:gd name="connsiteX4" fmla="*/ 5405 w 2798291"/>
              <a:gd name="connsiteY4" fmla="*/ 2526303 h 2551886"/>
              <a:gd name="connsiteX5" fmla="*/ 587640 w 2798291"/>
              <a:gd name="connsiteY5" fmla="*/ 1394285 h 2551886"/>
              <a:gd name="connsiteX6" fmla="*/ 1223622 w 2798291"/>
              <a:gd name="connsiteY6" fmla="*/ 618945 h 2551886"/>
              <a:gd name="connsiteX7" fmla="*/ 2275948 w 2798291"/>
              <a:gd name="connsiteY7" fmla="*/ 1778 h 2551886"/>
              <a:gd name="connsiteX0" fmla="*/ 2275948 w 2798291"/>
              <a:gd name="connsiteY0" fmla="*/ 1778 h 2551886"/>
              <a:gd name="connsiteX1" fmla="*/ 2774334 w 2798291"/>
              <a:gd name="connsiteY1" fmla="*/ 550075 h 2551886"/>
              <a:gd name="connsiteX2" fmla="*/ 1792402 w 2798291"/>
              <a:gd name="connsiteY2" fmla="*/ 1496949 h 2551886"/>
              <a:gd name="connsiteX3" fmla="*/ 679449 w 2798291"/>
              <a:gd name="connsiteY3" fmla="*/ 2191896 h 2551886"/>
              <a:gd name="connsiteX4" fmla="*/ 5405 w 2798291"/>
              <a:gd name="connsiteY4" fmla="*/ 2526303 h 2551886"/>
              <a:gd name="connsiteX5" fmla="*/ 587640 w 2798291"/>
              <a:gd name="connsiteY5" fmla="*/ 1394285 h 2551886"/>
              <a:gd name="connsiteX6" fmla="*/ 1223622 w 2798291"/>
              <a:gd name="connsiteY6" fmla="*/ 618945 h 2551886"/>
              <a:gd name="connsiteX7" fmla="*/ 2275948 w 2798291"/>
              <a:gd name="connsiteY7" fmla="*/ 1778 h 2551886"/>
              <a:gd name="connsiteX0" fmla="*/ 2275948 w 2798291"/>
              <a:gd name="connsiteY0" fmla="*/ 1778 h 2551886"/>
              <a:gd name="connsiteX1" fmla="*/ 2774334 w 2798291"/>
              <a:gd name="connsiteY1" fmla="*/ 550075 h 2551886"/>
              <a:gd name="connsiteX2" fmla="*/ 1792402 w 2798291"/>
              <a:gd name="connsiteY2" fmla="*/ 1496949 h 2551886"/>
              <a:gd name="connsiteX3" fmla="*/ 679449 w 2798291"/>
              <a:gd name="connsiteY3" fmla="*/ 2191896 h 2551886"/>
              <a:gd name="connsiteX4" fmla="*/ 5405 w 2798291"/>
              <a:gd name="connsiteY4" fmla="*/ 2526303 h 2551886"/>
              <a:gd name="connsiteX5" fmla="*/ 587640 w 2798291"/>
              <a:gd name="connsiteY5" fmla="*/ 1394285 h 2551886"/>
              <a:gd name="connsiteX6" fmla="*/ 1223622 w 2798291"/>
              <a:gd name="connsiteY6" fmla="*/ 618945 h 2551886"/>
              <a:gd name="connsiteX7" fmla="*/ 2275948 w 2798291"/>
              <a:gd name="connsiteY7" fmla="*/ 1778 h 255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8291" h="2551886">
                <a:moveTo>
                  <a:pt x="2275948" y="1778"/>
                </a:moveTo>
                <a:cubicBezTo>
                  <a:pt x="2742744" y="-27062"/>
                  <a:pt x="2854925" y="300880"/>
                  <a:pt x="2774334" y="550075"/>
                </a:cubicBezTo>
                <a:cubicBezTo>
                  <a:pt x="2693743" y="799270"/>
                  <a:pt x="2165129" y="1245271"/>
                  <a:pt x="1792402" y="1496949"/>
                </a:cubicBezTo>
                <a:cubicBezTo>
                  <a:pt x="1419675" y="1748627"/>
                  <a:pt x="977282" y="2020337"/>
                  <a:pt x="679449" y="2191896"/>
                </a:cubicBezTo>
                <a:cubicBezTo>
                  <a:pt x="381616" y="2363455"/>
                  <a:pt x="69848" y="2636902"/>
                  <a:pt x="5405" y="2526303"/>
                </a:cubicBezTo>
                <a:cubicBezTo>
                  <a:pt x="-59038" y="2415704"/>
                  <a:pt x="471816" y="1641608"/>
                  <a:pt x="587640" y="1394285"/>
                </a:cubicBezTo>
                <a:cubicBezTo>
                  <a:pt x="772912" y="1129600"/>
                  <a:pt x="1022247" y="831979"/>
                  <a:pt x="1223622" y="618945"/>
                </a:cubicBezTo>
                <a:cubicBezTo>
                  <a:pt x="1424997" y="405911"/>
                  <a:pt x="1809152" y="30618"/>
                  <a:pt x="2275948" y="1778"/>
                </a:cubicBezTo>
                <a:close/>
              </a:path>
            </a:pathLst>
          </a:custGeom>
          <a:solidFill>
            <a:schemeClr val="bg1">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Helvetica"/>
              <a:cs typeface="Helvetica"/>
            </a:endParaRPr>
          </a:p>
        </p:txBody>
      </p:sp>
      <p:sp>
        <p:nvSpPr>
          <p:cNvPr id="10" name="Freeform: Shape 3">
            <a:extLst>
              <a:ext uri="{FF2B5EF4-FFF2-40B4-BE49-F238E27FC236}">
                <a16:creationId xmlns:a16="http://schemas.microsoft.com/office/drawing/2014/main" id="{A6C88D6D-E44D-5946-B395-5D10F22E61D0}"/>
              </a:ext>
            </a:extLst>
          </p:cNvPr>
          <p:cNvSpPr/>
          <p:nvPr/>
        </p:nvSpPr>
        <p:spPr>
          <a:xfrm>
            <a:off x="3580916" y="2508640"/>
            <a:ext cx="2214563" cy="2108200"/>
          </a:xfrm>
          <a:custGeom>
            <a:avLst/>
            <a:gdLst>
              <a:gd name="connsiteX0" fmla="*/ 1535482 w 2264666"/>
              <a:gd name="connsiteY0" fmla="*/ 242 h 1737141"/>
              <a:gd name="connsiteX1" fmla="*/ 2230426 w 2264666"/>
              <a:gd name="connsiteY1" fmla="*/ 496630 h 1737141"/>
              <a:gd name="connsiteX2" fmla="*/ 370275 w 2264666"/>
              <a:gd name="connsiteY2" fmla="*/ 1693188 h 1737141"/>
              <a:gd name="connsiteX3" fmla="*/ 46316 w 2264666"/>
              <a:gd name="connsiteY3" fmla="*/ 1379679 h 1737141"/>
              <a:gd name="connsiteX4" fmla="*/ 1012968 w 2264666"/>
              <a:gd name="connsiteY4" fmla="*/ 444379 h 1737141"/>
              <a:gd name="connsiteX5" fmla="*/ 1535482 w 2264666"/>
              <a:gd name="connsiteY5" fmla="*/ 242 h 1737141"/>
              <a:gd name="connsiteX0" fmla="*/ 1650467 w 2393560"/>
              <a:gd name="connsiteY0" fmla="*/ 242 h 2050998"/>
              <a:gd name="connsiteX1" fmla="*/ 2345411 w 2393560"/>
              <a:gd name="connsiteY1" fmla="*/ 496630 h 2050998"/>
              <a:gd name="connsiteX2" fmla="*/ 203102 w 2393560"/>
              <a:gd name="connsiteY2" fmla="*/ 2027598 h 2050998"/>
              <a:gd name="connsiteX3" fmla="*/ 161301 w 2393560"/>
              <a:gd name="connsiteY3" fmla="*/ 1379679 h 2050998"/>
              <a:gd name="connsiteX4" fmla="*/ 1127953 w 2393560"/>
              <a:gd name="connsiteY4" fmla="*/ 444379 h 2050998"/>
              <a:gd name="connsiteX5" fmla="*/ 1650467 w 2393560"/>
              <a:gd name="connsiteY5" fmla="*/ 242 h 2050998"/>
              <a:gd name="connsiteX0" fmla="*/ 1878227 w 2621320"/>
              <a:gd name="connsiteY0" fmla="*/ 244 h 2049826"/>
              <a:gd name="connsiteX1" fmla="*/ 2573171 w 2621320"/>
              <a:gd name="connsiteY1" fmla="*/ 496632 h 2049826"/>
              <a:gd name="connsiteX2" fmla="*/ 430862 w 2621320"/>
              <a:gd name="connsiteY2" fmla="*/ 2027600 h 2049826"/>
              <a:gd name="connsiteX3" fmla="*/ 44202 w 2621320"/>
              <a:gd name="connsiteY3" fmla="*/ 1364006 h 2049826"/>
              <a:gd name="connsiteX4" fmla="*/ 1355713 w 2621320"/>
              <a:gd name="connsiteY4" fmla="*/ 444381 h 2049826"/>
              <a:gd name="connsiteX5" fmla="*/ 1878227 w 2621320"/>
              <a:gd name="connsiteY5" fmla="*/ 244 h 2049826"/>
              <a:gd name="connsiteX0" fmla="*/ 1878227 w 2626287"/>
              <a:gd name="connsiteY0" fmla="*/ 9 h 2049591"/>
              <a:gd name="connsiteX1" fmla="*/ 2573171 w 2626287"/>
              <a:gd name="connsiteY1" fmla="*/ 496397 h 2049591"/>
              <a:gd name="connsiteX2" fmla="*/ 430862 w 2626287"/>
              <a:gd name="connsiteY2" fmla="*/ 2027365 h 2049591"/>
              <a:gd name="connsiteX3" fmla="*/ 44202 w 2626287"/>
              <a:gd name="connsiteY3" fmla="*/ 1363771 h 2049591"/>
              <a:gd name="connsiteX4" fmla="*/ 807073 w 2626287"/>
              <a:gd name="connsiteY4" fmla="*/ 485947 h 2049591"/>
              <a:gd name="connsiteX5" fmla="*/ 1878227 w 2626287"/>
              <a:gd name="connsiteY5" fmla="*/ 9 h 2049591"/>
              <a:gd name="connsiteX0" fmla="*/ 2029756 w 2647291"/>
              <a:gd name="connsiteY0" fmla="*/ 4 h 2336969"/>
              <a:gd name="connsiteX1" fmla="*/ 2573171 w 2647291"/>
              <a:gd name="connsiteY1" fmla="*/ 783775 h 2336969"/>
              <a:gd name="connsiteX2" fmla="*/ 430862 w 2647291"/>
              <a:gd name="connsiteY2" fmla="*/ 2314743 h 2336969"/>
              <a:gd name="connsiteX3" fmla="*/ 44202 w 2647291"/>
              <a:gd name="connsiteY3" fmla="*/ 1651149 h 2336969"/>
              <a:gd name="connsiteX4" fmla="*/ 807073 w 2647291"/>
              <a:gd name="connsiteY4" fmla="*/ 773325 h 2336969"/>
              <a:gd name="connsiteX5" fmla="*/ 2029756 w 2647291"/>
              <a:gd name="connsiteY5" fmla="*/ 4 h 2336969"/>
              <a:gd name="connsiteX0" fmla="*/ 2025457 w 2483751"/>
              <a:gd name="connsiteY0" fmla="*/ 2956 h 2329300"/>
              <a:gd name="connsiteX1" fmla="*/ 2391217 w 2483751"/>
              <a:gd name="connsiteY1" fmla="*/ 1063660 h 2329300"/>
              <a:gd name="connsiteX2" fmla="*/ 426563 w 2483751"/>
              <a:gd name="connsiteY2" fmla="*/ 2317695 h 2329300"/>
              <a:gd name="connsiteX3" fmla="*/ 39903 w 2483751"/>
              <a:gd name="connsiteY3" fmla="*/ 1654101 h 2329300"/>
              <a:gd name="connsiteX4" fmla="*/ 802774 w 2483751"/>
              <a:gd name="connsiteY4" fmla="*/ 776277 h 2329300"/>
              <a:gd name="connsiteX5" fmla="*/ 2025457 w 2483751"/>
              <a:gd name="connsiteY5" fmla="*/ 2956 h 2329300"/>
              <a:gd name="connsiteX0" fmla="*/ 2032271 w 2736724"/>
              <a:gd name="connsiteY0" fmla="*/ 41 h 2336129"/>
              <a:gd name="connsiteX1" fmla="*/ 2669738 w 2736724"/>
              <a:gd name="connsiteY1" fmla="*/ 804713 h 2336129"/>
              <a:gd name="connsiteX2" fmla="*/ 433377 w 2736724"/>
              <a:gd name="connsiteY2" fmla="*/ 2314780 h 2336129"/>
              <a:gd name="connsiteX3" fmla="*/ 46717 w 2736724"/>
              <a:gd name="connsiteY3" fmla="*/ 1651186 h 2336129"/>
              <a:gd name="connsiteX4" fmla="*/ 809588 w 2736724"/>
              <a:gd name="connsiteY4" fmla="*/ 773362 h 2336129"/>
              <a:gd name="connsiteX5" fmla="*/ 2032271 w 2736724"/>
              <a:gd name="connsiteY5" fmla="*/ 41 h 2336129"/>
              <a:gd name="connsiteX0" fmla="*/ 2034143 w 2738596"/>
              <a:gd name="connsiteY0" fmla="*/ 41 h 2432428"/>
              <a:gd name="connsiteX1" fmla="*/ 2671610 w 2738596"/>
              <a:gd name="connsiteY1" fmla="*/ 804713 h 2432428"/>
              <a:gd name="connsiteX2" fmla="*/ 435249 w 2738596"/>
              <a:gd name="connsiteY2" fmla="*/ 2314780 h 2432428"/>
              <a:gd name="connsiteX3" fmla="*/ 116515 w 2738596"/>
              <a:gd name="connsiteY3" fmla="*/ 2257302 h 2432428"/>
              <a:gd name="connsiteX4" fmla="*/ 48589 w 2738596"/>
              <a:gd name="connsiteY4" fmla="*/ 1651186 h 2432428"/>
              <a:gd name="connsiteX5" fmla="*/ 811460 w 2738596"/>
              <a:gd name="connsiteY5" fmla="*/ 773362 h 2432428"/>
              <a:gd name="connsiteX6" fmla="*/ 2034143 w 2738596"/>
              <a:gd name="connsiteY6" fmla="*/ 41 h 2432428"/>
              <a:gd name="connsiteX0" fmla="*/ 2293961 w 2998414"/>
              <a:gd name="connsiteY0" fmla="*/ 41 h 2767658"/>
              <a:gd name="connsiteX1" fmla="*/ 2931428 w 2998414"/>
              <a:gd name="connsiteY1" fmla="*/ 804713 h 2767658"/>
              <a:gd name="connsiteX2" fmla="*/ 695067 w 2998414"/>
              <a:gd name="connsiteY2" fmla="*/ 2314780 h 2767658"/>
              <a:gd name="connsiteX3" fmla="*/ 10573 w 2998414"/>
              <a:gd name="connsiteY3" fmla="*/ 2738015 h 2767658"/>
              <a:gd name="connsiteX4" fmla="*/ 308407 w 2998414"/>
              <a:gd name="connsiteY4" fmla="*/ 1651186 h 2767658"/>
              <a:gd name="connsiteX5" fmla="*/ 1071278 w 2998414"/>
              <a:gd name="connsiteY5" fmla="*/ 773362 h 2767658"/>
              <a:gd name="connsiteX6" fmla="*/ 2293961 w 2998414"/>
              <a:gd name="connsiteY6" fmla="*/ 41 h 2767658"/>
              <a:gd name="connsiteX0" fmla="*/ 2293961 w 2998414"/>
              <a:gd name="connsiteY0" fmla="*/ 41 h 2759697"/>
              <a:gd name="connsiteX1" fmla="*/ 2931428 w 2998414"/>
              <a:gd name="connsiteY1" fmla="*/ 804713 h 2759697"/>
              <a:gd name="connsiteX2" fmla="*/ 1902074 w 2998414"/>
              <a:gd name="connsiteY2" fmla="*/ 1567582 h 2759697"/>
              <a:gd name="connsiteX3" fmla="*/ 695067 w 2998414"/>
              <a:gd name="connsiteY3" fmla="*/ 2314780 h 2759697"/>
              <a:gd name="connsiteX4" fmla="*/ 10573 w 2998414"/>
              <a:gd name="connsiteY4" fmla="*/ 2738015 h 2759697"/>
              <a:gd name="connsiteX5" fmla="*/ 308407 w 2998414"/>
              <a:gd name="connsiteY5" fmla="*/ 1651186 h 2759697"/>
              <a:gd name="connsiteX6" fmla="*/ 1071278 w 2998414"/>
              <a:gd name="connsiteY6" fmla="*/ 773362 h 2759697"/>
              <a:gd name="connsiteX7" fmla="*/ 2293961 w 2998414"/>
              <a:gd name="connsiteY7" fmla="*/ 41 h 2759697"/>
              <a:gd name="connsiteX0" fmla="*/ 2293961 w 2942030"/>
              <a:gd name="connsiteY0" fmla="*/ 41 h 2758119"/>
              <a:gd name="connsiteX1" fmla="*/ 2931428 w 2942030"/>
              <a:gd name="connsiteY1" fmla="*/ 804713 h 2758119"/>
              <a:gd name="connsiteX2" fmla="*/ 1802796 w 2942030"/>
              <a:gd name="connsiteY2" fmla="*/ 1781813 h 2758119"/>
              <a:gd name="connsiteX3" fmla="*/ 695067 w 2942030"/>
              <a:gd name="connsiteY3" fmla="*/ 2314780 h 2758119"/>
              <a:gd name="connsiteX4" fmla="*/ 10573 w 2942030"/>
              <a:gd name="connsiteY4" fmla="*/ 2738015 h 2758119"/>
              <a:gd name="connsiteX5" fmla="*/ 308407 w 2942030"/>
              <a:gd name="connsiteY5" fmla="*/ 1651186 h 2758119"/>
              <a:gd name="connsiteX6" fmla="*/ 1071278 w 2942030"/>
              <a:gd name="connsiteY6" fmla="*/ 773362 h 2758119"/>
              <a:gd name="connsiteX7" fmla="*/ 2293961 w 2942030"/>
              <a:gd name="connsiteY7" fmla="*/ 41 h 2758119"/>
              <a:gd name="connsiteX0" fmla="*/ 2293961 w 2942030"/>
              <a:gd name="connsiteY0" fmla="*/ 41 h 2762830"/>
              <a:gd name="connsiteX1" fmla="*/ 2931428 w 2942030"/>
              <a:gd name="connsiteY1" fmla="*/ 804713 h 2762830"/>
              <a:gd name="connsiteX2" fmla="*/ 1802796 w 2942030"/>
              <a:gd name="connsiteY2" fmla="*/ 1781813 h 2762830"/>
              <a:gd name="connsiteX3" fmla="*/ 684617 w 2942030"/>
              <a:gd name="connsiteY3" fmla="*/ 2403608 h 2762830"/>
              <a:gd name="connsiteX4" fmla="*/ 10573 w 2942030"/>
              <a:gd name="connsiteY4" fmla="*/ 2738015 h 2762830"/>
              <a:gd name="connsiteX5" fmla="*/ 308407 w 2942030"/>
              <a:gd name="connsiteY5" fmla="*/ 1651186 h 2762830"/>
              <a:gd name="connsiteX6" fmla="*/ 1071278 w 2942030"/>
              <a:gd name="connsiteY6" fmla="*/ 773362 h 2762830"/>
              <a:gd name="connsiteX7" fmla="*/ 2293961 w 2942030"/>
              <a:gd name="connsiteY7" fmla="*/ 41 h 2762830"/>
              <a:gd name="connsiteX0" fmla="*/ 2293961 w 2942222"/>
              <a:gd name="connsiteY0" fmla="*/ 41 h 2763598"/>
              <a:gd name="connsiteX1" fmla="*/ 2931428 w 2942222"/>
              <a:gd name="connsiteY1" fmla="*/ 804713 h 2763598"/>
              <a:gd name="connsiteX2" fmla="*/ 1797570 w 2942222"/>
              <a:gd name="connsiteY2" fmla="*/ 1708661 h 2763598"/>
              <a:gd name="connsiteX3" fmla="*/ 684617 w 2942222"/>
              <a:gd name="connsiteY3" fmla="*/ 2403608 h 2763598"/>
              <a:gd name="connsiteX4" fmla="*/ 10573 w 2942222"/>
              <a:gd name="connsiteY4" fmla="*/ 2738015 h 2763598"/>
              <a:gd name="connsiteX5" fmla="*/ 308407 w 2942222"/>
              <a:gd name="connsiteY5" fmla="*/ 1651186 h 2763598"/>
              <a:gd name="connsiteX6" fmla="*/ 1071278 w 2942222"/>
              <a:gd name="connsiteY6" fmla="*/ 773362 h 2763598"/>
              <a:gd name="connsiteX7" fmla="*/ 2293961 w 2942222"/>
              <a:gd name="connsiteY7" fmla="*/ 41 h 2763598"/>
              <a:gd name="connsiteX0" fmla="*/ 2293961 w 2850250"/>
              <a:gd name="connsiteY0" fmla="*/ 0 h 2763557"/>
              <a:gd name="connsiteX1" fmla="*/ 2837376 w 2850250"/>
              <a:gd name="connsiteY1" fmla="*/ 773321 h 2763557"/>
              <a:gd name="connsiteX2" fmla="*/ 1797570 w 2850250"/>
              <a:gd name="connsiteY2" fmla="*/ 1708620 h 2763557"/>
              <a:gd name="connsiteX3" fmla="*/ 684617 w 2850250"/>
              <a:gd name="connsiteY3" fmla="*/ 2403567 h 2763557"/>
              <a:gd name="connsiteX4" fmla="*/ 10573 w 2850250"/>
              <a:gd name="connsiteY4" fmla="*/ 2737974 h 2763557"/>
              <a:gd name="connsiteX5" fmla="*/ 308407 w 2850250"/>
              <a:gd name="connsiteY5" fmla="*/ 1651145 h 2763557"/>
              <a:gd name="connsiteX6" fmla="*/ 1071278 w 2850250"/>
              <a:gd name="connsiteY6" fmla="*/ 773321 h 2763557"/>
              <a:gd name="connsiteX7" fmla="*/ 2293961 w 2850250"/>
              <a:gd name="connsiteY7" fmla="*/ 0 h 2763557"/>
              <a:gd name="connsiteX0" fmla="*/ 2293961 w 2889958"/>
              <a:gd name="connsiteY0" fmla="*/ 0 h 2763557"/>
              <a:gd name="connsiteX1" fmla="*/ 2837376 w 2889958"/>
              <a:gd name="connsiteY1" fmla="*/ 773321 h 2763557"/>
              <a:gd name="connsiteX2" fmla="*/ 1797570 w 2889958"/>
              <a:gd name="connsiteY2" fmla="*/ 1708620 h 2763557"/>
              <a:gd name="connsiteX3" fmla="*/ 684617 w 2889958"/>
              <a:gd name="connsiteY3" fmla="*/ 2403567 h 2763557"/>
              <a:gd name="connsiteX4" fmla="*/ 10573 w 2889958"/>
              <a:gd name="connsiteY4" fmla="*/ 2737974 h 2763557"/>
              <a:gd name="connsiteX5" fmla="*/ 308407 w 2889958"/>
              <a:gd name="connsiteY5" fmla="*/ 1651145 h 2763557"/>
              <a:gd name="connsiteX6" fmla="*/ 1071278 w 2889958"/>
              <a:gd name="connsiteY6" fmla="*/ 773321 h 2763557"/>
              <a:gd name="connsiteX7" fmla="*/ 2293961 w 2889958"/>
              <a:gd name="connsiteY7" fmla="*/ 0 h 2763557"/>
              <a:gd name="connsiteX0" fmla="*/ 2288736 w 2849870"/>
              <a:gd name="connsiteY0" fmla="*/ 0 h 2674729"/>
              <a:gd name="connsiteX1" fmla="*/ 2837376 w 2849870"/>
              <a:gd name="connsiteY1" fmla="*/ 684493 h 2674729"/>
              <a:gd name="connsiteX2" fmla="*/ 1797570 w 2849870"/>
              <a:gd name="connsiteY2" fmla="*/ 1619792 h 2674729"/>
              <a:gd name="connsiteX3" fmla="*/ 684617 w 2849870"/>
              <a:gd name="connsiteY3" fmla="*/ 2314739 h 2674729"/>
              <a:gd name="connsiteX4" fmla="*/ 10573 w 2849870"/>
              <a:gd name="connsiteY4" fmla="*/ 2649146 h 2674729"/>
              <a:gd name="connsiteX5" fmla="*/ 308407 w 2849870"/>
              <a:gd name="connsiteY5" fmla="*/ 1562317 h 2674729"/>
              <a:gd name="connsiteX6" fmla="*/ 1071278 w 2849870"/>
              <a:gd name="connsiteY6" fmla="*/ 684493 h 2674729"/>
              <a:gd name="connsiteX7" fmla="*/ 2288736 w 2849870"/>
              <a:gd name="connsiteY7" fmla="*/ 0 h 2674729"/>
              <a:gd name="connsiteX0" fmla="*/ 2288736 w 2857938"/>
              <a:gd name="connsiteY0" fmla="*/ 1568 h 2676297"/>
              <a:gd name="connsiteX1" fmla="*/ 2837376 w 2857938"/>
              <a:gd name="connsiteY1" fmla="*/ 686061 h 2676297"/>
              <a:gd name="connsiteX2" fmla="*/ 1797570 w 2857938"/>
              <a:gd name="connsiteY2" fmla="*/ 1621360 h 2676297"/>
              <a:gd name="connsiteX3" fmla="*/ 684617 w 2857938"/>
              <a:gd name="connsiteY3" fmla="*/ 2316307 h 2676297"/>
              <a:gd name="connsiteX4" fmla="*/ 10573 w 2857938"/>
              <a:gd name="connsiteY4" fmla="*/ 2650714 h 2676297"/>
              <a:gd name="connsiteX5" fmla="*/ 308407 w 2857938"/>
              <a:gd name="connsiteY5" fmla="*/ 1563885 h 2676297"/>
              <a:gd name="connsiteX6" fmla="*/ 1071278 w 2857938"/>
              <a:gd name="connsiteY6" fmla="*/ 686061 h 2676297"/>
              <a:gd name="connsiteX7" fmla="*/ 2288736 w 2857938"/>
              <a:gd name="connsiteY7" fmla="*/ 1568 h 2676297"/>
              <a:gd name="connsiteX0" fmla="*/ 2288736 w 2849643"/>
              <a:gd name="connsiteY0" fmla="*/ 326 h 2675055"/>
              <a:gd name="connsiteX1" fmla="*/ 2837376 w 2849643"/>
              <a:gd name="connsiteY1" fmla="*/ 684819 h 2675055"/>
              <a:gd name="connsiteX2" fmla="*/ 1797570 w 2849643"/>
              <a:gd name="connsiteY2" fmla="*/ 1620118 h 2675055"/>
              <a:gd name="connsiteX3" fmla="*/ 684617 w 2849643"/>
              <a:gd name="connsiteY3" fmla="*/ 2315065 h 2675055"/>
              <a:gd name="connsiteX4" fmla="*/ 10573 w 2849643"/>
              <a:gd name="connsiteY4" fmla="*/ 2649472 h 2675055"/>
              <a:gd name="connsiteX5" fmla="*/ 308407 w 2849643"/>
              <a:gd name="connsiteY5" fmla="*/ 1562643 h 2675055"/>
              <a:gd name="connsiteX6" fmla="*/ 1119294 w 2849643"/>
              <a:gd name="connsiteY6" fmla="*/ 767663 h 2675055"/>
              <a:gd name="connsiteX7" fmla="*/ 2288736 w 2849643"/>
              <a:gd name="connsiteY7" fmla="*/ 326 h 2675055"/>
              <a:gd name="connsiteX0" fmla="*/ 2342139 w 2903046"/>
              <a:gd name="connsiteY0" fmla="*/ 326 h 2675055"/>
              <a:gd name="connsiteX1" fmla="*/ 2890779 w 2903046"/>
              <a:gd name="connsiteY1" fmla="*/ 684819 h 2675055"/>
              <a:gd name="connsiteX2" fmla="*/ 1850973 w 2903046"/>
              <a:gd name="connsiteY2" fmla="*/ 1620118 h 2675055"/>
              <a:gd name="connsiteX3" fmla="*/ 738020 w 2903046"/>
              <a:gd name="connsiteY3" fmla="*/ 2315065 h 2675055"/>
              <a:gd name="connsiteX4" fmla="*/ 63976 w 2903046"/>
              <a:gd name="connsiteY4" fmla="*/ 2649472 h 2675055"/>
              <a:gd name="connsiteX5" fmla="*/ 361810 w 2903046"/>
              <a:gd name="connsiteY5" fmla="*/ 1562643 h 2675055"/>
              <a:gd name="connsiteX6" fmla="*/ 1172697 w 2903046"/>
              <a:gd name="connsiteY6" fmla="*/ 767663 h 2675055"/>
              <a:gd name="connsiteX7" fmla="*/ 2342139 w 2903046"/>
              <a:gd name="connsiteY7" fmla="*/ 326 h 2675055"/>
              <a:gd name="connsiteX0" fmla="*/ 2308316 w 2869223"/>
              <a:gd name="connsiteY0" fmla="*/ 326 h 2780367"/>
              <a:gd name="connsiteX1" fmla="*/ 2856956 w 2869223"/>
              <a:gd name="connsiteY1" fmla="*/ 684819 h 2780367"/>
              <a:gd name="connsiteX2" fmla="*/ 1817150 w 2869223"/>
              <a:gd name="connsiteY2" fmla="*/ 1620118 h 2780367"/>
              <a:gd name="connsiteX3" fmla="*/ 704197 w 2869223"/>
              <a:gd name="connsiteY3" fmla="*/ 2315065 h 2780367"/>
              <a:gd name="connsiteX4" fmla="*/ 68567 w 2869223"/>
              <a:gd name="connsiteY4" fmla="*/ 2759932 h 2780367"/>
              <a:gd name="connsiteX5" fmla="*/ 327987 w 2869223"/>
              <a:gd name="connsiteY5" fmla="*/ 1562643 h 2780367"/>
              <a:gd name="connsiteX6" fmla="*/ 1138874 w 2869223"/>
              <a:gd name="connsiteY6" fmla="*/ 767663 h 2780367"/>
              <a:gd name="connsiteX7" fmla="*/ 2308316 w 2869223"/>
              <a:gd name="connsiteY7" fmla="*/ 326 h 2780367"/>
              <a:gd name="connsiteX0" fmla="*/ 2308316 w 2869223"/>
              <a:gd name="connsiteY0" fmla="*/ 326 h 2774085"/>
              <a:gd name="connsiteX1" fmla="*/ 2856956 w 2869223"/>
              <a:gd name="connsiteY1" fmla="*/ 684819 h 2774085"/>
              <a:gd name="connsiteX2" fmla="*/ 1817150 w 2869223"/>
              <a:gd name="connsiteY2" fmla="*/ 1620118 h 2774085"/>
              <a:gd name="connsiteX3" fmla="*/ 1270791 w 2869223"/>
              <a:gd name="connsiteY3" fmla="*/ 2112555 h 2774085"/>
              <a:gd name="connsiteX4" fmla="*/ 68567 w 2869223"/>
              <a:gd name="connsiteY4" fmla="*/ 2759932 h 2774085"/>
              <a:gd name="connsiteX5" fmla="*/ 327987 w 2869223"/>
              <a:gd name="connsiteY5" fmla="*/ 1562643 h 2774085"/>
              <a:gd name="connsiteX6" fmla="*/ 1138874 w 2869223"/>
              <a:gd name="connsiteY6" fmla="*/ 767663 h 2774085"/>
              <a:gd name="connsiteX7" fmla="*/ 2308316 w 2869223"/>
              <a:gd name="connsiteY7" fmla="*/ 326 h 2774085"/>
              <a:gd name="connsiteX0" fmla="*/ 2267007 w 2827914"/>
              <a:gd name="connsiteY0" fmla="*/ 326 h 2558726"/>
              <a:gd name="connsiteX1" fmla="*/ 2815647 w 2827914"/>
              <a:gd name="connsiteY1" fmla="*/ 684819 h 2558726"/>
              <a:gd name="connsiteX2" fmla="*/ 1775841 w 2827914"/>
              <a:gd name="connsiteY2" fmla="*/ 1620118 h 2558726"/>
              <a:gd name="connsiteX3" fmla="*/ 1229482 w 2827914"/>
              <a:gd name="connsiteY3" fmla="*/ 2112555 h 2558726"/>
              <a:gd name="connsiteX4" fmla="*/ 75274 w 2827914"/>
              <a:gd name="connsiteY4" fmla="*/ 2539011 h 2558726"/>
              <a:gd name="connsiteX5" fmla="*/ 286678 w 2827914"/>
              <a:gd name="connsiteY5" fmla="*/ 1562643 h 2558726"/>
              <a:gd name="connsiteX6" fmla="*/ 1097565 w 2827914"/>
              <a:gd name="connsiteY6" fmla="*/ 767663 h 2558726"/>
              <a:gd name="connsiteX7" fmla="*/ 2267007 w 2827914"/>
              <a:gd name="connsiteY7" fmla="*/ 326 h 2558726"/>
              <a:gd name="connsiteX0" fmla="*/ 2420145 w 2981052"/>
              <a:gd name="connsiteY0" fmla="*/ 326 h 2639044"/>
              <a:gd name="connsiteX1" fmla="*/ 2968785 w 2981052"/>
              <a:gd name="connsiteY1" fmla="*/ 684819 h 2639044"/>
              <a:gd name="connsiteX2" fmla="*/ 1928979 w 2981052"/>
              <a:gd name="connsiteY2" fmla="*/ 1620118 h 2639044"/>
              <a:gd name="connsiteX3" fmla="*/ 1382620 w 2981052"/>
              <a:gd name="connsiteY3" fmla="*/ 2112555 h 2639044"/>
              <a:gd name="connsiteX4" fmla="*/ 55553 w 2981052"/>
              <a:gd name="connsiteY4" fmla="*/ 2621857 h 2639044"/>
              <a:gd name="connsiteX5" fmla="*/ 439816 w 2981052"/>
              <a:gd name="connsiteY5" fmla="*/ 1562643 h 2639044"/>
              <a:gd name="connsiteX6" fmla="*/ 1250703 w 2981052"/>
              <a:gd name="connsiteY6" fmla="*/ 767663 h 2639044"/>
              <a:gd name="connsiteX7" fmla="*/ 2420145 w 2981052"/>
              <a:gd name="connsiteY7" fmla="*/ 326 h 2639044"/>
              <a:gd name="connsiteX0" fmla="*/ 2415643 w 2976550"/>
              <a:gd name="connsiteY0" fmla="*/ 326 h 2639044"/>
              <a:gd name="connsiteX1" fmla="*/ 2964283 w 2976550"/>
              <a:gd name="connsiteY1" fmla="*/ 684819 h 2639044"/>
              <a:gd name="connsiteX2" fmla="*/ 1924477 w 2976550"/>
              <a:gd name="connsiteY2" fmla="*/ 1620118 h 2639044"/>
              <a:gd name="connsiteX3" fmla="*/ 1378118 w 2976550"/>
              <a:gd name="connsiteY3" fmla="*/ 2112555 h 2639044"/>
              <a:gd name="connsiteX4" fmla="*/ 51051 w 2976550"/>
              <a:gd name="connsiteY4" fmla="*/ 2621857 h 2639044"/>
              <a:gd name="connsiteX5" fmla="*/ 492933 w 2976550"/>
              <a:gd name="connsiteY5" fmla="*/ 1562642 h 2639044"/>
              <a:gd name="connsiteX6" fmla="*/ 1246201 w 2976550"/>
              <a:gd name="connsiteY6" fmla="*/ 767663 h 2639044"/>
              <a:gd name="connsiteX7" fmla="*/ 2415643 w 2976550"/>
              <a:gd name="connsiteY7" fmla="*/ 326 h 2639044"/>
              <a:gd name="connsiteX0" fmla="*/ 2415643 w 2920513"/>
              <a:gd name="connsiteY0" fmla="*/ 2401 h 2641119"/>
              <a:gd name="connsiteX1" fmla="*/ 2906663 w 2920513"/>
              <a:gd name="connsiteY1" fmla="*/ 567228 h 2641119"/>
              <a:gd name="connsiteX2" fmla="*/ 1924477 w 2920513"/>
              <a:gd name="connsiteY2" fmla="*/ 1622193 h 2641119"/>
              <a:gd name="connsiteX3" fmla="*/ 1378118 w 2920513"/>
              <a:gd name="connsiteY3" fmla="*/ 2114630 h 2641119"/>
              <a:gd name="connsiteX4" fmla="*/ 51051 w 2920513"/>
              <a:gd name="connsiteY4" fmla="*/ 2623932 h 2641119"/>
              <a:gd name="connsiteX5" fmla="*/ 492933 w 2920513"/>
              <a:gd name="connsiteY5" fmla="*/ 1564717 h 2641119"/>
              <a:gd name="connsiteX6" fmla="*/ 1246201 w 2920513"/>
              <a:gd name="connsiteY6" fmla="*/ 769738 h 2641119"/>
              <a:gd name="connsiteX7" fmla="*/ 2415643 w 2920513"/>
              <a:gd name="connsiteY7" fmla="*/ 2401 h 2641119"/>
              <a:gd name="connsiteX0" fmla="*/ 2415643 w 2947959"/>
              <a:gd name="connsiteY0" fmla="*/ 3541 h 2642259"/>
              <a:gd name="connsiteX1" fmla="*/ 2906663 w 2947959"/>
              <a:gd name="connsiteY1" fmla="*/ 568368 h 2642259"/>
              <a:gd name="connsiteX2" fmla="*/ 1924477 w 2947959"/>
              <a:gd name="connsiteY2" fmla="*/ 1623333 h 2642259"/>
              <a:gd name="connsiteX3" fmla="*/ 1378118 w 2947959"/>
              <a:gd name="connsiteY3" fmla="*/ 2115770 h 2642259"/>
              <a:gd name="connsiteX4" fmla="*/ 51051 w 2947959"/>
              <a:gd name="connsiteY4" fmla="*/ 2625072 h 2642259"/>
              <a:gd name="connsiteX5" fmla="*/ 492933 w 2947959"/>
              <a:gd name="connsiteY5" fmla="*/ 1565857 h 2642259"/>
              <a:gd name="connsiteX6" fmla="*/ 1246201 w 2947959"/>
              <a:gd name="connsiteY6" fmla="*/ 770878 h 2642259"/>
              <a:gd name="connsiteX7" fmla="*/ 2415643 w 2947959"/>
              <a:gd name="connsiteY7" fmla="*/ 3541 h 2642259"/>
              <a:gd name="connsiteX0" fmla="*/ 2281197 w 2912495"/>
              <a:gd name="connsiteY0" fmla="*/ 2689 h 2595381"/>
              <a:gd name="connsiteX1" fmla="*/ 2906663 w 2912495"/>
              <a:gd name="connsiteY1" fmla="*/ 521490 h 2595381"/>
              <a:gd name="connsiteX2" fmla="*/ 1924477 w 2912495"/>
              <a:gd name="connsiteY2" fmla="*/ 1576455 h 2595381"/>
              <a:gd name="connsiteX3" fmla="*/ 1378118 w 2912495"/>
              <a:gd name="connsiteY3" fmla="*/ 2068892 h 2595381"/>
              <a:gd name="connsiteX4" fmla="*/ 51051 w 2912495"/>
              <a:gd name="connsiteY4" fmla="*/ 2578194 h 2595381"/>
              <a:gd name="connsiteX5" fmla="*/ 492933 w 2912495"/>
              <a:gd name="connsiteY5" fmla="*/ 1518979 h 2595381"/>
              <a:gd name="connsiteX6" fmla="*/ 1246201 w 2912495"/>
              <a:gd name="connsiteY6" fmla="*/ 724000 h 2595381"/>
              <a:gd name="connsiteX7" fmla="*/ 2281197 w 2912495"/>
              <a:gd name="connsiteY7" fmla="*/ 2689 h 2595381"/>
              <a:gd name="connsiteX0" fmla="*/ 2281197 w 2915739"/>
              <a:gd name="connsiteY0" fmla="*/ 30444 h 2623136"/>
              <a:gd name="connsiteX1" fmla="*/ 2906663 w 2915739"/>
              <a:gd name="connsiteY1" fmla="*/ 549245 h 2623136"/>
              <a:gd name="connsiteX2" fmla="*/ 1924477 w 2915739"/>
              <a:gd name="connsiteY2" fmla="*/ 1604210 h 2623136"/>
              <a:gd name="connsiteX3" fmla="*/ 1378118 w 2915739"/>
              <a:gd name="connsiteY3" fmla="*/ 2096647 h 2623136"/>
              <a:gd name="connsiteX4" fmla="*/ 51051 w 2915739"/>
              <a:gd name="connsiteY4" fmla="*/ 2605949 h 2623136"/>
              <a:gd name="connsiteX5" fmla="*/ 492933 w 2915739"/>
              <a:gd name="connsiteY5" fmla="*/ 1546734 h 2623136"/>
              <a:gd name="connsiteX6" fmla="*/ 1246201 w 2915739"/>
              <a:gd name="connsiteY6" fmla="*/ 751755 h 2623136"/>
              <a:gd name="connsiteX7" fmla="*/ 2281197 w 2915739"/>
              <a:gd name="connsiteY7" fmla="*/ 30444 h 2623136"/>
              <a:gd name="connsiteX0" fmla="*/ 2281197 w 2915739"/>
              <a:gd name="connsiteY0" fmla="*/ 30444 h 2625083"/>
              <a:gd name="connsiteX1" fmla="*/ 2906663 w 2915739"/>
              <a:gd name="connsiteY1" fmla="*/ 549245 h 2625083"/>
              <a:gd name="connsiteX2" fmla="*/ 1924477 w 2915739"/>
              <a:gd name="connsiteY2" fmla="*/ 1604210 h 2625083"/>
              <a:gd name="connsiteX3" fmla="*/ 1426135 w 2915739"/>
              <a:gd name="connsiteY3" fmla="*/ 2151877 h 2625083"/>
              <a:gd name="connsiteX4" fmla="*/ 51051 w 2915739"/>
              <a:gd name="connsiteY4" fmla="*/ 2605949 h 2625083"/>
              <a:gd name="connsiteX5" fmla="*/ 492933 w 2915739"/>
              <a:gd name="connsiteY5" fmla="*/ 1546734 h 2625083"/>
              <a:gd name="connsiteX6" fmla="*/ 1246201 w 2915739"/>
              <a:gd name="connsiteY6" fmla="*/ 751755 h 2625083"/>
              <a:gd name="connsiteX7" fmla="*/ 2281197 w 2915739"/>
              <a:gd name="connsiteY7" fmla="*/ 30444 h 2625083"/>
              <a:gd name="connsiteX0" fmla="*/ 2281197 w 2912407"/>
              <a:gd name="connsiteY0" fmla="*/ 30280 h 2625035"/>
              <a:gd name="connsiteX1" fmla="*/ 2906663 w 2912407"/>
              <a:gd name="connsiteY1" fmla="*/ 549081 h 2625035"/>
              <a:gd name="connsiteX2" fmla="*/ 2010906 w 2912407"/>
              <a:gd name="connsiteY2" fmla="*/ 1585635 h 2625035"/>
              <a:gd name="connsiteX3" fmla="*/ 1426135 w 2912407"/>
              <a:gd name="connsiteY3" fmla="*/ 2151713 h 2625035"/>
              <a:gd name="connsiteX4" fmla="*/ 51051 w 2912407"/>
              <a:gd name="connsiteY4" fmla="*/ 2605785 h 2625035"/>
              <a:gd name="connsiteX5" fmla="*/ 492933 w 2912407"/>
              <a:gd name="connsiteY5" fmla="*/ 1546570 h 2625035"/>
              <a:gd name="connsiteX6" fmla="*/ 1246201 w 2912407"/>
              <a:gd name="connsiteY6" fmla="*/ 751591 h 2625035"/>
              <a:gd name="connsiteX7" fmla="*/ 2281197 w 2912407"/>
              <a:gd name="connsiteY7" fmla="*/ 30280 h 2625035"/>
              <a:gd name="connsiteX0" fmla="*/ 2281197 w 2912409"/>
              <a:gd name="connsiteY0" fmla="*/ 30278 h 2627552"/>
              <a:gd name="connsiteX1" fmla="*/ 2906663 w 2912409"/>
              <a:gd name="connsiteY1" fmla="*/ 549079 h 2627552"/>
              <a:gd name="connsiteX2" fmla="*/ 2010906 w 2912409"/>
              <a:gd name="connsiteY2" fmla="*/ 1585633 h 2627552"/>
              <a:gd name="connsiteX3" fmla="*/ 1426135 w 2912409"/>
              <a:gd name="connsiteY3" fmla="*/ 2151711 h 2627552"/>
              <a:gd name="connsiteX4" fmla="*/ 51051 w 2912409"/>
              <a:gd name="connsiteY4" fmla="*/ 2605783 h 2627552"/>
              <a:gd name="connsiteX5" fmla="*/ 492933 w 2912409"/>
              <a:gd name="connsiteY5" fmla="*/ 1546568 h 2627552"/>
              <a:gd name="connsiteX6" fmla="*/ 1246201 w 2912409"/>
              <a:gd name="connsiteY6" fmla="*/ 751589 h 2627552"/>
              <a:gd name="connsiteX7" fmla="*/ 2281197 w 2912409"/>
              <a:gd name="connsiteY7" fmla="*/ 30278 h 2627552"/>
              <a:gd name="connsiteX0" fmla="*/ 2281197 w 2912142"/>
              <a:gd name="connsiteY0" fmla="*/ 30081 h 2624977"/>
              <a:gd name="connsiteX1" fmla="*/ 2906663 w 2912142"/>
              <a:gd name="connsiteY1" fmla="*/ 548882 h 2624977"/>
              <a:gd name="connsiteX2" fmla="*/ 2018452 w 2912142"/>
              <a:gd name="connsiteY2" fmla="*/ 1563191 h 2624977"/>
              <a:gd name="connsiteX3" fmla="*/ 1426135 w 2912142"/>
              <a:gd name="connsiteY3" fmla="*/ 2151514 h 2624977"/>
              <a:gd name="connsiteX4" fmla="*/ 51051 w 2912142"/>
              <a:gd name="connsiteY4" fmla="*/ 2605586 h 2624977"/>
              <a:gd name="connsiteX5" fmla="*/ 492933 w 2912142"/>
              <a:gd name="connsiteY5" fmla="*/ 1546371 h 2624977"/>
              <a:gd name="connsiteX6" fmla="*/ 1246201 w 2912142"/>
              <a:gd name="connsiteY6" fmla="*/ 751392 h 2624977"/>
              <a:gd name="connsiteX7" fmla="*/ 2281197 w 2912142"/>
              <a:gd name="connsiteY7" fmla="*/ 30081 h 2624977"/>
              <a:gd name="connsiteX0" fmla="*/ 2281197 w 2912140"/>
              <a:gd name="connsiteY0" fmla="*/ 30081 h 2624977"/>
              <a:gd name="connsiteX1" fmla="*/ 2906663 w 2912140"/>
              <a:gd name="connsiteY1" fmla="*/ 548882 h 2624977"/>
              <a:gd name="connsiteX2" fmla="*/ 2018452 w 2912140"/>
              <a:gd name="connsiteY2" fmla="*/ 1563191 h 2624977"/>
              <a:gd name="connsiteX3" fmla="*/ 1426135 w 2912140"/>
              <a:gd name="connsiteY3" fmla="*/ 2151514 h 2624977"/>
              <a:gd name="connsiteX4" fmla="*/ 51051 w 2912140"/>
              <a:gd name="connsiteY4" fmla="*/ 2605586 h 2624977"/>
              <a:gd name="connsiteX5" fmla="*/ 492933 w 2912140"/>
              <a:gd name="connsiteY5" fmla="*/ 1546371 h 2624977"/>
              <a:gd name="connsiteX6" fmla="*/ 1246201 w 2912140"/>
              <a:gd name="connsiteY6" fmla="*/ 751392 h 2624977"/>
              <a:gd name="connsiteX7" fmla="*/ 2281197 w 2912140"/>
              <a:gd name="connsiteY7" fmla="*/ 30081 h 2624977"/>
              <a:gd name="connsiteX0" fmla="*/ 2281197 w 2941043"/>
              <a:gd name="connsiteY0" fmla="*/ 36233 h 2631129"/>
              <a:gd name="connsiteX1" fmla="*/ 2906663 w 2941043"/>
              <a:gd name="connsiteY1" fmla="*/ 555034 h 2631129"/>
              <a:gd name="connsiteX2" fmla="*/ 1426135 w 2941043"/>
              <a:gd name="connsiteY2" fmla="*/ 2157666 h 2631129"/>
              <a:gd name="connsiteX3" fmla="*/ 51051 w 2941043"/>
              <a:gd name="connsiteY3" fmla="*/ 2611738 h 2631129"/>
              <a:gd name="connsiteX4" fmla="*/ 492933 w 2941043"/>
              <a:gd name="connsiteY4" fmla="*/ 1552523 h 2631129"/>
              <a:gd name="connsiteX5" fmla="*/ 1246201 w 2941043"/>
              <a:gd name="connsiteY5" fmla="*/ 757544 h 2631129"/>
              <a:gd name="connsiteX6" fmla="*/ 2281197 w 2941043"/>
              <a:gd name="connsiteY6" fmla="*/ 36233 h 2631129"/>
              <a:gd name="connsiteX0" fmla="*/ 2281197 w 2941045"/>
              <a:gd name="connsiteY0" fmla="*/ 36235 h 2641569"/>
              <a:gd name="connsiteX1" fmla="*/ 2906663 w 2941045"/>
              <a:gd name="connsiteY1" fmla="*/ 555036 h 2641569"/>
              <a:gd name="connsiteX2" fmla="*/ 1426135 w 2941045"/>
              <a:gd name="connsiteY2" fmla="*/ 2157668 h 2641569"/>
              <a:gd name="connsiteX3" fmla="*/ 51051 w 2941045"/>
              <a:gd name="connsiteY3" fmla="*/ 2611740 h 2641569"/>
              <a:gd name="connsiteX4" fmla="*/ 492933 w 2941045"/>
              <a:gd name="connsiteY4" fmla="*/ 1552525 h 2641569"/>
              <a:gd name="connsiteX5" fmla="*/ 1246201 w 2941045"/>
              <a:gd name="connsiteY5" fmla="*/ 757546 h 2641569"/>
              <a:gd name="connsiteX6" fmla="*/ 2281197 w 2941045"/>
              <a:gd name="connsiteY6" fmla="*/ 36235 h 2641569"/>
              <a:gd name="connsiteX0" fmla="*/ 2281197 w 2938080"/>
              <a:gd name="connsiteY0" fmla="*/ 44180 h 2649512"/>
              <a:gd name="connsiteX1" fmla="*/ 2906663 w 2938080"/>
              <a:gd name="connsiteY1" fmla="*/ 562981 h 2649512"/>
              <a:gd name="connsiteX2" fmla="*/ 1426135 w 2938080"/>
              <a:gd name="connsiteY2" fmla="*/ 2165613 h 2649512"/>
              <a:gd name="connsiteX3" fmla="*/ 51051 w 2938080"/>
              <a:gd name="connsiteY3" fmla="*/ 2619685 h 2649512"/>
              <a:gd name="connsiteX4" fmla="*/ 492933 w 2938080"/>
              <a:gd name="connsiteY4" fmla="*/ 1560470 h 2649512"/>
              <a:gd name="connsiteX5" fmla="*/ 2281197 w 2938080"/>
              <a:gd name="connsiteY5" fmla="*/ 44180 h 2649512"/>
              <a:gd name="connsiteX0" fmla="*/ 2239400 w 2896285"/>
              <a:gd name="connsiteY0" fmla="*/ 44180 h 2669111"/>
              <a:gd name="connsiteX1" fmla="*/ 2864866 w 2896285"/>
              <a:gd name="connsiteY1" fmla="*/ 562981 h 2669111"/>
              <a:gd name="connsiteX2" fmla="*/ 1384338 w 2896285"/>
              <a:gd name="connsiteY2" fmla="*/ 2165613 h 2669111"/>
              <a:gd name="connsiteX3" fmla="*/ 54525 w 2896285"/>
              <a:gd name="connsiteY3" fmla="*/ 2641931 h 2669111"/>
              <a:gd name="connsiteX4" fmla="*/ 451136 w 2896285"/>
              <a:gd name="connsiteY4" fmla="*/ 1560470 h 2669111"/>
              <a:gd name="connsiteX5" fmla="*/ 2239400 w 2896285"/>
              <a:gd name="connsiteY5" fmla="*/ 44180 h 2669111"/>
              <a:gd name="connsiteX0" fmla="*/ 2204942 w 2861825"/>
              <a:gd name="connsiteY0" fmla="*/ 44180 h 2676067"/>
              <a:gd name="connsiteX1" fmla="*/ 2830408 w 2861825"/>
              <a:gd name="connsiteY1" fmla="*/ 562981 h 2676067"/>
              <a:gd name="connsiteX2" fmla="*/ 1349880 w 2861825"/>
              <a:gd name="connsiteY2" fmla="*/ 2165613 h 2676067"/>
              <a:gd name="connsiteX3" fmla="*/ 57792 w 2861825"/>
              <a:gd name="connsiteY3" fmla="*/ 2649346 h 2676067"/>
              <a:gd name="connsiteX4" fmla="*/ 416678 w 2861825"/>
              <a:gd name="connsiteY4" fmla="*/ 1560470 h 2676067"/>
              <a:gd name="connsiteX5" fmla="*/ 2204942 w 2861825"/>
              <a:gd name="connsiteY5" fmla="*/ 44180 h 267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1825" h="2676067">
                <a:moveTo>
                  <a:pt x="2204942" y="44180"/>
                </a:moveTo>
                <a:cubicBezTo>
                  <a:pt x="2607230" y="-122068"/>
                  <a:pt x="2972918" y="209409"/>
                  <a:pt x="2830408" y="562981"/>
                </a:cubicBezTo>
                <a:cubicBezTo>
                  <a:pt x="2687898" y="916553"/>
                  <a:pt x="1811983" y="1817886"/>
                  <a:pt x="1349880" y="2165613"/>
                </a:cubicBezTo>
                <a:cubicBezTo>
                  <a:pt x="887777" y="2513340"/>
                  <a:pt x="122235" y="2759945"/>
                  <a:pt x="57792" y="2649346"/>
                </a:cubicBezTo>
                <a:cubicBezTo>
                  <a:pt x="-160303" y="2409877"/>
                  <a:pt x="300854" y="1807793"/>
                  <a:pt x="416678" y="1560470"/>
                </a:cubicBezTo>
                <a:cubicBezTo>
                  <a:pt x="788369" y="1131219"/>
                  <a:pt x="1802654" y="210428"/>
                  <a:pt x="2204942" y="44180"/>
                </a:cubicBezTo>
                <a:close/>
              </a:path>
            </a:pathLst>
          </a:custGeom>
          <a:solidFill>
            <a:schemeClr val="bg1">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Helvetica"/>
              <a:cs typeface="Helvetica"/>
            </a:endParaRPr>
          </a:p>
        </p:txBody>
      </p:sp>
      <p:sp>
        <p:nvSpPr>
          <p:cNvPr id="11" name="Freeform: Shape 4">
            <a:extLst>
              <a:ext uri="{FF2B5EF4-FFF2-40B4-BE49-F238E27FC236}">
                <a16:creationId xmlns:a16="http://schemas.microsoft.com/office/drawing/2014/main" id="{1FC80F11-A0D6-E14E-BA4C-1D633A3B2BA6}"/>
              </a:ext>
            </a:extLst>
          </p:cNvPr>
          <p:cNvSpPr/>
          <p:nvPr/>
        </p:nvSpPr>
        <p:spPr>
          <a:xfrm>
            <a:off x="4311166" y="2983302"/>
            <a:ext cx="985838" cy="890588"/>
          </a:xfrm>
          <a:custGeom>
            <a:avLst/>
            <a:gdLst>
              <a:gd name="connsiteX0" fmla="*/ 1535482 w 2264666"/>
              <a:gd name="connsiteY0" fmla="*/ 242 h 1737141"/>
              <a:gd name="connsiteX1" fmla="*/ 2230426 w 2264666"/>
              <a:gd name="connsiteY1" fmla="*/ 496630 h 1737141"/>
              <a:gd name="connsiteX2" fmla="*/ 370275 w 2264666"/>
              <a:gd name="connsiteY2" fmla="*/ 1693188 h 1737141"/>
              <a:gd name="connsiteX3" fmla="*/ 46316 w 2264666"/>
              <a:gd name="connsiteY3" fmla="*/ 1379679 h 1737141"/>
              <a:gd name="connsiteX4" fmla="*/ 1012968 w 2264666"/>
              <a:gd name="connsiteY4" fmla="*/ 444379 h 1737141"/>
              <a:gd name="connsiteX5" fmla="*/ 1535482 w 2264666"/>
              <a:gd name="connsiteY5" fmla="*/ 242 h 1737141"/>
              <a:gd name="connsiteX0" fmla="*/ 1650467 w 2393560"/>
              <a:gd name="connsiteY0" fmla="*/ 242 h 2050998"/>
              <a:gd name="connsiteX1" fmla="*/ 2345411 w 2393560"/>
              <a:gd name="connsiteY1" fmla="*/ 496630 h 2050998"/>
              <a:gd name="connsiteX2" fmla="*/ 203102 w 2393560"/>
              <a:gd name="connsiteY2" fmla="*/ 2027598 h 2050998"/>
              <a:gd name="connsiteX3" fmla="*/ 161301 w 2393560"/>
              <a:gd name="connsiteY3" fmla="*/ 1379679 h 2050998"/>
              <a:gd name="connsiteX4" fmla="*/ 1127953 w 2393560"/>
              <a:gd name="connsiteY4" fmla="*/ 444379 h 2050998"/>
              <a:gd name="connsiteX5" fmla="*/ 1650467 w 2393560"/>
              <a:gd name="connsiteY5" fmla="*/ 242 h 2050998"/>
              <a:gd name="connsiteX0" fmla="*/ 1878227 w 2621320"/>
              <a:gd name="connsiteY0" fmla="*/ 244 h 2049826"/>
              <a:gd name="connsiteX1" fmla="*/ 2573171 w 2621320"/>
              <a:gd name="connsiteY1" fmla="*/ 496632 h 2049826"/>
              <a:gd name="connsiteX2" fmla="*/ 430862 w 2621320"/>
              <a:gd name="connsiteY2" fmla="*/ 2027600 h 2049826"/>
              <a:gd name="connsiteX3" fmla="*/ 44202 w 2621320"/>
              <a:gd name="connsiteY3" fmla="*/ 1364006 h 2049826"/>
              <a:gd name="connsiteX4" fmla="*/ 1355713 w 2621320"/>
              <a:gd name="connsiteY4" fmla="*/ 444381 h 2049826"/>
              <a:gd name="connsiteX5" fmla="*/ 1878227 w 2621320"/>
              <a:gd name="connsiteY5" fmla="*/ 244 h 2049826"/>
              <a:gd name="connsiteX0" fmla="*/ 1878227 w 2626287"/>
              <a:gd name="connsiteY0" fmla="*/ 9 h 2049591"/>
              <a:gd name="connsiteX1" fmla="*/ 2573171 w 2626287"/>
              <a:gd name="connsiteY1" fmla="*/ 496397 h 2049591"/>
              <a:gd name="connsiteX2" fmla="*/ 430862 w 2626287"/>
              <a:gd name="connsiteY2" fmla="*/ 2027365 h 2049591"/>
              <a:gd name="connsiteX3" fmla="*/ 44202 w 2626287"/>
              <a:gd name="connsiteY3" fmla="*/ 1363771 h 2049591"/>
              <a:gd name="connsiteX4" fmla="*/ 807073 w 2626287"/>
              <a:gd name="connsiteY4" fmla="*/ 485947 h 2049591"/>
              <a:gd name="connsiteX5" fmla="*/ 1878227 w 2626287"/>
              <a:gd name="connsiteY5" fmla="*/ 9 h 2049591"/>
              <a:gd name="connsiteX0" fmla="*/ 2029756 w 2647291"/>
              <a:gd name="connsiteY0" fmla="*/ 4 h 2336969"/>
              <a:gd name="connsiteX1" fmla="*/ 2573171 w 2647291"/>
              <a:gd name="connsiteY1" fmla="*/ 783775 h 2336969"/>
              <a:gd name="connsiteX2" fmla="*/ 430862 w 2647291"/>
              <a:gd name="connsiteY2" fmla="*/ 2314743 h 2336969"/>
              <a:gd name="connsiteX3" fmla="*/ 44202 w 2647291"/>
              <a:gd name="connsiteY3" fmla="*/ 1651149 h 2336969"/>
              <a:gd name="connsiteX4" fmla="*/ 807073 w 2647291"/>
              <a:gd name="connsiteY4" fmla="*/ 773325 h 2336969"/>
              <a:gd name="connsiteX5" fmla="*/ 2029756 w 2647291"/>
              <a:gd name="connsiteY5" fmla="*/ 4 h 2336969"/>
              <a:gd name="connsiteX0" fmla="*/ 2025457 w 2483751"/>
              <a:gd name="connsiteY0" fmla="*/ 2956 h 2329300"/>
              <a:gd name="connsiteX1" fmla="*/ 2391217 w 2483751"/>
              <a:gd name="connsiteY1" fmla="*/ 1063660 h 2329300"/>
              <a:gd name="connsiteX2" fmla="*/ 426563 w 2483751"/>
              <a:gd name="connsiteY2" fmla="*/ 2317695 h 2329300"/>
              <a:gd name="connsiteX3" fmla="*/ 39903 w 2483751"/>
              <a:gd name="connsiteY3" fmla="*/ 1654101 h 2329300"/>
              <a:gd name="connsiteX4" fmla="*/ 802774 w 2483751"/>
              <a:gd name="connsiteY4" fmla="*/ 776277 h 2329300"/>
              <a:gd name="connsiteX5" fmla="*/ 2025457 w 2483751"/>
              <a:gd name="connsiteY5" fmla="*/ 2956 h 2329300"/>
              <a:gd name="connsiteX0" fmla="*/ 2032271 w 2736724"/>
              <a:gd name="connsiteY0" fmla="*/ 41 h 2336129"/>
              <a:gd name="connsiteX1" fmla="*/ 2669738 w 2736724"/>
              <a:gd name="connsiteY1" fmla="*/ 804713 h 2336129"/>
              <a:gd name="connsiteX2" fmla="*/ 433377 w 2736724"/>
              <a:gd name="connsiteY2" fmla="*/ 2314780 h 2336129"/>
              <a:gd name="connsiteX3" fmla="*/ 46717 w 2736724"/>
              <a:gd name="connsiteY3" fmla="*/ 1651186 h 2336129"/>
              <a:gd name="connsiteX4" fmla="*/ 809588 w 2736724"/>
              <a:gd name="connsiteY4" fmla="*/ 773362 h 2336129"/>
              <a:gd name="connsiteX5" fmla="*/ 2032271 w 2736724"/>
              <a:gd name="connsiteY5" fmla="*/ 41 h 2336129"/>
              <a:gd name="connsiteX0" fmla="*/ 2034143 w 2738596"/>
              <a:gd name="connsiteY0" fmla="*/ 41 h 2432428"/>
              <a:gd name="connsiteX1" fmla="*/ 2671610 w 2738596"/>
              <a:gd name="connsiteY1" fmla="*/ 804713 h 2432428"/>
              <a:gd name="connsiteX2" fmla="*/ 435249 w 2738596"/>
              <a:gd name="connsiteY2" fmla="*/ 2314780 h 2432428"/>
              <a:gd name="connsiteX3" fmla="*/ 116515 w 2738596"/>
              <a:gd name="connsiteY3" fmla="*/ 2257302 h 2432428"/>
              <a:gd name="connsiteX4" fmla="*/ 48589 w 2738596"/>
              <a:gd name="connsiteY4" fmla="*/ 1651186 h 2432428"/>
              <a:gd name="connsiteX5" fmla="*/ 811460 w 2738596"/>
              <a:gd name="connsiteY5" fmla="*/ 773362 h 2432428"/>
              <a:gd name="connsiteX6" fmla="*/ 2034143 w 2738596"/>
              <a:gd name="connsiteY6" fmla="*/ 41 h 2432428"/>
              <a:gd name="connsiteX0" fmla="*/ 2293961 w 2998414"/>
              <a:gd name="connsiteY0" fmla="*/ 41 h 2767658"/>
              <a:gd name="connsiteX1" fmla="*/ 2931428 w 2998414"/>
              <a:gd name="connsiteY1" fmla="*/ 804713 h 2767658"/>
              <a:gd name="connsiteX2" fmla="*/ 695067 w 2998414"/>
              <a:gd name="connsiteY2" fmla="*/ 2314780 h 2767658"/>
              <a:gd name="connsiteX3" fmla="*/ 10573 w 2998414"/>
              <a:gd name="connsiteY3" fmla="*/ 2738015 h 2767658"/>
              <a:gd name="connsiteX4" fmla="*/ 308407 w 2998414"/>
              <a:gd name="connsiteY4" fmla="*/ 1651186 h 2767658"/>
              <a:gd name="connsiteX5" fmla="*/ 1071278 w 2998414"/>
              <a:gd name="connsiteY5" fmla="*/ 773362 h 2767658"/>
              <a:gd name="connsiteX6" fmla="*/ 2293961 w 2998414"/>
              <a:gd name="connsiteY6" fmla="*/ 41 h 2767658"/>
              <a:gd name="connsiteX0" fmla="*/ 2293961 w 2998414"/>
              <a:gd name="connsiteY0" fmla="*/ 41 h 2759697"/>
              <a:gd name="connsiteX1" fmla="*/ 2931428 w 2998414"/>
              <a:gd name="connsiteY1" fmla="*/ 804713 h 2759697"/>
              <a:gd name="connsiteX2" fmla="*/ 1902074 w 2998414"/>
              <a:gd name="connsiteY2" fmla="*/ 1567582 h 2759697"/>
              <a:gd name="connsiteX3" fmla="*/ 695067 w 2998414"/>
              <a:gd name="connsiteY3" fmla="*/ 2314780 h 2759697"/>
              <a:gd name="connsiteX4" fmla="*/ 10573 w 2998414"/>
              <a:gd name="connsiteY4" fmla="*/ 2738015 h 2759697"/>
              <a:gd name="connsiteX5" fmla="*/ 308407 w 2998414"/>
              <a:gd name="connsiteY5" fmla="*/ 1651186 h 2759697"/>
              <a:gd name="connsiteX6" fmla="*/ 1071278 w 2998414"/>
              <a:gd name="connsiteY6" fmla="*/ 773362 h 2759697"/>
              <a:gd name="connsiteX7" fmla="*/ 2293961 w 2998414"/>
              <a:gd name="connsiteY7" fmla="*/ 41 h 2759697"/>
              <a:gd name="connsiteX0" fmla="*/ 2293961 w 2942030"/>
              <a:gd name="connsiteY0" fmla="*/ 41 h 2758119"/>
              <a:gd name="connsiteX1" fmla="*/ 2931428 w 2942030"/>
              <a:gd name="connsiteY1" fmla="*/ 804713 h 2758119"/>
              <a:gd name="connsiteX2" fmla="*/ 1802796 w 2942030"/>
              <a:gd name="connsiteY2" fmla="*/ 1781813 h 2758119"/>
              <a:gd name="connsiteX3" fmla="*/ 695067 w 2942030"/>
              <a:gd name="connsiteY3" fmla="*/ 2314780 h 2758119"/>
              <a:gd name="connsiteX4" fmla="*/ 10573 w 2942030"/>
              <a:gd name="connsiteY4" fmla="*/ 2738015 h 2758119"/>
              <a:gd name="connsiteX5" fmla="*/ 308407 w 2942030"/>
              <a:gd name="connsiteY5" fmla="*/ 1651186 h 2758119"/>
              <a:gd name="connsiteX6" fmla="*/ 1071278 w 2942030"/>
              <a:gd name="connsiteY6" fmla="*/ 773362 h 2758119"/>
              <a:gd name="connsiteX7" fmla="*/ 2293961 w 2942030"/>
              <a:gd name="connsiteY7" fmla="*/ 41 h 2758119"/>
              <a:gd name="connsiteX0" fmla="*/ 2293961 w 2942030"/>
              <a:gd name="connsiteY0" fmla="*/ 41 h 2762830"/>
              <a:gd name="connsiteX1" fmla="*/ 2931428 w 2942030"/>
              <a:gd name="connsiteY1" fmla="*/ 804713 h 2762830"/>
              <a:gd name="connsiteX2" fmla="*/ 1802796 w 2942030"/>
              <a:gd name="connsiteY2" fmla="*/ 1781813 h 2762830"/>
              <a:gd name="connsiteX3" fmla="*/ 684617 w 2942030"/>
              <a:gd name="connsiteY3" fmla="*/ 2403608 h 2762830"/>
              <a:gd name="connsiteX4" fmla="*/ 10573 w 2942030"/>
              <a:gd name="connsiteY4" fmla="*/ 2738015 h 2762830"/>
              <a:gd name="connsiteX5" fmla="*/ 308407 w 2942030"/>
              <a:gd name="connsiteY5" fmla="*/ 1651186 h 2762830"/>
              <a:gd name="connsiteX6" fmla="*/ 1071278 w 2942030"/>
              <a:gd name="connsiteY6" fmla="*/ 773362 h 2762830"/>
              <a:gd name="connsiteX7" fmla="*/ 2293961 w 2942030"/>
              <a:gd name="connsiteY7" fmla="*/ 41 h 2762830"/>
              <a:gd name="connsiteX0" fmla="*/ 2293961 w 2942222"/>
              <a:gd name="connsiteY0" fmla="*/ 41 h 2763598"/>
              <a:gd name="connsiteX1" fmla="*/ 2931428 w 2942222"/>
              <a:gd name="connsiteY1" fmla="*/ 804713 h 2763598"/>
              <a:gd name="connsiteX2" fmla="*/ 1797570 w 2942222"/>
              <a:gd name="connsiteY2" fmla="*/ 1708661 h 2763598"/>
              <a:gd name="connsiteX3" fmla="*/ 684617 w 2942222"/>
              <a:gd name="connsiteY3" fmla="*/ 2403608 h 2763598"/>
              <a:gd name="connsiteX4" fmla="*/ 10573 w 2942222"/>
              <a:gd name="connsiteY4" fmla="*/ 2738015 h 2763598"/>
              <a:gd name="connsiteX5" fmla="*/ 308407 w 2942222"/>
              <a:gd name="connsiteY5" fmla="*/ 1651186 h 2763598"/>
              <a:gd name="connsiteX6" fmla="*/ 1071278 w 2942222"/>
              <a:gd name="connsiteY6" fmla="*/ 773362 h 2763598"/>
              <a:gd name="connsiteX7" fmla="*/ 2293961 w 2942222"/>
              <a:gd name="connsiteY7" fmla="*/ 41 h 2763598"/>
              <a:gd name="connsiteX0" fmla="*/ 2293961 w 2850250"/>
              <a:gd name="connsiteY0" fmla="*/ 0 h 2763557"/>
              <a:gd name="connsiteX1" fmla="*/ 2837376 w 2850250"/>
              <a:gd name="connsiteY1" fmla="*/ 773321 h 2763557"/>
              <a:gd name="connsiteX2" fmla="*/ 1797570 w 2850250"/>
              <a:gd name="connsiteY2" fmla="*/ 1708620 h 2763557"/>
              <a:gd name="connsiteX3" fmla="*/ 684617 w 2850250"/>
              <a:gd name="connsiteY3" fmla="*/ 2403567 h 2763557"/>
              <a:gd name="connsiteX4" fmla="*/ 10573 w 2850250"/>
              <a:gd name="connsiteY4" fmla="*/ 2737974 h 2763557"/>
              <a:gd name="connsiteX5" fmla="*/ 308407 w 2850250"/>
              <a:gd name="connsiteY5" fmla="*/ 1651145 h 2763557"/>
              <a:gd name="connsiteX6" fmla="*/ 1071278 w 2850250"/>
              <a:gd name="connsiteY6" fmla="*/ 773321 h 2763557"/>
              <a:gd name="connsiteX7" fmla="*/ 2293961 w 2850250"/>
              <a:gd name="connsiteY7" fmla="*/ 0 h 2763557"/>
              <a:gd name="connsiteX0" fmla="*/ 2293961 w 2889958"/>
              <a:gd name="connsiteY0" fmla="*/ 0 h 2763557"/>
              <a:gd name="connsiteX1" fmla="*/ 2837376 w 2889958"/>
              <a:gd name="connsiteY1" fmla="*/ 773321 h 2763557"/>
              <a:gd name="connsiteX2" fmla="*/ 1797570 w 2889958"/>
              <a:gd name="connsiteY2" fmla="*/ 1708620 h 2763557"/>
              <a:gd name="connsiteX3" fmla="*/ 684617 w 2889958"/>
              <a:gd name="connsiteY3" fmla="*/ 2403567 h 2763557"/>
              <a:gd name="connsiteX4" fmla="*/ 10573 w 2889958"/>
              <a:gd name="connsiteY4" fmla="*/ 2737974 h 2763557"/>
              <a:gd name="connsiteX5" fmla="*/ 308407 w 2889958"/>
              <a:gd name="connsiteY5" fmla="*/ 1651145 h 2763557"/>
              <a:gd name="connsiteX6" fmla="*/ 1071278 w 2889958"/>
              <a:gd name="connsiteY6" fmla="*/ 773321 h 2763557"/>
              <a:gd name="connsiteX7" fmla="*/ 2293961 w 2889958"/>
              <a:gd name="connsiteY7" fmla="*/ 0 h 2763557"/>
              <a:gd name="connsiteX0" fmla="*/ 2288736 w 2849870"/>
              <a:gd name="connsiteY0" fmla="*/ 0 h 2674729"/>
              <a:gd name="connsiteX1" fmla="*/ 2837376 w 2849870"/>
              <a:gd name="connsiteY1" fmla="*/ 684493 h 2674729"/>
              <a:gd name="connsiteX2" fmla="*/ 1797570 w 2849870"/>
              <a:gd name="connsiteY2" fmla="*/ 1619792 h 2674729"/>
              <a:gd name="connsiteX3" fmla="*/ 684617 w 2849870"/>
              <a:gd name="connsiteY3" fmla="*/ 2314739 h 2674729"/>
              <a:gd name="connsiteX4" fmla="*/ 10573 w 2849870"/>
              <a:gd name="connsiteY4" fmla="*/ 2649146 h 2674729"/>
              <a:gd name="connsiteX5" fmla="*/ 308407 w 2849870"/>
              <a:gd name="connsiteY5" fmla="*/ 1562317 h 2674729"/>
              <a:gd name="connsiteX6" fmla="*/ 1071278 w 2849870"/>
              <a:gd name="connsiteY6" fmla="*/ 684493 h 2674729"/>
              <a:gd name="connsiteX7" fmla="*/ 2288736 w 2849870"/>
              <a:gd name="connsiteY7" fmla="*/ 0 h 2674729"/>
              <a:gd name="connsiteX0" fmla="*/ 2288736 w 2857938"/>
              <a:gd name="connsiteY0" fmla="*/ 1568 h 2676297"/>
              <a:gd name="connsiteX1" fmla="*/ 2837376 w 2857938"/>
              <a:gd name="connsiteY1" fmla="*/ 686061 h 2676297"/>
              <a:gd name="connsiteX2" fmla="*/ 1797570 w 2857938"/>
              <a:gd name="connsiteY2" fmla="*/ 1621360 h 2676297"/>
              <a:gd name="connsiteX3" fmla="*/ 684617 w 2857938"/>
              <a:gd name="connsiteY3" fmla="*/ 2316307 h 2676297"/>
              <a:gd name="connsiteX4" fmla="*/ 10573 w 2857938"/>
              <a:gd name="connsiteY4" fmla="*/ 2650714 h 2676297"/>
              <a:gd name="connsiteX5" fmla="*/ 308407 w 2857938"/>
              <a:gd name="connsiteY5" fmla="*/ 1563885 h 2676297"/>
              <a:gd name="connsiteX6" fmla="*/ 1071278 w 2857938"/>
              <a:gd name="connsiteY6" fmla="*/ 686061 h 2676297"/>
              <a:gd name="connsiteX7" fmla="*/ 2288736 w 2857938"/>
              <a:gd name="connsiteY7" fmla="*/ 1568 h 2676297"/>
              <a:gd name="connsiteX0" fmla="*/ 2288736 w 2849643"/>
              <a:gd name="connsiteY0" fmla="*/ 326 h 2675055"/>
              <a:gd name="connsiteX1" fmla="*/ 2837376 w 2849643"/>
              <a:gd name="connsiteY1" fmla="*/ 684819 h 2675055"/>
              <a:gd name="connsiteX2" fmla="*/ 1797570 w 2849643"/>
              <a:gd name="connsiteY2" fmla="*/ 1620118 h 2675055"/>
              <a:gd name="connsiteX3" fmla="*/ 684617 w 2849643"/>
              <a:gd name="connsiteY3" fmla="*/ 2315065 h 2675055"/>
              <a:gd name="connsiteX4" fmla="*/ 10573 w 2849643"/>
              <a:gd name="connsiteY4" fmla="*/ 2649472 h 2675055"/>
              <a:gd name="connsiteX5" fmla="*/ 308407 w 2849643"/>
              <a:gd name="connsiteY5" fmla="*/ 1562643 h 2675055"/>
              <a:gd name="connsiteX6" fmla="*/ 1119294 w 2849643"/>
              <a:gd name="connsiteY6" fmla="*/ 767663 h 2675055"/>
              <a:gd name="connsiteX7" fmla="*/ 2288736 w 2849643"/>
              <a:gd name="connsiteY7" fmla="*/ 326 h 2675055"/>
              <a:gd name="connsiteX0" fmla="*/ 2342139 w 2903046"/>
              <a:gd name="connsiteY0" fmla="*/ 326 h 2675055"/>
              <a:gd name="connsiteX1" fmla="*/ 2890779 w 2903046"/>
              <a:gd name="connsiteY1" fmla="*/ 684819 h 2675055"/>
              <a:gd name="connsiteX2" fmla="*/ 1850973 w 2903046"/>
              <a:gd name="connsiteY2" fmla="*/ 1620118 h 2675055"/>
              <a:gd name="connsiteX3" fmla="*/ 738020 w 2903046"/>
              <a:gd name="connsiteY3" fmla="*/ 2315065 h 2675055"/>
              <a:gd name="connsiteX4" fmla="*/ 63976 w 2903046"/>
              <a:gd name="connsiteY4" fmla="*/ 2649472 h 2675055"/>
              <a:gd name="connsiteX5" fmla="*/ 361810 w 2903046"/>
              <a:gd name="connsiteY5" fmla="*/ 1562643 h 2675055"/>
              <a:gd name="connsiteX6" fmla="*/ 1172697 w 2903046"/>
              <a:gd name="connsiteY6" fmla="*/ 767663 h 2675055"/>
              <a:gd name="connsiteX7" fmla="*/ 2342139 w 2903046"/>
              <a:gd name="connsiteY7" fmla="*/ 326 h 2675055"/>
              <a:gd name="connsiteX0" fmla="*/ 2308316 w 2869223"/>
              <a:gd name="connsiteY0" fmla="*/ 326 h 2780367"/>
              <a:gd name="connsiteX1" fmla="*/ 2856956 w 2869223"/>
              <a:gd name="connsiteY1" fmla="*/ 684819 h 2780367"/>
              <a:gd name="connsiteX2" fmla="*/ 1817150 w 2869223"/>
              <a:gd name="connsiteY2" fmla="*/ 1620118 h 2780367"/>
              <a:gd name="connsiteX3" fmla="*/ 704197 w 2869223"/>
              <a:gd name="connsiteY3" fmla="*/ 2315065 h 2780367"/>
              <a:gd name="connsiteX4" fmla="*/ 68567 w 2869223"/>
              <a:gd name="connsiteY4" fmla="*/ 2759932 h 2780367"/>
              <a:gd name="connsiteX5" fmla="*/ 327987 w 2869223"/>
              <a:gd name="connsiteY5" fmla="*/ 1562643 h 2780367"/>
              <a:gd name="connsiteX6" fmla="*/ 1138874 w 2869223"/>
              <a:gd name="connsiteY6" fmla="*/ 767663 h 2780367"/>
              <a:gd name="connsiteX7" fmla="*/ 2308316 w 2869223"/>
              <a:gd name="connsiteY7" fmla="*/ 326 h 2780367"/>
              <a:gd name="connsiteX0" fmla="*/ 2308316 w 2869223"/>
              <a:gd name="connsiteY0" fmla="*/ 326 h 2774085"/>
              <a:gd name="connsiteX1" fmla="*/ 2856956 w 2869223"/>
              <a:gd name="connsiteY1" fmla="*/ 684819 h 2774085"/>
              <a:gd name="connsiteX2" fmla="*/ 1817150 w 2869223"/>
              <a:gd name="connsiteY2" fmla="*/ 1620118 h 2774085"/>
              <a:gd name="connsiteX3" fmla="*/ 1270791 w 2869223"/>
              <a:gd name="connsiteY3" fmla="*/ 2112555 h 2774085"/>
              <a:gd name="connsiteX4" fmla="*/ 68567 w 2869223"/>
              <a:gd name="connsiteY4" fmla="*/ 2759932 h 2774085"/>
              <a:gd name="connsiteX5" fmla="*/ 327987 w 2869223"/>
              <a:gd name="connsiteY5" fmla="*/ 1562643 h 2774085"/>
              <a:gd name="connsiteX6" fmla="*/ 1138874 w 2869223"/>
              <a:gd name="connsiteY6" fmla="*/ 767663 h 2774085"/>
              <a:gd name="connsiteX7" fmla="*/ 2308316 w 2869223"/>
              <a:gd name="connsiteY7" fmla="*/ 326 h 2774085"/>
              <a:gd name="connsiteX0" fmla="*/ 2267007 w 2827914"/>
              <a:gd name="connsiteY0" fmla="*/ 326 h 2558726"/>
              <a:gd name="connsiteX1" fmla="*/ 2815647 w 2827914"/>
              <a:gd name="connsiteY1" fmla="*/ 684819 h 2558726"/>
              <a:gd name="connsiteX2" fmla="*/ 1775841 w 2827914"/>
              <a:gd name="connsiteY2" fmla="*/ 1620118 h 2558726"/>
              <a:gd name="connsiteX3" fmla="*/ 1229482 w 2827914"/>
              <a:gd name="connsiteY3" fmla="*/ 2112555 h 2558726"/>
              <a:gd name="connsiteX4" fmla="*/ 75274 w 2827914"/>
              <a:gd name="connsiteY4" fmla="*/ 2539011 h 2558726"/>
              <a:gd name="connsiteX5" fmla="*/ 286678 w 2827914"/>
              <a:gd name="connsiteY5" fmla="*/ 1562643 h 2558726"/>
              <a:gd name="connsiteX6" fmla="*/ 1097565 w 2827914"/>
              <a:gd name="connsiteY6" fmla="*/ 767663 h 2558726"/>
              <a:gd name="connsiteX7" fmla="*/ 2267007 w 2827914"/>
              <a:gd name="connsiteY7" fmla="*/ 326 h 2558726"/>
              <a:gd name="connsiteX0" fmla="*/ 2420145 w 2981052"/>
              <a:gd name="connsiteY0" fmla="*/ 326 h 2639044"/>
              <a:gd name="connsiteX1" fmla="*/ 2968785 w 2981052"/>
              <a:gd name="connsiteY1" fmla="*/ 684819 h 2639044"/>
              <a:gd name="connsiteX2" fmla="*/ 1928979 w 2981052"/>
              <a:gd name="connsiteY2" fmla="*/ 1620118 h 2639044"/>
              <a:gd name="connsiteX3" fmla="*/ 1382620 w 2981052"/>
              <a:gd name="connsiteY3" fmla="*/ 2112555 h 2639044"/>
              <a:gd name="connsiteX4" fmla="*/ 55553 w 2981052"/>
              <a:gd name="connsiteY4" fmla="*/ 2621857 h 2639044"/>
              <a:gd name="connsiteX5" fmla="*/ 439816 w 2981052"/>
              <a:gd name="connsiteY5" fmla="*/ 1562643 h 2639044"/>
              <a:gd name="connsiteX6" fmla="*/ 1250703 w 2981052"/>
              <a:gd name="connsiteY6" fmla="*/ 767663 h 2639044"/>
              <a:gd name="connsiteX7" fmla="*/ 2420145 w 2981052"/>
              <a:gd name="connsiteY7" fmla="*/ 326 h 2639044"/>
              <a:gd name="connsiteX0" fmla="*/ 2415643 w 2976550"/>
              <a:gd name="connsiteY0" fmla="*/ 326 h 2639044"/>
              <a:gd name="connsiteX1" fmla="*/ 2964283 w 2976550"/>
              <a:gd name="connsiteY1" fmla="*/ 684819 h 2639044"/>
              <a:gd name="connsiteX2" fmla="*/ 1924477 w 2976550"/>
              <a:gd name="connsiteY2" fmla="*/ 1620118 h 2639044"/>
              <a:gd name="connsiteX3" fmla="*/ 1378118 w 2976550"/>
              <a:gd name="connsiteY3" fmla="*/ 2112555 h 2639044"/>
              <a:gd name="connsiteX4" fmla="*/ 51051 w 2976550"/>
              <a:gd name="connsiteY4" fmla="*/ 2621857 h 2639044"/>
              <a:gd name="connsiteX5" fmla="*/ 492933 w 2976550"/>
              <a:gd name="connsiteY5" fmla="*/ 1562642 h 2639044"/>
              <a:gd name="connsiteX6" fmla="*/ 1246201 w 2976550"/>
              <a:gd name="connsiteY6" fmla="*/ 767663 h 2639044"/>
              <a:gd name="connsiteX7" fmla="*/ 2415643 w 2976550"/>
              <a:gd name="connsiteY7" fmla="*/ 326 h 2639044"/>
              <a:gd name="connsiteX0" fmla="*/ 2415643 w 2920513"/>
              <a:gd name="connsiteY0" fmla="*/ 2401 h 2641119"/>
              <a:gd name="connsiteX1" fmla="*/ 2906663 w 2920513"/>
              <a:gd name="connsiteY1" fmla="*/ 567228 h 2641119"/>
              <a:gd name="connsiteX2" fmla="*/ 1924477 w 2920513"/>
              <a:gd name="connsiteY2" fmla="*/ 1622193 h 2641119"/>
              <a:gd name="connsiteX3" fmla="*/ 1378118 w 2920513"/>
              <a:gd name="connsiteY3" fmla="*/ 2114630 h 2641119"/>
              <a:gd name="connsiteX4" fmla="*/ 51051 w 2920513"/>
              <a:gd name="connsiteY4" fmla="*/ 2623932 h 2641119"/>
              <a:gd name="connsiteX5" fmla="*/ 492933 w 2920513"/>
              <a:gd name="connsiteY5" fmla="*/ 1564717 h 2641119"/>
              <a:gd name="connsiteX6" fmla="*/ 1246201 w 2920513"/>
              <a:gd name="connsiteY6" fmla="*/ 769738 h 2641119"/>
              <a:gd name="connsiteX7" fmla="*/ 2415643 w 2920513"/>
              <a:gd name="connsiteY7" fmla="*/ 2401 h 2641119"/>
              <a:gd name="connsiteX0" fmla="*/ 2415643 w 2947959"/>
              <a:gd name="connsiteY0" fmla="*/ 3541 h 2642259"/>
              <a:gd name="connsiteX1" fmla="*/ 2906663 w 2947959"/>
              <a:gd name="connsiteY1" fmla="*/ 568368 h 2642259"/>
              <a:gd name="connsiteX2" fmla="*/ 1924477 w 2947959"/>
              <a:gd name="connsiteY2" fmla="*/ 1623333 h 2642259"/>
              <a:gd name="connsiteX3" fmla="*/ 1378118 w 2947959"/>
              <a:gd name="connsiteY3" fmla="*/ 2115770 h 2642259"/>
              <a:gd name="connsiteX4" fmla="*/ 51051 w 2947959"/>
              <a:gd name="connsiteY4" fmla="*/ 2625072 h 2642259"/>
              <a:gd name="connsiteX5" fmla="*/ 492933 w 2947959"/>
              <a:gd name="connsiteY5" fmla="*/ 1565857 h 2642259"/>
              <a:gd name="connsiteX6" fmla="*/ 1246201 w 2947959"/>
              <a:gd name="connsiteY6" fmla="*/ 770878 h 2642259"/>
              <a:gd name="connsiteX7" fmla="*/ 2415643 w 2947959"/>
              <a:gd name="connsiteY7" fmla="*/ 3541 h 2642259"/>
              <a:gd name="connsiteX0" fmla="*/ 2281197 w 2912495"/>
              <a:gd name="connsiteY0" fmla="*/ 2689 h 2595381"/>
              <a:gd name="connsiteX1" fmla="*/ 2906663 w 2912495"/>
              <a:gd name="connsiteY1" fmla="*/ 521490 h 2595381"/>
              <a:gd name="connsiteX2" fmla="*/ 1924477 w 2912495"/>
              <a:gd name="connsiteY2" fmla="*/ 1576455 h 2595381"/>
              <a:gd name="connsiteX3" fmla="*/ 1378118 w 2912495"/>
              <a:gd name="connsiteY3" fmla="*/ 2068892 h 2595381"/>
              <a:gd name="connsiteX4" fmla="*/ 51051 w 2912495"/>
              <a:gd name="connsiteY4" fmla="*/ 2578194 h 2595381"/>
              <a:gd name="connsiteX5" fmla="*/ 492933 w 2912495"/>
              <a:gd name="connsiteY5" fmla="*/ 1518979 h 2595381"/>
              <a:gd name="connsiteX6" fmla="*/ 1246201 w 2912495"/>
              <a:gd name="connsiteY6" fmla="*/ 724000 h 2595381"/>
              <a:gd name="connsiteX7" fmla="*/ 2281197 w 2912495"/>
              <a:gd name="connsiteY7" fmla="*/ 2689 h 2595381"/>
              <a:gd name="connsiteX0" fmla="*/ 2281197 w 2915739"/>
              <a:gd name="connsiteY0" fmla="*/ 30444 h 2623136"/>
              <a:gd name="connsiteX1" fmla="*/ 2906663 w 2915739"/>
              <a:gd name="connsiteY1" fmla="*/ 549245 h 2623136"/>
              <a:gd name="connsiteX2" fmla="*/ 1924477 w 2915739"/>
              <a:gd name="connsiteY2" fmla="*/ 1604210 h 2623136"/>
              <a:gd name="connsiteX3" fmla="*/ 1378118 w 2915739"/>
              <a:gd name="connsiteY3" fmla="*/ 2096647 h 2623136"/>
              <a:gd name="connsiteX4" fmla="*/ 51051 w 2915739"/>
              <a:gd name="connsiteY4" fmla="*/ 2605949 h 2623136"/>
              <a:gd name="connsiteX5" fmla="*/ 492933 w 2915739"/>
              <a:gd name="connsiteY5" fmla="*/ 1546734 h 2623136"/>
              <a:gd name="connsiteX6" fmla="*/ 1246201 w 2915739"/>
              <a:gd name="connsiteY6" fmla="*/ 751755 h 2623136"/>
              <a:gd name="connsiteX7" fmla="*/ 2281197 w 2915739"/>
              <a:gd name="connsiteY7" fmla="*/ 30444 h 2623136"/>
              <a:gd name="connsiteX0" fmla="*/ 2281197 w 2915739"/>
              <a:gd name="connsiteY0" fmla="*/ 30444 h 2625083"/>
              <a:gd name="connsiteX1" fmla="*/ 2906663 w 2915739"/>
              <a:gd name="connsiteY1" fmla="*/ 549245 h 2625083"/>
              <a:gd name="connsiteX2" fmla="*/ 1924477 w 2915739"/>
              <a:gd name="connsiteY2" fmla="*/ 1604210 h 2625083"/>
              <a:gd name="connsiteX3" fmla="*/ 1426135 w 2915739"/>
              <a:gd name="connsiteY3" fmla="*/ 2151877 h 2625083"/>
              <a:gd name="connsiteX4" fmla="*/ 51051 w 2915739"/>
              <a:gd name="connsiteY4" fmla="*/ 2605949 h 2625083"/>
              <a:gd name="connsiteX5" fmla="*/ 492933 w 2915739"/>
              <a:gd name="connsiteY5" fmla="*/ 1546734 h 2625083"/>
              <a:gd name="connsiteX6" fmla="*/ 1246201 w 2915739"/>
              <a:gd name="connsiteY6" fmla="*/ 751755 h 2625083"/>
              <a:gd name="connsiteX7" fmla="*/ 2281197 w 2915739"/>
              <a:gd name="connsiteY7" fmla="*/ 30444 h 2625083"/>
              <a:gd name="connsiteX0" fmla="*/ 2281197 w 2912407"/>
              <a:gd name="connsiteY0" fmla="*/ 30280 h 2625035"/>
              <a:gd name="connsiteX1" fmla="*/ 2906663 w 2912407"/>
              <a:gd name="connsiteY1" fmla="*/ 549081 h 2625035"/>
              <a:gd name="connsiteX2" fmla="*/ 2010906 w 2912407"/>
              <a:gd name="connsiteY2" fmla="*/ 1585635 h 2625035"/>
              <a:gd name="connsiteX3" fmla="*/ 1426135 w 2912407"/>
              <a:gd name="connsiteY3" fmla="*/ 2151713 h 2625035"/>
              <a:gd name="connsiteX4" fmla="*/ 51051 w 2912407"/>
              <a:gd name="connsiteY4" fmla="*/ 2605785 h 2625035"/>
              <a:gd name="connsiteX5" fmla="*/ 492933 w 2912407"/>
              <a:gd name="connsiteY5" fmla="*/ 1546570 h 2625035"/>
              <a:gd name="connsiteX6" fmla="*/ 1246201 w 2912407"/>
              <a:gd name="connsiteY6" fmla="*/ 751591 h 2625035"/>
              <a:gd name="connsiteX7" fmla="*/ 2281197 w 2912407"/>
              <a:gd name="connsiteY7" fmla="*/ 30280 h 2625035"/>
              <a:gd name="connsiteX0" fmla="*/ 2281197 w 2912407"/>
              <a:gd name="connsiteY0" fmla="*/ 30280 h 2605829"/>
              <a:gd name="connsiteX1" fmla="*/ 2906663 w 2912407"/>
              <a:gd name="connsiteY1" fmla="*/ 549081 h 2605829"/>
              <a:gd name="connsiteX2" fmla="*/ 2010906 w 2912407"/>
              <a:gd name="connsiteY2" fmla="*/ 1585635 h 2605829"/>
              <a:gd name="connsiteX3" fmla="*/ 51051 w 2912407"/>
              <a:gd name="connsiteY3" fmla="*/ 2605785 h 2605829"/>
              <a:gd name="connsiteX4" fmla="*/ 492933 w 2912407"/>
              <a:gd name="connsiteY4" fmla="*/ 1546570 h 2605829"/>
              <a:gd name="connsiteX5" fmla="*/ 1246201 w 2912407"/>
              <a:gd name="connsiteY5" fmla="*/ 751591 h 2605829"/>
              <a:gd name="connsiteX6" fmla="*/ 2281197 w 2912407"/>
              <a:gd name="connsiteY6" fmla="*/ 30280 h 2605829"/>
              <a:gd name="connsiteX0" fmla="*/ 2281197 w 2922442"/>
              <a:gd name="connsiteY0" fmla="*/ 32757 h 2608333"/>
              <a:gd name="connsiteX1" fmla="*/ 2906663 w 2922442"/>
              <a:gd name="connsiteY1" fmla="*/ 551558 h 2608333"/>
              <a:gd name="connsiteX2" fmla="*/ 1775219 w 2922442"/>
              <a:gd name="connsiteY2" fmla="*/ 1845468 h 2608333"/>
              <a:gd name="connsiteX3" fmla="*/ 51051 w 2922442"/>
              <a:gd name="connsiteY3" fmla="*/ 2608262 h 2608333"/>
              <a:gd name="connsiteX4" fmla="*/ 492933 w 2922442"/>
              <a:gd name="connsiteY4" fmla="*/ 1549047 h 2608333"/>
              <a:gd name="connsiteX5" fmla="*/ 1246201 w 2922442"/>
              <a:gd name="connsiteY5" fmla="*/ 754068 h 2608333"/>
              <a:gd name="connsiteX6" fmla="*/ 2281197 w 2922442"/>
              <a:gd name="connsiteY6" fmla="*/ 32757 h 2608333"/>
              <a:gd name="connsiteX0" fmla="*/ 2281197 w 2920670"/>
              <a:gd name="connsiteY0" fmla="*/ 40277 h 2615853"/>
              <a:gd name="connsiteX1" fmla="*/ 2906663 w 2920670"/>
              <a:gd name="connsiteY1" fmla="*/ 559078 h 2615853"/>
              <a:gd name="connsiteX2" fmla="*/ 1775219 w 2920670"/>
              <a:gd name="connsiteY2" fmla="*/ 1852988 h 2615853"/>
              <a:gd name="connsiteX3" fmla="*/ 51051 w 2920670"/>
              <a:gd name="connsiteY3" fmla="*/ 2615782 h 2615853"/>
              <a:gd name="connsiteX4" fmla="*/ 492933 w 2920670"/>
              <a:gd name="connsiteY4" fmla="*/ 1556567 h 2615853"/>
              <a:gd name="connsiteX5" fmla="*/ 2281197 w 2920670"/>
              <a:gd name="connsiteY5" fmla="*/ 40277 h 2615853"/>
              <a:gd name="connsiteX0" fmla="*/ 2259882 w 2896969"/>
              <a:gd name="connsiteY0" fmla="*/ 14118 h 2589694"/>
              <a:gd name="connsiteX1" fmla="*/ 2885348 w 2896969"/>
              <a:gd name="connsiteY1" fmla="*/ 532919 h 2589694"/>
              <a:gd name="connsiteX2" fmla="*/ 1753904 w 2896969"/>
              <a:gd name="connsiteY2" fmla="*/ 1826829 h 2589694"/>
              <a:gd name="connsiteX3" fmla="*/ 29736 w 2896969"/>
              <a:gd name="connsiteY3" fmla="*/ 2589623 h 2589694"/>
              <a:gd name="connsiteX4" fmla="*/ 976662 w 2896969"/>
              <a:gd name="connsiteY4" fmla="*/ 1032852 h 2589694"/>
              <a:gd name="connsiteX5" fmla="*/ 2259882 w 2896969"/>
              <a:gd name="connsiteY5" fmla="*/ 14118 h 2589694"/>
              <a:gd name="connsiteX0" fmla="*/ 2264155 w 2901874"/>
              <a:gd name="connsiteY0" fmla="*/ 7705 h 2583281"/>
              <a:gd name="connsiteX1" fmla="*/ 2889621 w 2901874"/>
              <a:gd name="connsiteY1" fmla="*/ 526506 h 2583281"/>
              <a:gd name="connsiteX2" fmla="*/ 1758177 w 2901874"/>
              <a:gd name="connsiteY2" fmla="*/ 1820416 h 2583281"/>
              <a:gd name="connsiteX3" fmla="*/ 34009 w 2901874"/>
              <a:gd name="connsiteY3" fmla="*/ 2583210 h 2583281"/>
              <a:gd name="connsiteX4" fmla="*/ 829422 w 2901874"/>
              <a:gd name="connsiteY4" fmla="*/ 872026 h 2583281"/>
              <a:gd name="connsiteX5" fmla="*/ 2264155 w 2901874"/>
              <a:gd name="connsiteY5" fmla="*/ 7705 h 2583281"/>
              <a:gd name="connsiteX0" fmla="*/ 2264155 w 2901874"/>
              <a:gd name="connsiteY0" fmla="*/ 7705 h 2583281"/>
              <a:gd name="connsiteX1" fmla="*/ 2889621 w 2901874"/>
              <a:gd name="connsiteY1" fmla="*/ 526506 h 2583281"/>
              <a:gd name="connsiteX2" fmla="*/ 1758177 w 2901874"/>
              <a:gd name="connsiteY2" fmla="*/ 1820416 h 2583281"/>
              <a:gd name="connsiteX3" fmla="*/ 34009 w 2901874"/>
              <a:gd name="connsiteY3" fmla="*/ 2583210 h 2583281"/>
              <a:gd name="connsiteX4" fmla="*/ 829422 w 2901874"/>
              <a:gd name="connsiteY4" fmla="*/ 872026 h 2583281"/>
              <a:gd name="connsiteX5" fmla="*/ 2264155 w 2901874"/>
              <a:gd name="connsiteY5" fmla="*/ 7705 h 2583281"/>
              <a:gd name="connsiteX0" fmla="*/ 2273032 w 2911785"/>
              <a:gd name="connsiteY0" fmla="*/ 14897 h 2590473"/>
              <a:gd name="connsiteX1" fmla="*/ 2898498 w 2911785"/>
              <a:gd name="connsiteY1" fmla="*/ 533698 h 2590473"/>
              <a:gd name="connsiteX2" fmla="*/ 1767054 w 2911785"/>
              <a:gd name="connsiteY2" fmla="*/ 1827608 h 2590473"/>
              <a:gd name="connsiteX3" fmla="*/ 42886 w 2911785"/>
              <a:gd name="connsiteY3" fmla="*/ 2590402 h 2590473"/>
              <a:gd name="connsiteX4" fmla="*/ 619447 w 2911785"/>
              <a:gd name="connsiteY4" fmla="*/ 1050789 h 2590473"/>
              <a:gd name="connsiteX5" fmla="*/ 2273032 w 2911785"/>
              <a:gd name="connsiteY5" fmla="*/ 14897 h 2590473"/>
              <a:gd name="connsiteX0" fmla="*/ 2289491 w 2928244"/>
              <a:gd name="connsiteY0" fmla="*/ 14897 h 2590473"/>
              <a:gd name="connsiteX1" fmla="*/ 2914957 w 2928244"/>
              <a:gd name="connsiteY1" fmla="*/ 533698 h 2590473"/>
              <a:gd name="connsiteX2" fmla="*/ 1783513 w 2928244"/>
              <a:gd name="connsiteY2" fmla="*/ 1827608 h 2590473"/>
              <a:gd name="connsiteX3" fmla="*/ 59345 w 2928244"/>
              <a:gd name="connsiteY3" fmla="*/ 2590402 h 2590473"/>
              <a:gd name="connsiteX4" fmla="*/ 635906 w 2928244"/>
              <a:gd name="connsiteY4" fmla="*/ 1050789 h 2590473"/>
              <a:gd name="connsiteX5" fmla="*/ 2289491 w 2928244"/>
              <a:gd name="connsiteY5" fmla="*/ 14897 h 2590473"/>
              <a:gd name="connsiteX0" fmla="*/ 2275961 w 2913826"/>
              <a:gd name="connsiteY0" fmla="*/ 7705 h 2583281"/>
              <a:gd name="connsiteX1" fmla="*/ 2901427 w 2913826"/>
              <a:gd name="connsiteY1" fmla="*/ 526506 h 2583281"/>
              <a:gd name="connsiteX2" fmla="*/ 1769983 w 2913826"/>
              <a:gd name="connsiteY2" fmla="*/ 1820416 h 2583281"/>
              <a:gd name="connsiteX3" fmla="*/ 45815 w 2913826"/>
              <a:gd name="connsiteY3" fmla="*/ 2583210 h 2583281"/>
              <a:gd name="connsiteX4" fmla="*/ 807558 w 2913826"/>
              <a:gd name="connsiteY4" fmla="*/ 872026 h 2583281"/>
              <a:gd name="connsiteX5" fmla="*/ 2275961 w 2913826"/>
              <a:gd name="connsiteY5" fmla="*/ 7705 h 2583281"/>
              <a:gd name="connsiteX0" fmla="*/ 2275962 w 2913826"/>
              <a:gd name="connsiteY0" fmla="*/ 5908 h 2701584"/>
              <a:gd name="connsiteX1" fmla="*/ 2901427 w 2913826"/>
              <a:gd name="connsiteY1" fmla="*/ 644809 h 2701584"/>
              <a:gd name="connsiteX2" fmla="*/ 1769983 w 2913826"/>
              <a:gd name="connsiteY2" fmla="*/ 1938719 h 2701584"/>
              <a:gd name="connsiteX3" fmla="*/ 45815 w 2913826"/>
              <a:gd name="connsiteY3" fmla="*/ 2701513 h 2701584"/>
              <a:gd name="connsiteX4" fmla="*/ 807558 w 2913826"/>
              <a:gd name="connsiteY4" fmla="*/ 990329 h 2701584"/>
              <a:gd name="connsiteX5" fmla="*/ 2275962 w 2913826"/>
              <a:gd name="connsiteY5" fmla="*/ 5908 h 2701584"/>
              <a:gd name="connsiteX0" fmla="*/ 2275962 w 2922641"/>
              <a:gd name="connsiteY0" fmla="*/ 37475 h 2733151"/>
              <a:gd name="connsiteX1" fmla="*/ 2901427 w 2922641"/>
              <a:gd name="connsiteY1" fmla="*/ 676376 h 2733151"/>
              <a:gd name="connsiteX2" fmla="*/ 1769983 w 2922641"/>
              <a:gd name="connsiteY2" fmla="*/ 1970286 h 2733151"/>
              <a:gd name="connsiteX3" fmla="*/ 45815 w 2922641"/>
              <a:gd name="connsiteY3" fmla="*/ 2733080 h 2733151"/>
              <a:gd name="connsiteX4" fmla="*/ 807558 w 2922641"/>
              <a:gd name="connsiteY4" fmla="*/ 1021896 h 2733151"/>
              <a:gd name="connsiteX5" fmla="*/ 2275962 w 2922641"/>
              <a:gd name="connsiteY5" fmla="*/ 37475 h 2733151"/>
              <a:gd name="connsiteX0" fmla="*/ 2275962 w 2922641"/>
              <a:gd name="connsiteY0" fmla="*/ 38263 h 2733957"/>
              <a:gd name="connsiteX1" fmla="*/ 2901427 w 2922641"/>
              <a:gd name="connsiteY1" fmla="*/ 677164 h 2733957"/>
              <a:gd name="connsiteX2" fmla="*/ 1769984 w 2922641"/>
              <a:gd name="connsiteY2" fmla="*/ 2056860 h 2733957"/>
              <a:gd name="connsiteX3" fmla="*/ 45815 w 2922641"/>
              <a:gd name="connsiteY3" fmla="*/ 2733868 h 2733957"/>
              <a:gd name="connsiteX4" fmla="*/ 807558 w 2922641"/>
              <a:gd name="connsiteY4" fmla="*/ 1022684 h 2733957"/>
              <a:gd name="connsiteX5" fmla="*/ 2275962 w 2922641"/>
              <a:gd name="connsiteY5" fmla="*/ 38263 h 2733957"/>
              <a:gd name="connsiteX0" fmla="*/ 2275962 w 2922641"/>
              <a:gd name="connsiteY0" fmla="*/ 38263 h 2734065"/>
              <a:gd name="connsiteX1" fmla="*/ 2901427 w 2922641"/>
              <a:gd name="connsiteY1" fmla="*/ 677164 h 2734065"/>
              <a:gd name="connsiteX2" fmla="*/ 1769984 w 2922641"/>
              <a:gd name="connsiteY2" fmla="*/ 2056860 h 2734065"/>
              <a:gd name="connsiteX3" fmla="*/ 45815 w 2922641"/>
              <a:gd name="connsiteY3" fmla="*/ 2733868 h 2734065"/>
              <a:gd name="connsiteX4" fmla="*/ 807558 w 2922641"/>
              <a:gd name="connsiteY4" fmla="*/ 1022684 h 2734065"/>
              <a:gd name="connsiteX5" fmla="*/ 2275962 w 2922641"/>
              <a:gd name="connsiteY5" fmla="*/ 38263 h 2734065"/>
              <a:gd name="connsiteX0" fmla="*/ 2174674 w 2821353"/>
              <a:gd name="connsiteY0" fmla="*/ 38263 h 2575826"/>
              <a:gd name="connsiteX1" fmla="*/ 2800139 w 2821353"/>
              <a:gd name="connsiteY1" fmla="*/ 677164 h 2575826"/>
              <a:gd name="connsiteX2" fmla="*/ 1668696 w 2821353"/>
              <a:gd name="connsiteY2" fmla="*/ 2056860 h 2575826"/>
              <a:gd name="connsiteX3" fmla="*/ 52916 w 2821353"/>
              <a:gd name="connsiteY3" fmla="*/ 2574361 h 2575826"/>
              <a:gd name="connsiteX4" fmla="*/ 706270 w 2821353"/>
              <a:gd name="connsiteY4" fmla="*/ 1022684 h 2575826"/>
              <a:gd name="connsiteX5" fmla="*/ 2174674 w 2821353"/>
              <a:gd name="connsiteY5" fmla="*/ 38263 h 2575826"/>
              <a:gd name="connsiteX0" fmla="*/ 2196377 w 2843056"/>
              <a:gd name="connsiteY0" fmla="*/ 38263 h 2575826"/>
              <a:gd name="connsiteX1" fmla="*/ 2821842 w 2843056"/>
              <a:gd name="connsiteY1" fmla="*/ 677164 h 2575826"/>
              <a:gd name="connsiteX2" fmla="*/ 1690399 w 2843056"/>
              <a:gd name="connsiteY2" fmla="*/ 2056860 h 2575826"/>
              <a:gd name="connsiteX3" fmla="*/ 74619 w 2843056"/>
              <a:gd name="connsiteY3" fmla="*/ 2574361 h 2575826"/>
              <a:gd name="connsiteX4" fmla="*/ 727973 w 2843056"/>
              <a:gd name="connsiteY4" fmla="*/ 1022684 h 2575826"/>
              <a:gd name="connsiteX5" fmla="*/ 2196377 w 2843056"/>
              <a:gd name="connsiteY5" fmla="*/ 38263 h 2575826"/>
              <a:gd name="connsiteX0" fmla="*/ 2196377 w 2843056"/>
              <a:gd name="connsiteY0" fmla="*/ 38263 h 2622791"/>
              <a:gd name="connsiteX1" fmla="*/ 2821842 w 2843056"/>
              <a:gd name="connsiteY1" fmla="*/ 677164 h 2622791"/>
              <a:gd name="connsiteX2" fmla="*/ 1690399 w 2843056"/>
              <a:gd name="connsiteY2" fmla="*/ 2056860 h 2622791"/>
              <a:gd name="connsiteX3" fmla="*/ 74619 w 2843056"/>
              <a:gd name="connsiteY3" fmla="*/ 2574361 h 2622791"/>
              <a:gd name="connsiteX4" fmla="*/ 727973 w 2843056"/>
              <a:gd name="connsiteY4" fmla="*/ 1022684 h 2622791"/>
              <a:gd name="connsiteX5" fmla="*/ 2196377 w 2843056"/>
              <a:gd name="connsiteY5" fmla="*/ 38263 h 262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56" h="2622791">
                <a:moveTo>
                  <a:pt x="2196377" y="38263"/>
                </a:moveTo>
                <a:cubicBezTo>
                  <a:pt x="2747372" y="-139423"/>
                  <a:pt x="2906172" y="340731"/>
                  <a:pt x="2821842" y="677164"/>
                </a:cubicBezTo>
                <a:cubicBezTo>
                  <a:pt x="2737512" y="1013597"/>
                  <a:pt x="2166334" y="1714076"/>
                  <a:pt x="1690399" y="2056860"/>
                </a:cubicBezTo>
                <a:cubicBezTo>
                  <a:pt x="877767" y="2588374"/>
                  <a:pt x="363750" y="2703570"/>
                  <a:pt x="74619" y="2574361"/>
                </a:cubicBezTo>
                <a:cubicBezTo>
                  <a:pt x="-203695" y="2273545"/>
                  <a:pt x="359629" y="1578834"/>
                  <a:pt x="727973" y="1022684"/>
                </a:cubicBezTo>
                <a:cubicBezTo>
                  <a:pt x="1301679" y="473333"/>
                  <a:pt x="1645382" y="215949"/>
                  <a:pt x="2196377" y="38263"/>
                </a:cubicBezTo>
                <a:close/>
              </a:path>
            </a:pathLst>
          </a:custGeom>
          <a:solidFill>
            <a:schemeClr val="tx1">
              <a:lumMod val="65000"/>
              <a:lumOff val="35000"/>
            </a:schemeClr>
          </a:soli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Helvetica"/>
              <a:cs typeface="Helvetica"/>
            </a:endParaRPr>
          </a:p>
        </p:txBody>
      </p:sp>
      <p:sp>
        <p:nvSpPr>
          <p:cNvPr id="12" name="Freeform: Shape 7">
            <a:extLst>
              <a:ext uri="{FF2B5EF4-FFF2-40B4-BE49-F238E27FC236}">
                <a16:creationId xmlns:a16="http://schemas.microsoft.com/office/drawing/2014/main" id="{852F5CD9-8D4D-024C-B1E3-BFE3BDC35B03}"/>
              </a:ext>
            </a:extLst>
          </p:cNvPr>
          <p:cNvSpPr/>
          <p:nvPr/>
        </p:nvSpPr>
        <p:spPr>
          <a:xfrm>
            <a:off x="3184041" y="2980127"/>
            <a:ext cx="2108200" cy="2014538"/>
          </a:xfrm>
          <a:custGeom>
            <a:avLst/>
            <a:gdLst>
              <a:gd name="connsiteX0" fmla="*/ 1535482 w 2264666"/>
              <a:gd name="connsiteY0" fmla="*/ 242 h 1737141"/>
              <a:gd name="connsiteX1" fmla="*/ 2230426 w 2264666"/>
              <a:gd name="connsiteY1" fmla="*/ 496630 h 1737141"/>
              <a:gd name="connsiteX2" fmla="*/ 370275 w 2264666"/>
              <a:gd name="connsiteY2" fmla="*/ 1693188 h 1737141"/>
              <a:gd name="connsiteX3" fmla="*/ 46316 w 2264666"/>
              <a:gd name="connsiteY3" fmla="*/ 1379679 h 1737141"/>
              <a:gd name="connsiteX4" fmla="*/ 1012968 w 2264666"/>
              <a:gd name="connsiteY4" fmla="*/ 444379 h 1737141"/>
              <a:gd name="connsiteX5" fmla="*/ 1535482 w 2264666"/>
              <a:gd name="connsiteY5" fmla="*/ 242 h 1737141"/>
              <a:gd name="connsiteX0" fmla="*/ 1650467 w 2393560"/>
              <a:gd name="connsiteY0" fmla="*/ 242 h 2050998"/>
              <a:gd name="connsiteX1" fmla="*/ 2345411 w 2393560"/>
              <a:gd name="connsiteY1" fmla="*/ 496630 h 2050998"/>
              <a:gd name="connsiteX2" fmla="*/ 203102 w 2393560"/>
              <a:gd name="connsiteY2" fmla="*/ 2027598 h 2050998"/>
              <a:gd name="connsiteX3" fmla="*/ 161301 w 2393560"/>
              <a:gd name="connsiteY3" fmla="*/ 1379679 h 2050998"/>
              <a:gd name="connsiteX4" fmla="*/ 1127953 w 2393560"/>
              <a:gd name="connsiteY4" fmla="*/ 444379 h 2050998"/>
              <a:gd name="connsiteX5" fmla="*/ 1650467 w 2393560"/>
              <a:gd name="connsiteY5" fmla="*/ 242 h 2050998"/>
              <a:gd name="connsiteX0" fmla="*/ 1878227 w 2621320"/>
              <a:gd name="connsiteY0" fmla="*/ 244 h 2049826"/>
              <a:gd name="connsiteX1" fmla="*/ 2573171 w 2621320"/>
              <a:gd name="connsiteY1" fmla="*/ 496632 h 2049826"/>
              <a:gd name="connsiteX2" fmla="*/ 430862 w 2621320"/>
              <a:gd name="connsiteY2" fmla="*/ 2027600 h 2049826"/>
              <a:gd name="connsiteX3" fmla="*/ 44202 w 2621320"/>
              <a:gd name="connsiteY3" fmla="*/ 1364006 h 2049826"/>
              <a:gd name="connsiteX4" fmla="*/ 1355713 w 2621320"/>
              <a:gd name="connsiteY4" fmla="*/ 444381 h 2049826"/>
              <a:gd name="connsiteX5" fmla="*/ 1878227 w 2621320"/>
              <a:gd name="connsiteY5" fmla="*/ 244 h 2049826"/>
              <a:gd name="connsiteX0" fmla="*/ 1878227 w 2626287"/>
              <a:gd name="connsiteY0" fmla="*/ 9 h 2049591"/>
              <a:gd name="connsiteX1" fmla="*/ 2573171 w 2626287"/>
              <a:gd name="connsiteY1" fmla="*/ 496397 h 2049591"/>
              <a:gd name="connsiteX2" fmla="*/ 430862 w 2626287"/>
              <a:gd name="connsiteY2" fmla="*/ 2027365 h 2049591"/>
              <a:gd name="connsiteX3" fmla="*/ 44202 w 2626287"/>
              <a:gd name="connsiteY3" fmla="*/ 1363771 h 2049591"/>
              <a:gd name="connsiteX4" fmla="*/ 807073 w 2626287"/>
              <a:gd name="connsiteY4" fmla="*/ 485947 h 2049591"/>
              <a:gd name="connsiteX5" fmla="*/ 1878227 w 2626287"/>
              <a:gd name="connsiteY5" fmla="*/ 9 h 2049591"/>
              <a:gd name="connsiteX0" fmla="*/ 2029756 w 2647291"/>
              <a:gd name="connsiteY0" fmla="*/ 4 h 2336969"/>
              <a:gd name="connsiteX1" fmla="*/ 2573171 w 2647291"/>
              <a:gd name="connsiteY1" fmla="*/ 783775 h 2336969"/>
              <a:gd name="connsiteX2" fmla="*/ 430862 w 2647291"/>
              <a:gd name="connsiteY2" fmla="*/ 2314743 h 2336969"/>
              <a:gd name="connsiteX3" fmla="*/ 44202 w 2647291"/>
              <a:gd name="connsiteY3" fmla="*/ 1651149 h 2336969"/>
              <a:gd name="connsiteX4" fmla="*/ 807073 w 2647291"/>
              <a:gd name="connsiteY4" fmla="*/ 773325 h 2336969"/>
              <a:gd name="connsiteX5" fmla="*/ 2029756 w 2647291"/>
              <a:gd name="connsiteY5" fmla="*/ 4 h 2336969"/>
              <a:gd name="connsiteX0" fmla="*/ 2025457 w 2483751"/>
              <a:gd name="connsiteY0" fmla="*/ 2956 h 2329300"/>
              <a:gd name="connsiteX1" fmla="*/ 2391217 w 2483751"/>
              <a:gd name="connsiteY1" fmla="*/ 1063660 h 2329300"/>
              <a:gd name="connsiteX2" fmla="*/ 426563 w 2483751"/>
              <a:gd name="connsiteY2" fmla="*/ 2317695 h 2329300"/>
              <a:gd name="connsiteX3" fmla="*/ 39903 w 2483751"/>
              <a:gd name="connsiteY3" fmla="*/ 1654101 h 2329300"/>
              <a:gd name="connsiteX4" fmla="*/ 802774 w 2483751"/>
              <a:gd name="connsiteY4" fmla="*/ 776277 h 2329300"/>
              <a:gd name="connsiteX5" fmla="*/ 2025457 w 2483751"/>
              <a:gd name="connsiteY5" fmla="*/ 2956 h 2329300"/>
              <a:gd name="connsiteX0" fmla="*/ 2032271 w 2736724"/>
              <a:gd name="connsiteY0" fmla="*/ 41 h 2336129"/>
              <a:gd name="connsiteX1" fmla="*/ 2669738 w 2736724"/>
              <a:gd name="connsiteY1" fmla="*/ 804713 h 2336129"/>
              <a:gd name="connsiteX2" fmla="*/ 433377 w 2736724"/>
              <a:gd name="connsiteY2" fmla="*/ 2314780 h 2336129"/>
              <a:gd name="connsiteX3" fmla="*/ 46717 w 2736724"/>
              <a:gd name="connsiteY3" fmla="*/ 1651186 h 2336129"/>
              <a:gd name="connsiteX4" fmla="*/ 809588 w 2736724"/>
              <a:gd name="connsiteY4" fmla="*/ 773362 h 2336129"/>
              <a:gd name="connsiteX5" fmla="*/ 2032271 w 2736724"/>
              <a:gd name="connsiteY5" fmla="*/ 41 h 2336129"/>
              <a:gd name="connsiteX0" fmla="*/ 2034143 w 2738596"/>
              <a:gd name="connsiteY0" fmla="*/ 41 h 2432428"/>
              <a:gd name="connsiteX1" fmla="*/ 2671610 w 2738596"/>
              <a:gd name="connsiteY1" fmla="*/ 804713 h 2432428"/>
              <a:gd name="connsiteX2" fmla="*/ 435249 w 2738596"/>
              <a:gd name="connsiteY2" fmla="*/ 2314780 h 2432428"/>
              <a:gd name="connsiteX3" fmla="*/ 116515 w 2738596"/>
              <a:gd name="connsiteY3" fmla="*/ 2257302 h 2432428"/>
              <a:gd name="connsiteX4" fmla="*/ 48589 w 2738596"/>
              <a:gd name="connsiteY4" fmla="*/ 1651186 h 2432428"/>
              <a:gd name="connsiteX5" fmla="*/ 811460 w 2738596"/>
              <a:gd name="connsiteY5" fmla="*/ 773362 h 2432428"/>
              <a:gd name="connsiteX6" fmla="*/ 2034143 w 2738596"/>
              <a:gd name="connsiteY6" fmla="*/ 41 h 2432428"/>
              <a:gd name="connsiteX0" fmla="*/ 2293961 w 2998414"/>
              <a:gd name="connsiteY0" fmla="*/ 41 h 2767658"/>
              <a:gd name="connsiteX1" fmla="*/ 2931428 w 2998414"/>
              <a:gd name="connsiteY1" fmla="*/ 804713 h 2767658"/>
              <a:gd name="connsiteX2" fmla="*/ 695067 w 2998414"/>
              <a:gd name="connsiteY2" fmla="*/ 2314780 h 2767658"/>
              <a:gd name="connsiteX3" fmla="*/ 10573 w 2998414"/>
              <a:gd name="connsiteY3" fmla="*/ 2738015 h 2767658"/>
              <a:gd name="connsiteX4" fmla="*/ 308407 w 2998414"/>
              <a:gd name="connsiteY4" fmla="*/ 1651186 h 2767658"/>
              <a:gd name="connsiteX5" fmla="*/ 1071278 w 2998414"/>
              <a:gd name="connsiteY5" fmla="*/ 773362 h 2767658"/>
              <a:gd name="connsiteX6" fmla="*/ 2293961 w 2998414"/>
              <a:gd name="connsiteY6" fmla="*/ 41 h 2767658"/>
              <a:gd name="connsiteX0" fmla="*/ 2293961 w 2998414"/>
              <a:gd name="connsiteY0" fmla="*/ 41 h 2759697"/>
              <a:gd name="connsiteX1" fmla="*/ 2931428 w 2998414"/>
              <a:gd name="connsiteY1" fmla="*/ 804713 h 2759697"/>
              <a:gd name="connsiteX2" fmla="*/ 1902074 w 2998414"/>
              <a:gd name="connsiteY2" fmla="*/ 1567582 h 2759697"/>
              <a:gd name="connsiteX3" fmla="*/ 695067 w 2998414"/>
              <a:gd name="connsiteY3" fmla="*/ 2314780 h 2759697"/>
              <a:gd name="connsiteX4" fmla="*/ 10573 w 2998414"/>
              <a:gd name="connsiteY4" fmla="*/ 2738015 h 2759697"/>
              <a:gd name="connsiteX5" fmla="*/ 308407 w 2998414"/>
              <a:gd name="connsiteY5" fmla="*/ 1651186 h 2759697"/>
              <a:gd name="connsiteX6" fmla="*/ 1071278 w 2998414"/>
              <a:gd name="connsiteY6" fmla="*/ 773362 h 2759697"/>
              <a:gd name="connsiteX7" fmla="*/ 2293961 w 2998414"/>
              <a:gd name="connsiteY7" fmla="*/ 41 h 2759697"/>
              <a:gd name="connsiteX0" fmla="*/ 2293961 w 2942030"/>
              <a:gd name="connsiteY0" fmla="*/ 41 h 2758119"/>
              <a:gd name="connsiteX1" fmla="*/ 2931428 w 2942030"/>
              <a:gd name="connsiteY1" fmla="*/ 804713 h 2758119"/>
              <a:gd name="connsiteX2" fmla="*/ 1802796 w 2942030"/>
              <a:gd name="connsiteY2" fmla="*/ 1781813 h 2758119"/>
              <a:gd name="connsiteX3" fmla="*/ 695067 w 2942030"/>
              <a:gd name="connsiteY3" fmla="*/ 2314780 h 2758119"/>
              <a:gd name="connsiteX4" fmla="*/ 10573 w 2942030"/>
              <a:gd name="connsiteY4" fmla="*/ 2738015 h 2758119"/>
              <a:gd name="connsiteX5" fmla="*/ 308407 w 2942030"/>
              <a:gd name="connsiteY5" fmla="*/ 1651186 h 2758119"/>
              <a:gd name="connsiteX6" fmla="*/ 1071278 w 2942030"/>
              <a:gd name="connsiteY6" fmla="*/ 773362 h 2758119"/>
              <a:gd name="connsiteX7" fmla="*/ 2293961 w 2942030"/>
              <a:gd name="connsiteY7" fmla="*/ 41 h 2758119"/>
              <a:gd name="connsiteX0" fmla="*/ 2293961 w 2942030"/>
              <a:gd name="connsiteY0" fmla="*/ 41 h 2762830"/>
              <a:gd name="connsiteX1" fmla="*/ 2931428 w 2942030"/>
              <a:gd name="connsiteY1" fmla="*/ 804713 h 2762830"/>
              <a:gd name="connsiteX2" fmla="*/ 1802796 w 2942030"/>
              <a:gd name="connsiteY2" fmla="*/ 1781813 h 2762830"/>
              <a:gd name="connsiteX3" fmla="*/ 684617 w 2942030"/>
              <a:gd name="connsiteY3" fmla="*/ 2403608 h 2762830"/>
              <a:gd name="connsiteX4" fmla="*/ 10573 w 2942030"/>
              <a:gd name="connsiteY4" fmla="*/ 2738015 h 2762830"/>
              <a:gd name="connsiteX5" fmla="*/ 308407 w 2942030"/>
              <a:gd name="connsiteY5" fmla="*/ 1651186 h 2762830"/>
              <a:gd name="connsiteX6" fmla="*/ 1071278 w 2942030"/>
              <a:gd name="connsiteY6" fmla="*/ 773362 h 2762830"/>
              <a:gd name="connsiteX7" fmla="*/ 2293961 w 2942030"/>
              <a:gd name="connsiteY7" fmla="*/ 41 h 2762830"/>
              <a:gd name="connsiteX0" fmla="*/ 2293961 w 2942222"/>
              <a:gd name="connsiteY0" fmla="*/ 41 h 2763598"/>
              <a:gd name="connsiteX1" fmla="*/ 2931428 w 2942222"/>
              <a:gd name="connsiteY1" fmla="*/ 804713 h 2763598"/>
              <a:gd name="connsiteX2" fmla="*/ 1797570 w 2942222"/>
              <a:gd name="connsiteY2" fmla="*/ 1708661 h 2763598"/>
              <a:gd name="connsiteX3" fmla="*/ 684617 w 2942222"/>
              <a:gd name="connsiteY3" fmla="*/ 2403608 h 2763598"/>
              <a:gd name="connsiteX4" fmla="*/ 10573 w 2942222"/>
              <a:gd name="connsiteY4" fmla="*/ 2738015 h 2763598"/>
              <a:gd name="connsiteX5" fmla="*/ 308407 w 2942222"/>
              <a:gd name="connsiteY5" fmla="*/ 1651186 h 2763598"/>
              <a:gd name="connsiteX6" fmla="*/ 1071278 w 2942222"/>
              <a:gd name="connsiteY6" fmla="*/ 773362 h 2763598"/>
              <a:gd name="connsiteX7" fmla="*/ 2293961 w 2942222"/>
              <a:gd name="connsiteY7" fmla="*/ 41 h 2763598"/>
              <a:gd name="connsiteX0" fmla="*/ 2293961 w 2850250"/>
              <a:gd name="connsiteY0" fmla="*/ 0 h 2763557"/>
              <a:gd name="connsiteX1" fmla="*/ 2837376 w 2850250"/>
              <a:gd name="connsiteY1" fmla="*/ 773321 h 2763557"/>
              <a:gd name="connsiteX2" fmla="*/ 1797570 w 2850250"/>
              <a:gd name="connsiteY2" fmla="*/ 1708620 h 2763557"/>
              <a:gd name="connsiteX3" fmla="*/ 684617 w 2850250"/>
              <a:gd name="connsiteY3" fmla="*/ 2403567 h 2763557"/>
              <a:gd name="connsiteX4" fmla="*/ 10573 w 2850250"/>
              <a:gd name="connsiteY4" fmla="*/ 2737974 h 2763557"/>
              <a:gd name="connsiteX5" fmla="*/ 308407 w 2850250"/>
              <a:gd name="connsiteY5" fmla="*/ 1651145 h 2763557"/>
              <a:gd name="connsiteX6" fmla="*/ 1071278 w 2850250"/>
              <a:gd name="connsiteY6" fmla="*/ 773321 h 2763557"/>
              <a:gd name="connsiteX7" fmla="*/ 2293961 w 2850250"/>
              <a:gd name="connsiteY7" fmla="*/ 0 h 2763557"/>
              <a:gd name="connsiteX0" fmla="*/ 2293961 w 2889958"/>
              <a:gd name="connsiteY0" fmla="*/ 0 h 2763557"/>
              <a:gd name="connsiteX1" fmla="*/ 2837376 w 2889958"/>
              <a:gd name="connsiteY1" fmla="*/ 773321 h 2763557"/>
              <a:gd name="connsiteX2" fmla="*/ 1797570 w 2889958"/>
              <a:gd name="connsiteY2" fmla="*/ 1708620 h 2763557"/>
              <a:gd name="connsiteX3" fmla="*/ 684617 w 2889958"/>
              <a:gd name="connsiteY3" fmla="*/ 2403567 h 2763557"/>
              <a:gd name="connsiteX4" fmla="*/ 10573 w 2889958"/>
              <a:gd name="connsiteY4" fmla="*/ 2737974 h 2763557"/>
              <a:gd name="connsiteX5" fmla="*/ 308407 w 2889958"/>
              <a:gd name="connsiteY5" fmla="*/ 1651145 h 2763557"/>
              <a:gd name="connsiteX6" fmla="*/ 1071278 w 2889958"/>
              <a:gd name="connsiteY6" fmla="*/ 773321 h 2763557"/>
              <a:gd name="connsiteX7" fmla="*/ 2293961 w 2889958"/>
              <a:gd name="connsiteY7" fmla="*/ 0 h 2763557"/>
              <a:gd name="connsiteX0" fmla="*/ 2288736 w 2849870"/>
              <a:gd name="connsiteY0" fmla="*/ 0 h 2674729"/>
              <a:gd name="connsiteX1" fmla="*/ 2837376 w 2849870"/>
              <a:gd name="connsiteY1" fmla="*/ 684493 h 2674729"/>
              <a:gd name="connsiteX2" fmla="*/ 1797570 w 2849870"/>
              <a:gd name="connsiteY2" fmla="*/ 1619792 h 2674729"/>
              <a:gd name="connsiteX3" fmla="*/ 684617 w 2849870"/>
              <a:gd name="connsiteY3" fmla="*/ 2314739 h 2674729"/>
              <a:gd name="connsiteX4" fmla="*/ 10573 w 2849870"/>
              <a:gd name="connsiteY4" fmla="*/ 2649146 h 2674729"/>
              <a:gd name="connsiteX5" fmla="*/ 308407 w 2849870"/>
              <a:gd name="connsiteY5" fmla="*/ 1562317 h 2674729"/>
              <a:gd name="connsiteX6" fmla="*/ 1071278 w 2849870"/>
              <a:gd name="connsiteY6" fmla="*/ 684493 h 2674729"/>
              <a:gd name="connsiteX7" fmla="*/ 2288736 w 2849870"/>
              <a:gd name="connsiteY7" fmla="*/ 0 h 2674729"/>
              <a:gd name="connsiteX0" fmla="*/ 2288736 w 2857938"/>
              <a:gd name="connsiteY0" fmla="*/ 1568 h 2676297"/>
              <a:gd name="connsiteX1" fmla="*/ 2837376 w 2857938"/>
              <a:gd name="connsiteY1" fmla="*/ 686061 h 2676297"/>
              <a:gd name="connsiteX2" fmla="*/ 1797570 w 2857938"/>
              <a:gd name="connsiteY2" fmla="*/ 1621360 h 2676297"/>
              <a:gd name="connsiteX3" fmla="*/ 684617 w 2857938"/>
              <a:gd name="connsiteY3" fmla="*/ 2316307 h 2676297"/>
              <a:gd name="connsiteX4" fmla="*/ 10573 w 2857938"/>
              <a:gd name="connsiteY4" fmla="*/ 2650714 h 2676297"/>
              <a:gd name="connsiteX5" fmla="*/ 308407 w 2857938"/>
              <a:gd name="connsiteY5" fmla="*/ 1563885 h 2676297"/>
              <a:gd name="connsiteX6" fmla="*/ 1071278 w 2857938"/>
              <a:gd name="connsiteY6" fmla="*/ 686061 h 2676297"/>
              <a:gd name="connsiteX7" fmla="*/ 2288736 w 2857938"/>
              <a:gd name="connsiteY7" fmla="*/ 1568 h 2676297"/>
              <a:gd name="connsiteX0" fmla="*/ 2288736 w 2849643"/>
              <a:gd name="connsiteY0" fmla="*/ 326 h 2675055"/>
              <a:gd name="connsiteX1" fmla="*/ 2837376 w 2849643"/>
              <a:gd name="connsiteY1" fmla="*/ 684819 h 2675055"/>
              <a:gd name="connsiteX2" fmla="*/ 1797570 w 2849643"/>
              <a:gd name="connsiteY2" fmla="*/ 1620118 h 2675055"/>
              <a:gd name="connsiteX3" fmla="*/ 684617 w 2849643"/>
              <a:gd name="connsiteY3" fmla="*/ 2315065 h 2675055"/>
              <a:gd name="connsiteX4" fmla="*/ 10573 w 2849643"/>
              <a:gd name="connsiteY4" fmla="*/ 2649472 h 2675055"/>
              <a:gd name="connsiteX5" fmla="*/ 308407 w 2849643"/>
              <a:gd name="connsiteY5" fmla="*/ 1562643 h 2675055"/>
              <a:gd name="connsiteX6" fmla="*/ 1119294 w 2849643"/>
              <a:gd name="connsiteY6" fmla="*/ 767663 h 2675055"/>
              <a:gd name="connsiteX7" fmla="*/ 2288736 w 2849643"/>
              <a:gd name="connsiteY7" fmla="*/ 326 h 2675055"/>
              <a:gd name="connsiteX0" fmla="*/ 2342139 w 2903046"/>
              <a:gd name="connsiteY0" fmla="*/ 326 h 2675055"/>
              <a:gd name="connsiteX1" fmla="*/ 2890779 w 2903046"/>
              <a:gd name="connsiteY1" fmla="*/ 684819 h 2675055"/>
              <a:gd name="connsiteX2" fmla="*/ 1850973 w 2903046"/>
              <a:gd name="connsiteY2" fmla="*/ 1620118 h 2675055"/>
              <a:gd name="connsiteX3" fmla="*/ 738020 w 2903046"/>
              <a:gd name="connsiteY3" fmla="*/ 2315065 h 2675055"/>
              <a:gd name="connsiteX4" fmla="*/ 63976 w 2903046"/>
              <a:gd name="connsiteY4" fmla="*/ 2649472 h 2675055"/>
              <a:gd name="connsiteX5" fmla="*/ 361810 w 2903046"/>
              <a:gd name="connsiteY5" fmla="*/ 1562643 h 2675055"/>
              <a:gd name="connsiteX6" fmla="*/ 1172697 w 2903046"/>
              <a:gd name="connsiteY6" fmla="*/ 767663 h 2675055"/>
              <a:gd name="connsiteX7" fmla="*/ 2342139 w 2903046"/>
              <a:gd name="connsiteY7" fmla="*/ 326 h 2675055"/>
              <a:gd name="connsiteX0" fmla="*/ 2308316 w 2869223"/>
              <a:gd name="connsiteY0" fmla="*/ 326 h 2780367"/>
              <a:gd name="connsiteX1" fmla="*/ 2856956 w 2869223"/>
              <a:gd name="connsiteY1" fmla="*/ 684819 h 2780367"/>
              <a:gd name="connsiteX2" fmla="*/ 1817150 w 2869223"/>
              <a:gd name="connsiteY2" fmla="*/ 1620118 h 2780367"/>
              <a:gd name="connsiteX3" fmla="*/ 704197 w 2869223"/>
              <a:gd name="connsiteY3" fmla="*/ 2315065 h 2780367"/>
              <a:gd name="connsiteX4" fmla="*/ 68567 w 2869223"/>
              <a:gd name="connsiteY4" fmla="*/ 2759932 h 2780367"/>
              <a:gd name="connsiteX5" fmla="*/ 327987 w 2869223"/>
              <a:gd name="connsiteY5" fmla="*/ 1562643 h 2780367"/>
              <a:gd name="connsiteX6" fmla="*/ 1138874 w 2869223"/>
              <a:gd name="connsiteY6" fmla="*/ 767663 h 2780367"/>
              <a:gd name="connsiteX7" fmla="*/ 2308316 w 2869223"/>
              <a:gd name="connsiteY7" fmla="*/ 326 h 2780367"/>
              <a:gd name="connsiteX0" fmla="*/ 2308316 w 2869223"/>
              <a:gd name="connsiteY0" fmla="*/ 326 h 2774085"/>
              <a:gd name="connsiteX1" fmla="*/ 2856956 w 2869223"/>
              <a:gd name="connsiteY1" fmla="*/ 684819 h 2774085"/>
              <a:gd name="connsiteX2" fmla="*/ 1817150 w 2869223"/>
              <a:gd name="connsiteY2" fmla="*/ 1620118 h 2774085"/>
              <a:gd name="connsiteX3" fmla="*/ 1270791 w 2869223"/>
              <a:gd name="connsiteY3" fmla="*/ 2112555 h 2774085"/>
              <a:gd name="connsiteX4" fmla="*/ 68567 w 2869223"/>
              <a:gd name="connsiteY4" fmla="*/ 2759932 h 2774085"/>
              <a:gd name="connsiteX5" fmla="*/ 327987 w 2869223"/>
              <a:gd name="connsiteY5" fmla="*/ 1562643 h 2774085"/>
              <a:gd name="connsiteX6" fmla="*/ 1138874 w 2869223"/>
              <a:gd name="connsiteY6" fmla="*/ 767663 h 2774085"/>
              <a:gd name="connsiteX7" fmla="*/ 2308316 w 2869223"/>
              <a:gd name="connsiteY7" fmla="*/ 326 h 2774085"/>
              <a:gd name="connsiteX0" fmla="*/ 2267007 w 2827914"/>
              <a:gd name="connsiteY0" fmla="*/ 326 h 2558726"/>
              <a:gd name="connsiteX1" fmla="*/ 2815647 w 2827914"/>
              <a:gd name="connsiteY1" fmla="*/ 684819 h 2558726"/>
              <a:gd name="connsiteX2" fmla="*/ 1775841 w 2827914"/>
              <a:gd name="connsiteY2" fmla="*/ 1620118 h 2558726"/>
              <a:gd name="connsiteX3" fmla="*/ 1229482 w 2827914"/>
              <a:gd name="connsiteY3" fmla="*/ 2112555 h 2558726"/>
              <a:gd name="connsiteX4" fmla="*/ 75274 w 2827914"/>
              <a:gd name="connsiteY4" fmla="*/ 2539011 h 2558726"/>
              <a:gd name="connsiteX5" fmla="*/ 286678 w 2827914"/>
              <a:gd name="connsiteY5" fmla="*/ 1562643 h 2558726"/>
              <a:gd name="connsiteX6" fmla="*/ 1097565 w 2827914"/>
              <a:gd name="connsiteY6" fmla="*/ 767663 h 2558726"/>
              <a:gd name="connsiteX7" fmla="*/ 2267007 w 2827914"/>
              <a:gd name="connsiteY7" fmla="*/ 326 h 2558726"/>
              <a:gd name="connsiteX0" fmla="*/ 2420145 w 2981052"/>
              <a:gd name="connsiteY0" fmla="*/ 326 h 2639044"/>
              <a:gd name="connsiteX1" fmla="*/ 2968785 w 2981052"/>
              <a:gd name="connsiteY1" fmla="*/ 684819 h 2639044"/>
              <a:gd name="connsiteX2" fmla="*/ 1928979 w 2981052"/>
              <a:gd name="connsiteY2" fmla="*/ 1620118 h 2639044"/>
              <a:gd name="connsiteX3" fmla="*/ 1382620 w 2981052"/>
              <a:gd name="connsiteY3" fmla="*/ 2112555 h 2639044"/>
              <a:gd name="connsiteX4" fmla="*/ 55553 w 2981052"/>
              <a:gd name="connsiteY4" fmla="*/ 2621857 h 2639044"/>
              <a:gd name="connsiteX5" fmla="*/ 439816 w 2981052"/>
              <a:gd name="connsiteY5" fmla="*/ 1562643 h 2639044"/>
              <a:gd name="connsiteX6" fmla="*/ 1250703 w 2981052"/>
              <a:gd name="connsiteY6" fmla="*/ 767663 h 2639044"/>
              <a:gd name="connsiteX7" fmla="*/ 2420145 w 2981052"/>
              <a:gd name="connsiteY7" fmla="*/ 326 h 2639044"/>
              <a:gd name="connsiteX0" fmla="*/ 2415643 w 2976550"/>
              <a:gd name="connsiteY0" fmla="*/ 326 h 2639044"/>
              <a:gd name="connsiteX1" fmla="*/ 2964283 w 2976550"/>
              <a:gd name="connsiteY1" fmla="*/ 684819 h 2639044"/>
              <a:gd name="connsiteX2" fmla="*/ 1924477 w 2976550"/>
              <a:gd name="connsiteY2" fmla="*/ 1620118 h 2639044"/>
              <a:gd name="connsiteX3" fmla="*/ 1378118 w 2976550"/>
              <a:gd name="connsiteY3" fmla="*/ 2112555 h 2639044"/>
              <a:gd name="connsiteX4" fmla="*/ 51051 w 2976550"/>
              <a:gd name="connsiteY4" fmla="*/ 2621857 h 2639044"/>
              <a:gd name="connsiteX5" fmla="*/ 492933 w 2976550"/>
              <a:gd name="connsiteY5" fmla="*/ 1562642 h 2639044"/>
              <a:gd name="connsiteX6" fmla="*/ 1246201 w 2976550"/>
              <a:gd name="connsiteY6" fmla="*/ 767663 h 2639044"/>
              <a:gd name="connsiteX7" fmla="*/ 2415643 w 2976550"/>
              <a:gd name="connsiteY7" fmla="*/ 326 h 2639044"/>
              <a:gd name="connsiteX0" fmla="*/ 2415643 w 2920513"/>
              <a:gd name="connsiteY0" fmla="*/ 2401 h 2641119"/>
              <a:gd name="connsiteX1" fmla="*/ 2906663 w 2920513"/>
              <a:gd name="connsiteY1" fmla="*/ 567228 h 2641119"/>
              <a:gd name="connsiteX2" fmla="*/ 1924477 w 2920513"/>
              <a:gd name="connsiteY2" fmla="*/ 1622193 h 2641119"/>
              <a:gd name="connsiteX3" fmla="*/ 1378118 w 2920513"/>
              <a:gd name="connsiteY3" fmla="*/ 2114630 h 2641119"/>
              <a:gd name="connsiteX4" fmla="*/ 51051 w 2920513"/>
              <a:gd name="connsiteY4" fmla="*/ 2623932 h 2641119"/>
              <a:gd name="connsiteX5" fmla="*/ 492933 w 2920513"/>
              <a:gd name="connsiteY5" fmla="*/ 1564717 h 2641119"/>
              <a:gd name="connsiteX6" fmla="*/ 1246201 w 2920513"/>
              <a:gd name="connsiteY6" fmla="*/ 769738 h 2641119"/>
              <a:gd name="connsiteX7" fmla="*/ 2415643 w 2920513"/>
              <a:gd name="connsiteY7" fmla="*/ 2401 h 2641119"/>
              <a:gd name="connsiteX0" fmla="*/ 2415643 w 2947959"/>
              <a:gd name="connsiteY0" fmla="*/ 3541 h 2642259"/>
              <a:gd name="connsiteX1" fmla="*/ 2906663 w 2947959"/>
              <a:gd name="connsiteY1" fmla="*/ 568368 h 2642259"/>
              <a:gd name="connsiteX2" fmla="*/ 1924477 w 2947959"/>
              <a:gd name="connsiteY2" fmla="*/ 1623333 h 2642259"/>
              <a:gd name="connsiteX3" fmla="*/ 1378118 w 2947959"/>
              <a:gd name="connsiteY3" fmla="*/ 2115770 h 2642259"/>
              <a:gd name="connsiteX4" fmla="*/ 51051 w 2947959"/>
              <a:gd name="connsiteY4" fmla="*/ 2625072 h 2642259"/>
              <a:gd name="connsiteX5" fmla="*/ 492933 w 2947959"/>
              <a:gd name="connsiteY5" fmla="*/ 1565857 h 2642259"/>
              <a:gd name="connsiteX6" fmla="*/ 1246201 w 2947959"/>
              <a:gd name="connsiteY6" fmla="*/ 770878 h 2642259"/>
              <a:gd name="connsiteX7" fmla="*/ 2415643 w 2947959"/>
              <a:gd name="connsiteY7" fmla="*/ 3541 h 2642259"/>
              <a:gd name="connsiteX0" fmla="*/ 2281197 w 2912495"/>
              <a:gd name="connsiteY0" fmla="*/ 2689 h 2595381"/>
              <a:gd name="connsiteX1" fmla="*/ 2906663 w 2912495"/>
              <a:gd name="connsiteY1" fmla="*/ 521490 h 2595381"/>
              <a:gd name="connsiteX2" fmla="*/ 1924477 w 2912495"/>
              <a:gd name="connsiteY2" fmla="*/ 1576455 h 2595381"/>
              <a:gd name="connsiteX3" fmla="*/ 1378118 w 2912495"/>
              <a:gd name="connsiteY3" fmla="*/ 2068892 h 2595381"/>
              <a:gd name="connsiteX4" fmla="*/ 51051 w 2912495"/>
              <a:gd name="connsiteY4" fmla="*/ 2578194 h 2595381"/>
              <a:gd name="connsiteX5" fmla="*/ 492933 w 2912495"/>
              <a:gd name="connsiteY5" fmla="*/ 1518979 h 2595381"/>
              <a:gd name="connsiteX6" fmla="*/ 1246201 w 2912495"/>
              <a:gd name="connsiteY6" fmla="*/ 724000 h 2595381"/>
              <a:gd name="connsiteX7" fmla="*/ 2281197 w 2912495"/>
              <a:gd name="connsiteY7" fmla="*/ 2689 h 2595381"/>
              <a:gd name="connsiteX0" fmla="*/ 2281197 w 2915739"/>
              <a:gd name="connsiteY0" fmla="*/ 30444 h 2623136"/>
              <a:gd name="connsiteX1" fmla="*/ 2906663 w 2915739"/>
              <a:gd name="connsiteY1" fmla="*/ 549245 h 2623136"/>
              <a:gd name="connsiteX2" fmla="*/ 1924477 w 2915739"/>
              <a:gd name="connsiteY2" fmla="*/ 1604210 h 2623136"/>
              <a:gd name="connsiteX3" fmla="*/ 1378118 w 2915739"/>
              <a:gd name="connsiteY3" fmla="*/ 2096647 h 2623136"/>
              <a:gd name="connsiteX4" fmla="*/ 51051 w 2915739"/>
              <a:gd name="connsiteY4" fmla="*/ 2605949 h 2623136"/>
              <a:gd name="connsiteX5" fmla="*/ 492933 w 2915739"/>
              <a:gd name="connsiteY5" fmla="*/ 1546734 h 2623136"/>
              <a:gd name="connsiteX6" fmla="*/ 1246201 w 2915739"/>
              <a:gd name="connsiteY6" fmla="*/ 751755 h 2623136"/>
              <a:gd name="connsiteX7" fmla="*/ 2281197 w 2915739"/>
              <a:gd name="connsiteY7" fmla="*/ 30444 h 2623136"/>
              <a:gd name="connsiteX0" fmla="*/ 2281197 w 2915739"/>
              <a:gd name="connsiteY0" fmla="*/ 30444 h 2625083"/>
              <a:gd name="connsiteX1" fmla="*/ 2906663 w 2915739"/>
              <a:gd name="connsiteY1" fmla="*/ 549245 h 2625083"/>
              <a:gd name="connsiteX2" fmla="*/ 1924477 w 2915739"/>
              <a:gd name="connsiteY2" fmla="*/ 1604210 h 2625083"/>
              <a:gd name="connsiteX3" fmla="*/ 1426135 w 2915739"/>
              <a:gd name="connsiteY3" fmla="*/ 2151877 h 2625083"/>
              <a:gd name="connsiteX4" fmla="*/ 51051 w 2915739"/>
              <a:gd name="connsiteY4" fmla="*/ 2605949 h 2625083"/>
              <a:gd name="connsiteX5" fmla="*/ 492933 w 2915739"/>
              <a:gd name="connsiteY5" fmla="*/ 1546734 h 2625083"/>
              <a:gd name="connsiteX6" fmla="*/ 1246201 w 2915739"/>
              <a:gd name="connsiteY6" fmla="*/ 751755 h 2625083"/>
              <a:gd name="connsiteX7" fmla="*/ 2281197 w 2915739"/>
              <a:gd name="connsiteY7" fmla="*/ 30444 h 2625083"/>
              <a:gd name="connsiteX0" fmla="*/ 2281197 w 2912407"/>
              <a:gd name="connsiteY0" fmla="*/ 30280 h 2625035"/>
              <a:gd name="connsiteX1" fmla="*/ 2906663 w 2912407"/>
              <a:gd name="connsiteY1" fmla="*/ 549081 h 2625035"/>
              <a:gd name="connsiteX2" fmla="*/ 2010906 w 2912407"/>
              <a:gd name="connsiteY2" fmla="*/ 1585635 h 2625035"/>
              <a:gd name="connsiteX3" fmla="*/ 1426135 w 2912407"/>
              <a:gd name="connsiteY3" fmla="*/ 2151713 h 2625035"/>
              <a:gd name="connsiteX4" fmla="*/ 51051 w 2912407"/>
              <a:gd name="connsiteY4" fmla="*/ 2605785 h 2625035"/>
              <a:gd name="connsiteX5" fmla="*/ 492933 w 2912407"/>
              <a:gd name="connsiteY5" fmla="*/ 1546570 h 2625035"/>
              <a:gd name="connsiteX6" fmla="*/ 1246201 w 2912407"/>
              <a:gd name="connsiteY6" fmla="*/ 751591 h 2625035"/>
              <a:gd name="connsiteX7" fmla="*/ 2281197 w 2912407"/>
              <a:gd name="connsiteY7" fmla="*/ 30280 h 2625035"/>
              <a:gd name="connsiteX0" fmla="*/ 2281197 w 2909869"/>
              <a:gd name="connsiteY0" fmla="*/ 6517 h 2601272"/>
              <a:gd name="connsiteX1" fmla="*/ 2906663 w 2909869"/>
              <a:gd name="connsiteY1" fmla="*/ 525318 h 2601272"/>
              <a:gd name="connsiteX2" fmla="*/ 2010906 w 2909869"/>
              <a:gd name="connsiteY2" fmla="*/ 1561872 h 2601272"/>
              <a:gd name="connsiteX3" fmla="*/ 1426135 w 2909869"/>
              <a:gd name="connsiteY3" fmla="*/ 2127950 h 2601272"/>
              <a:gd name="connsiteX4" fmla="*/ 51051 w 2909869"/>
              <a:gd name="connsiteY4" fmla="*/ 2582022 h 2601272"/>
              <a:gd name="connsiteX5" fmla="*/ 492933 w 2909869"/>
              <a:gd name="connsiteY5" fmla="*/ 1522807 h 2601272"/>
              <a:gd name="connsiteX6" fmla="*/ 1527788 w 2909869"/>
              <a:gd name="connsiteY6" fmla="*/ 861039 h 2601272"/>
              <a:gd name="connsiteX7" fmla="*/ 2281197 w 2909869"/>
              <a:gd name="connsiteY7" fmla="*/ 6517 h 2601272"/>
              <a:gd name="connsiteX0" fmla="*/ 2272125 w 2900797"/>
              <a:gd name="connsiteY0" fmla="*/ 6517 h 2601272"/>
              <a:gd name="connsiteX1" fmla="*/ 2897591 w 2900797"/>
              <a:gd name="connsiteY1" fmla="*/ 525318 h 2601272"/>
              <a:gd name="connsiteX2" fmla="*/ 2001834 w 2900797"/>
              <a:gd name="connsiteY2" fmla="*/ 1561872 h 2601272"/>
              <a:gd name="connsiteX3" fmla="*/ 1417063 w 2900797"/>
              <a:gd name="connsiteY3" fmla="*/ 2127950 h 2601272"/>
              <a:gd name="connsiteX4" fmla="*/ 41979 w 2900797"/>
              <a:gd name="connsiteY4" fmla="*/ 2582022 h 2601272"/>
              <a:gd name="connsiteX5" fmla="*/ 636723 w 2900797"/>
              <a:gd name="connsiteY5" fmla="*/ 1757885 h 2601272"/>
              <a:gd name="connsiteX6" fmla="*/ 1518716 w 2900797"/>
              <a:gd name="connsiteY6" fmla="*/ 861039 h 2601272"/>
              <a:gd name="connsiteX7" fmla="*/ 2272125 w 2900797"/>
              <a:gd name="connsiteY7" fmla="*/ 6517 h 2601272"/>
              <a:gd name="connsiteX0" fmla="*/ 2282713 w 2911385"/>
              <a:gd name="connsiteY0" fmla="*/ 6517 h 2601272"/>
              <a:gd name="connsiteX1" fmla="*/ 2908179 w 2911385"/>
              <a:gd name="connsiteY1" fmla="*/ 525318 h 2601272"/>
              <a:gd name="connsiteX2" fmla="*/ 2012422 w 2911385"/>
              <a:gd name="connsiteY2" fmla="*/ 1561872 h 2601272"/>
              <a:gd name="connsiteX3" fmla="*/ 1427651 w 2911385"/>
              <a:gd name="connsiteY3" fmla="*/ 2127950 h 2601272"/>
              <a:gd name="connsiteX4" fmla="*/ 52567 w 2911385"/>
              <a:gd name="connsiteY4" fmla="*/ 2582022 h 2601272"/>
              <a:gd name="connsiteX5" fmla="*/ 647311 w 2911385"/>
              <a:gd name="connsiteY5" fmla="*/ 1757885 h 2601272"/>
              <a:gd name="connsiteX6" fmla="*/ 1529304 w 2911385"/>
              <a:gd name="connsiteY6" fmla="*/ 861039 h 2601272"/>
              <a:gd name="connsiteX7" fmla="*/ 2282713 w 2911385"/>
              <a:gd name="connsiteY7" fmla="*/ 6517 h 2601272"/>
              <a:gd name="connsiteX0" fmla="*/ 2282713 w 2911385"/>
              <a:gd name="connsiteY0" fmla="*/ 6517 h 2601272"/>
              <a:gd name="connsiteX1" fmla="*/ 2908179 w 2911385"/>
              <a:gd name="connsiteY1" fmla="*/ 525318 h 2601272"/>
              <a:gd name="connsiteX2" fmla="*/ 2012422 w 2911385"/>
              <a:gd name="connsiteY2" fmla="*/ 1561872 h 2601272"/>
              <a:gd name="connsiteX3" fmla="*/ 1427651 w 2911385"/>
              <a:gd name="connsiteY3" fmla="*/ 2127950 h 2601272"/>
              <a:gd name="connsiteX4" fmla="*/ 52567 w 2911385"/>
              <a:gd name="connsiteY4" fmla="*/ 2582022 h 2601272"/>
              <a:gd name="connsiteX5" fmla="*/ 647311 w 2911385"/>
              <a:gd name="connsiteY5" fmla="*/ 1757885 h 2601272"/>
              <a:gd name="connsiteX6" fmla="*/ 1529304 w 2911385"/>
              <a:gd name="connsiteY6" fmla="*/ 861039 h 2601272"/>
              <a:gd name="connsiteX7" fmla="*/ 2282713 w 2911385"/>
              <a:gd name="connsiteY7" fmla="*/ 6517 h 2601272"/>
              <a:gd name="connsiteX0" fmla="*/ 2282713 w 2911385"/>
              <a:gd name="connsiteY0" fmla="*/ 6517 h 2599314"/>
              <a:gd name="connsiteX1" fmla="*/ 2908179 w 2911385"/>
              <a:gd name="connsiteY1" fmla="*/ 525318 h 2599314"/>
              <a:gd name="connsiteX2" fmla="*/ 2012422 w 2911385"/>
              <a:gd name="connsiteY2" fmla="*/ 1561872 h 2599314"/>
              <a:gd name="connsiteX3" fmla="*/ 1105839 w 2911385"/>
              <a:gd name="connsiteY3" fmla="*/ 2073099 h 2599314"/>
              <a:gd name="connsiteX4" fmla="*/ 52567 w 2911385"/>
              <a:gd name="connsiteY4" fmla="*/ 2582022 h 2599314"/>
              <a:gd name="connsiteX5" fmla="*/ 647311 w 2911385"/>
              <a:gd name="connsiteY5" fmla="*/ 1757885 h 2599314"/>
              <a:gd name="connsiteX6" fmla="*/ 1529304 w 2911385"/>
              <a:gd name="connsiteY6" fmla="*/ 861039 h 2599314"/>
              <a:gd name="connsiteX7" fmla="*/ 2282713 w 2911385"/>
              <a:gd name="connsiteY7" fmla="*/ 6517 h 2599314"/>
              <a:gd name="connsiteX0" fmla="*/ 2282713 w 2912504"/>
              <a:gd name="connsiteY0" fmla="*/ 6278 h 2599530"/>
              <a:gd name="connsiteX1" fmla="*/ 2908179 w 2912504"/>
              <a:gd name="connsiteY1" fmla="*/ 525079 h 2599530"/>
              <a:gd name="connsiteX2" fmla="*/ 1964151 w 2912504"/>
              <a:gd name="connsiteY2" fmla="*/ 1475437 h 2599530"/>
              <a:gd name="connsiteX3" fmla="*/ 1105839 w 2912504"/>
              <a:gd name="connsiteY3" fmla="*/ 2072860 h 2599530"/>
              <a:gd name="connsiteX4" fmla="*/ 52567 w 2912504"/>
              <a:gd name="connsiteY4" fmla="*/ 2581783 h 2599530"/>
              <a:gd name="connsiteX5" fmla="*/ 647311 w 2912504"/>
              <a:gd name="connsiteY5" fmla="*/ 1757646 h 2599530"/>
              <a:gd name="connsiteX6" fmla="*/ 1529304 w 2912504"/>
              <a:gd name="connsiteY6" fmla="*/ 860800 h 2599530"/>
              <a:gd name="connsiteX7" fmla="*/ 2282713 w 2912504"/>
              <a:gd name="connsiteY7" fmla="*/ 6278 h 2599530"/>
              <a:gd name="connsiteX0" fmla="*/ 2282713 w 2800889"/>
              <a:gd name="connsiteY0" fmla="*/ 11753 h 2605005"/>
              <a:gd name="connsiteX1" fmla="*/ 2795545 w 2800889"/>
              <a:gd name="connsiteY1" fmla="*/ 444359 h 2605005"/>
              <a:gd name="connsiteX2" fmla="*/ 1964151 w 2800889"/>
              <a:gd name="connsiteY2" fmla="*/ 1480912 h 2605005"/>
              <a:gd name="connsiteX3" fmla="*/ 1105839 w 2800889"/>
              <a:gd name="connsiteY3" fmla="*/ 2078335 h 2605005"/>
              <a:gd name="connsiteX4" fmla="*/ 52567 w 2800889"/>
              <a:gd name="connsiteY4" fmla="*/ 2587258 h 2605005"/>
              <a:gd name="connsiteX5" fmla="*/ 647311 w 2800889"/>
              <a:gd name="connsiteY5" fmla="*/ 1763121 h 2605005"/>
              <a:gd name="connsiteX6" fmla="*/ 1529304 w 2800889"/>
              <a:gd name="connsiteY6" fmla="*/ 866275 h 2605005"/>
              <a:gd name="connsiteX7" fmla="*/ 2282713 w 2800889"/>
              <a:gd name="connsiteY7" fmla="*/ 11753 h 2605005"/>
              <a:gd name="connsiteX0" fmla="*/ 2435574 w 2811434"/>
              <a:gd name="connsiteY0" fmla="*/ 11754 h 2605005"/>
              <a:gd name="connsiteX1" fmla="*/ 2795545 w 2811434"/>
              <a:gd name="connsiteY1" fmla="*/ 444359 h 2605005"/>
              <a:gd name="connsiteX2" fmla="*/ 1964151 w 2811434"/>
              <a:gd name="connsiteY2" fmla="*/ 1480912 h 2605005"/>
              <a:gd name="connsiteX3" fmla="*/ 1105839 w 2811434"/>
              <a:gd name="connsiteY3" fmla="*/ 2078335 h 2605005"/>
              <a:gd name="connsiteX4" fmla="*/ 52567 w 2811434"/>
              <a:gd name="connsiteY4" fmla="*/ 2587258 h 2605005"/>
              <a:gd name="connsiteX5" fmla="*/ 647311 w 2811434"/>
              <a:gd name="connsiteY5" fmla="*/ 1763121 h 2605005"/>
              <a:gd name="connsiteX6" fmla="*/ 1529304 w 2811434"/>
              <a:gd name="connsiteY6" fmla="*/ 866275 h 2605005"/>
              <a:gd name="connsiteX7" fmla="*/ 2435574 w 2811434"/>
              <a:gd name="connsiteY7" fmla="*/ 11754 h 2605005"/>
              <a:gd name="connsiteX0" fmla="*/ 2435574 w 2830717"/>
              <a:gd name="connsiteY0" fmla="*/ 11754 h 2605005"/>
              <a:gd name="connsiteX1" fmla="*/ 2795545 w 2830717"/>
              <a:gd name="connsiteY1" fmla="*/ 444359 h 2605005"/>
              <a:gd name="connsiteX2" fmla="*/ 1964151 w 2830717"/>
              <a:gd name="connsiteY2" fmla="*/ 1480912 h 2605005"/>
              <a:gd name="connsiteX3" fmla="*/ 1105839 w 2830717"/>
              <a:gd name="connsiteY3" fmla="*/ 2078335 h 2605005"/>
              <a:gd name="connsiteX4" fmla="*/ 52567 w 2830717"/>
              <a:gd name="connsiteY4" fmla="*/ 2587258 h 2605005"/>
              <a:gd name="connsiteX5" fmla="*/ 647311 w 2830717"/>
              <a:gd name="connsiteY5" fmla="*/ 1763121 h 2605005"/>
              <a:gd name="connsiteX6" fmla="*/ 1529304 w 2830717"/>
              <a:gd name="connsiteY6" fmla="*/ 866275 h 2605005"/>
              <a:gd name="connsiteX7" fmla="*/ 2435574 w 2830717"/>
              <a:gd name="connsiteY7" fmla="*/ 11754 h 2605005"/>
              <a:gd name="connsiteX0" fmla="*/ 2435574 w 2818590"/>
              <a:gd name="connsiteY0" fmla="*/ 36601 h 2629852"/>
              <a:gd name="connsiteX1" fmla="*/ 2795545 w 2818590"/>
              <a:gd name="connsiteY1" fmla="*/ 469206 h 2629852"/>
              <a:gd name="connsiteX2" fmla="*/ 1964151 w 2818590"/>
              <a:gd name="connsiteY2" fmla="*/ 1505759 h 2629852"/>
              <a:gd name="connsiteX3" fmla="*/ 1105839 w 2818590"/>
              <a:gd name="connsiteY3" fmla="*/ 2103182 h 2629852"/>
              <a:gd name="connsiteX4" fmla="*/ 52567 w 2818590"/>
              <a:gd name="connsiteY4" fmla="*/ 2612105 h 2629852"/>
              <a:gd name="connsiteX5" fmla="*/ 647311 w 2818590"/>
              <a:gd name="connsiteY5" fmla="*/ 1787968 h 2629852"/>
              <a:gd name="connsiteX6" fmla="*/ 1529304 w 2818590"/>
              <a:gd name="connsiteY6" fmla="*/ 891122 h 2629852"/>
              <a:gd name="connsiteX7" fmla="*/ 2435574 w 2818590"/>
              <a:gd name="connsiteY7" fmla="*/ 36601 h 2629852"/>
              <a:gd name="connsiteX0" fmla="*/ 2435574 w 2818590"/>
              <a:gd name="connsiteY0" fmla="*/ 36601 h 2613320"/>
              <a:gd name="connsiteX1" fmla="*/ 2795545 w 2818590"/>
              <a:gd name="connsiteY1" fmla="*/ 469206 h 2613320"/>
              <a:gd name="connsiteX2" fmla="*/ 1964151 w 2818590"/>
              <a:gd name="connsiteY2" fmla="*/ 1505759 h 2613320"/>
              <a:gd name="connsiteX3" fmla="*/ 1105839 w 2818590"/>
              <a:gd name="connsiteY3" fmla="*/ 2103182 h 2613320"/>
              <a:gd name="connsiteX4" fmla="*/ 52567 w 2818590"/>
              <a:gd name="connsiteY4" fmla="*/ 2612105 h 2613320"/>
              <a:gd name="connsiteX5" fmla="*/ 647311 w 2818590"/>
              <a:gd name="connsiteY5" fmla="*/ 1787968 h 2613320"/>
              <a:gd name="connsiteX6" fmla="*/ 1529304 w 2818590"/>
              <a:gd name="connsiteY6" fmla="*/ 891122 h 2613320"/>
              <a:gd name="connsiteX7" fmla="*/ 2435574 w 2818590"/>
              <a:gd name="connsiteY7" fmla="*/ 36601 h 2613320"/>
              <a:gd name="connsiteX0" fmla="*/ 2428741 w 2811757"/>
              <a:gd name="connsiteY0" fmla="*/ 36601 h 2613320"/>
              <a:gd name="connsiteX1" fmla="*/ 2788712 w 2811757"/>
              <a:gd name="connsiteY1" fmla="*/ 469206 h 2613320"/>
              <a:gd name="connsiteX2" fmla="*/ 1957318 w 2811757"/>
              <a:gd name="connsiteY2" fmla="*/ 1505759 h 2613320"/>
              <a:gd name="connsiteX3" fmla="*/ 1099006 w 2811757"/>
              <a:gd name="connsiteY3" fmla="*/ 2103182 h 2613320"/>
              <a:gd name="connsiteX4" fmla="*/ 45734 w 2811757"/>
              <a:gd name="connsiteY4" fmla="*/ 2612105 h 2613320"/>
              <a:gd name="connsiteX5" fmla="*/ 745066 w 2811757"/>
              <a:gd name="connsiteY5" fmla="*/ 1654757 h 2613320"/>
              <a:gd name="connsiteX6" fmla="*/ 1522471 w 2811757"/>
              <a:gd name="connsiteY6" fmla="*/ 891122 h 2613320"/>
              <a:gd name="connsiteX7" fmla="*/ 2428741 w 2811757"/>
              <a:gd name="connsiteY7" fmla="*/ 36601 h 2613320"/>
              <a:gd name="connsiteX0" fmla="*/ 2428741 w 2811757"/>
              <a:gd name="connsiteY0" fmla="*/ 36601 h 2613320"/>
              <a:gd name="connsiteX1" fmla="*/ 2788712 w 2811757"/>
              <a:gd name="connsiteY1" fmla="*/ 469206 h 2613320"/>
              <a:gd name="connsiteX2" fmla="*/ 1957318 w 2811757"/>
              <a:gd name="connsiteY2" fmla="*/ 1505759 h 2613320"/>
              <a:gd name="connsiteX3" fmla="*/ 1099006 w 2811757"/>
              <a:gd name="connsiteY3" fmla="*/ 2103182 h 2613320"/>
              <a:gd name="connsiteX4" fmla="*/ 45734 w 2811757"/>
              <a:gd name="connsiteY4" fmla="*/ 2612105 h 2613320"/>
              <a:gd name="connsiteX5" fmla="*/ 745066 w 2811757"/>
              <a:gd name="connsiteY5" fmla="*/ 1654757 h 2613320"/>
              <a:gd name="connsiteX6" fmla="*/ 1522471 w 2811757"/>
              <a:gd name="connsiteY6" fmla="*/ 891122 h 2613320"/>
              <a:gd name="connsiteX7" fmla="*/ 2428741 w 2811757"/>
              <a:gd name="connsiteY7" fmla="*/ 36601 h 2613320"/>
              <a:gd name="connsiteX0" fmla="*/ 2426657 w 2809673"/>
              <a:gd name="connsiteY0" fmla="*/ 36601 h 2613320"/>
              <a:gd name="connsiteX1" fmla="*/ 2786628 w 2809673"/>
              <a:gd name="connsiteY1" fmla="*/ 469206 h 2613320"/>
              <a:gd name="connsiteX2" fmla="*/ 1955234 w 2809673"/>
              <a:gd name="connsiteY2" fmla="*/ 1505759 h 2613320"/>
              <a:gd name="connsiteX3" fmla="*/ 1096922 w 2809673"/>
              <a:gd name="connsiteY3" fmla="*/ 2103182 h 2613320"/>
              <a:gd name="connsiteX4" fmla="*/ 43650 w 2809673"/>
              <a:gd name="connsiteY4" fmla="*/ 2612105 h 2613320"/>
              <a:gd name="connsiteX5" fmla="*/ 742982 w 2809673"/>
              <a:gd name="connsiteY5" fmla="*/ 1654757 h 2613320"/>
              <a:gd name="connsiteX6" fmla="*/ 1520387 w 2809673"/>
              <a:gd name="connsiteY6" fmla="*/ 891122 h 2613320"/>
              <a:gd name="connsiteX7" fmla="*/ 2426657 w 2809673"/>
              <a:gd name="connsiteY7" fmla="*/ 36601 h 2613320"/>
              <a:gd name="connsiteX0" fmla="*/ 2426657 w 2809673"/>
              <a:gd name="connsiteY0" fmla="*/ 36601 h 2613320"/>
              <a:gd name="connsiteX1" fmla="*/ 2786628 w 2809673"/>
              <a:gd name="connsiteY1" fmla="*/ 469206 h 2613320"/>
              <a:gd name="connsiteX2" fmla="*/ 1955234 w 2809673"/>
              <a:gd name="connsiteY2" fmla="*/ 1505759 h 2613320"/>
              <a:gd name="connsiteX3" fmla="*/ 1096922 w 2809673"/>
              <a:gd name="connsiteY3" fmla="*/ 2103182 h 2613320"/>
              <a:gd name="connsiteX4" fmla="*/ 43650 w 2809673"/>
              <a:gd name="connsiteY4" fmla="*/ 2612105 h 2613320"/>
              <a:gd name="connsiteX5" fmla="*/ 742982 w 2809673"/>
              <a:gd name="connsiteY5" fmla="*/ 1599906 h 2613320"/>
              <a:gd name="connsiteX6" fmla="*/ 1520387 w 2809673"/>
              <a:gd name="connsiteY6" fmla="*/ 891122 h 2613320"/>
              <a:gd name="connsiteX7" fmla="*/ 2426657 w 2809673"/>
              <a:gd name="connsiteY7" fmla="*/ 36601 h 2613320"/>
              <a:gd name="connsiteX0" fmla="*/ 2426657 w 2809673"/>
              <a:gd name="connsiteY0" fmla="*/ 36601 h 2613320"/>
              <a:gd name="connsiteX1" fmla="*/ 2786628 w 2809673"/>
              <a:gd name="connsiteY1" fmla="*/ 469206 h 2613320"/>
              <a:gd name="connsiteX2" fmla="*/ 1955234 w 2809673"/>
              <a:gd name="connsiteY2" fmla="*/ 1505759 h 2613320"/>
              <a:gd name="connsiteX3" fmla="*/ 1096922 w 2809673"/>
              <a:gd name="connsiteY3" fmla="*/ 2103182 h 2613320"/>
              <a:gd name="connsiteX4" fmla="*/ 43650 w 2809673"/>
              <a:gd name="connsiteY4" fmla="*/ 2612105 h 2613320"/>
              <a:gd name="connsiteX5" fmla="*/ 742982 w 2809673"/>
              <a:gd name="connsiteY5" fmla="*/ 1599906 h 2613320"/>
              <a:gd name="connsiteX6" fmla="*/ 1520387 w 2809673"/>
              <a:gd name="connsiteY6" fmla="*/ 891122 h 2613320"/>
              <a:gd name="connsiteX7" fmla="*/ 2426657 w 2809673"/>
              <a:gd name="connsiteY7" fmla="*/ 36601 h 2613320"/>
              <a:gd name="connsiteX0" fmla="*/ 2426657 w 2809673"/>
              <a:gd name="connsiteY0" fmla="*/ 36601 h 2613402"/>
              <a:gd name="connsiteX1" fmla="*/ 2786628 w 2809673"/>
              <a:gd name="connsiteY1" fmla="*/ 469206 h 2613402"/>
              <a:gd name="connsiteX2" fmla="*/ 1955234 w 2809673"/>
              <a:gd name="connsiteY2" fmla="*/ 1505759 h 2613402"/>
              <a:gd name="connsiteX3" fmla="*/ 1096921 w 2809673"/>
              <a:gd name="connsiteY3" fmla="*/ 2126690 h 2613402"/>
              <a:gd name="connsiteX4" fmla="*/ 43650 w 2809673"/>
              <a:gd name="connsiteY4" fmla="*/ 2612105 h 2613402"/>
              <a:gd name="connsiteX5" fmla="*/ 742982 w 2809673"/>
              <a:gd name="connsiteY5" fmla="*/ 1599906 h 2613402"/>
              <a:gd name="connsiteX6" fmla="*/ 1520387 w 2809673"/>
              <a:gd name="connsiteY6" fmla="*/ 891122 h 2613402"/>
              <a:gd name="connsiteX7" fmla="*/ 2426657 w 2809673"/>
              <a:gd name="connsiteY7" fmla="*/ 36601 h 2613402"/>
              <a:gd name="connsiteX0" fmla="*/ 2426657 w 2809673"/>
              <a:gd name="connsiteY0" fmla="*/ 36601 h 2647006"/>
              <a:gd name="connsiteX1" fmla="*/ 2786628 w 2809673"/>
              <a:gd name="connsiteY1" fmla="*/ 469206 h 2647006"/>
              <a:gd name="connsiteX2" fmla="*/ 1955234 w 2809673"/>
              <a:gd name="connsiteY2" fmla="*/ 1505759 h 2647006"/>
              <a:gd name="connsiteX3" fmla="*/ 1096921 w 2809673"/>
              <a:gd name="connsiteY3" fmla="*/ 2126690 h 2647006"/>
              <a:gd name="connsiteX4" fmla="*/ 43650 w 2809673"/>
              <a:gd name="connsiteY4" fmla="*/ 2612105 h 2647006"/>
              <a:gd name="connsiteX5" fmla="*/ 742982 w 2809673"/>
              <a:gd name="connsiteY5" fmla="*/ 1599906 h 2647006"/>
              <a:gd name="connsiteX6" fmla="*/ 1520387 w 2809673"/>
              <a:gd name="connsiteY6" fmla="*/ 891122 h 2647006"/>
              <a:gd name="connsiteX7" fmla="*/ 2426657 w 2809673"/>
              <a:gd name="connsiteY7" fmla="*/ 36601 h 2647006"/>
              <a:gd name="connsiteX0" fmla="*/ 2426657 w 2806645"/>
              <a:gd name="connsiteY0" fmla="*/ 35678 h 2646813"/>
              <a:gd name="connsiteX1" fmla="*/ 2786628 w 2806645"/>
              <a:gd name="connsiteY1" fmla="*/ 468283 h 2646813"/>
              <a:gd name="connsiteX2" fmla="*/ 2003507 w 2806645"/>
              <a:gd name="connsiteY2" fmla="*/ 1426477 h 2646813"/>
              <a:gd name="connsiteX3" fmla="*/ 1096921 w 2806645"/>
              <a:gd name="connsiteY3" fmla="*/ 2125767 h 2646813"/>
              <a:gd name="connsiteX4" fmla="*/ 43650 w 2806645"/>
              <a:gd name="connsiteY4" fmla="*/ 2611182 h 2646813"/>
              <a:gd name="connsiteX5" fmla="*/ 742982 w 2806645"/>
              <a:gd name="connsiteY5" fmla="*/ 1598983 h 2646813"/>
              <a:gd name="connsiteX6" fmla="*/ 1520387 w 2806645"/>
              <a:gd name="connsiteY6" fmla="*/ 890199 h 2646813"/>
              <a:gd name="connsiteX7" fmla="*/ 2426657 w 2806645"/>
              <a:gd name="connsiteY7" fmla="*/ 35678 h 2646813"/>
              <a:gd name="connsiteX0" fmla="*/ 2426657 w 2845311"/>
              <a:gd name="connsiteY0" fmla="*/ 34115 h 2645250"/>
              <a:gd name="connsiteX1" fmla="*/ 2786628 w 2845311"/>
              <a:gd name="connsiteY1" fmla="*/ 466720 h 2645250"/>
              <a:gd name="connsiteX2" fmla="*/ 2003507 w 2845311"/>
              <a:gd name="connsiteY2" fmla="*/ 1424914 h 2645250"/>
              <a:gd name="connsiteX3" fmla="*/ 1096921 w 2845311"/>
              <a:gd name="connsiteY3" fmla="*/ 2124204 h 2645250"/>
              <a:gd name="connsiteX4" fmla="*/ 43650 w 2845311"/>
              <a:gd name="connsiteY4" fmla="*/ 2609619 h 2645250"/>
              <a:gd name="connsiteX5" fmla="*/ 742982 w 2845311"/>
              <a:gd name="connsiteY5" fmla="*/ 1597420 h 2645250"/>
              <a:gd name="connsiteX6" fmla="*/ 1520387 w 2845311"/>
              <a:gd name="connsiteY6" fmla="*/ 888636 h 2645250"/>
              <a:gd name="connsiteX7" fmla="*/ 2426657 w 2845311"/>
              <a:gd name="connsiteY7" fmla="*/ 34115 h 2645250"/>
              <a:gd name="connsiteX0" fmla="*/ 2426657 w 2893203"/>
              <a:gd name="connsiteY0" fmla="*/ 41206 h 2652341"/>
              <a:gd name="connsiteX1" fmla="*/ 2786628 w 2893203"/>
              <a:gd name="connsiteY1" fmla="*/ 473811 h 2652341"/>
              <a:gd name="connsiteX2" fmla="*/ 2003507 w 2893203"/>
              <a:gd name="connsiteY2" fmla="*/ 1432005 h 2652341"/>
              <a:gd name="connsiteX3" fmla="*/ 1096921 w 2893203"/>
              <a:gd name="connsiteY3" fmla="*/ 2131295 h 2652341"/>
              <a:gd name="connsiteX4" fmla="*/ 43650 w 2893203"/>
              <a:gd name="connsiteY4" fmla="*/ 2616710 h 2652341"/>
              <a:gd name="connsiteX5" fmla="*/ 742982 w 2893203"/>
              <a:gd name="connsiteY5" fmla="*/ 1604511 h 2652341"/>
              <a:gd name="connsiteX6" fmla="*/ 1520387 w 2893203"/>
              <a:gd name="connsiteY6" fmla="*/ 895727 h 2652341"/>
              <a:gd name="connsiteX7" fmla="*/ 2426657 w 2893203"/>
              <a:gd name="connsiteY7" fmla="*/ 41206 h 2652341"/>
              <a:gd name="connsiteX0" fmla="*/ 2426657 w 2855432"/>
              <a:gd name="connsiteY0" fmla="*/ 42635 h 2653770"/>
              <a:gd name="connsiteX1" fmla="*/ 2786628 w 2855432"/>
              <a:gd name="connsiteY1" fmla="*/ 475240 h 2653770"/>
              <a:gd name="connsiteX2" fmla="*/ 2003507 w 2855432"/>
              <a:gd name="connsiteY2" fmla="*/ 1433434 h 2653770"/>
              <a:gd name="connsiteX3" fmla="*/ 1096921 w 2855432"/>
              <a:gd name="connsiteY3" fmla="*/ 2132724 h 2653770"/>
              <a:gd name="connsiteX4" fmla="*/ 43650 w 2855432"/>
              <a:gd name="connsiteY4" fmla="*/ 2618139 h 2653770"/>
              <a:gd name="connsiteX5" fmla="*/ 742982 w 2855432"/>
              <a:gd name="connsiteY5" fmla="*/ 1605940 h 2653770"/>
              <a:gd name="connsiteX6" fmla="*/ 1520387 w 2855432"/>
              <a:gd name="connsiteY6" fmla="*/ 897156 h 2653770"/>
              <a:gd name="connsiteX7" fmla="*/ 2426657 w 2855432"/>
              <a:gd name="connsiteY7" fmla="*/ 42635 h 2653770"/>
              <a:gd name="connsiteX0" fmla="*/ 2426657 w 2808657"/>
              <a:gd name="connsiteY0" fmla="*/ 36792 h 2647055"/>
              <a:gd name="connsiteX1" fmla="*/ 2786628 w 2808657"/>
              <a:gd name="connsiteY1" fmla="*/ 469397 h 2647055"/>
              <a:gd name="connsiteX2" fmla="*/ 1971325 w 2808657"/>
              <a:gd name="connsiteY2" fmla="*/ 1521622 h 2647055"/>
              <a:gd name="connsiteX3" fmla="*/ 1096921 w 2808657"/>
              <a:gd name="connsiteY3" fmla="*/ 2126881 h 2647055"/>
              <a:gd name="connsiteX4" fmla="*/ 43650 w 2808657"/>
              <a:gd name="connsiteY4" fmla="*/ 2612296 h 2647055"/>
              <a:gd name="connsiteX5" fmla="*/ 742982 w 2808657"/>
              <a:gd name="connsiteY5" fmla="*/ 1600097 h 2647055"/>
              <a:gd name="connsiteX6" fmla="*/ 1520387 w 2808657"/>
              <a:gd name="connsiteY6" fmla="*/ 891313 h 2647055"/>
              <a:gd name="connsiteX7" fmla="*/ 2426657 w 2808657"/>
              <a:gd name="connsiteY7" fmla="*/ 36792 h 2647055"/>
              <a:gd name="connsiteX0" fmla="*/ 2426657 w 2808657"/>
              <a:gd name="connsiteY0" fmla="*/ 36792 h 2647055"/>
              <a:gd name="connsiteX1" fmla="*/ 2786628 w 2808657"/>
              <a:gd name="connsiteY1" fmla="*/ 469397 h 2647055"/>
              <a:gd name="connsiteX2" fmla="*/ 1971325 w 2808657"/>
              <a:gd name="connsiteY2" fmla="*/ 1521622 h 2647055"/>
              <a:gd name="connsiteX3" fmla="*/ 1096921 w 2808657"/>
              <a:gd name="connsiteY3" fmla="*/ 2126881 h 2647055"/>
              <a:gd name="connsiteX4" fmla="*/ 43650 w 2808657"/>
              <a:gd name="connsiteY4" fmla="*/ 2612296 h 2647055"/>
              <a:gd name="connsiteX5" fmla="*/ 742982 w 2808657"/>
              <a:gd name="connsiteY5" fmla="*/ 1600097 h 2647055"/>
              <a:gd name="connsiteX6" fmla="*/ 1520387 w 2808657"/>
              <a:gd name="connsiteY6" fmla="*/ 891313 h 2647055"/>
              <a:gd name="connsiteX7" fmla="*/ 2426657 w 2808657"/>
              <a:gd name="connsiteY7" fmla="*/ 36792 h 2647055"/>
              <a:gd name="connsiteX0" fmla="*/ 2426657 w 2801826"/>
              <a:gd name="connsiteY0" fmla="*/ 10802 h 2621065"/>
              <a:gd name="connsiteX1" fmla="*/ 2786628 w 2801826"/>
              <a:gd name="connsiteY1" fmla="*/ 443407 h 2621065"/>
              <a:gd name="connsiteX2" fmla="*/ 1971325 w 2801826"/>
              <a:gd name="connsiteY2" fmla="*/ 1495632 h 2621065"/>
              <a:gd name="connsiteX3" fmla="*/ 1096921 w 2801826"/>
              <a:gd name="connsiteY3" fmla="*/ 2100891 h 2621065"/>
              <a:gd name="connsiteX4" fmla="*/ 43650 w 2801826"/>
              <a:gd name="connsiteY4" fmla="*/ 2586306 h 2621065"/>
              <a:gd name="connsiteX5" fmla="*/ 742982 w 2801826"/>
              <a:gd name="connsiteY5" fmla="*/ 1574107 h 2621065"/>
              <a:gd name="connsiteX6" fmla="*/ 1504297 w 2801826"/>
              <a:gd name="connsiteY6" fmla="*/ 841815 h 2621065"/>
              <a:gd name="connsiteX7" fmla="*/ 2426657 w 2801826"/>
              <a:gd name="connsiteY7" fmla="*/ 10802 h 2621065"/>
              <a:gd name="connsiteX0" fmla="*/ 2426657 w 2801826"/>
              <a:gd name="connsiteY0" fmla="*/ 10802 h 2621065"/>
              <a:gd name="connsiteX1" fmla="*/ 2786628 w 2801826"/>
              <a:gd name="connsiteY1" fmla="*/ 443407 h 2621065"/>
              <a:gd name="connsiteX2" fmla="*/ 1971325 w 2801826"/>
              <a:gd name="connsiteY2" fmla="*/ 1495632 h 2621065"/>
              <a:gd name="connsiteX3" fmla="*/ 1096921 w 2801826"/>
              <a:gd name="connsiteY3" fmla="*/ 2100891 h 2621065"/>
              <a:gd name="connsiteX4" fmla="*/ 43650 w 2801826"/>
              <a:gd name="connsiteY4" fmla="*/ 2586306 h 2621065"/>
              <a:gd name="connsiteX5" fmla="*/ 742982 w 2801826"/>
              <a:gd name="connsiteY5" fmla="*/ 1574107 h 2621065"/>
              <a:gd name="connsiteX6" fmla="*/ 1504297 w 2801826"/>
              <a:gd name="connsiteY6" fmla="*/ 841815 h 2621065"/>
              <a:gd name="connsiteX7" fmla="*/ 2426657 w 2801826"/>
              <a:gd name="connsiteY7" fmla="*/ 10802 h 2621065"/>
              <a:gd name="connsiteX0" fmla="*/ 2426657 w 2801826"/>
              <a:gd name="connsiteY0" fmla="*/ 10802 h 2621065"/>
              <a:gd name="connsiteX1" fmla="*/ 2786628 w 2801826"/>
              <a:gd name="connsiteY1" fmla="*/ 443407 h 2621065"/>
              <a:gd name="connsiteX2" fmla="*/ 1971325 w 2801826"/>
              <a:gd name="connsiteY2" fmla="*/ 1495632 h 2621065"/>
              <a:gd name="connsiteX3" fmla="*/ 1096921 w 2801826"/>
              <a:gd name="connsiteY3" fmla="*/ 2100891 h 2621065"/>
              <a:gd name="connsiteX4" fmla="*/ 43650 w 2801826"/>
              <a:gd name="connsiteY4" fmla="*/ 2586306 h 2621065"/>
              <a:gd name="connsiteX5" fmla="*/ 742982 w 2801826"/>
              <a:gd name="connsiteY5" fmla="*/ 1574107 h 2621065"/>
              <a:gd name="connsiteX6" fmla="*/ 1504297 w 2801826"/>
              <a:gd name="connsiteY6" fmla="*/ 841815 h 2621065"/>
              <a:gd name="connsiteX7" fmla="*/ 2426657 w 2801826"/>
              <a:gd name="connsiteY7" fmla="*/ 10802 h 2621065"/>
              <a:gd name="connsiteX0" fmla="*/ 2426657 w 2800605"/>
              <a:gd name="connsiteY0" fmla="*/ 10232 h 2621517"/>
              <a:gd name="connsiteX1" fmla="*/ 2786628 w 2800605"/>
              <a:gd name="connsiteY1" fmla="*/ 442837 h 2621517"/>
              <a:gd name="connsiteX2" fmla="*/ 1995461 w 2800605"/>
              <a:gd name="connsiteY2" fmla="*/ 1385359 h 2621517"/>
              <a:gd name="connsiteX3" fmla="*/ 1096921 w 2800605"/>
              <a:gd name="connsiteY3" fmla="*/ 2100321 h 2621517"/>
              <a:gd name="connsiteX4" fmla="*/ 43650 w 2800605"/>
              <a:gd name="connsiteY4" fmla="*/ 2585736 h 2621517"/>
              <a:gd name="connsiteX5" fmla="*/ 742982 w 2800605"/>
              <a:gd name="connsiteY5" fmla="*/ 1573537 h 2621517"/>
              <a:gd name="connsiteX6" fmla="*/ 1504297 w 2800605"/>
              <a:gd name="connsiteY6" fmla="*/ 841245 h 2621517"/>
              <a:gd name="connsiteX7" fmla="*/ 2426657 w 2800605"/>
              <a:gd name="connsiteY7" fmla="*/ 10232 h 2621517"/>
              <a:gd name="connsiteX0" fmla="*/ 2426657 w 2800605"/>
              <a:gd name="connsiteY0" fmla="*/ 10232 h 2626585"/>
              <a:gd name="connsiteX1" fmla="*/ 2786628 w 2800605"/>
              <a:gd name="connsiteY1" fmla="*/ 442837 h 2626585"/>
              <a:gd name="connsiteX2" fmla="*/ 1995461 w 2800605"/>
              <a:gd name="connsiteY2" fmla="*/ 1385359 h 2626585"/>
              <a:gd name="connsiteX3" fmla="*/ 1096921 w 2800605"/>
              <a:gd name="connsiteY3" fmla="*/ 2100321 h 2626585"/>
              <a:gd name="connsiteX4" fmla="*/ 43650 w 2800605"/>
              <a:gd name="connsiteY4" fmla="*/ 2585736 h 2626585"/>
              <a:gd name="connsiteX5" fmla="*/ 742982 w 2800605"/>
              <a:gd name="connsiteY5" fmla="*/ 1573537 h 2626585"/>
              <a:gd name="connsiteX6" fmla="*/ 1504297 w 2800605"/>
              <a:gd name="connsiteY6" fmla="*/ 841245 h 2626585"/>
              <a:gd name="connsiteX7" fmla="*/ 2426657 w 2800605"/>
              <a:gd name="connsiteY7" fmla="*/ 10232 h 2626585"/>
              <a:gd name="connsiteX0" fmla="*/ 2426657 w 2800605"/>
              <a:gd name="connsiteY0" fmla="*/ 10232 h 2618992"/>
              <a:gd name="connsiteX1" fmla="*/ 2786628 w 2800605"/>
              <a:gd name="connsiteY1" fmla="*/ 442837 h 2618992"/>
              <a:gd name="connsiteX2" fmla="*/ 1995461 w 2800605"/>
              <a:gd name="connsiteY2" fmla="*/ 1385359 h 2618992"/>
              <a:gd name="connsiteX3" fmla="*/ 1096921 w 2800605"/>
              <a:gd name="connsiteY3" fmla="*/ 2100321 h 2618992"/>
              <a:gd name="connsiteX4" fmla="*/ 43650 w 2800605"/>
              <a:gd name="connsiteY4" fmla="*/ 2585736 h 2618992"/>
              <a:gd name="connsiteX5" fmla="*/ 742982 w 2800605"/>
              <a:gd name="connsiteY5" fmla="*/ 1573537 h 2618992"/>
              <a:gd name="connsiteX6" fmla="*/ 1504297 w 2800605"/>
              <a:gd name="connsiteY6" fmla="*/ 841245 h 2618992"/>
              <a:gd name="connsiteX7" fmla="*/ 2426657 w 2800605"/>
              <a:gd name="connsiteY7" fmla="*/ 10232 h 2618992"/>
              <a:gd name="connsiteX0" fmla="*/ 2426657 w 2855229"/>
              <a:gd name="connsiteY0" fmla="*/ 15304 h 2624064"/>
              <a:gd name="connsiteX1" fmla="*/ 2786628 w 2855229"/>
              <a:gd name="connsiteY1" fmla="*/ 447909 h 2624064"/>
              <a:gd name="connsiteX2" fmla="*/ 1096921 w 2855229"/>
              <a:gd name="connsiteY2" fmla="*/ 2105393 h 2624064"/>
              <a:gd name="connsiteX3" fmla="*/ 43650 w 2855229"/>
              <a:gd name="connsiteY3" fmla="*/ 2590808 h 2624064"/>
              <a:gd name="connsiteX4" fmla="*/ 742982 w 2855229"/>
              <a:gd name="connsiteY4" fmla="*/ 1578609 h 2624064"/>
              <a:gd name="connsiteX5" fmla="*/ 1504297 w 2855229"/>
              <a:gd name="connsiteY5" fmla="*/ 846317 h 2624064"/>
              <a:gd name="connsiteX6" fmla="*/ 2426657 w 2855229"/>
              <a:gd name="connsiteY6" fmla="*/ 15304 h 2624064"/>
              <a:gd name="connsiteX0" fmla="*/ 2383007 w 2811579"/>
              <a:gd name="connsiteY0" fmla="*/ 15304 h 2624064"/>
              <a:gd name="connsiteX1" fmla="*/ 2742978 w 2811579"/>
              <a:gd name="connsiteY1" fmla="*/ 447909 h 2624064"/>
              <a:gd name="connsiteX2" fmla="*/ 1053271 w 2811579"/>
              <a:gd name="connsiteY2" fmla="*/ 2105393 h 2624064"/>
              <a:gd name="connsiteX3" fmla="*/ 0 w 2811579"/>
              <a:gd name="connsiteY3" fmla="*/ 2590808 h 2624064"/>
              <a:gd name="connsiteX4" fmla="*/ 1460647 w 2811579"/>
              <a:gd name="connsiteY4" fmla="*/ 846317 h 2624064"/>
              <a:gd name="connsiteX5" fmla="*/ 2383007 w 2811579"/>
              <a:gd name="connsiteY5" fmla="*/ 15304 h 2624064"/>
              <a:gd name="connsiteX0" fmla="*/ 2383007 w 2811579"/>
              <a:gd name="connsiteY0" fmla="*/ 15304 h 2624064"/>
              <a:gd name="connsiteX1" fmla="*/ 2742978 w 2811579"/>
              <a:gd name="connsiteY1" fmla="*/ 447909 h 2624064"/>
              <a:gd name="connsiteX2" fmla="*/ 1053271 w 2811579"/>
              <a:gd name="connsiteY2" fmla="*/ 2105393 h 2624064"/>
              <a:gd name="connsiteX3" fmla="*/ 0 w 2811579"/>
              <a:gd name="connsiteY3" fmla="*/ 2590808 h 2624064"/>
              <a:gd name="connsiteX4" fmla="*/ 1460647 w 2811579"/>
              <a:gd name="connsiteY4" fmla="*/ 846317 h 2624064"/>
              <a:gd name="connsiteX5" fmla="*/ 2383007 w 2811579"/>
              <a:gd name="connsiteY5" fmla="*/ 15304 h 2624064"/>
              <a:gd name="connsiteX0" fmla="*/ 2383007 w 2816649"/>
              <a:gd name="connsiteY0" fmla="*/ 26731 h 2635491"/>
              <a:gd name="connsiteX1" fmla="*/ 2742978 w 2816649"/>
              <a:gd name="connsiteY1" fmla="*/ 459336 h 2635491"/>
              <a:gd name="connsiteX2" fmla="*/ 1053271 w 2816649"/>
              <a:gd name="connsiteY2" fmla="*/ 2116820 h 2635491"/>
              <a:gd name="connsiteX3" fmla="*/ 0 w 2816649"/>
              <a:gd name="connsiteY3" fmla="*/ 2602235 h 2635491"/>
              <a:gd name="connsiteX4" fmla="*/ 1203197 w 2816649"/>
              <a:gd name="connsiteY4" fmla="*/ 1053643 h 2635491"/>
              <a:gd name="connsiteX5" fmla="*/ 2383007 w 2816649"/>
              <a:gd name="connsiteY5" fmla="*/ 26731 h 2635491"/>
              <a:gd name="connsiteX0" fmla="*/ 2425945 w 2859587"/>
              <a:gd name="connsiteY0" fmla="*/ 26731 h 2635491"/>
              <a:gd name="connsiteX1" fmla="*/ 2785916 w 2859587"/>
              <a:gd name="connsiteY1" fmla="*/ 459336 h 2635491"/>
              <a:gd name="connsiteX2" fmla="*/ 1096209 w 2859587"/>
              <a:gd name="connsiteY2" fmla="*/ 2116820 h 2635491"/>
              <a:gd name="connsiteX3" fmla="*/ 42938 w 2859587"/>
              <a:gd name="connsiteY3" fmla="*/ 2602235 h 2635491"/>
              <a:gd name="connsiteX4" fmla="*/ 1246135 w 2859587"/>
              <a:gd name="connsiteY4" fmla="*/ 1053643 h 2635491"/>
              <a:gd name="connsiteX5" fmla="*/ 2425945 w 2859587"/>
              <a:gd name="connsiteY5" fmla="*/ 26731 h 2635491"/>
              <a:gd name="connsiteX0" fmla="*/ 2425945 w 2904523"/>
              <a:gd name="connsiteY0" fmla="*/ 91703 h 2700463"/>
              <a:gd name="connsiteX1" fmla="*/ 2785916 w 2904523"/>
              <a:gd name="connsiteY1" fmla="*/ 524308 h 2700463"/>
              <a:gd name="connsiteX2" fmla="*/ 1096209 w 2904523"/>
              <a:gd name="connsiteY2" fmla="*/ 2181792 h 2700463"/>
              <a:gd name="connsiteX3" fmla="*/ 42938 w 2904523"/>
              <a:gd name="connsiteY3" fmla="*/ 2667207 h 2700463"/>
              <a:gd name="connsiteX4" fmla="*/ 1246135 w 2904523"/>
              <a:gd name="connsiteY4" fmla="*/ 1118615 h 2700463"/>
              <a:gd name="connsiteX5" fmla="*/ 2425945 w 2904523"/>
              <a:gd name="connsiteY5" fmla="*/ 91703 h 270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523" h="2700463">
                <a:moveTo>
                  <a:pt x="2425945" y="91703"/>
                </a:moveTo>
                <a:cubicBezTo>
                  <a:pt x="2935441" y="-169704"/>
                  <a:pt x="3007539" y="175960"/>
                  <a:pt x="2785916" y="524308"/>
                </a:cubicBezTo>
                <a:cubicBezTo>
                  <a:pt x="2564293" y="872656"/>
                  <a:pt x="1553372" y="1824642"/>
                  <a:pt x="1096209" y="2181792"/>
                </a:cubicBezTo>
                <a:cubicBezTo>
                  <a:pt x="891588" y="2334840"/>
                  <a:pt x="340695" y="2832657"/>
                  <a:pt x="42938" y="2667207"/>
                </a:cubicBezTo>
                <a:cubicBezTo>
                  <a:pt x="-227070" y="2449526"/>
                  <a:pt x="848967" y="1547866"/>
                  <a:pt x="1246135" y="1118615"/>
                </a:cubicBezTo>
                <a:cubicBezTo>
                  <a:pt x="1643303" y="689364"/>
                  <a:pt x="1916449" y="353110"/>
                  <a:pt x="2425945" y="91703"/>
                </a:cubicBezTo>
                <a:close/>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Helvetica"/>
              <a:cs typeface="Helvetica"/>
            </a:endParaRPr>
          </a:p>
        </p:txBody>
      </p:sp>
      <p:sp>
        <p:nvSpPr>
          <p:cNvPr id="13" name="Freeform: Shape 9">
            <a:extLst>
              <a:ext uri="{FF2B5EF4-FFF2-40B4-BE49-F238E27FC236}">
                <a16:creationId xmlns:a16="http://schemas.microsoft.com/office/drawing/2014/main" id="{6AD22E53-3769-EA48-B46E-7C7FF7614C3D}"/>
              </a:ext>
            </a:extLst>
          </p:cNvPr>
          <p:cNvSpPr/>
          <p:nvPr/>
        </p:nvSpPr>
        <p:spPr>
          <a:xfrm>
            <a:off x="23560" y="2508640"/>
            <a:ext cx="9119955" cy="3810000"/>
          </a:xfrm>
          <a:custGeom>
            <a:avLst/>
            <a:gdLst>
              <a:gd name="connsiteX0" fmla="*/ 0 w 5692140"/>
              <a:gd name="connsiteY0" fmla="*/ 2056335 h 2483132"/>
              <a:gd name="connsiteX1" fmla="*/ 708660 w 5692140"/>
              <a:gd name="connsiteY1" fmla="*/ 1835355 h 2483132"/>
              <a:gd name="connsiteX2" fmla="*/ 1493520 w 5692140"/>
              <a:gd name="connsiteY2" fmla="*/ 1412445 h 2483132"/>
              <a:gd name="connsiteX3" fmla="*/ 2148840 w 5692140"/>
              <a:gd name="connsiteY3" fmla="*/ 924765 h 2483132"/>
              <a:gd name="connsiteX4" fmla="*/ 2152650 w 5692140"/>
              <a:gd name="connsiteY4" fmla="*/ 924765 h 2483132"/>
              <a:gd name="connsiteX5" fmla="*/ 2621280 w 5692140"/>
              <a:gd name="connsiteY5" fmla="*/ 437085 h 2483132"/>
              <a:gd name="connsiteX6" fmla="*/ 3086100 w 5692140"/>
              <a:gd name="connsiteY6" fmla="*/ 40845 h 2483132"/>
              <a:gd name="connsiteX7" fmla="*/ 3528060 w 5692140"/>
              <a:gd name="connsiteY7" fmla="*/ 75135 h 2483132"/>
              <a:gd name="connsiteX8" fmla="*/ 3383280 w 5692140"/>
              <a:gd name="connsiteY8" fmla="*/ 593295 h 2483132"/>
              <a:gd name="connsiteX9" fmla="*/ 2971800 w 5692140"/>
              <a:gd name="connsiteY9" fmla="*/ 1107645 h 2483132"/>
              <a:gd name="connsiteX10" fmla="*/ 2693670 w 5692140"/>
              <a:gd name="connsiteY10" fmla="*/ 1671525 h 2483132"/>
              <a:gd name="connsiteX11" fmla="*/ 2678430 w 5692140"/>
              <a:gd name="connsiteY11" fmla="*/ 2056335 h 2483132"/>
              <a:gd name="connsiteX12" fmla="*/ 3268980 w 5692140"/>
              <a:gd name="connsiteY12" fmla="*/ 2326845 h 2483132"/>
              <a:gd name="connsiteX13" fmla="*/ 4038600 w 5692140"/>
              <a:gd name="connsiteY13" fmla="*/ 2479245 h 2483132"/>
              <a:gd name="connsiteX14" fmla="*/ 5692140 w 5692140"/>
              <a:gd name="connsiteY14" fmla="*/ 2441145 h 2483132"/>
              <a:gd name="connsiteX15" fmla="*/ 5692140 w 5692140"/>
              <a:gd name="connsiteY15" fmla="*/ 2441145 h 2483132"/>
              <a:gd name="connsiteX0" fmla="*/ 0 w 5692140"/>
              <a:gd name="connsiteY0" fmla="*/ 2056335 h 2483132"/>
              <a:gd name="connsiteX1" fmla="*/ 708660 w 5692140"/>
              <a:gd name="connsiteY1" fmla="*/ 1835355 h 2483132"/>
              <a:gd name="connsiteX2" fmla="*/ 1493520 w 5692140"/>
              <a:gd name="connsiteY2" fmla="*/ 1412445 h 2483132"/>
              <a:gd name="connsiteX3" fmla="*/ 2148840 w 5692140"/>
              <a:gd name="connsiteY3" fmla="*/ 924765 h 2483132"/>
              <a:gd name="connsiteX4" fmla="*/ 2118360 w 5692140"/>
              <a:gd name="connsiteY4" fmla="*/ 924765 h 2483132"/>
              <a:gd name="connsiteX5" fmla="*/ 2621280 w 5692140"/>
              <a:gd name="connsiteY5" fmla="*/ 437085 h 2483132"/>
              <a:gd name="connsiteX6" fmla="*/ 3086100 w 5692140"/>
              <a:gd name="connsiteY6" fmla="*/ 40845 h 2483132"/>
              <a:gd name="connsiteX7" fmla="*/ 3528060 w 5692140"/>
              <a:gd name="connsiteY7" fmla="*/ 75135 h 2483132"/>
              <a:gd name="connsiteX8" fmla="*/ 3383280 w 5692140"/>
              <a:gd name="connsiteY8" fmla="*/ 593295 h 2483132"/>
              <a:gd name="connsiteX9" fmla="*/ 2971800 w 5692140"/>
              <a:gd name="connsiteY9" fmla="*/ 1107645 h 2483132"/>
              <a:gd name="connsiteX10" fmla="*/ 2693670 w 5692140"/>
              <a:gd name="connsiteY10" fmla="*/ 1671525 h 2483132"/>
              <a:gd name="connsiteX11" fmla="*/ 2678430 w 5692140"/>
              <a:gd name="connsiteY11" fmla="*/ 2056335 h 2483132"/>
              <a:gd name="connsiteX12" fmla="*/ 3268980 w 5692140"/>
              <a:gd name="connsiteY12" fmla="*/ 2326845 h 2483132"/>
              <a:gd name="connsiteX13" fmla="*/ 4038600 w 5692140"/>
              <a:gd name="connsiteY13" fmla="*/ 2479245 h 2483132"/>
              <a:gd name="connsiteX14" fmla="*/ 5692140 w 5692140"/>
              <a:gd name="connsiteY14" fmla="*/ 2441145 h 2483132"/>
              <a:gd name="connsiteX15" fmla="*/ 5692140 w 5692140"/>
              <a:gd name="connsiteY15" fmla="*/ 2441145 h 2483132"/>
              <a:gd name="connsiteX0" fmla="*/ 0 w 5692140"/>
              <a:gd name="connsiteY0" fmla="*/ 2056335 h 2483132"/>
              <a:gd name="connsiteX1" fmla="*/ 708660 w 5692140"/>
              <a:gd name="connsiteY1" fmla="*/ 1835355 h 2483132"/>
              <a:gd name="connsiteX2" fmla="*/ 1493520 w 5692140"/>
              <a:gd name="connsiteY2" fmla="*/ 1412445 h 2483132"/>
              <a:gd name="connsiteX3" fmla="*/ 2148840 w 5692140"/>
              <a:gd name="connsiteY3" fmla="*/ 924765 h 2483132"/>
              <a:gd name="connsiteX4" fmla="*/ 2621280 w 5692140"/>
              <a:gd name="connsiteY4" fmla="*/ 437085 h 2483132"/>
              <a:gd name="connsiteX5" fmla="*/ 3086100 w 5692140"/>
              <a:gd name="connsiteY5" fmla="*/ 40845 h 2483132"/>
              <a:gd name="connsiteX6" fmla="*/ 3528060 w 5692140"/>
              <a:gd name="connsiteY6" fmla="*/ 75135 h 2483132"/>
              <a:gd name="connsiteX7" fmla="*/ 3383280 w 5692140"/>
              <a:gd name="connsiteY7" fmla="*/ 593295 h 2483132"/>
              <a:gd name="connsiteX8" fmla="*/ 2971800 w 5692140"/>
              <a:gd name="connsiteY8" fmla="*/ 1107645 h 2483132"/>
              <a:gd name="connsiteX9" fmla="*/ 2693670 w 5692140"/>
              <a:gd name="connsiteY9" fmla="*/ 1671525 h 2483132"/>
              <a:gd name="connsiteX10" fmla="*/ 2678430 w 5692140"/>
              <a:gd name="connsiteY10" fmla="*/ 2056335 h 2483132"/>
              <a:gd name="connsiteX11" fmla="*/ 3268980 w 5692140"/>
              <a:gd name="connsiteY11" fmla="*/ 2326845 h 2483132"/>
              <a:gd name="connsiteX12" fmla="*/ 4038600 w 5692140"/>
              <a:gd name="connsiteY12" fmla="*/ 2479245 h 2483132"/>
              <a:gd name="connsiteX13" fmla="*/ 5692140 w 5692140"/>
              <a:gd name="connsiteY13" fmla="*/ 2441145 h 2483132"/>
              <a:gd name="connsiteX14" fmla="*/ 5692140 w 5692140"/>
              <a:gd name="connsiteY14" fmla="*/ 2441145 h 2483132"/>
              <a:gd name="connsiteX0" fmla="*/ 0 w 5692140"/>
              <a:gd name="connsiteY0" fmla="*/ 2056335 h 2483132"/>
              <a:gd name="connsiteX1" fmla="*/ 708660 w 5692140"/>
              <a:gd name="connsiteY1" fmla="*/ 1835355 h 2483132"/>
              <a:gd name="connsiteX2" fmla="*/ 1493520 w 5692140"/>
              <a:gd name="connsiteY2" fmla="*/ 1412445 h 2483132"/>
              <a:gd name="connsiteX3" fmla="*/ 2133600 w 5692140"/>
              <a:gd name="connsiteY3" fmla="*/ 917145 h 2483132"/>
              <a:gd name="connsiteX4" fmla="*/ 2621280 w 5692140"/>
              <a:gd name="connsiteY4" fmla="*/ 437085 h 2483132"/>
              <a:gd name="connsiteX5" fmla="*/ 3086100 w 5692140"/>
              <a:gd name="connsiteY5" fmla="*/ 40845 h 2483132"/>
              <a:gd name="connsiteX6" fmla="*/ 3528060 w 5692140"/>
              <a:gd name="connsiteY6" fmla="*/ 75135 h 2483132"/>
              <a:gd name="connsiteX7" fmla="*/ 3383280 w 5692140"/>
              <a:gd name="connsiteY7" fmla="*/ 593295 h 2483132"/>
              <a:gd name="connsiteX8" fmla="*/ 2971800 w 5692140"/>
              <a:gd name="connsiteY8" fmla="*/ 1107645 h 2483132"/>
              <a:gd name="connsiteX9" fmla="*/ 2693670 w 5692140"/>
              <a:gd name="connsiteY9" fmla="*/ 1671525 h 2483132"/>
              <a:gd name="connsiteX10" fmla="*/ 2678430 w 5692140"/>
              <a:gd name="connsiteY10" fmla="*/ 2056335 h 2483132"/>
              <a:gd name="connsiteX11" fmla="*/ 3268980 w 5692140"/>
              <a:gd name="connsiteY11" fmla="*/ 2326845 h 2483132"/>
              <a:gd name="connsiteX12" fmla="*/ 4038600 w 5692140"/>
              <a:gd name="connsiteY12" fmla="*/ 2479245 h 2483132"/>
              <a:gd name="connsiteX13" fmla="*/ 5692140 w 5692140"/>
              <a:gd name="connsiteY13" fmla="*/ 2441145 h 2483132"/>
              <a:gd name="connsiteX14" fmla="*/ 5692140 w 5692140"/>
              <a:gd name="connsiteY14" fmla="*/ 2441145 h 2483132"/>
              <a:gd name="connsiteX0" fmla="*/ 0 w 5692140"/>
              <a:gd name="connsiteY0" fmla="*/ 2056335 h 2483132"/>
              <a:gd name="connsiteX1" fmla="*/ 742950 w 5692140"/>
              <a:gd name="connsiteY1" fmla="*/ 1801065 h 2483132"/>
              <a:gd name="connsiteX2" fmla="*/ 1493520 w 5692140"/>
              <a:gd name="connsiteY2" fmla="*/ 1412445 h 2483132"/>
              <a:gd name="connsiteX3" fmla="*/ 2133600 w 5692140"/>
              <a:gd name="connsiteY3" fmla="*/ 917145 h 2483132"/>
              <a:gd name="connsiteX4" fmla="*/ 2621280 w 5692140"/>
              <a:gd name="connsiteY4" fmla="*/ 437085 h 2483132"/>
              <a:gd name="connsiteX5" fmla="*/ 3086100 w 5692140"/>
              <a:gd name="connsiteY5" fmla="*/ 40845 h 2483132"/>
              <a:gd name="connsiteX6" fmla="*/ 3528060 w 5692140"/>
              <a:gd name="connsiteY6" fmla="*/ 75135 h 2483132"/>
              <a:gd name="connsiteX7" fmla="*/ 3383280 w 5692140"/>
              <a:gd name="connsiteY7" fmla="*/ 593295 h 2483132"/>
              <a:gd name="connsiteX8" fmla="*/ 2971800 w 5692140"/>
              <a:gd name="connsiteY8" fmla="*/ 1107645 h 2483132"/>
              <a:gd name="connsiteX9" fmla="*/ 2693670 w 5692140"/>
              <a:gd name="connsiteY9" fmla="*/ 1671525 h 2483132"/>
              <a:gd name="connsiteX10" fmla="*/ 2678430 w 5692140"/>
              <a:gd name="connsiteY10" fmla="*/ 2056335 h 2483132"/>
              <a:gd name="connsiteX11" fmla="*/ 3268980 w 5692140"/>
              <a:gd name="connsiteY11" fmla="*/ 2326845 h 2483132"/>
              <a:gd name="connsiteX12" fmla="*/ 4038600 w 5692140"/>
              <a:gd name="connsiteY12" fmla="*/ 2479245 h 2483132"/>
              <a:gd name="connsiteX13" fmla="*/ 5692140 w 5692140"/>
              <a:gd name="connsiteY13" fmla="*/ 2441145 h 2483132"/>
              <a:gd name="connsiteX14" fmla="*/ 5692140 w 5692140"/>
              <a:gd name="connsiteY14" fmla="*/ 2441145 h 2483132"/>
              <a:gd name="connsiteX0" fmla="*/ 0 w 5692140"/>
              <a:gd name="connsiteY0" fmla="*/ 2056335 h 2483132"/>
              <a:gd name="connsiteX1" fmla="*/ 742950 w 5692140"/>
              <a:gd name="connsiteY1" fmla="*/ 1801065 h 2483132"/>
              <a:gd name="connsiteX2" fmla="*/ 1493520 w 5692140"/>
              <a:gd name="connsiteY2" fmla="*/ 1412445 h 2483132"/>
              <a:gd name="connsiteX3" fmla="*/ 2133600 w 5692140"/>
              <a:gd name="connsiteY3" fmla="*/ 917145 h 2483132"/>
              <a:gd name="connsiteX4" fmla="*/ 2621280 w 5692140"/>
              <a:gd name="connsiteY4" fmla="*/ 437085 h 2483132"/>
              <a:gd name="connsiteX5" fmla="*/ 3086100 w 5692140"/>
              <a:gd name="connsiteY5" fmla="*/ 40845 h 2483132"/>
              <a:gd name="connsiteX6" fmla="*/ 3528060 w 5692140"/>
              <a:gd name="connsiteY6" fmla="*/ 75135 h 2483132"/>
              <a:gd name="connsiteX7" fmla="*/ 3383280 w 5692140"/>
              <a:gd name="connsiteY7" fmla="*/ 593295 h 2483132"/>
              <a:gd name="connsiteX8" fmla="*/ 3009900 w 5692140"/>
              <a:gd name="connsiteY8" fmla="*/ 1119075 h 2483132"/>
              <a:gd name="connsiteX9" fmla="*/ 2693670 w 5692140"/>
              <a:gd name="connsiteY9" fmla="*/ 1671525 h 2483132"/>
              <a:gd name="connsiteX10" fmla="*/ 2678430 w 5692140"/>
              <a:gd name="connsiteY10" fmla="*/ 2056335 h 2483132"/>
              <a:gd name="connsiteX11" fmla="*/ 3268980 w 5692140"/>
              <a:gd name="connsiteY11" fmla="*/ 2326845 h 2483132"/>
              <a:gd name="connsiteX12" fmla="*/ 4038600 w 5692140"/>
              <a:gd name="connsiteY12" fmla="*/ 2479245 h 2483132"/>
              <a:gd name="connsiteX13" fmla="*/ 5692140 w 5692140"/>
              <a:gd name="connsiteY13" fmla="*/ 2441145 h 2483132"/>
              <a:gd name="connsiteX14" fmla="*/ 5692140 w 5692140"/>
              <a:gd name="connsiteY14" fmla="*/ 2441145 h 2483132"/>
              <a:gd name="connsiteX0" fmla="*/ 0 w 5692140"/>
              <a:gd name="connsiteY0" fmla="*/ 2056335 h 2483494"/>
              <a:gd name="connsiteX1" fmla="*/ 742950 w 5692140"/>
              <a:gd name="connsiteY1" fmla="*/ 1801065 h 2483494"/>
              <a:gd name="connsiteX2" fmla="*/ 1493520 w 5692140"/>
              <a:gd name="connsiteY2" fmla="*/ 1412445 h 2483494"/>
              <a:gd name="connsiteX3" fmla="*/ 2133600 w 5692140"/>
              <a:gd name="connsiteY3" fmla="*/ 917145 h 2483494"/>
              <a:gd name="connsiteX4" fmla="*/ 2621280 w 5692140"/>
              <a:gd name="connsiteY4" fmla="*/ 437085 h 2483494"/>
              <a:gd name="connsiteX5" fmla="*/ 3086100 w 5692140"/>
              <a:gd name="connsiteY5" fmla="*/ 40845 h 2483494"/>
              <a:gd name="connsiteX6" fmla="*/ 3528060 w 5692140"/>
              <a:gd name="connsiteY6" fmla="*/ 75135 h 2483494"/>
              <a:gd name="connsiteX7" fmla="*/ 3383280 w 5692140"/>
              <a:gd name="connsiteY7" fmla="*/ 593295 h 2483494"/>
              <a:gd name="connsiteX8" fmla="*/ 3009900 w 5692140"/>
              <a:gd name="connsiteY8" fmla="*/ 1119075 h 2483494"/>
              <a:gd name="connsiteX9" fmla="*/ 2693670 w 5692140"/>
              <a:gd name="connsiteY9" fmla="*/ 1671525 h 2483494"/>
              <a:gd name="connsiteX10" fmla="*/ 2678430 w 5692140"/>
              <a:gd name="connsiteY10" fmla="*/ 2056335 h 2483494"/>
              <a:gd name="connsiteX11" fmla="*/ 3268980 w 5692140"/>
              <a:gd name="connsiteY11" fmla="*/ 2326845 h 2483494"/>
              <a:gd name="connsiteX12" fmla="*/ 4194810 w 5692140"/>
              <a:gd name="connsiteY12" fmla="*/ 2479245 h 2483494"/>
              <a:gd name="connsiteX13" fmla="*/ 5692140 w 5692140"/>
              <a:gd name="connsiteY13" fmla="*/ 2441145 h 2483494"/>
              <a:gd name="connsiteX14" fmla="*/ 5692140 w 5692140"/>
              <a:gd name="connsiteY14" fmla="*/ 2441145 h 2483494"/>
              <a:gd name="connsiteX0" fmla="*/ 0 w 5692140"/>
              <a:gd name="connsiteY0" fmla="*/ 2056335 h 2483494"/>
              <a:gd name="connsiteX1" fmla="*/ 742950 w 5692140"/>
              <a:gd name="connsiteY1" fmla="*/ 1801065 h 2483494"/>
              <a:gd name="connsiteX2" fmla="*/ 1493520 w 5692140"/>
              <a:gd name="connsiteY2" fmla="*/ 1412445 h 2483494"/>
              <a:gd name="connsiteX3" fmla="*/ 2133600 w 5692140"/>
              <a:gd name="connsiteY3" fmla="*/ 917145 h 2483494"/>
              <a:gd name="connsiteX4" fmla="*/ 2621280 w 5692140"/>
              <a:gd name="connsiteY4" fmla="*/ 437085 h 2483494"/>
              <a:gd name="connsiteX5" fmla="*/ 3086100 w 5692140"/>
              <a:gd name="connsiteY5" fmla="*/ 40845 h 2483494"/>
              <a:gd name="connsiteX6" fmla="*/ 3528060 w 5692140"/>
              <a:gd name="connsiteY6" fmla="*/ 75135 h 2483494"/>
              <a:gd name="connsiteX7" fmla="*/ 3383280 w 5692140"/>
              <a:gd name="connsiteY7" fmla="*/ 593295 h 2483494"/>
              <a:gd name="connsiteX8" fmla="*/ 3009900 w 5692140"/>
              <a:gd name="connsiteY8" fmla="*/ 1119075 h 2483494"/>
              <a:gd name="connsiteX9" fmla="*/ 2693670 w 5692140"/>
              <a:gd name="connsiteY9" fmla="*/ 1671525 h 2483494"/>
              <a:gd name="connsiteX10" fmla="*/ 2659380 w 5692140"/>
              <a:gd name="connsiteY10" fmla="*/ 2109675 h 2483494"/>
              <a:gd name="connsiteX11" fmla="*/ 3268980 w 5692140"/>
              <a:gd name="connsiteY11" fmla="*/ 2326845 h 2483494"/>
              <a:gd name="connsiteX12" fmla="*/ 4194810 w 5692140"/>
              <a:gd name="connsiteY12" fmla="*/ 2479245 h 2483494"/>
              <a:gd name="connsiteX13" fmla="*/ 5692140 w 5692140"/>
              <a:gd name="connsiteY13" fmla="*/ 2441145 h 2483494"/>
              <a:gd name="connsiteX14" fmla="*/ 5692140 w 5692140"/>
              <a:gd name="connsiteY14" fmla="*/ 2441145 h 2483494"/>
              <a:gd name="connsiteX0" fmla="*/ 0 w 5692140"/>
              <a:gd name="connsiteY0" fmla="*/ 2056335 h 2483494"/>
              <a:gd name="connsiteX1" fmla="*/ 742950 w 5692140"/>
              <a:gd name="connsiteY1" fmla="*/ 1801065 h 2483494"/>
              <a:gd name="connsiteX2" fmla="*/ 1493520 w 5692140"/>
              <a:gd name="connsiteY2" fmla="*/ 1412445 h 2483494"/>
              <a:gd name="connsiteX3" fmla="*/ 2133600 w 5692140"/>
              <a:gd name="connsiteY3" fmla="*/ 917145 h 2483494"/>
              <a:gd name="connsiteX4" fmla="*/ 2621280 w 5692140"/>
              <a:gd name="connsiteY4" fmla="*/ 437085 h 2483494"/>
              <a:gd name="connsiteX5" fmla="*/ 3086100 w 5692140"/>
              <a:gd name="connsiteY5" fmla="*/ 40845 h 2483494"/>
              <a:gd name="connsiteX6" fmla="*/ 3528060 w 5692140"/>
              <a:gd name="connsiteY6" fmla="*/ 75135 h 2483494"/>
              <a:gd name="connsiteX7" fmla="*/ 3364230 w 5692140"/>
              <a:gd name="connsiteY7" fmla="*/ 593295 h 2483494"/>
              <a:gd name="connsiteX8" fmla="*/ 3009900 w 5692140"/>
              <a:gd name="connsiteY8" fmla="*/ 1119075 h 2483494"/>
              <a:gd name="connsiteX9" fmla="*/ 2693670 w 5692140"/>
              <a:gd name="connsiteY9" fmla="*/ 1671525 h 2483494"/>
              <a:gd name="connsiteX10" fmla="*/ 2659380 w 5692140"/>
              <a:gd name="connsiteY10" fmla="*/ 2109675 h 2483494"/>
              <a:gd name="connsiteX11" fmla="*/ 3268980 w 5692140"/>
              <a:gd name="connsiteY11" fmla="*/ 2326845 h 2483494"/>
              <a:gd name="connsiteX12" fmla="*/ 4194810 w 5692140"/>
              <a:gd name="connsiteY12" fmla="*/ 2479245 h 2483494"/>
              <a:gd name="connsiteX13" fmla="*/ 5692140 w 5692140"/>
              <a:gd name="connsiteY13" fmla="*/ 2441145 h 2483494"/>
              <a:gd name="connsiteX14" fmla="*/ 5692140 w 5692140"/>
              <a:gd name="connsiteY14" fmla="*/ 2441145 h 2483494"/>
              <a:gd name="connsiteX0" fmla="*/ 0 w 5692140"/>
              <a:gd name="connsiteY0" fmla="*/ 2056335 h 2483494"/>
              <a:gd name="connsiteX1" fmla="*/ 742950 w 5692140"/>
              <a:gd name="connsiteY1" fmla="*/ 1801065 h 2483494"/>
              <a:gd name="connsiteX2" fmla="*/ 1493520 w 5692140"/>
              <a:gd name="connsiteY2" fmla="*/ 1412445 h 2483494"/>
              <a:gd name="connsiteX3" fmla="*/ 2133600 w 5692140"/>
              <a:gd name="connsiteY3" fmla="*/ 917145 h 2483494"/>
              <a:gd name="connsiteX4" fmla="*/ 2621280 w 5692140"/>
              <a:gd name="connsiteY4" fmla="*/ 437085 h 2483494"/>
              <a:gd name="connsiteX5" fmla="*/ 3086100 w 5692140"/>
              <a:gd name="connsiteY5" fmla="*/ 40845 h 2483494"/>
              <a:gd name="connsiteX6" fmla="*/ 3528060 w 5692140"/>
              <a:gd name="connsiteY6" fmla="*/ 75135 h 2483494"/>
              <a:gd name="connsiteX7" fmla="*/ 3364230 w 5692140"/>
              <a:gd name="connsiteY7" fmla="*/ 593295 h 2483494"/>
              <a:gd name="connsiteX8" fmla="*/ 3009900 w 5692140"/>
              <a:gd name="connsiteY8" fmla="*/ 1119075 h 2483494"/>
              <a:gd name="connsiteX9" fmla="*/ 2693670 w 5692140"/>
              <a:gd name="connsiteY9" fmla="*/ 1671525 h 2483494"/>
              <a:gd name="connsiteX10" fmla="*/ 2659380 w 5692140"/>
              <a:gd name="connsiteY10" fmla="*/ 2109675 h 2483494"/>
              <a:gd name="connsiteX11" fmla="*/ 3268980 w 5692140"/>
              <a:gd name="connsiteY11" fmla="*/ 2326845 h 2483494"/>
              <a:gd name="connsiteX12" fmla="*/ 4194810 w 5692140"/>
              <a:gd name="connsiteY12" fmla="*/ 2479245 h 2483494"/>
              <a:gd name="connsiteX13" fmla="*/ 5692140 w 5692140"/>
              <a:gd name="connsiteY13" fmla="*/ 2441145 h 2483494"/>
              <a:gd name="connsiteX14" fmla="*/ 5692140 w 5692140"/>
              <a:gd name="connsiteY14" fmla="*/ 2441145 h 2483494"/>
              <a:gd name="connsiteX0" fmla="*/ 0 w 5692140"/>
              <a:gd name="connsiteY0" fmla="*/ 2069783 h 2496942"/>
              <a:gd name="connsiteX1" fmla="*/ 742950 w 5692140"/>
              <a:gd name="connsiteY1" fmla="*/ 1814513 h 2496942"/>
              <a:gd name="connsiteX2" fmla="*/ 1493520 w 5692140"/>
              <a:gd name="connsiteY2" fmla="*/ 1425893 h 2496942"/>
              <a:gd name="connsiteX3" fmla="*/ 2133600 w 5692140"/>
              <a:gd name="connsiteY3" fmla="*/ 930593 h 2496942"/>
              <a:gd name="connsiteX4" fmla="*/ 2621280 w 5692140"/>
              <a:gd name="connsiteY4" fmla="*/ 450533 h 2496942"/>
              <a:gd name="connsiteX5" fmla="*/ 3086100 w 5692140"/>
              <a:gd name="connsiteY5" fmla="*/ 54293 h 2496942"/>
              <a:gd name="connsiteX6" fmla="*/ 3528060 w 5692140"/>
              <a:gd name="connsiteY6" fmla="*/ 88583 h 2496942"/>
              <a:gd name="connsiteX7" fmla="*/ 3364230 w 5692140"/>
              <a:gd name="connsiteY7" fmla="*/ 606743 h 2496942"/>
              <a:gd name="connsiteX8" fmla="*/ 3009900 w 5692140"/>
              <a:gd name="connsiteY8" fmla="*/ 1132523 h 2496942"/>
              <a:gd name="connsiteX9" fmla="*/ 2693670 w 5692140"/>
              <a:gd name="connsiteY9" fmla="*/ 1684973 h 2496942"/>
              <a:gd name="connsiteX10" fmla="*/ 2659380 w 5692140"/>
              <a:gd name="connsiteY10" fmla="*/ 2123123 h 2496942"/>
              <a:gd name="connsiteX11" fmla="*/ 3268980 w 5692140"/>
              <a:gd name="connsiteY11" fmla="*/ 2340293 h 2496942"/>
              <a:gd name="connsiteX12" fmla="*/ 4194810 w 5692140"/>
              <a:gd name="connsiteY12" fmla="*/ 2492693 h 2496942"/>
              <a:gd name="connsiteX13" fmla="*/ 5692140 w 5692140"/>
              <a:gd name="connsiteY13" fmla="*/ 2454593 h 2496942"/>
              <a:gd name="connsiteX14" fmla="*/ 5692140 w 5692140"/>
              <a:gd name="connsiteY14" fmla="*/ 2454593 h 2496942"/>
              <a:gd name="connsiteX0" fmla="*/ 0 w 5692140"/>
              <a:gd name="connsiteY0" fmla="*/ 2069783 h 2496942"/>
              <a:gd name="connsiteX1" fmla="*/ 742950 w 5692140"/>
              <a:gd name="connsiteY1" fmla="*/ 1814513 h 2496942"/>
              <a:gd name="connsiteX2" fmla="*/ 1493520 w 5692140"/>
              <a:gd name="connsiteY2" fmla="*/ 1425893 h 2496942"/>
              <a:gd name="connsiteX3" fmla="*/ 2133600 w 5692140"/>
              <a:gd name="connsiteY3" fmla="*/ 930593 h 2496942"/>
              <a:gd name="connsiteX4" fmla="*/ 2621280 w 5692140"/>
              <a:gd name="connsiteY4" fmla="*/ 450533 h 2496942"/>
              <a:gd name="connsiteX5" fmla="*/ 3086100 w 5692140"/>
              <a:gd name="connsiteY5" fmla="*/ 54293 h 2496942"/>
              <a:gd name="connsiteX6" fmla="*/ 3528060 w 5692140"/>
              <a:gd name="connsiteY6" fmla="*/ 88583 h 2496942"/>
              <a:gd name="connsiteX7" fmla="*/ 3364230 w 5692140"/>
              <a:gd name="connsiteY7" fmla="*/ 606743 h 2496942"/>
              <a:gd name="connsiteX8" fmla="*/ 3009900 w 5692140"/>
              <a:gd name="connsiteY8" fmla="*/ 1132523 h 2496942"/>
              <a:gd name="connsiteX9" fmla="*/ 2693670 w 5692140"/>
              <a:gd name="connsiteY9" fmla="*/ 1684973 h 2496942"/>
              <a:gd name="connsiteX10" fmla="*/ 2659380 w 5692140"/>
              <a:gd name="connsiteY10" fmla="*/ 2123123 h 2496942"/>
              <a:gd name="connsiteX11" fmla="*/ 3268980 w 5692140"/>
              <a:gd name="connsiteY11" fmla="*/ 2340293 h 2496942"/>
              <a:gd name="connsiteX12" fmla="*/ 4194810 w 5692140"/>
              <a:gd name="connsiteY12" fmla="*/ 2492693 h 2496942"/>
              <a:gd name="connsiteX13" fmla="*/ 5692140 w 5692140"/>
              <a:gd name="connsiteY13" fmla="*/ 2454593 h 2496942"/>
              <a:gd name="connsiteX14" fmla="*/ 5692140 w 5692140"/>
              <a:gd name="connsiteY14" fmla="*/ 2454593 h 2496942"/>
              <a:gd name="connsiteX0" fmla="*/ 0 w 5692140"/>
              <a:gd name="connsiteY0" fmla="*/ 2069783 h 2492693"/>
              <a:gd name="connsiteX1" fmla="*/ 742950 w 5692140"/>
              <a:gd name="connsiteY1" fmla="*/ 1814513 h 2492693"/>
              <a:gd name="connsiteX2" fmla="*/ 1493520 w 5692140"/>
              <a:gd name="connsiteY2" fmla="*/ 1425893 h 2492693"/>
              <a:gd name="connsiteX3" fmla="*/ 2133600 w 5692140"/>
              <a:gd name="connsiteY3" fmla="*/ 930593 h 2492693"/>
              <a:gd name="connsiteX4" fmla="*/ 2621280 w 5692140"/>
              <a:gd name="connsiteY4" fmla="*/ 450533 h 2492693"/>
              <a:gd name="connsiteX5" fmla="*/ 3086100 w 5692140"/>
              <a:gd name="connsiteY5" fmla="*/ 54293 h 2492693"/>
              <a:gd name="connsiteX6" fmla="*/ 3528060 w 5692140"/>
              <a:gd name="connsiteY6" fmla="*/ 88583 h 2492693"/>
              <a:gd name="connsiteX7" fmla="*/ 3364230 w 5692140"/>
              <a:gd name="connsiteY7" fmla="*/ 606743 h 2492693"/>
              <a:gd name="connsiteX8" fmla="*/ 3009900 w 5692140"/>
              <a:gd name="connsiteY8" fmla="*/ 1132523 h 2492693"/>
              <a:gd name="connsiteX9" fmla="*/ 2693670 w 5692140"/>
              <a:gd name="connsiteY9" fmla="*/ 1684973 h 2492693"/>
              <a:gd name="connsiteX10" fmla="*/ 2659380 w 5692140"/>
              <a:gd name="connsiteY10" fmla="*/ 2123123 h 2492693"/>
              <a:gd name="connsiteX11" fmla="*/ 3268980 w 5692140"/>
              <a:gd name="connsiteY11" fmla="*/ 2370773 h 2492693"/>
              <a:gd name="connsiteX12" fmla="*/ 4194810 w 5692140"/>
              <a:gd name="connsiteY12" fmla="*/ 2492693 h 2492693"/>
              <a:gd name="connsiteX13" fmla="*/ 5692140 w 5692140"/>
              <a:gd name="connsiteY13" fmla="*/ 2454593 h 2492693"/>
              <a:gd name="connsiteX14" fmla="*/ 5692140 w 5692140"/>
              <a:gd name="connsiteY14" fmla="*/ 2454593 h 2492693"/>
              <a:gd name="connsiteX0" fmla="*/ 0 w 5692140"/>
              <a:gd name="connsiteY0" fmla="*/ 2069783 h 2488883"/>
              <a:gd name="connsiteX1" fmla="*/ 742950 w 5692140"/>
              <a:gd name="connsiteY1" fmla="*/ 1814513 h 2488883"/>
              <a:gd name="connsiteX2" fmla="*/ 1493520 w 5692140"/>
              <a:gd name="connsiteY2" fmla="*/ 1425893 h 2488883"/>
              <a:gd name="connsiteX3" fmla="*/ 2133600 w 5692140"/>
              <a:gd name="connsiteY3" fmla="*/ 930593 h 2488883"/>
              <a:gd name="connsiteX4" fmla="*/ 2621280 w 5692140"/>
              <a:gd name="connsiteY4" fmla="*/ 450533 h 2488883"/>
              <a:gd name="connsiteX5" fmla="*/ 3086100 w 5692140"/>
              <a:gd name="connsiteY5" fmla="*/ 54293 h 2488883"/>
              <a:gd name="connsiteX6" fmla="*/ 3528060 w 5692140"/>
              <a:gd name="connsiteY6" fmla="*/ 88583 h 2488883"/>
              <a:gd name="connsiteX7" fmla="*/ 3364230 w 5692140"/>
              <a:gd name="connsiteY7" fmla="*/ 606743 h 2488883"/>
              <a:gd name="connsiteX8" fmla="*/ 3009900 w 5692140"/>
              <a:gd name="connsiteY8" fmla="*/ 1132523 h 2488883"/>
              <a:gd name="connsiteX9" fmla="*/ 2693670 w 5692140"/>
              <a:gd name="connsiteY9" fmla="*/ 1684973 h 2488883"/>
              <a:gd name="connsiteX10" fmla="*/ 2659380 w 5692140"/>
              <a:gd name="connsiteY10" fmla="*/ 2123123 h 2488883"/>
              <a:gd name="connsiteX11" fmla="*/ 3268980 w 5692140"/>
              <a:gd name="connsiteY11" fmla="*/ 2370773 h 2488883"/>
              <a:gd name="connsiteX12" fmla="*/ 4408170 w 5692140"/>
              <a:gd name="connsiteY12" fmla="*/ 2488883 h 2488883"/>
              <a:gd name="connsiteX13" fmla="*/ 5692140 w 5692140"/>
              <a:gd name="connsiteY13" fmla="*/ 2454593 h 2488883"/>
              <a:gd name="connsiteX14" fmla="*/ 5692140 w 5692140"/>
              <a:gd name="connsiteY14" fmla="*/ 2454593 h 2488883"/>
              <a:gd name="connsiteX0" fmla="*/ 0 w 5692140"/>
              <a:gd name="connsiteY0" fmla="*/ 2078559 h 2497659"/>
              <a:gd name="connsiteX1" fmla="*/ 742950 w 5692140"/>
              <a:gd name="connsiteY1" fmla="*/ 1823289 h 2497659"/>
              <a:gd name="connsiteX2" fmla="*/ 1493520 w 5692140"/>
              <a:gd name="connsiteY2" fmla="*/ 1434669 h 2497659"/>
              <a:gd name="connsiteX3" fmla="*/ 2133600 w 5692140"/>
              <a:gd name="connsiteY3" fmla="*/ 939369 h 2497659"/>
              <a:gd name="connsiteX4" fmla="*/ 2621280 w 5692140"/>
              <a:gd name="connsiteY4" fmla="*/ 459309 h 2497659"/>
              <a:gd name="connsiteX5" fmla="*/ 3086100 w 5692140"/>
              <a:gd name="connsiteY5" fmla="*/ 63069 h 2497659"/>
              <a:gd name="connsiteX6" fmla="*/ 3528060 w 5692140"/>
              <a:gd name="connsiteY6" fmla="*/ 97359 h 2497659"/>
              <a:gd name="connsiteX7" fmla="*/ 3364230 w 5692140"/>
              <a:gd name="connsiteY7" fmla="*/ 615519 h 2497659"/>
              <a:gd name="connsiteX8" fmla="*/ 3009900 w 5692140"/>
              <a:gd name="connsiteY8" fmla="*/ 1141299 h 2497659"/>
              <a:gd name="connsiteX9" fmla="*/ 2693670 w 5692140"/>
              <a:gd name="connsiteY9" fmla="*/ 1693749 h 2497659"/>
              <a:gd name="connsiteX10" fmla="*/ 2659380 w 5692140"/>
              <a:gd name="connsiteY10" fmla="*/ 2131899 h 2497659"/>
              <a:gd name="connsiteX11" fmla="*/ 3268980 w 5692140"/>
              <a:gd name="connsiteY11" fmla="*/ 2379549 h 2497659"/>
              <a:gd name="connsiteX12" fmla="*/ 4408170 w 5692140"/>
              <a:gd name="connsiteY12" fmla="*/ 2497659 h 2497659"/>
              <a:gd name="connsiteX13" fmla="*/ 5692140 w 5692140"/>
              <a:gd name="connsiteY13" fmla="*/ 2463369 h 2497659"/>
              <a:gd name="connsiteX14" fmla="*/ 5692140 w 5692140"/>
              <a:gd name="connsiteY14" fmla="*/ 2463369 h 2497659"/>
              <a:gd name="connsiteX0" fmla="*/ 0 w 5692140"/>
              <a:gd name="connsiteY0" fmla="*/ 2078559 h 2497659"/>
              <a:gd name="connsiteX1" fmla="*/ 742950 w 5692140"/>
              <a:gd name="connsiteY1" fmla="*/ 1823289 h 2497659"/>
              <a:gd name="connsiteX2" fmla="*/ 1493520 w 5692140"/>
              <a:gd name="connsiteY2" fmla="*/ 1434669 h 2497659"/>
              <a:gd name="connsiteX3" fmla="*/ 2133600 w 5692140"/>
              <a:gd name="connsiteY3" fmla="*/ 939369 h 2497659"/>
              <a:gd name="connsiteX4" fmla="*/ 2621280 w 5692140"/>
              <a:gd name="connsiteY4" fmla="*/ 459309 h 2497659"/>
              <a:gd name="connsiteX5" fmla="*/ 3086100 w 5692140"/>
              <a:gd name="connsiteY5" fmla="*/ 63069 h 2497659"/>
              <a:gd name="connsiteX6" fmla="*/ 3528060 w 5692140"/>
              <a:gd name="connsiteY6" fmla="*/ 97359 h 2497659"/>
              <a:gd name="connsiteX7" fmla="*/ 3364230 w 5692140"/>
              <a:gd name="connsiteY7" fmla="*/ 615519 h 2497659"/>
              <a:gd name="connsiteX8" fmla="*/ 3009900 w 5692140"/>
              <a:gd name="connsiteY8" fmla="*/ 1141299 h 2497659"/>
              <a:gd name="connsiteX9" fmla="*/ 2693670 w 5692140"/>
              <a:gd name="connsiteY9" fmla="*/ 1693749 h 2497659"/>
              <a:gd name="connsiteX10" fmla="*/ 2659380 w 5692140"/>
              <a:gd name="connsiteY10" fmla="*/ 2131899 h 2497659"/>
              <a:gd name="connsiteX11" fmla="*/ 3268980 w 5692140"/>
              <a:gd name="connsiteY11" fmla="*/ 2379549 h 2497659"/>
              <a:gd name="connsiteX12" fmla="*/ 4408170 w 5692140"/>
              <a:gd name="connsiteY12" fmla="*/ 2497659 h 2497659"/>
              <a:gd name="connsiteX13" fmla="*/ 5692140 w 5692140"/>
              <a:gd name="connsiteY13" fmla="*/ 2463369 h 2497659"/>
              <a:gd name="connsiteX14" fmla="*/ 5692140 w 5692140"/>
              <a:gd name="connsiteY14" fmla="*/ 2463369 h 2497659"/>
              <a:gd name="connsiteX0" fmla="*/ 0 w 5692140"/>
              <a:gd name="connsiteY0" fmla="*/ 2078559 h 2497659"/>
              <a:gd name="connsiteX1" fmla="*/ 742950 w 5692140"/>
              <a:gd name="connsiteY1" fmla="*/ 1823289 h 2497659"/>
              <a:gd name="connsiteX2" fmla="*/ 1493520 w 5692140"/>
              <a:gd name="connsiteY2" fmla="*/ 1434669 h 2497659"/>
              <a:gd name="connsiteX3" fmla="*/ 2133600 w 5692140"/>
              <a:gd name="connsiteY3" fmla="*/ 939369 h 2497659"/>
              <a:gd name="connsiteX4" fmla="*/ 2621280 w 5692140"/>
              <a:gd name="connsiteY4" fmla="*/ 459309 h 2497659"/>
              <a:gd name="connsiteX5" fmla="*/ 3086100 w 5692140"/>
              <a:gd name="connsiteY5" fmla="*/ 63069 h 2497659"/>
              <a:gd name="connsiteX6" fmla="*/ 3528060 w 5692140"/>
              <a:gd name="connsiteY6" fmla="*/ 97359 h 2497659"/>
              <a:gd name="connsiteX7" fmla="*/ 3364230 w 5692140"/>
              <a:gd name="connsiteY7" fmla="*/ 615519 h 2497659"/>
              <a:gd name="connsiteX8" fmla="*/ 3009900 w 5692140"/>
              <a:gd name="connsiteY8" fmla="*/ 1141299 h 2497659"/>
              <a:gd name="connsiteX9" fmla="*/ 2693670 w 5692140"/>
              <a:gd name="connsiteY9" fmla="*/ 1693749 h 2497659"/>
              <a:gd name="connsiteX10" fmla="*/ 2659380 w 5692140"/>
              <a:gd name="connsiteY10" fmla="*/ 2131899 h 2497659"/>
              <a:gd name="connsiteX11" fmla="*/ 3268980 w 5692140"/>
              <a:gd name="connsiteY11" fmla="*/ 2379549 h 2497659"/>
              <a:gd name="connsiteX12" fmla="*/ 4408170 w 5692140"/>
              <a:gd name="connsiteY12" fmla="*/ 2497659 h 2497659"/>
              <a:gd name="connsiteX13" fmla="*/ 5692140 w 5692140"/>
              <a:gd name="connsiteY13" fmla="*/ 2463369 h 2497659"/>
              <a:gd name="connsiteX14" fmla="*/ 5692140 w 5692140"/>
              <a:gd name="connsiteY14" fmla="*/ 2463369 h 2497659"/>
              <a:gd name="connsiteX0" fmla="*/ 0 w 5692140"/>
              <a:gd name="connsiteY0" fmla="*/ 2078559 h 2497659"/>
              <a:gd name="connsiteX1" fmla="*/ 742950 w 5692140"/>
              <a:gd name="connsiteY1" fmla="*/ 1823289 h 2497659"/>
              <a:gd name="connsiteX2" fmla="*/ 1493520 w 5692140"/>
              <a:gd name="connsiteY2" fmla="*/ 1434669 h 2497659"/>
              <a:gd name="connsiteX3" fmla="*/ 2133600 w 5692140"/>
              <a:gd name="connsiteY3" fmla="*/ 939369 h 2497659"/>
              <a:gd name="connsiteX4" fmla="*/ 2621280 w 5692140"/>
              <a:gd name="connsiteY4" fmla="*/ 459309 h 2497659"/>
              <a:gd name="connsiteX5" fmla="*/ 3086100 w 5692140"/>
              <a:gd name="connsiteY5" fmla="*/ 63069 h 2497659"/>
              <a:gd name="connsiteX6" fmla="*/ 3528060 w 5692140"/>
              <a:gd name="connsiteY6" fmla="*/ 97359 h 2497659"/>
              <a:gd name="connsiteX7" fmla="*/ 3364230 w 5692140"/>
              <a:gd name="connsiteY7" fmla="*/ 615519 h 2497659"/>
              <a:gd name="connsiteX8" fmla="*/ 3009900 w 5692140"/>
              <a:gd name="connsiteY8" fmla="*/ 1141299 h 2497659"/>
              <a:gd name="connsiteX9" fmla="*/ 2693670 w 5692140"/>
              <a:gd name="connsiteY9" fmla="*/ 1693749 h 2497659"/>
              <a:gd name="connsiteX10" fmla="*/ 2659380 w 5692140"/>
              <a:gd name="connsiteY10" fmla="*/ 2131899 h 2497659"/>
              <a:gd name="connsiteX11" fmla="*/ 3268980 w 5692140"/>
              <a:gd name="connsiteY11" fmla="*/ 2379549 h 2497659"/>
              <a:gd name="connsiteX12" fmla="*/ 4408170 w 5692140"/>
              <a:gd name="connsiteY12" fmla="*/ 2497659 h 2497659"/>
              <a:gd name="connsiteX13" fmla="*/ 5692140 w 5692140"/>
              <a:gd name="connsiteY13" fmla="*/ 2463369 h 2497659"/>
              <a:gd name="connsiteX14" fmla="*/ 5692140 w 5692140"/>
              <a:gd name="connsiteY14" fmla="*/ 2463369 h 2497659"/>
              <a:gd name="connsiteX0" fmla="*/ 0 w 5692140"/>
              <a:gd name="connsiteY0" fmla="*/ 2078559 h 2481333"/>
              <a:gd name="connsiteX1" fmla="*/ 742950 w 5692140"/>
              <a:gd name="connsiteY1" fmla="*/ 1823289 h 2481333"/>
              <a:gd name="connsiteX2" fmla="*/ 1493520 w 5692140"/>
              <a:gd name="connsiteY2" fmla="*/ 1434669 h 2481333"/>
              <a:gd name="connsiteX3" fmla="*/ 2133600 w 5692140"/>
              <a:gd name="connsiteY3" fmla="*/ 939369 h 2481333"/>
              <a:gd name="connsiteX4" fmla="*/ 2621280 w 5692140"/>
              <a:gd name="connsiteY4" fmla="*/ 459309 h 2481333"/>
              <a:gd name="connsiteX5" fmla="*/ 3086100 w 5692140"/>
              <a:gd name="connsiteY5" fmla="*/ 63069 h 2481333"/>
              <a:gd name="connsiteX6" fmla="*/ 3528060 w 5692140"/>
              <a:gd name="connsiteY6" fmla="*/ 97359 h 2481333"/>
              <a:gd name="connsiteX7" fmla="*/ 3364230 w 5692140"/>
              <a:gd name="connsiteY7" fmla="*/ 615519 h 2481333"/>
              <a:gd name="connsiteX8" fmla="*/ 3009900 w 5692140"/>
              <a:gd name="connsiteY8" fmla="*/ 1141299 h 2481333"/>
              <a:gd name="connsiteX9" fmla="*/ 2693670 w 5692140"/>
              <a:gd name="connsiteY9" fmla="*/ 1693749 h 2481333"/>
              <a:gd name="connsiteX10" fmla="*/ 2659380 w 5692140"/>
              <a:gd name="connsiteY10" fmla="*/ 2131899 h 2481333"/>
              <a:gd name="connsiteX11" fmla="*/ 3268980 w 5692140"/>
              <a:gd name="connsiteY11" fmla="*/ 2379549 h 2481333"/>
              <a:gd name="connsiteX12" fmla="*/ 4408170 w 5692140"/>
              <a:gd name="connsiteY12" fmla="*/ 2481333 h 2481333"/>
              <a:gd name="connsiteX13" fmla="*/ 5692140 w 5692140"/>
              <a:gd name="connsiteY13" fmla="*/ 2463369 h 2481333"/>
              <a:gd name="connsiteX14" fmla="*/ 5692140 w 5692140"/>
              <a:gd name="connsiteY14" fmla="*/ 2463369 h 2481333"/>
              <a:gd name="connsiteX0" fmla="*/ 0 w 5692140"/>
              <a:gd name="connsiteY0" fmla="*/ 2078559 h 2487220"/>
              <a:gd name="connsiteX1" fmla="*/ 742950 w 5692140"/>
              <a:gd name="connsiteY1" fmla="*/ 1823289 h 2487220"/>
              <a:gd name="connsiteX2" fmla="*/ 1493520 w 5692140"/>
              <a:gd name="connsiteY2" fmla="*/ 1434669 h 2487220"/>
              <a:gd name="connsiteX3" fmla="*/ 2133600 w 5692140"/>
              <a:gd name="connsiteY3" fmla="*/ 939369 h 2487220"/>
              <a:gd name="connsiteX4" fmla="*/ 2621280 w 5692140"/>
              <a:gd name="connsiteY4" fmla="*/ 459309 h 2487220"/>
              <a:gd name="connsiteX5" fmla="*/ 3086100 w 5692140"/>
              <a:gd name="connsiteY5" fmla="*/ 63069 h 2487220"/>
              <a:gd name="connsiteX6" fmla="*/ 3528060 w 5692140"/>
              <a:gd name="connsiteY6" fmla="*/ 97359 h 2487220"/>
              <a:gd name="connsiteX7" fmla="*/ 3364230 w 5692140"/>
              <a:gd name="connsiteY7" fmla="*/ 615519 h 2487220"/>
              <a:gd name="connsiteX8" fmla="*/ 3009900 w 5692140"/>
              <a:gd name="connsiteY8" fmla="*/ 1141299 h 2487220"/>
              <a:gd name="connsiteX9" fmla="*/ 2693670 w 5692140"/>
              <a:gd name="connsiteY9" fmla="*/ 1693749 h 2487220"/>
              <a:gd name="connsiteX10" fmla="*/ 2659380 w 5692140"/>
              <a:gd name="connsiteY10" fmla="*/ 2131899 h 2487220"/>
              <a:gd name="connsiteX11" fmla="*/ 3268980 w 5692140"/>
              <a:gd name="connsiteY11" fmla="*/ 2379549 h 2487220"/>
              <a:gd name="connsiteX12" fmla="*/ 4408170 w 5692140"/>
              <a:gd name="connsiteY12" fmla="*/ 2481333 h 2487220"/>
              <a:gd name="connsiteX13" fmla="*/ 5692140 w 5692140"/>
              <a:gd name="connsiteY13" fmla="*/ 2463369 h 2487220"/>
              <a:gd name="connsiteX14" fmla="*/ 5692140 w 5692140"/>
              <a:gd name="connsiteY14" fmla="*/ 2463369 h 2487220"/>
              <a:gd name="connsiteX0" fmla="*/ 0 w 5692140"/>
              <a:gd name="connsiteY0" fmla="*/ 2078559 h 2483067"/>
              <a:gd name="connsiteX1" fmla="*/ 742950 w 5692140"/>
              <a:gd name="connsiteY1" fmla="*/ 1823289 h 2483067"/>
              <a:gd name="connsiteX2" fmla="*/ 1493520 w 5692140"/>
              <a:gd name="connsiteY2" fmla="*/ 1434669 h 2483067"/>
              <a:gd name="connsiteX3" fmla="*/ 2133600 w 5692140"/>
              <a:gd name="connsiteY3" fmla="*/ 939369 h 2483067"/>
              <a:gd name="connsiteX4" fmla="*/ 2621280 w 5692140"/>
              <a:gd name="connsiteY4" fmla="*/ 459309 h 2483067"/>
              <a:gd name="connsiteX5" fmla="*/ 3086100 w 5692140"/>
              <a:gd name="connsiteY5" fmla="*/ 63069 h 2483067"/>
              <a:gd name="connsiteX6" fmla="*/ 3528060 w 5692140"/>
              <a:gd name="connsiteY6" fmla="*/ 97359 h 2483067"/>
              <a:gd name="connsiteX7" fmla="*/ 3364230 w 5692140"/>
              <a:gd name="connsiteY7" fmla="*/ 615519 h 2483067"/>
              <a:gd name="connsiteX8" fmla="*/ 3009900 w 5692140"/>
              <a:gd name="connsiteY8" fmla="*/ 1141299 h 2483067"/>
              <a:gd name="connsiteX9" fmla="*/ 2693670 w 5692140"/>
              <a:gd name="connsiteY9" fmla="*/ 1693749 h 2483067"/>
              <a:gd name="connsiteX10" fmla="*/ 2659380 w 5692140"/>
              <a:gd name="connsiteY10" fmla="*/ 2131899 h 2483067"/>
              <a:gd name="connsiteX11" fmla="*/ 3268980 w 5692140"/>
              <a:gd name="connsiteY11" fmla="*/ 2379549 h 2483067"/>
              <a:gd name="connsiteX12" fmla="*/ 4408170 w 5692140"/>
              <a:gd name="connsiteY12" fmla="*/ 2481333 h 2483067"/>
              <a:gd name="connsiteX13" fmla="*/ 5692140 w 5692140"/>
              <a:gd name="connsiteY13" fmla="*/ 2463369 h 2483067"/>
              <a:gd name="connsiteX14" fmla="*/ 5692140 w 5692140"/>
              <a:gd name="connsiteY14" fmla="*/ 2463369 h 2483067"/>
              <a:gd name="connsiteX0" fmla="*/ 0 w 5946629"/>
              <a:gd name="connsiteY0" fmla="*/ 2143967 h 2483067"/>
              <a:gd name="connsiteX1" fmla="*/ 997439 w 5946629"/>
              <a:gd name="connsiteY1" fmla="*/ 1823289 h 2483067"/>
              <a:gd name="connsiteX2" fmla="*/ 1748009 w 5946629"/>
              <a:gd name="connsiteY2" fmla="*/ 1434669 h 2483067"/>
              <a:gd name="connsiteX3" fmla="*/ 2388089 w 5946629"/>
              <a:gd name="connsiteY3" fmla="*/ 939369 h 2483067"/>
              <a:gd name="connsiteX4" fmla="*/ 2875769 w 5946629"/>
              <a:gd name="connsiteY4" fmla="*/ 459309 h 2483067"/>
              <a:gd name="connsiteX5" fmla="*/ 3340589 w 5946629"/>
              <a:gd name="connsiteY5" fmla="*/ 63069 h 2483067"/>
              <a:gd name="connsiteX6" fmla="*/ 3782549 w 5946629"/>
              <a:gd name="connsiteY6" fmla="*/ 97359 h 2483067"/>
              <a:gd name="connsiteX7" fmla="*/ 3618719 w 5946629"/>
              <a:gd name="connsiteY7" fmla="*/ 615519 h 2483067"/>
              <a:gd name="connsiteX8" fmla="*/ 3264389 w 5946629"/>
              <a:gd name="connsiteY8" fmla="*/ 1141299 h 2483067"/>
              <a:gd name="connsiteX9" fmla="*/ 2948159 w 5946629"/>
              <a:gd name="connsiteY9" fmla="*/ 1693749 h 2483067"/>
              <a:gd name="connsiteX10" fmla="*/ 2913869 w 5946629"/>
              <a:gd name="connsiteY10" fmla="*/ 2131899 h 2483067"/>
              <a:gd name="connsiteX11" fmla="*/ 3523469 w 5946629"/>
              <a:gd name="connsiteY11" fmla="*/ 2379549 h 2483067"/>
              <a:gd name="connsiteX12" fmla="*/ 4662659 w 5946629"/>
              <a:gd name="connsiteY12" fmla="*/ 2481333 h 2483067"/>
              <a:gd name="connsiteX13" fmla="*/ 5946629 w 5946629"/>
              <a:gd name="connsiteY13" fmla="*/ 2463369 h 2483067"/>
              <a:gd name="connsiteX14" fmla="*/ 5946629 w 5946629"/>
              <a:gd name="connsiteY14" fmla="*/ 2463369 h 248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46629" h="2483067">
                <a:moveTo>
                  <a:pt x="0" y="2143967"/>
                </a:moveTo>
                <a:cubicBezTo>
                  <a:pt x="229870" y="2087134"/>
                  <a:pt x="706104" y="1941505"/>
                  <a:pt x="997439" y="1823289"/>
                </a:cubicBezTo>
                <a:cubicBezTo>
                  <a:pt x="1288774" y="1705073"/>
                  <a:pt x="1516234" y="1581989"/>
                  <a:pt x="1748009" y="1434669"/>
                </a:cubicBezTo>
                <a:cubicBezTo>
                  <a:pt x="1979784" y="1287349"/>
                  <a:pt x="2200129" y="1101929"/>
                  <a:pt x="2388089" y="939369"/>
                </a:cubicBezTo>
                <a:cubicBezTo>
                  <a:pt x="2576049" y="776809"/>
                  <a:pt x="2717019" y="605359"/>
                  <a:pt x="2875769" y="459309"/>
                </a:cubicBezTo>
                <a:cubicBezTo>
                  <a:pt x="3034519" y="313259"/>
                  <a:pt x="3178030" y="146251"/>
                  <a:pt x="3340589" y="63069"/>
                </a:cubicBezTo>
                <a:cubicBezTo>
                  <a:pt x="3503148" y="-20113"/>
                  <a:pt x="3694284" y="-32816"/>
                  <a:pt x="3782549" y="97359"/>
                </a:cubicBezTo>
                <a:cubicBezTo>
                  <a:pt x="3870814" y="227534"/>
                  <a:pt x="3659904" y="540584"/>
                  <a:pt x="3618719" y="615519"/>
                </a:cubicBezTo>
                <a:cubicBezTo>
                  <a:pt x="3577534" y="690454"/>
                  <a:pt x="3395199" y="961594"/>
                  <a:pt x="3264389" y="1141299"/>
                </a:cubicBezTo>
                <a:cubicBezTo>
                  <a:pt x="3133579" y="1321004"/>
                  <a:pt x="3006579" y="1528649"/>
                  <a:pt x="2948159" y="1693749"/>
                </a:cubicBezTo>
                <a:cubicBezTo>
                  <a:pt x="2889739" y="1858849"/>
                  <a:pt x="2817984" y="2017599"/>
                  <a:pt x="2913869" y="2131899"/>
                </a:cubicBezTo>
                <a:cubicBezTo>
                  <a:pt x="3009754" y="2246199"/>
                  <a:pt x="3232004" y="2321310"/>
                  <a:pt x="3523469" y="2379549"/>
                </a:cubicBezTo>
                <a:cubicBezTo>
                  <a:pt x="3814934" y="2437788"/>
                  <a:pt x="4258799" y="2467363"/>
                  <a:pt x="4662659" y="2481333"/>
                </a:cubicBezTo>
                <a:cubicBezTo>
                  <a:pt x="4921939" y="2488951"/>
                  <a:pt x="5518639" y="2469357"/>
                  <a:pt x="5946629" y="2463369"/>
                </a:cubicBezTo>
                <a:lnTo>
                  <a:pt x="5946629" y="2463369"/>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Helvetica"/>
              <a:cs typeface="Helvetica"/>
            </a:endParaRPr>
          </a:p>
        </p:txBody>
      </p:sp>
      <p:sp>
        <p:nvSpPr>
          <p:cNvPr id="14" name="Freeform: Shape 11">
            <a:extLst>
              <a:ext uri="{FF2B5EF4-FFF2-40B4-BE49-F238E27FC236}">
                <a16:creationId xmlns:a16="http://schemas.microsoft.com/office/drawing/2014/main" id="{000F329F-4E18-1F45-B4B0-A74832FD375D}"/>
              </a:ext>
            </a:extLst>
          </p:cNvPr>
          <p:cNvSpPr/>
          <p:nvPr/>
        </p:nvSpPr>
        <p:spPr>
          <a:xfrm>
            <a:off x="13958" y="2121290"/>
            <a:ext cx="9110507" cy="3714750"/>
          </a:xfrm>
          <a:custGeom>
            <a:avLst/>
            <a:gdLst>
              <a:gd name="connsiteX0" fmla="*/ 0 w 5673090"/>
              <a:gd name="connsiteY0" fmla="*/ 1682067 h 2435413"/>
              <a:gd name="connsiteX1" fmla="*/ 483870 w 5673090"/>
              <a:gd name="connsiteY1" fmla="*/ 1685877 h 2435413"/>
              <a:gd name="connsiteX2" fmla="*/ 1245870 w 5673090"/>
              <a:gd name="connsiteY2" fmla="*/ 1457277 h 2435413"/>
              <a:gd name="connsiteX3" fmla="*/ 2198370 w 5673090"/>
              <a:gd name="connsiteY3" fmla="*/ 885777 h 2435413"/>
              <a:gd name="connsiteX4" fmla="*/ 2720340 w 5673090"/>
              <a:gd name="connsiteY4" fmla="*/ 405717 h 2435413"/>
              <a:gd name="connsiteX5" fmla="*/ 3390900 w 5673090"/>
              <a:gd name="connsiteY5" fmla="*/ 13287 h 2435413"/>
              <a:gd name="connsiteX6" fmla="*/ 3928110 w 5673090"/>
              <a:gd name="connsiteY6" fmla="*/ 180927 h 2435413"/>
              <a:gd name="connsiteX7" fmla="*/ 3729990 w 5673090"/>
              <a:gd name="connsiteY7" fmla="*/ 1019127 h 2435413"/>
              <a:gd name="connsiteX8" fmla="*/ 3440430 w 5673090"/>
              <a:gd name="connsiteY8" fmla="*/ 1594437 h 2435413"/>
              <a:gd name="connsiteX9" fmla="*/ 3619500 w 5673090"/>
              <a:gd name="connsiteY9" fmla="*/ 2059257 h 2435413"/>
              <a:gd name="connsiteX10" fmla="*/ 4221480 w 5673090"/>
              <a:gd name="connsiteY10" fmla="*/ 2421207 h 2435413"/>
              <a:gd name="connsiteX11" fmla="*/ 5673090 w 5673090"/>
              <a:gd name="connsiteY11" fmla="*/ 2367867 h 2435413"/>
              <a:gd name="connsiteX12" fmla="*/ 5673090 w 5673090"/>
              <a:gd name="connsiteY12" fmla="*/ 2367867 h 2435413"/>
              <a:gd name="connsiteX0" fmla="*/ 0 w 5673090"/>
              <a:gd name="connsiteY0" fmla="*/ 1682067 h 2435413"/>
              <a:gd name="connsiteX1" fmla="*/ 483870 w 5673090"/>
              <a:gd name="connsiteY1" fmla="*/ 1685877 h 2435413"/>
              <a:gd name="connsiteX2" fmla="*/ 1245870 w 5673090"/>
              <a:gd name="connsiteY2" fmla="*/ 1457277 h 2435413"/>
              <a:gd name="connsiteX3" fmla="*/ 2183130 w 5673090"/>
              <a:gd name="connsiteY3" fmla="*/ 878157 h 2435413"/>
              <a:gd name="connsiteX4" fmla="*/ 2720340 w 5673090"/>
              <a:gd name="connsiteY4" fmla="*/ 405717 h 2435413"/>
              <a:gd name="connsiteX5" fmla="*/ 3390900 w 5673090"/>
              <a:gd name="connsiteY5" fmla="*/ 13287 h 2435413"/>
              <a:gd name="connsiteX6" fmla="*/ 3928110 w 5673090"/>
              <a:gd name="connsiteY6" fmla="*/ 180927 h 2435413"/>
              <a:gd name="connsiteX7" fmla="*/ 3729990 w 5673090"/>
              <a:gd name="connsiteY7" fmla="*/ 1019127 h 2435413"/>
              <a:gd name="connsiteX8" fmla="*/ 3440430 w 5673090"/>
              <a:gd name="connsiteY8" fmla="*/ 1594437 h 2435413"/>
              <a:gd name="connsiteX9" fmla="*/ 3619500 w 5673090"/>
              <a:gd name="connsiteY9" fmla="*/ 2059257 h 2435413"/>
              <a:gd name="connsiteX10" fmla="*/ 4221480 w 5673090"/>
              <a:gd name="connsiteY10" fmla="*/ 2421207 h 2435413"/>
              <a:gd name="connsiteX11" fmla="*/ 5673090 w 5673090"/>
              <a:gd name="connsiteY11" fmla="*/ 2367867 h 2435413"/>
              <a:gd name="connsiteX12" fmla="*/ 5673090 w 5673090"/>
              <a:gd name="connsiteY12" fmla="*/ 2367867 h 2435413"/>
              <a:gd name="connsiteX0" fmla="*/ 0 w 5673090"/>
              <a:gd name="connsiteY0" fmla="*/ 1682067 h 2435413"/>
              <a:gd name="connsiteX1" fmla="*/ 483870 w 5673090"/>
              <a:gd name="connsiteY1" fmla="*/ 1685877 h 2435413"/>
              <a:gd name="connsiteX2" fmla="*/ 1245870 w 5673090"/>
              <a:gd name="connsiteY2" fmla="*/ 1457277 h 2435413"/>
              <a:gd name="connsiteX3" fmla="*/ 2183130 w 5673090"/>
              <a:gd name="connsiteY3" fmla="*/ 878157 h 2435413"/>
              <a:gd name="connsiteX4" fmla="*/ 2720340 w 5673090"/>
              <a:gd name="connsiteY4" fmla="*/ 405717 h 2435413"/>
              <a:gd name="connsiteX5" fmla="*/ 3390900 w 5673090"/>
              <a:gd name="connsiteY5" fmla="*/ 13287 h 2435413"/>
              <a:gd name="connsiteX6" fmla="*/ 3928110 w 5673090"/>
              <a:gd name="connsiteY6" fmla="*/ 180927 h 2435413"/>
              <a:gd name="connsiteX7" fmla="*/ 3729990 w 5673090"/>
              <a:gd name="connsiteY7" fmla="*/ 1019127 h 2435413"/>
              <a:gd name="connsiteX8" fmla="*/ 3440430 w 5673090"/>
              <a:gd name="connsiteY8" fmla="*/ 1594437 h 2435413"/>
              <a:gd name="connsiteX9" fmla="*/ 3619500 w 5673090"/>
              <a:gd name="connsiteY9" fmla="*/ 2059257 h 2435413"/>
              <a:gd name="connsiteX10" fmla="*/ 4221480 w 5673090"/>
              <a:gd name="connsiteY10" fmla="*/ 2421207 h 2435413"/>
              <a:gd name="connsiteX11" fmla="*/ 5673090 w 5673090"/>
              <a:gd name="connsiteY11" fmla="*/ 2367867 h 2435413"/>
              <a:gd name="connsiteX12" fmla="*/ 5673090 w 5673090"/>
              <a:gd name="connsiteY12" fmla="*/ 2367867 h 2435413"/>
              <a:gd name="connsiteX0" fmla="*/ 0 w 5673090"/>
              <a:gd name="connsiteY0" fmla="*/ 1679490 h 2432836"/>
              <a:gd name="connsiteX1" fmla="*/ 483870 w 5673090"/>
              <a:gd name="connsiteY1" fmla="*/ 1683300 h 2432836"/>
              <a:gd name="connsiteX2" fmla="*/ 1245870 w 5673090"/>
              <a:gd name="connsiteY2" fmla="*/ 1454700 h 2432836"/>
              <a:gd name="connsiteX3" fmla="*/ 2183130 w 5673090"/>
              <a:gd name="connsiteY3" fmla="*/ 875580 h 2432836"/>
              <a:gd name="connsiteX4" fmla="*/ 2769870 w 5673090"/>
              <a:gd name="connsiteY4" fmla="*/ 365040 h 2432836"/>
              <a:gd name="connsiteX5" fmla="*/ 3390900 w 5673090"/>
              <a:gd name="connsiteY5" fmla="*/ 10710 h 2432836"/>
              <a:gd name="connsiteX6" fmla="*/ 3928110 w 5673090"/>
              <a:gd name="connsiteY6" fmla="*/ 178350 h 2432836"/>
              <a:gd name="connsiteX7" fmla="*/ 3729990 w 5673090"/>
              <a:gd name="connsiteY7" fmla="*/ 1016550 h 2432836"/>
              <a:gd name="connsiteX8" fmla="*/ 3440430 w 5673090"/>
              <a:gd name="connsiteY8" fmla="*/ 1591860 h 2432836"/>
              <a:gd name="connsiteX9" fmla="*/ 3619500 w 5673090"/>
              <a:gd name="connsiteY9" fmla="*/ 2056680 h 2432836"/>
              <a:gd name="connsiteX10" fmla="*/ 4221480 w 5673090"/>
              <a:gd name="connsiteY10" fmla="*/ 2418630 h 2432836"/>
              <a:gd name="connsiteX11" fmla="*/ 5673090 w 5673090"/>
              <a:gd name="connsiteY11" fmla="*/ 2365290 h 2432836"/>
              <a:gd name="connsiteX12" fmla="*/ 5673090 w 5673090"/>
              <a:gd name="connsiteY12" fmla="*/ 2365290 h 2432836"/>
              <a:gd name="connsiteX0" fmla="*/ 0 w 5673090"/>
              <a:gd name="connsiteY0" fmla="*/ 1679490 h 2432836"/>
              <a:gd name="connsiteX1" fmla="*/ 483870 w 5673090"/>
              <a:gd name="connsiteY1" fmla="*/ 1683300 h 2432836"/>
              <a:gd name="connsiteX2" fmla="*/ 1245870 w 5673090"/>
              <a:gd name="connsiteY2" fmla="*/ 1454700 h 2432836"/>
              <a:gd name="connsiteX3" fmla="*/ 2183130 w 5673090"/>
              <a:gd name="connsiteY3" fmla="*/ 875580 h 2432836"/>
              <a:gd name="connsiteX4" fmla="*/ 2769870 w 5673090"/>
              <a:gd name="connsiteY4" fmla="*/ 365040 h 2432836"/>
              <a:gd name="connsiteX5" fmla="*/ 3390900 w 5673090"/>
              <a:gd name="connsiteY5" fmla="*/ 10710 h 2432836"/>
              <a:gd name="connsiteX6" fmla="*/ 3928110 w 5673090"/>
              <a:gd name="connsiteY6" fmla="*/ 178350 h 2432836"/>
              <a:gd name="connsiteX7" fmla="*/ 3729990 w 5673090"/>
              <a:gd name="connsiteY7" fmla="*/ 1016550 h 2432836"/>
              <a:gd name="connsiteX8" fmla="*/ 3440430 w 5673090"/>
              <a:gd name="connsiteY8" fmla="*/ 1591860 h 2432836"/>
              <a:gd name="connsiteX9" fmla="*/ 3619500 w 5673090"/>
              <a:gd name="connsiteY9" fmla="*/ 2056680 h 2432836"/>
              <a:gd name="connsiteX10" fmla="*/ 4221480 w 5673090"/>
              <a:gd name="connsiteY10" fmla="*/ 2418630 h 2432836"/>
              <a:gd name="connsiteX11" fmla="*/ 5673090 w 5673090"/>
              <a:gd name="connsiteY11" fmla="*/ 2365290 h 2432836"/>
              <a:gd name="connsiteX12" fmla="*/ 5673090 w 5673090"/>
              <a:gd name="connsiteY12" fmla="*/ 2365290 h 2432836"/>
              <a:gd name="connsiteX0" fmla="*/ 0 w 5673090"/>
              <a:gd name="connsiteY0" fmla="*/ 1679490 h 2432836"/>
              <a:gd name="connsiteX1" fmla="*/ 483870 w 5673090"/>
              <a:gd name="connsiteY1" fmla="*/ 1683300 h 2432836"/>
              <a:gd name="connsiteX2" fmla="*/ 1325880 w 5673090"/>
              <a:gd name="connsiteY2" fmla="*/ 1431840 h 2432836"/>
              <a:gd name="connsiteX3" fmla="*/ 2183130 w 5673090"/>
              <a:gd name="connsiteY3" fmla="*/ 875580 h 2432836"/>
              <a:gd name="connsiteX4" fmla="*/ 2769870 w 5673090"/>
              <a:gd name="connsiteY4" fmla="*/ 365040 h 2432836"/>
              <a:gd name="connsiteX5" fmla="*/ 3390900 w 5673090"/>
              <a:gd name="connsiteY5" fmla="*/ 10710 h 2432836"/>
              <a:gd name="connsiteX6" fmla="*/ 3928110 w 5673090"/>
              <a:gd name="connsiteY6" fmla="*/ 178350 h 2432836"/>
              <a:gd name="connsiteX7" fmla="*/ 3729990 w 5673090"/>
              <a:gd name="connsiteY7" fmla="*/ 1016550 h 2432836"/>
              <a:gd name="connsiteX8" fmla="*/ 3440430 w 5673090"/>
              <a:gd name="connsiteY8" fmla="*/ 1591860 h 2432836"/>
              <a:gd name="connsiteX9" fmla="*/ 3619500 w 5673090"/>
              <a:gd name="connsiteY9" fmla="*/ 2056680 h 2432836"/>
              <a:gd name="connsiteX10" fmla="*/ 4221480 w 5673090"/>
              <a:gd name="connsiteY10" fmla="*/ 2418630 h 2432836"/>
              <a:gd name="connsiteX11" fmla="*/ 5673090 w 5673090"/>
              <a:gd name="connsiteY11" fmla="*/ 2365290 h 2432836"/>
              <a:gd name="connsiteX12" fmla="*/ 5673090 w 5673090"/>
              <a:gd name="connsiteY12" fmla="*/ 2365290 h 2432836"/>
              <a:gd name="connsiteX0" fmla="*/ 0 w 5673090"/>
              <a:gd name="connsiteY0" fmla="*/ 1677477 h 2430823"/>
              <a:gd name="connsiteX1" fmla="*/ 483870 w 5673090"/>
              <a:gd name="connsiteY1" fmla="*/ 1681287 h 2430823"/>
              <a:gd name="connsiteX2" fmla="*/ 1325880 w 5673090"/>
              <a:gd name="connsiteY2" fmla="*/ 1429827 h 2430823"/>
              <a:gd name="connsiteX3" fmla="*/ 2183130 w 5673090"/>
              <a:gd name="connsiteY3" fmla="*/ 873567 h 2430823"/>
              <a:gd name="connsiteX4" fmla="*/ 2769870 w 5673090"/>
              <a:gd name="connsiteY4" fmla="*/ 363027 h 2430823"/>
              <a:gd name="connsiteX5" fmla="*/ 3390900 w 5673090"/>
              <a:gd name="connsiteY5" fmla="*/ 8697 h 2430823"/>
              <a:gd name="connsiteX6" fmla="*/ 3901440 w 5673090"/>
              <a:gd name="connsiteY6" fmla="*/ 187767 h 2430823"/>
              <a:gd name="connsiteX7" fmla="*/ 3729990 w 5673090"/>
              <a:gd name="connsiteY7" fmla="*/ 1014537 h 2430823"/>
              <a:gd name="connsiteX8" fmla="*/ 3440430 w 5673090"/>
              <a:gd name="connsiteY8" fmla="*/ 1589847 h 2430823"/>
              <a:gd name="connsiteX9" fmla="*/ 3619500 w 5673090"/>
              <a:gd name="connsiteY9" fmla="*/ 2054667 h 2430823"/>
              <a:gd name="connsiteX10" fmla="*/ 4221480 w 5673090"/>
              <a:gd name="connsiteY10" fmla="*/ 2416617 h 2430823"/>
              <a:gd name="connsiteX11" fmla="*/ 5673090 w 5673090"/>
              <a:gd name="connsiteY11" fmla="*/ 2363277 h 2430823"/>
              <a:gd name="connsiteX12" fmla="*/ 5673090 w 5673090"/>
              <a:gd name="connsiteY12" fmla="*/ 2363277 h 2430823"/>
              <a:gd name="connsiteX0" fmla="*/ 0 w 5673090"/>
              <a:gd name="connsiteY0" fmla="*/ 1688678 h 2442024"/>
              <a:gd name="connsiteX1" fmla="*/ 483870 w 5673090"/>
              <a:gd name="connsiteY1" fmla="*/ 1692488 h 2442024"/>
              <a:gd name="connsiteX2" fmla="*/ 1325880 w 5673090"/>
              <a:gd name="connsiteY2" fmla="*/ 1441028 h 2442024"/>
              <a:gd name="connsiteX3" fmla="*/ 2183130 w 5673090"/>
              <a:gd name="connsiteY3" fmla="*/ 884768 h 2442024"/>
              <a:gd name="connsiteX4" fmla="*/ 2769870 w 5673090"/>
              <a:gd name="connsiteY4" fmla="*/ 374228 h 2442024"/>
              <a:gd name="connsiteX5" fmla="*/ 3390900 w 5673090"/>
              <a:gd name="connsiteY5" fmla="*/ 19898 h 2442024"/>
              <a:gd name="connsiteX6" fmla="*/ 3901440 w 5673090"/>
              <a:gd name="connsiteY6" fmla="*/ 198968 h 2442024"/>
              <a:gd name="connsiteX7" fmla="*/ 3729990 w 5673090"/>
              <a:gd name="connsiteY7" fmla="*/ 1025738 h 2442024"/>
              <a:gd name="connsiteX8" fmla="*/ 3440430 w 5673090"/>
              <a:gd name="connsiteY8" fmla="*/ 1601048 h 2442024"/>
              <a:gd name="connsiteX9" fmla="*/ 3619500 w 5673090"/>
              <a:gd name="connsiteY9" fmla="*/ 2065868 h 2442024"/>
              <a:gd name="connsiteX10" fmla="*/ 4221480 w 5673090"/>
              <a:gd name="connsiteY10" fmla="*/ 2427818 h 2442024"/>
              <a:gd name="connsiteX11" fmla="*/ 5673090 w 5673090"/>
              <a:gd name="connsiteY11" fmla="*/ 2374478 h 2442024"/>
              <a:gd name="connsiteX12" fmla="*/ 5673090 w 5673090"/>
              <a:gd name="connsiteY12" fmla="*/ 2374478 h 2442024"/>
              <a:gd name="connsiteX0" fmla="*/ 0 w 5673090"/>
              <a:gd name="connsiteY0" fmla="*/ 1675979 h 2429325"/>
              <a:gd name="connsiteX1" fmla="*/ 483870 w 5673090"/>
              <a:gd name="connsiteY1" fmla="*/ 1679789 h 2429325"/>
              <a:gd name="connsiteX2" fmla="*/ 1325880 w 5673090"/>
              <a:gd name="connsiteY2" fmla="*/ 1428329 h 2429325"/>
              <a:gd name="connsiteX3" fmla="*/ 2183130 w 5673090"/>
              <a:gd name="connsiteY3" fmla="*/ 872069 h 2429325"/>
              <a:gd name="connsiteX4" fmla="*/ 2769870 w 5673090"/>
              <a:gd name="connsiteY4" fmla="*/ 361529 h 2429325"/>
              <a:gd name="connsiteX5" fmla="*/ 3390900 w 5673090"/>
              <a:gd name="connsiteY5" fmla="*/ 7199 h 2429325"/>
              <a:gd name="connsiteX6" fmla="*/ 3901440 w 5673090"/>
              <a:gd name="connsiteY6" fmla="*/ 186269 h 2429325"/>
              <a:gd name="connsiteX7" fmla="*/ 3756660 w 5673090"/>
              <a:gd name="connsiteY7" fmla="*/ 898739 h 2429325"/>
              <a:gd name="connsiteX8" fmla="*/ 3440430 w 5673090"/>
              <a:gd name="connsiteY8" fmla="*/ 1588349 h 2429325"/>
              <a:gd name="connsiteX9" fmla="*/ 3619500 w 5673090"/>
              <a:gd name="connsiteY9" fmla="*/ 2053169 h 2429325"/>
              <a:gd name="connsiteX10" fmla="*/ 4221480 w 5673090"/>
              <a:gd name="connsiteY10" fmla="*/ 2415119 h 2429325"/>
              <a:gd name="connsiteX11" fmla="*/ 5673090 w 5673090"/>
              <a:gd name="connsiteY11" fmla="*/ 2361779 h 2429325"/>
              <a:gd name="connsiteX12" fmla="*/ 5673090 w 5673090"/>
              <a:gd name="connsiteY12" fmla="*/ 2361779 h 2429325"/>
              <a:gd name="connsiteX0" fmla="*/ 0 w 5673090"/>
              <a:gd name="connsiteY0" fmla="*/ 1675979 h 2429325"/>
              <a:gd name="connsiteX1" fmla="*/ 483870 w 5673090"/>
              <a:gd name="connsiteY1" fmla="*/ 1679789 h 2429325"/>
              <a:gd name="connsiteX2" fmla="*/ 1325880 w 5673090"/>
              <a:gd name="connsiteY2" fmla="*/ 1428329 h 2429325"/>
              <a:gd name="connsiteX3" fmla="*/ 2183130 w 5673090"/>
              <a:gd name="connsiteY3" fmla="*/ 872069 h 2429325"/>
              <a:gd name="connsiteX4" fmla="*/ 2769870 w 5673090"/>
              <a:gd name="connsiteY4" fmla="*/ 361529 h 2429325"/>
              <a:gd name="connsiteX5" fmla="*/ 3390900 w 5673090"/>
              <a:gd name="connsiteY5" fmla="*/ 7199 h 2429325"/>
              <a:gd name="connsiteX6" fmla="*/ 3901440 w 5673090"/>
              <a:gd name="connsiteY6" fmla="*/ 186269 h 2429325"/>
              <a:gd name="connsiteX7" fmla="*/ 3756660 w 5673090"/>
              <a:gd name="connsiteY7" fmla="*/ 898739 h 2429325"/>
              <a:gd name="connsiteX8" fmla="*/ 3440430 w 5673090"/>
              <a:gd name="connsiteY8" fmla="*/ 1588349 h 2429325"/>
              <a:gd name="connsiteX9" fmla="*/ 3619500 w 5673090"/>
              <a:gd name="connsiteY9" fmla="*/ 2053169 h 2429325"/>
              <a:gd name="connsiteX10" fmla="*/ 4221480 w 5673090"/>
              <a:gd name="connsiteY10" fmla="*/ 2415119 h 2429325"/>
              <a:gd name="connsiteX11" fmla="*/ 5673090 w 5673090"/>
              <a:gd name="connsiteY11" fmla="*/ 2361779 h 2429325"/>
              <a:gd name="connsiteX12" fmla="*/ 5673090 w 5673090"/>
              <a:gd name="connsiteY12" fmla="*/ 2361779 h 2429325"/>
              <a:gd name="connsiteX0" fmla="*/ 0 w 5673090"/>
              <a:gd name="connsiteY0" fmla="*/ 1675979 h 2427884"/>
              <a:gd name="connsiteX1" fmla="*/ 483870 w 5673090"/>
              <a:gd name="connsiteY1" fmla="*/ 1679789 h 2427884"/>
              <a:gd name="connsiteX2" fmla="*/ 1325880 w 5673090"/>
              <a:gd name="connsiteY2" fmla="*/ 1428329 h 2427884"/>
              <a:gd name="connsiteX3" fmla="*/ 2183130 w 5673090"/>
              <a:gd name="connsiteY3" fmla="*/ 872069 h 2427884"/>
              <a:gd name="connsiteX4" fmla="*/ 2769870 w 5673090"/>
              <a:gd name="connsiteY4" fmla="*/ 361529 h 2427884"/>
              <a:gd name="connsiteX5" fmla="*/ 3390900 w 5673090"/>
              <a:gd name="connsiteY5" fmla="*/ 7199 h 2427884"/>
              <a:gd name="connsiteX6" fmla="*/ 3901440 w 5673090"/>
              <a:gd name="connsiteY6" fmla="*/ 186269 h 2427884"/>
              <a:gd name="connsiteX7" fmla="*/ 3756660 w 5673090"/>
              <a:gd name="connsiteY7" fmla="*/ 898739 h 2427884"/>
              <a:gd name="connsiteX8" fmla="*/ 3440430 w 5673090"/>
              <a:gd name="connsiteY8" fmla="*/ 1588349 h 2427884"/>
              <a:gd name="connsiteX9" fmla="*/ 3573780 w 5673090"/>
              <a:gd name="connsiteY9" fmla="*/ 2076029 h 2427884"/>
              <a:gd name="connsiteX10" fmla="*/ 4221480 w 5673090"/>
              <a:gd name="connsiteY10" fmla="*/ 2415119 h 2427884"/>
              <a:gd name="connsiteX11" fmla="*/ 5673090 w 5673090"/>
              <a:gd name="connsiteY11" fmla="*/ 2361779 h 2427884"/>
              <a:gd name="connsiteX12" fmla="*/ 5673090 w 5673090"/>
              <a:gd name="connsiteY12" fmla="*/ 2361779 h 2427884"/>
              <a:gd name="connsiteX0" fmla="*/ 0 w 5673090"/>
              <a:gd name="connsiteY0" fmla="*/ 1675979 h 2401720"/>
              <a:gd name="connsiteX1" fmla="*/ 483870 w 5673090"/>
              <a:gd name="connsiteY1" fmla="*/ 1679789 h 2401720"/>
              <a:gd name="connsiteX2" fmla="*/ 1325880 w 5673090"/>
              <a:gd name="connsiteY2" fmla="*/ 1428329 h 2401720"/>
              <a:gd name="connsiteX3" fmla="*/ 2183130 w 5673090"/>
              <a:gd name="connsiteY3" fmla="*/ 872069 h 2401720"/>
              <a:gd name="connsiteX4" fmla="*/ 2769870 w 5673090"/>
              <a:gd name="connsiteY4" fmla="*/ 361529 h 2401720"/>
              <a:gd name="connsiteX5" fmla="*/ 3390900 w 5673090"/>
              <a:gd name="connsiteY5" fmla="*/ 7199 h 2401720"/>
              <a:gd name="connsiteX6" fmla="*/ 3901440 w 5673090"/>
              <a:gd name="connsiteY6" fmla="*/ 186269 h 2401720"/>
              <a:gd name="connsiteX7" fmla="*/ 3756660 w 5673090"/>
              <a:gd name="connsiteY7" fmla="*/ 898739 h 2401720"/>
              <a:gd name="connsiteX8" fmla="*/ 3440430 w 5673090"/>
              <a:gd name="connsiteY8" fmla="*/ 1588349 h 2401720"/>
              <a:gd name="connsiteX9" fmla="*/ 3573780 w 5673090"/>
              <a:gd name="connsiteY9" fmla="*/ 2076029 h 2401720"/>
              <a:gd name="connsiteX10" fmla="*/ 4354830 w 5673090"/>
              <a:gd name="connsiteY10" fmla="*/ 2384639 h 2401720"/>
              <a:gd name="connsiteX11" fmla="*/ 5673090 w 5673090"/>
              <a:gd name="connsiteY11" fmla="*/ 2361779 h 2401720"/>
              <a:gd name="connsiteX12" fmla="*/ 5673090 w 5673090"/>
              <a:gd name="connsiteY12" fmla="*/ 2361779 h 2401720"/>
              <a:gd name="connsiteX0" fmla="*/ 0 w 5673090"/>
              <a:gd name="connsiteY0" fmla="*/ 1675979 h 2400095"/>
              <a:gd name="connsiteX1" fmla="*/ 483870 w 5673090"/>
              <a:gd name="connsiteY1" fmla="*/ 1679789 h 2400095"/>
              <a:gd name="connsiteX2" fmla="*/ 1325880 w 5673090"/>
              <a:gd name="connsiteY2" fmla="*/ 1428329 h 2400095"/>
              <a:gd name="connsiteX3" fmla="*/ 2183130 w 5673090"/>
              <a:gd name="connsiteY3" fmla="*/ 872069 h 2400095"/>
              <a:gd name="connsiteX4" fmla="*/ 2769870 w 5673090"/>
              <a:gd name="connsiteY4" fmla="*/ 361529 h 2400095"/>
              <a:gd name="connsiteX5" fmla="*/ 3390900 w 5673090"/>
              <a:gd name="connsiteY5" fmla="*/ 7199 h 2400095"/>
              <a:gd name="connsiteX6" fmla="*/ 3901440 w 5673090"/>
              <a:gd name="connsiteY6" fmla="*/ 186269 h 2400095"/>
              <a:gd name="connsiteX7" fmla="*/ 3756660 w 5673090"/>
              <a:gd name="connsiteY7" fmla="*/ 898739 h 2400095"/>
              <a:gd name="connsiteX8" fmla="*/ 3440430 w 5673090"/>
              <a:gd name="connsiteY8" fmla="*/ 1588349 h 2400095"/>
              <a:gd name="connsiteX9" fmla="*/ 3573780 w 5673090"/>
              <a:gd name="connsiteY9" fmla="*/ 2076029 h 2400095"/>
              <a:gd name="connsiteX10" fmla="*/ 4354830 w 5673090"/>
              <a:gd name="connsiteY10" fmla="*/ 2384639 h 2400095"/>
              <a:gd name="connsiteX11" fmla="*/ 5673090 w 5673090"/>
              <a:gd name="connsiteY11" fmla="*/ 2361779 h 2400095"/>
              <a:gd name="connsiteX12" fmla="*/ 5673090 w 5673090"/>
              <a:gd name="connsiteY12" fmla="*/ 2361779 h 2400095"/>
              <a:gd name="connsiteX0" fmla="*/ 0 w 5673090"/>
              <a:gd name="connsiteY0" fmla="*/ 1698224 h 2422340"/>
              <a:gd name="connsiteX1" fmla="*/ 483870 w 5673090"/>
              <a:gd name="connsiteY1" fmla="*/ 1702034 h 2422340"/>
              <a:gd name="connsiteX2" fmla="*/ 1325880 w 5673090"/>
              <a:gd name="connsiteY2" fmla="*/ 1450574 h 2422340"/>
              <a:gd name="connsiteX3" fmla="*/ 2183130 w 5673090"/>
              <a:gd name="connsiteY3" fmla="*/ 894314 h 2422340"/>
              <a:gd name="connsiteX4" fmla="*/ 2769870 w 5673090"/>
              <a:gd name="connsiteY4" fmla="*/ 383774 h 2422340"/>
              <a:gd name="connsiteX5" fmla="*/ 3390900 w 5673090"/>
              <a:gd name="connsiteY5" fmla="*/ 29444 h 2422340"/>
              <a:gd name="connsiteX6" fmla="*/ 3901440 w 5673090"/>
              <a:gd name="connsiteY6" fmla="*/ 208514 h 2422340"/>
              <a:gd name="connsiteX7" fmla="*/ 3756660 w 5673090"/>
              <a:gd name="connsiteY7" fmla="*/ 920984 h 2422340"/>
              <a:gd name="connsiteX8" fmla="*/ 3440430 w 5673090"/>
              <a:gd name="connsiteY8" fmla="*/ 1610594 h 2422340"/>
              <a:gd name="connsiteX9" fmla="*/ 3573780 w 5673090"/>
              <a:gd name="connsiteY9" fmla="*/ 2098274 h 2422340"/>
              <a:gd name="connsiteX10" fmla="*/ 4354830 w 5673090"/>
              <a:gd name="connsiteY10" fmla="*/ 2406884 h 2422340"/>
              <a:gd name="connsiteX11" fmla="*/ 5673090 w 5673090"/>
              <a:gd name="connsiteY11" fmla="*/ 2384024 h 2422340"/>
              <a:gd name="connsiteX12" fmla="*/ 5673090 w 5673090"/>
              <a:gd name="connsiteY12" fmla="*/ 2384024 h 2422340"/>
              <a:gd name="connsiteX0" fmla="*/ 0 w 5673090"/>
              <a:gd name="connsiteY0" fmla="*/ 1719643 h 2443759"/>
              <a:gd name="connsiteX1" fmla="*/ 483870 w 5673090"/>
              <a:gd name="connsiteY1" fmla="*/ 1723453 h 2443759"/>
              <a:gd name="connsiteX2" fmla="*/ 1325880 w 5673090"/>
              <a:gd name="connsiteY2" fmla="*/ 1471993 h 2443759"/>
              <a:gd name="connsiteX3" fmla="*/ 2183130 w 5673090"/>
              <a:gd name="connsiteY3" fmla="*/ 915733 h 2443759"/>
              <a:gd name="connsiteX4" fmla="*/ 2769870 w 5673090"/>
              <a:gd name="connsiteY4" fmla="*/ 405193 h 2443759"/>
              <a:gd name="connsiteX5" fmla="*/ 3390900 w 5673090"/>
              <a:gd name="connsiteY5" fmla="*/ 50863 h 2443759"/>
              <a:gd name="connsiteX6" fmla="*/ 3901440 w 5673090"/>
              <a:gd name="connsiteY6" fmla="*/ 229933 h 2443759"/>
              <a:gd name="connsiteX7" fmla="*/ 3440430 w 5673090"/>
              <a:gd name="connsiteY7" fmla="*/ 1632013 h 2443759"/>
              <a:gd name="connsiteX8" fmla="*/ 3573780 w 5673090"/>
              <a:gd name="connsiteY8" fmla="*/ 2119693 h 2443759"/>
              <a:gd name="connsiteX9" fmla="*/ 4354830 w 5673090"/>
              <a:gd name="connsiteY9" fmla="*/ 2428303 h 2443759"/>
              <a:gd name="connsiteX10" fmla="*/ 5673090 w 5673090"/>
              <a:gd name="connsiteY10" fmla="*/ 2405443 h 2443759"/>
              <a:gd name="connsiteX11" fmla="*/ 5673090 w 5673090"/>
              <a:gd name="connsiteY11" fmla="*/ 2405443 h 2443759"/>
              <a:gd name="connsiteX0" fmla="*/ 0 w 5673090"/>
              <a:gd name="connsiteY0" fmla="*/ 1728830 h 2452946"/>
              <a:gd name="connsiteX1" fmla="*/ 483870 w 5673090"/>
              <a:gd name="connsiteY1" fmla="*/ 1732640 h 2452946"/>
              <a:gd name="connsiteX2" fmla="*/ 1325880 w 5673090"/>
              <a:gd name="connsiteY2" fmla="*/ 1481180 h 2452946"/>
              <a:gd name="connsiteX3" fmla="*/ 2183130 w 5673090"/>
              <a:gd name="connsiteY3" fmla="*/ 924920 h 2452946"/>
              <a:gd name="connsiteX4" fmla="*/ 2769870 w 5673090"/>
              <a:gd name="connsiteY4" fmla="*/ 414380 h 2452946"/>
              <a:gd name="connsiteX5" fmla="*/ 3390900 w 5673090"/>
              <a:gd name="connsiteY5" fmla="*/ 60050 h 2452946"/>
              <a:gd name="connsiteX6" fmla="*/ 3901440 w 5673090"/>
              <a:gd name="connsiteY6" fmla="*/ 239120 h 2452946"/>
              <a:gd name="connsiteX7" fmla="*/ 3440430 w 5673090"/>
              <a:gd name="connsiteY7" fmla="*/ 1641200 h 2452946"/>
              <a:gd name="connsiteX8" fmla="*/ 3573780 w 5673090"/>
              <a:gd name="connsiteY8" fmla="*/ 2128880 h 2452946"/>
              <a:gd name="connsiteX9" fmla="*/ 4354830 w 5673090"/>
              <a:gd name="connsiteY9" fmla="*/ 2437490 h 2452946"/>
              <a:gd name="connsiteX10" fmla="*/ 5673090 w 5673090"/>
              <a:gd name="connsiteY10" fmla="*/ 2414630 h 2452946"/>
              <a:gd name="connsiteX11" fmla="*/ 5673090 w 5673090"/>
              <a:gd name="connsiteY11" fmla="*/ 2414630 h 2452946"/>
              <a:gd name="connsiteX0" fmla="*/ 0 w 5673090"/>
              <a:gd name="connsiteY0" fmla="*/ 1710933 h 2435049"/>
              <a:gd name="connsiteX1" fmla="*/ 483870 w 5673090"/>
              <a:gd name="connsiteY1" fmla="*/ 1714743 h 2435049"/>
              <a:gd name="connsiteX2" fmla="*/ 1325880 w 5673090"/>
              <a:gd name="connsiteY2" fmla="*/ 1463283 h 2435049"/>
              <a:gd name="connsiteX3" fmla="*/ 2183130 w 5673090"/>
              <a:gd name="connsiteY3" fmla="*/ 907023 h 2435049"/>
              <a:gd name="connsiteX4" fmla="*/ 2769870 w 5673090"/>
              <a:gd name="connsiteY4" fmla="*/ 396483 h 2435049"/>
              <a:gd name="connsiteX5" fmla="*/ 3390900 w 5673090"/>
              <a:gd name="connsiteY5" fmla="*/ 42153 h 2435049"/>
              <a:gd name="connsiteX6" fmla="*/ 3901440 w 5673090"/>
              <a:gd name="connsiteY6" fmla="*/ 221223 h 2435049"/>
              <a:gd name="connsiteX7" fmla="*/ 3501390 w 5673090"/>
              <a:gd name="connsiteY7" fmla="*/ 1394703 h 2435049"/>
              <a:gd name="connsiteX8" fmla="*/ 3573780 w 5673090"/>
              <a:gd name="connsiteY8" fmla="*/ 2110983 h 2435049"/>
              <a:gd name="connsiteX9" fmla="*/ 4354830 w 5673090"/>
              <a:gd name="connsiteY9" fmla="*/ 2419593 h 2435049"/>
              <a:gd name="connsiteX10" fmla="*/ 5673090 w 5673090"/>
              <a:gd name="connsiteY10" fmla="*/ 2396733 h 2435049"/>
              <a:gd name="connsiteX11" fmla="*/ 5673090 w 5673090"/>
              <a:gd name="connsiteY11" fmla="*/ 2396733 h 2435049"/>
              <a:gd name="connsiteX0" fmla="*/ 0 w 5673090"/>
              <a:gd name="connsiteY0" fmla="*/ 1710933 h 2435049"/>
              <a:gd name="connsiteX1" fmla="*/ 483870 w 5673090"/>
              <a:gd name="connsiteY1" fmla="*/ 1714743 h 2435049"/>
              <a:gd name="connsiteX2" fmla="*/ 1325880 w 5673090"/>
              <a:gd name="connsiteY2" fmla="*/ 1463283 h 2435049"/>
              <a:gd name="connsiteX3" fmla="*/ 2183130 w 5673090"/>
              <a:gd name="connsiteY3" fmla="*/ 907023 h 2435049"/>
              <a:gd name="connsiteX4" fmla="*/ 2769870 w 5673090"/>
              <a:gd name="connsiteY4" fmla="*/ 396483 h 2435049"/>
              <a:gd name="connsiteX5" fmla="*/ 3390900 w 5673090"/>
              <a:gd name="connsiteY5" fmla="*/ 42153 h 2435049"/>
              <a:gd name="connsiteX6" fmla="*/ 3901440 w 5673090"/>
              <a:gd name="connsiteY6" fmla="*/ 221223 h 2435049"/>
              <a:gd name="connsiteX7" fmla="*/ 3501390 w 5673090"/>
              <a:gd name="connsiteY7" fmla="*/ 1394703 h 2435049"/>
              <a:gd name="connsiteX8" fmla="*/ 3573780 w 5673090"/>
              <a:gd name="connsiteY8" fmla="*/ 2110983 h 2435049"/>
              <a:gd name="connsiteX9" fmla="*/ 4354830 w 5673090"/>
              <a:gd name="connsiteY9" fmla="*/ 2419593 h 2435049"/>
              <a:gd name="connsiteX10" fmla="*/ 5673090 w 5673090"/>
              <a:gd name="connsiteY10" fmla="*/ 2396733 h 2435049"/>
              <a:gd name="connsiteX11" fmla="*/ 5673090 w 5673090"/>
              <a:gd name="connsiteY11" fmla="*/ 2396733 h 2435049"/>
              <a:gd name="connsiteX0" fmla="*/ 0 w 5673090"/>
              <a:gd name="connsiteY0" fmla="*/ 1669411 h 2393527"/>
              <a:gd name="connsiteX1" fmla="*/ 483870 w 5673090"/>
              <a:gd name="connsiteY1" fmla="*/ 1673221 h 2393527"/>
              <a:gd name="connsiteX2" fmla="*/ 1325880 w 5673090"/>
              <a:gd name="connsiteY2" fmla="*/ 1421761 h 2393527"/>
              <a:gd name="connsiteX3" fmla="*/ 2183130 w 5673090"/>
              <a:gd name="connsiteY3" fmla="*/ 865501 h 2393527"/>
              <a:gd name="connsiteX4" fmla="*/ 2769870 w 5673090"/>
              <a:gd name="connsiteY4" fmla="*/ 354961 h 2393527"/>
              <a:gd name="connsiteX5" fmla="*/ 3390900 w 5673090"/>
              <a:gd name="connsiteY5" fmla="*/ 631 h 2393527"/>
              <a:gd name="connsiteX6" fmla="*/ 3901440 w 5673090"/>
              <a:gd name="connsiteY6" fmla="*/ 301612 h 2393527"/>
              <a:gd name="connsiteX7" fmla="*/ 3501390 w 5673090"/>
              <a:gd name="connsiteY7" fmla="*/ 1353181 h 2393527"/>
              <a:gd name="connsiteX8" fmla="*/ 3573780 w 5673090"/>
              <a:gd name="connsiteY8" fmla="*/ 2069461 h 2393527"/>
              <a:gd name="connsiteX9" fmla="*/ 4354830 w 5673090"/>
              <a:gd name="connsiteY9" fmla="*/ 2378071 h 2393527"/>
              <a:gd name="connsiteX10" fmla="*/ 5673090 w 5673090"/>
              <a:gd name="connsiteY10" fmla="*/ 2355211 h 2393527"/>
              <a:gd name="connsiteX11" fmla="*/ 5673090 w 5673090"/>
              <a:gd name="connsiteY11" fmla="*/ 2355211 h 2393527"/>
              <a:gd name="connsiteX0" fmla="*/ 0 w 5673090"/>
              <a:gd name="connsiteY0" fmla="*/ 1713567 h 2437683"/>
              <a:gd name="connsiteX1" fmla="*/ 483870 w 5673090"/>
              <a:gd name="connsiteY1" fmla="*/ 1717377 h 2437683"/>
              <a:gd name="connsiteX2" fmla="*/ 1325880 w 5673090"/>
              <a:gd name="connsiteY2" fmla="*/ 1465917 h 2437683"/>
              <a:gd name="connsiteX3" fmla="*/ 2183130 w 5673090"/>
              <a:gd name="connsiteY3" fmla="*/ 909657 h 2437683"/>
              <a:gd name="connsiteX4" fmla="*/ 2769870 w 5673090"/>
              <a:gd name="connsiteY4" fmla="*/ 399117 h 2437683"/>
              <a:gd name="connsiteX5" fmla="*/ 3407528 w 5673090"/>
              <a:gd name="connsiteY5" fmla="*/ 455 h 2437683"/>
              <a:gd name="connsiteX6" fmla="*/ 3901440 w 5673090"/>
              <a:gd name="connsiteY6" fmla="*/ 345768 h 2437683"/>
              <a:gd name="connsiteX7" fmla="*/ 3501390 w 5673090"/>
              <a:gd name="connsiteY7" fmla="*/ 1397337 h 2437683"/>
              <a:gd name="connsiteX8" fmla="*/ 3573780 w 5673090"/>
              <a:gd name="connsiteY8" fmla="*/ 2113617 h 2437683"/>
              <a:gd name="connsiteX9" fmla="*/ 4354830 w 5673090"/>
              <a:gd name="connsiteY9" fmla="*/ 2422227 h 2437683"/>
              <a:gd name="connsiteX10" fmla="*/ 5673090 w 5673090"/>
              <a:gd name="connsiteY10" fmla="*/ 2399367 h 2437683"/>
              <a:gd name="connsiteX11" fmla="*/ 5673090 w 5673090"/>
              <a:gd name="connsiteY11" fmla="*/ 2399367 h 2437683"/>
              <a:gd name="connsiteX0" fmla="*/ 0 w 5673090"/>
              <a:gd name="connsiteY0" fmla="*/ 1713567 h 2437683"/>
              <a:gd name="connsiteX1" fmla="*/ 483870 w 5673090"/>
              <a:gd name="connsiteY1" fmla="*/ 1717377 h 2437683"/>
              <a:gd name="connsiteX2" fmla="*/ 1325880 w 5673090"/>
              <a:gd name="connsiteY2" fmla="*/ 1465917 h 2437683"/>
              <a:gd name="connsiteX3" fmla="*/ 2183130 w 5673090"/>
              <a:gd name="connsiteY3" fmla="*/ 909657 h 2437683"/>
              <a:gd name="connsiteX4" fmla="*/ 2769870 w 5673090"/>
              <a:gd name="connsiteY4" fmla="*/ 399117 h 2437683"/>
              <a:gd name="connsiteX5" fmla="*/ 3407528 w 5673090"/>
              <a:gd name="connsiteY5" fmla="*/ 455 h 2437683"/>
              <a:gd name="connsiteX6" fmla="*/ 3868184 w 5673090"/>
              <a:gd name="connsiteY6" fmla="*/ 345768 h 2437683"/>
              <a:gd name="connsiteX7" fmla="*/ 3501390 w 5673090"/>
              <a:gd name="connsiteY7" fmla="*/ 1397337 h 2437683"/>
              <a:gd name="connsiteX8" fmla="*/ 3573780 w 5673090"/>
              <a:gd name="connsiteY8" fmla="*/ 2113617 h 2437683"/>
              <a:gd name="connsiteX9" fmla="*/ 4354830 w 5673090"/>
              <a:gd name="connsiteY9" fmla="*/ 2422227 h 2437683"/>
              <a:gd name="connsiteX10" fmla="*/ 5673090 w 5673090"/>
              <a:gd name="connsiteY10" fmla="*/ 2399367 h 2437683"/>
              <a:gd name="connsiteX11" fmla="*/ 5673090 w 5673090"/>
              <a:gd name="connsiteY11" fmla="*/ 2399367 h 2437683"/>
              <a:gd name="connsiteX0" fmla="*/ 0 w 5673090"/>
              <a:gd name="connsiteY0" fmla="*/ 1721339 h 2445455"/>
              <a:gd name="connsiteX1" fmla="*/ 483870 w 5673090"/>
              <a:gd name="connsiteY1" fmla="*/ 1725149 h 2445455"/>
              <a:gd name="connsiteX2" fmla="*/ 1325880 w 5673090"/>
              <a:gd name="connsiteY2" fmla="*/ 1473689 h 2445455"/>
              <a:gd name="connsiteX3" fmla="*/ 2183130 w 5673090"/>
              <a:gd name="connsiteY3" fmla="*/ 917429 h 2445455"/>
              <a:gd name="connsiteX4" fmla="*/ 2769870 w 5673090"/>
              <a:gd name="connsiteY4" fmla="*/ 406889 h 2445455"/>
              <a:gd name="connsiteX5" fmla="*/ 3407528 w 5673090"/>
              <a:gd name="connsiteY5" fmla="*/ 8227 h 2445455"/>
              <a:gd name="connsiteX6" fmla="*/ 3868184 w 5673090"/>
              <a:gd name="connsiteY6" fmla="*/ 353540 h 2445455"/>
              <a:gd name="connsiteX7" fmla="*/ 3501390 w 5673090"/>
              <a:gd name="connsiteY7" fmla="*/ 1405109 h 2445455"/>
              <a:gd name="connsiteX8" fmla="*/ 3573780 w 5673090"/>
              <a:gd name="connsiteY8" fmla="*/ 2121389 h 2445455"/>
              <a:gd name="connsiteX9" fmla="*/ 4354830 w 5673090"/>
              <a:gd name="connsiteY9" fmla="*/ 2429999 h 2445455"/>
              <a:gd name="connsiteX10" fmla="*/ 5673090 w 5673090"/>
              <a:gd name="connsiteY10" fmla="*/ 2407139 h 2445455"/>
              <a:gd name="connsiteX11" fmla="*/ 5673090 w 5673090"/>
              <a:gd name="connsiteY11" fmla="*/ 2407139 h 2445455"/>
              <a:gd name="connsiteX0" fmla="*/ 0 w 5673090"/>
              <a:gd name="connsiteY0" fmla="*/ 1718371 h 2442487"/>
              <a:gd name="connsiteX1" fmla="*/ 483870 w 5673090"/>
              <a:gd name="connsiteY1" fmla="*/ 1722181 h 2442487"/>
              <a:gd name="connsiteX2" fmla="*/ 1325880 w 5673090"/>
              <a:gd name="connsiteY2" fmla="*/ 1470721 h 2442487"/>
              <a:gd name="connsiteX3" fmla="*/ 2183130 w 5673090"/>
              <a:gd name="connsiteY3" fmla="*/ 914461 h 2442487"/>
              <a:gd name="connsiteX4" fmla="*/ 2769870 w 5673090"/>
              <a:gd name="connsiteY4" fmla="*/ 403921 h 2442487"/>
              <a:gd name="connsiteX5" fmla="*/ 3407528 w 5673090"/>
              <a:gd name="connsiteY5" fmla="*/ 5259 h 2442487"/>
              <a:gd name="connsiteX6" fmla="*/ 3868184 w 5673090"/>
              <a:gd name="connsiteY6" fmla="*/ 350572 h 2442487"/>
              <a:gd name="connsiteX7" fmla="*/ 3501390 w 5673090"/>
              <a:gd name="connsiteY7" fmla="*/ 1402141 h 2442487"/>
              <a:gd name="connsiteX8" fmla="*/ 3573780 w 5673090"/>
              <a:gd name="connsiteY8" fmla="*/ 2118421 h 2442487"/>
              <a:gd name="connsiteX9" fmla="*/ 4354830 w 5673090"/>
              <a:gd name="connsiteY9" fmla="*/ 2427031 h 2442487"/>
              <a:gd name="connsiteX10" fmla="*/ 5673090 w 5673090"/>
              <a:gd name="connsiteY10" fmla="*/ 2404171 h 2442487"/>
              <a:gd name="connsiteX11" fmla="*/ 5673090 w 5673090"/>
              <a:gd name="connsiteY11" fmla="*/ 2404171 h 2442487"/>
              <a:gd name="connsiteX0" fmla="*/ 0 w 5673090"/>
              <a:gd name="connsiteY0" fmla="*/ 1718928 h 2443044"/>
              <a:gd name="connsiteX1" fmla="*/ 483870 w 5673090"/>
              <a:gd name="connsiteY1" fmla="*/ 1722738 h 2443044"/>
              <a:gd name="connsiteX2" fmla="*/ 1325880 w 5673090"/>
              <a:gd name="connsiteY2" fmla="*/ 1471278 h 2443044"/>
              <a:gd name="connsiteX3" fmla="*/ 2183130 w 5673090"/>
              <a:gd name="connsiteY3" fmla="*/ 915018 h 2443044"/>
              <a:gd name="connsiteX4" fmla="*/ 2769870 w 5673090"/>
              <a:gd name="connsiteY4" fmla="*/ 404478 h 2443044"/>
              <a:gd name="connsiteX5" fmla="*/ 3407528 w 5673090"/>
              <a:gd name="connsiteY5" fmla="*/ 5816 h 2443044"/>
              <a:gd name="connsiteX6" fmla="*/ 3868184 w 5673090"/>
              <a:gd name="connsiteY6" fmla="*/ 351129 h 2443044"/>
              <a:gd name="connsiteX7" fmla="*/ 3501390 w 5673090"/>
              <a:gd name="connsiteY7" fmla="*/ 1402698 h 2443044"/>
              <a:gd name="connsiteX8" fmla="*/ 3573780 w 5673090"/>
              <a:gd name="connsiteY8" fmla="*/ 2118978 h 2443044"/>
              <a:gd name="connsiteX9" fmla="*/ 4354830 w 5673090"/>
              <a:gd name="connsiteY9" fmla="*/ 2427588 h 2443044"/>
              <a:gd name="connsiteX10" fmla="*/ 5673090 w 5673090"/>
              <a:gd name="connsiteY10" fmla="*/ 2404728 h 2443044"/>
              <a:gd name="connsiteX11" fmla="*/ 5673090 w 5673090"/>
              <a:gd name="connsiteY11" fmla="*/ 2404728 h 2443044"/>
              <a:gd name="connsiteX0" fmla="*/ 0 w 5673090"/>
              <a:gd name="connsiteY0" fmla="*/ 1696101 h 2420217"/>
              <a:gd name="connsiteX1" fmla="*/ 483870 w 5673090"/>
              <a:gd name="connsiteY1" fmla="*/ 1699911 h 2420217"/>
              <a:gd name="connsiteX2" fmla="*/ 1325880 w 5673090"/>
              <a:gd name="connsiteY2" fmla="*/ 1448451 h 2420217"/>
              <a:gd name="connsiteX3" fmla="*/ 2183130 w 5673090"/>
              <a:gd name="connsiteY3" fmla="*/ 892191 h 2420217"/>
              <a:gd name="connsiteX4" fmla="*/ 2769870 w 5673090"/>
              <a:gd name="connsiteY4" fmla="*/ 381651 h 2420217"/>
              <a:gd name="connsiteX5" fmla="*/ 3392286 w 5673090"/>
              <a:gd name="connsiteY5" fmla="*/ 5847 h 2420217"/>
              <a:gd name="connsiteX6" fmla="*/ 3868184 w 5673090"/>
              <a:gd name="connsiteY6" fmla="*/ 328302 h 2420217"/>
              <a:gd name="connsiteX7" fmla="*/ 3501390 w 5673090"/>
              <a:gd name="connsiteY7" fmla="*/ 1379871 h 2420217"/>
              <a:gd name="connsiteX8" fmla="*/ 3573780 w 5673090"/>
              <a:gd name="connsiteY8" fmla="*/ 2096151 h 2420217"/>
              <a:gd name="connsiteX9" fmla="*/ 4354830 w 5673090"/>
              <a:gd name="connsiteY9" fmla="*/ 2404761 h 2420217"/>
              <a:gd name="connsiteX10" fmla="*/ 5673090 w 5673090"/>
              <a:gd name="connsiteY10" fmla="*/ 2381901 h 2420217"/>
              <a:gd name="connsiteX11" fmla="*/ 5673090 w 5673090"/>
              <a:gd name="connsiteY11" fmla="*/ 2381901 h 2420217"/>
              <a:gd name="connsiteX0" fmla="*/ 0 w 5673090"/>
              <a:gd name="connsiteY0" fmla="*/ 1698034 h 2422150"/>
              <a:gd name="connsiteX1" fmla="*/ 483870 w 5673090"/>
              <a:gd name="connsiteY1" fmla="*/ 1701844 h 2422150"/>
              <a:gd name="connsiteX2" fmla="*/ 1325880 w 5673090"/>
              <a:gd name="connsiteY2" fmla="*/ 1450384 h 2422150"/>
              <a:gd name="connsiteX3" fmla="*/ 2183130 w 5673090"/>
              <a:gd name="connsiteY3" fmla="*/ 894124 h 2422150"/>
              <a:gd name="connsiteX4" fmla="*/ 2769870 w 5673090"/>
              <a:gd name="connsiteY4" fmla="*/ 383584 h 2422150"/>
              <a:gd name="connsiteX5" fmla="*/ 3392286 w 5673090"/>
              <a:gd name="connsiteY5" fmla="*/ 7780 h 2422150"/>
              <a:gd name="connsiteX6" fmla="*/ 3868184 w 5673090"/>
              <a:gd name="connsiteY6" fmla="*/ 330235 h 2422150"/>
              <a:gd name="connsiteX7" fmla="*/ 3501390 w 5673090"/>
              <a:gd name="connsiteY7" fmla="*/ 1381804 h 2422150"/>
              <a:gd name="connsiteX8" fmla="*/ 3573780 w 5673090"/>
              <a:gd name="connsiteY8" fmla="*/ 2098084 h 2422150"/>
              <a:gd name="connsiteX9" fmla="*/ 4354830 w 5673090"/>
              <a:gd name="connsiteY9" fmla="*/ 2406694 h 2422150"/>
              <a:gd name="connsiteX10" fmla="*/ 5673090 w 5673090"/>
              <a:gd name="connsiteY10" fmla="*/ 2383834 h 2422150"/>
              <a:gd name="connsiteX11" fmla="*/ 5673090 w 5673090"/>
              <a:gd name="connsiteY11" fmla="*/ 2383834 h 2422150"/>
              <a:gd name="connsiteX0" fmla="*/ 0 w 5673090"/>
              <a:gd name="connsiteY0" fmla="*/ 1698034 h 2422150"/>
              <a:gd name="connsiteX1" fmla="*/ 483870 w 5673090"/>
              <a:gd name="connsiteY1" fmla="*/ 1701844 h 2422150"/>
              <a:gd name="connsiteX2" fmla="*/ 1325880 w 5673090"/>
              <a:gd name="connsiteY2" fmla="*/ 1450384 h 2422150"/>
              <a:gd name="connsiteX3" fmla="*/ 2183130 w 5673090"/>
              <a:gd name="connsiteY3" fmla="*/ 894124 h 2422150"/>
              <a:gd name="connsiteX4" fmla="*/ 2769870 w 5673090"/>
              <a:gd name="connsiteY4" fmla="*/ 383584 h 2422150"/>
              <a:gd name="connsiteX5" fmla="*/ 3392286 w 5673090"/>
              <a:gd name="connsiteY5" fmla="*/ 7780 h 2422150"/>
              <a:gd name="connsiteX6" fmla="*/ 3868184 w 5673090"/>
              <a:gd name="connsiteY6" fmla="*/ 330235 h 2422150"/>
              <a:gd name="connsiteX7" fmla="*/ 3501390 w 5673090"/>
              <a:gd name="connsiteY7" fmla="*/ 1381804 h 2422150"/>
              <a:gd name="connsiteX8" fmla="*/ 3573780 w 5673090"/>
              <a:gd name="connsiteY8" fmla="*/ 2098084 h 2422150"/>
              <a:gd name="connsiteX9" fmla="*/ 4354830 w 5673090"/>
              <a:gd name="connsiteY9" fmla="*/ 2406694 h 2422150"/>
              <a:gd name="connsiteX10" fmla="*/ 5673090 w 5673090"/>
              <a:gd name="connsiteY10" fmla="*/ 2383834 h 2422150"/>
              <a:gd name="connsiteX11" fmla="*/ 5673090 w 5673090"/>
              <a:gd name="connsiteY11" fmla="*/ 2383834 h 2422150"/>
              <a:gd name="connsiteX0" fmla="*/ 0 w 5673090"/>
              <a:gd name="connsiteY0" fmla="*/ 1698034 h 2422150"/>
              <a:gd name="connsiteX1" fmla="*/ 483870 w 5673090"/>
              <a:gd name="connsiteY1" fmla="*/ 1701844 h 2422150"/>
              <a:gd name="connsiteX2" fmla="*/ 1325880 w 5673090"/>
              <a:gd name="connsiteY2" fmla="*/ 1450384 h 2422150"/>
              <a:gd name="connsiteX3" fmla="*/ 2183130 w 5673090"/>
              <a:gd name="connsiteY3" fmla="*/ 894124 h 2422150"/>
              <a:gd name="connsiteX4" fmla="*/ 2769870 w 5673090"/>
              <a:gd name="connsiteY4" fmla="*/ 383584 h 2422150"/>
              <a:gd name="connsiteX5" fmla="*/ 3392286 w 5673090"/>
              <a:gd name="connsiteY5" fmla="*/ 7780 h 2422150"/>
              <a:gd name="connsiteX6" fmla="*/ 3868184 w 5673090"/>
              <a:gd name="connsiteY6" fmla="*/ 330235 h 2422150"/>
              <a:gd name="connsiteX7" fmla="*/ 3501390 w 5673090"/>
              <a:gd name="connsiteY7" fmla="*/ 1381804 h 2422150"/>
              <a:gd name="connsiteX8" fmla="*/ 3573780 w 5673090"/>
              <a:gd name="connsiteY8" fmla="*/ 2098084 h 2422150"/>
              <a:gd name="connsiteX9" fmla="*/ 4354830 w 5673090"/>
              <a:gd name="connsiteY9" fmla="*/ 2406694 h 2422150"/>
              <a:gd name="connsiteX10" fmla="*/ 5673090 w 5673090"/>
              <a:gd name="connsiteY10" fmla="*/ 2383834 h 2422150"/>
              <a:gd name="connsiteX11" fmla="*/ 5673090 w 5673090"/>
              <a:gd name="connsiteY11" fmla="*/ 2383834 h 2422150"/>
              <a:gd name="connsiteX0" fmla="*/ 0 w 5673090"/>
              <a:gd name="connsiteY0" fmla="*/ 1698034 h 2422150"/>
              <a:gd name="connsiteX1" fmla="*/ 483870 w 5673090"/>
              <a:gd name="connsiteY1" fmla="*/ 1701844 h 2422150"/>
              <a:gd name="connsiteX2" fmla="*/ 1325880 w 5673090"/>
              <a:gd name="connsiteY2" fmla="*/ 1450384 h 2422150"/>
              <a:gd name="connsiteX3" fmla="*/ 2183130 w 5673090"/>
              <a:gd name="connsiteY3" fmla="*/ 894124 h 2422150"/>
              <a:gd name="connsiteX4" fmla="*/ 2769870 w 5673090"/>
              <a:gd name="connsiteY4" fmla="*/ 383584 h 2422150"/>
              <a:gd name="connsiteX5" fmla="*/ 3392286 w 5673090"/>
              <a:gd name="connsiteY5" fmla="*/ 7780 h 2422150"/>
              <a:gd name="connsiteX6" fmla="*/ 3868184 w 5673090"/>
              <a:gd name="connsiteY6" fmla="*/ 330235 h 2422150"/>
              <a:gd name="connsiteX7" fmla="*/ 3501390 w 5673090"/>
              <a:gd name="connsiteY7" fmla="*/ 1381804 h 2422150"/>
              <a:gd name="connsiteX8" fmla="*/ 3573780 w 5673090"/>
              <a:gd name="connsiteY8" fmla="*/ 2098084 h 2422150"/>
              <a:gd name="connsiteX9" fmla="*/ 4354830 w 5673090"/>
              <a:gd name="connsiteY9" fmla="*/ 2406694 h 2422150"/>
              <a:gd name="connsiteX10" fmla="*/ 5673090 w 5673090"/>
              <a:gd name="connsiteY10" fmla="*/ 2383834 h 2422150"/>
              <a:gd name="connsiteX11" fmla="*/ 5673090 w 5673090"/>
              <a:gd name="connsiteY11" fmla="*/ 2383834 h 2422150"/>
              <a:gd name="connsiteX0" fmla="*/ 0 w 5673090"/>
              <a:gd name="connsiteY0" fmla="*/ 1698034 h 2422150"/>
              <a:gd name="connsiteX1" fmla="*/ 483870 w 5673090"/>
              <a:gd name="connsiteY1" fmla="*/ 1701844 h 2422150"/>
              <a:gd name="connsiteX2" fmla="*/ 1325880 w 5673090"/>
              <a:gd name="connsiteY2" fmla="*/ 1450384 h 2422150"/>
              <a:gd name="connsiteX3" fmla="*/ 2183130 w 5673090"/>
              <a:gd name="connsiteY3" fmla="*/ 894124 h 2422150"/>
              <a:gd name="connsiteX4" fmla="*/ 2769870 w 5673090"/>
              <a:gd name="connsiteY4" fmla="*/ 383584 h 2422150"/>
              <a:gd name="connsiteX5" fmla="*/ 3392286 w 5673090"/>
              <a:gd name="connsiteY5" fmla="*/ 7780 h 2422150"/>
              <a:gd name="connsiteX6" fmla="*/ 3868184 w 5673090"/>
              <a:gd name="connsiteY6" fmla="*/ 330235 h 2422150"/>
              <a:gd name="connsiteX7" fmla="*/ 3501390 w 5673090"/>
              <a:gd name="connsiteY7" fmla="*/ 1381804 h 2422150"/>
              <a:gd name="connsiteX8" fmla="*/ 3573780 w 5673090"/>
              <a:gd name="connsiteY8" fmla="*/ 2098084 h 2422150"/>
              <a:gd name="connsiteX9" fmla="*/ 4354830 w 5673090"/>
              <a:gd name="connsiteY9" fmla="*/ 2406694 h 2422150"/>
              <a:gd name="connsiteX10" fmla="*/ 5673090 w 5673090"/>
              <a:gd name="connsiteY10" fmla="*/ 2383834 h 2422150"/>
              <a:gd name="connsiteX11" fmla="*/ 5673090 w 5673090"/>
              <a:gd name="connsiteY11" fmla="*/ 2383834 h 2422150"/>
              <a:gd name="connsiteX0" fmla="*/ 0 w 5942199"/>
              <a:gd name="connsiteY0" fmla="*/ 1603511 h 2422150"/>
              <a:gd name="connsiteX1" fmla="*/ 752979 w 5942199"/>
              <a:gd name="connsiteY1" fmla="*/ 1701844 h 2422150"/>
              <a:gd name="connsiteX2" fmla="*/ 1594989 w 5942199"/>
              <a:gd name="connsiteY2" fmla="*/ 1450384 h 2422150"/>
              <a:gd name="connsiteX3" fmla="*/ 2452239 w 5942199"/>
              <a:gd name="connsiteY3" fmla="*/ 894124 h 2422150"/>
              <a:gd name="connsiteX4" fmla="*/ 3038979 w 5942199"/>
              <a:gd name="connsiteY4" fmla="*/ 383584 h 2422150"/>
              <a:gd name="connsiteX5" fmla="*/ 3661395 w 5942199"/>
              <a:gd name="connsiteY5" fmla="*/ 7780 h 2422150"/>
              <a:gd name="connsiteX6" fmla="*/ 4137293 w 5942199"/>
              <a:gd name="connsiteY6" fmla="*/ 330235 h 2422150"/>
              <a:gd name="connsiteX7" fmla="*/ 3770499 w 5942199"/>
              <a:gd name="connsiteY7" fmla="*/ 1381804 h 2422150"/>
              <a:gd name="connsiteX8" fmla="*/ 3842889 w 5942199"/>
              <a:gd name="connsiteY8" fmla="*/ 2098084 h 2422150"/>
              <a:gd name="connsiteX9" fmla="*/ 4623939 w 5942199"/>
              <a:gd name="connsiteY9" fmla="*/ 2406694 h 2422150"/>
              <a:gd name="connsiteX10" fmla="*/ 5942199 w 5942199"/>
              <a:gd name="connsiteY10" fmla="*/ 2383834 h 2422150"/>
              <a:gd name="connsiteX11" fmla="*/ 5942199 w 5942199"/>
              <a:gd name="connsiteY11" fmla="*/ 2383834 h 24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42199" h="2422150">
                <a:moveTo>
                  <a:pt x="0" y="1603511"/>
                </a:moveTo>
                <a:cubicBezTo>
                  <a:pt x="138112" y="1624148"/>
                  <a:pt x="487147" y="1727365"/>
                  <a:pt x="752979" y="1701844"/>
                </a:cubicBezTo>
                <a:cubicBezTo>
                  <a:pt x="1018811" y="1676323"/>
                  <a:pt x="1311779" y="1585004"/>
                  <a:pt x="1594989" y="1450384"/>
                </a:cubicBezTo>
                <a:cubicBezTo>
                  <a:pt x="1878199" y="1315764"/>
                  <a:pt x="2219739" y="1080088"/>
                  <a:pt x="2452239" y="894124"/>
                </a:cubicBezTo>
                <a:cubicBezTo>
                  <a:pt x="2684739" y="708160"/>
                  <a:pt x="2845619" y="536750"/>
                  <a:pt x="3038979" y="383584"/>
                </a:cubicBezTo>
                <a:cubicBezTo>
                  <a:pt x="3232339" y="230418"/>
                  <a:pt x="3485965" y="43340"/>
                  <a:pt x="3661395" y="7780"/>
                </a:cubicBezTo>
                <a:cubicBezTo>
                  <a:pt x="3836825" y="-27780"/>
                  <a:pt x="4083725" y="54971"/>
                  <a:pt x="4137293" y="330235"/>
                </a:cubicBezTo>
                <a:cubicBezTo>
                  <a:pt x="4190861" y="605499"/>
                  <a:pt x="3854952" y="1013691"/>
                  <a:pt x="3770499" y="1381804"/>
                </a:cubicBezTo>
                <a:cubicBezTo>
                  <a:pt x="3686046" y="1749917"/>
                  <a:pt x="3700649" y="1927269"/>
                  <a:pt x="3842889" y="2098084"/>
                </a:cubicBezTo>
                <a:cubicBezTo>
                  <a:pt x="3985129" y="2268899"/>
                  <a:pt x="4262624" y="2362879"/>
                  <a:pt x="4623939" y="2406694"/>
                </a:cubicBezTo>
                <a:cubicBezTo>
                  <a:pt x="4985254" y="2450509"/>
                  <a:pt x="5722489" y="2387644"/>
                  <a:pt x="5942199" y="2383834"/>
                </a:cubicBezTo>
                <a:lnTo>
                  <a:pt x="5942199" y="2383834"/>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Helvetica"/>
              <a:cs typeface="Helvetica"/>
            </a:endParaRPr>
          </a:p>
        </p:txBody>
      </p:sp>
      <p:sp>
        <p:nvSpPr>
          <p:cNvPr id="15" name="TextBox 25">
            <a:extLst>
              <a:ext uri="{FF2B5EF4-FFF2-40B4-BE49-F238E27FC236}">
                <a16:creationId xmlns:a16="http://schemas.microsoft.com/office/drawing/2014/main" id="{BA9DEAA7-D413-0A44-8A8E-87AD414558A0}"/>
              </a:ext>
            </a:extLst>
          </p:cNvPr>
          <p:cNvSpPr txBox="1">
            <a:spLocks noChangeArrowheads="1"/>
          </p:cNvSpPr>
          <p:nvPr/>
        </p:nvSpPr>
        <p:spPr bwMode="auto">
          <a:xfrm>
            <a:off x="2595073" y="539515"/>
            <a:ext cx="748923" cy="1107996"/>
          </a:xfrm>
          <a:prstGeom prst="rect">
            <a:avLst/>
          </a:prstGeom>
          <a:noFill/>
          <a:ln>
            <a:noFill/>
          </a:ln>
          <a:effectLs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n-US" sz="6600" b="1" dirty="0">
                <a:ln w="19050">
                  <a:solidFill>
                    <a:sysClr val="windowText" lastClr="000000"/>
                  </a:solidFill>
                </a:ln>
                <a:solidFill>
                  <a:srgbClr val="FF0000"/>
                </a:solidFill>
                <a:latin typeface="Times New Roman"/>
                <a:cs typeface="Times New Roman"/>
              </a:rPr>
              <a:t>L</a:t>
            </a:r>
          </a:p>
        </p:txBody>
      </p:sp>
      <p:sp>
        <p:nvSpPr>
          <p:cNvPr id="17" name="Rectangle 16">
            <a:extLst>
              <a:ext uri="{FF2B5EF4-FFF2-40B4-BE49-F238E27FC236}">
                <a16:creationId xmlns:a16="http://schemas.microsoft.com/office/drawing/2014/main" id="{33DC0CBE-8D83-7D42-B680-A60BA911C8F4}"/>
              </a:ext>
            </a:extLst>
          </p:cNvPr>
          <p:cNvSpPr/>
          <p:nvPr/>
        </p:nvSpPr>
        <p:spPr>
          <a:xfrm>
            <a:off x="6971816" y="5689990"/>
            <a:ext cx="1295400" cy="2968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Helvetica"/>
              <a:cs typeface="Helvetica"/>
            </a:endParaRPr>
          </a:p>
        </p:txBody>
      </p:sp>
      <p:sp>
        <p:nvSpPr>
          <p:cNvPr id="18" name="TextBox 26">
            <a:extLst>
              <a:ext uri="{FF2B5EF4-FFF2-40B4-BE49-F238E27FC236}">
                <a16:creationId xmlns:a16="http://schemas.microsoft.com/office/drawing/2014/main" id="{16004F1F-AA54-DF4D-AB71-E8ABD4853262}"/>
              </a:ext>
            </a:extLst>
          </p:cNvPr>
          <p:cNvSpPr txBox="1">
            <a:spLocks noChangeArrowheads="1"/>
          </p:cNvSpPr>
          <p:nvPr/>
        </p:nvSpPr>
        <p:spPr bwMode="auto">
          <a:xfrm>
            <a:off x="7068654" y="5669352"/>
            <a:ext cx="11112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400">
                <a:latin typeface="Helvetica" charset="0"/>
              </a:rPr>
              <a:t>2.0 cm IWV</a:t>
            </a:r>
          </a:p>
        </p:txBody>
      </p:sp>
      <p:sp>
        <p:nvSpPr>
          <p:cNvPr id="19" name="Rectangle 18">
            <a:extLst>
              <a:ext uri="{FF2B5EF4-FFF2-40B4-BE49-F238E27FC236}">
                <a16:creationId xmlns:a16="http://schemas.microsoft.com/office/drawing/2014/main" id="{542BBBA4-703C-E849-B728-8B0CF1776CED}"/>
              </a:ext>
            </a:extLst>
          </p:cNvPr>
          <p:cNvSpPr/>
          <p:nvPr/>
        </p:nvSpPr>
        <p:spPr bwMode="auto">
          <a:xfrm rot="19755043">
            <a:off x="3453916" y="4685102"/>
            <a:ext cx="395288" cy="296863"/>
          </a:xfrm>
          <a:prstGeom prst="rect">
            <a:avLst/>
          </a:prstGeom>
          <a:solidFill>
            <a:srgbClr val="BEBEB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Helvetica"/>
              <a:cs typeface="Helvetica"/>
            </a:endParaRPr>
          </a:p>
        </p:txBody>
      </p:sp>
      <p:sp>
        <p:nvSpPr>
          <p:cNvPr id="20" name="TextBox 31">
            <a:extLst>
              <a:ext uri="{FF2B5EF4-FFF2-40B4-BE49-F238E27FC236}">
                <a16:creationId xmlns:a16="http://schemas.microsoft.com/office/drawing/2014/main" id="{C25E18B8-FC62-DB44-91EA-7A3FE4AA5124}"/>
              </a:ext>
            </a:extLst>
          </p:cNvPr>
          <p:cNvSpPr txBox="1">
            <a:spLocks noChangeArrowheads="1"/>
          </p:cNvSpPr>
          <p:nvPr/>
        </p:nvSpPr>
        <p:spPr bwMode="auto">
          <a:xfrm rot="19696659">
            <a:off x="3423754" y="4637477"/>
            <a:ext cx="6254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400">
                <a:latin typeface="Helvetica" charset="0"/>
              </a:rPr>
              <a:t>3.0</a:t>
            </a:r>
          </a:p>
        </p:txBody>
      </p:sp>
      <p:sp>
        <p:nvSpPr>
          <p:cNvPr id="21" name="Rectangle 20">
            <a:extLst>
              <a:ext uri="{FF2B5EF4-FFF2-40B4-BE49-F238E27FC236}">
                <a16:creationId xmlns:a16="http://schemas.microsoft.com/office/drawing/2014/main" id="{015F6D8D-113C-6A40-8DB7-C70E53377D58}"/>
              </a:ext>
            </a:extLst>
          </p:cNvPr>
          <p:cNvSpPr/>
          <p:nvPr/>
        </p:nvSpPr>
        <p:spPr>
          <a:xfrm>
            <a:off x="6370154" y="6164652"/>
            <a:ext cx="488950"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Helvetica"/>
              <a:cs typeface="Helvetica"/>
            </a:endParaRPr>
          </a:p>
        </p:txBody>
      </p:sp>
      <p:sp>
        <p:nvSpPr>
          <p:cNvPr id="22" name="TextBox 33">
            <a:extLst>
              <a:ext uri="{FF2B5EF4-FFF2-40B4-BE49-F238E27FC236}">
                <a16:creationId xmlns:a16="http://schemas.microsoft.com/office/drawing/2014/main" id="{F5347CC2-24D2-314B-9026-BF4ECCE1A259}"/>
              </a:ext>
            </a:extLst>
          </p:cNvPr>
          <p:cNvSpPr txBox="1">
            <a:spLocks noChangeArrowheads="1"/>
          </p:cNvSpPr>
          <p:nvPr/>
        </p:nvSpPr>
        <p:spPr bwMode="auto">
          <a:xfrm>
            <a:off x="6413016" y="6131315"/>
            <a:ext cx="4333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400">
                <a:latin typeface="Helvetica" charset="0"/>
              </a:rPr>
              <a:t>2.5</a:t>
            </a:r>
          </a:p>
        </p:txBody>
      </p:sp>
      <p:sp>
        <p:nvSpPr>
          <p:cNvPr id="23" name="Freeform: Shape 34">
            <a:extLst>
              <a:ext uri="{FF2B5EF4-FFF2-40B4-BE49-F238E27FC236}">
                <a16:creationId xmlns:a16="http://schemas.microsoft.com/office/drawing/2014/main" id="{1B25F463-6E01-3540-87A9-F7175DBC40C6}"/>
              </a:ext>
            </a:extLst>
          </p:cNvPr>
          <p:cNvSpPr/>
          <p:nvPr/>
        </p:nvSpPr>
        <p:spPr>
          <a:xfrm>
            <a:off x="2808" y="5261160"/>
            <a:ext cx="9128008" cy="1563892"/>
          </a:xfrm>
          <a:custGeom>
            <a:avLst/>
            <a:gdLst>
              <a:gd name="connsiteX0" fmla="*/ 0 w 5692140"/>
              <a:gd name="connsiteY0" fmla="*/ 2056335 h 2483132"/>
              <a:gd name="connsiteX1" fmla="*/ 708660 w 5692140"/>
              <a:gd name="connsiteY1" fmla="*/ 1835355 h 2483132"/>
              <a:gd name="connsiteX2" fmla="*/ 1493520 w 5692140"/>
              <a:gd name="connsiteY2" fmla="*/ 1412445 h 2483132"/>
              <a:gd name="connsiteX3" fmla="*/ 2148840 w 5692140"/>
              <a:gd name="connsiteY3" fmla="*/ 924765 h 2483132"/>
              <a:gd name="connsiteX4" fmla="*/ 2152650 w 5692140"/>
              <a:gd name="connsiteY4" fmla="*/ 924765 h 2483132"/>
              <a:gd name="connsiteX5" fmla="*/ 2621280 w 5692140"/>
              <a:gd name="connsiteY5" fmla="*/ 437085 h 2483132"/>
              <a:gd name="connsiteX6" fmla="*/ 3086100 w 5692140"/>
              <a:gd name="connsiteY6" fmla="*/ 40845 h 2483132"/>
              <a:gd name="connsiteX7" fmla="*/ 3528060 w 5692140"/>
              <a:gd name="connsiteY7" fmla="*/ 75135 h 2483132"/>
              <a:gd name="connsiteX8" fmla="*/ 3383280 w 5692140"/>
              <a:gd name="connsiteY8" fmla="*/ 593295 h 2483132"/>
              <a:gd name="connsiteX9" fmla="*/ 2971800 w 5692140"/>
              <a:gd name="connsiteY9" fmla="*/ 1107645 h 2483132"/>
              <a:gd name="connsiteX10" fmla="*/ 2693670 w 5692140"/>
              <a:gd name="connsiteY10" fmla="*/ 1671525 h 2483132"/>
              <a:gd name="connsiteX11" fmla="*/ 2678430 w 5692140"/>
              <a:gd name="connsiteY11" fmla="*/ 2056335 h 2483132"/>
              <a:gd name="connsiteX12" fmla="*/ 3268980 w 5692140"/>
              <a:gd name="connsiteY12" fmla="*/ 2326845 h 2483132"/>
              <a:gd name="connsiteX13" fmla="*/ 4038600 w 5692140"/>
              <a:gd name="connsiteY13" fmla="*/ 2479245 h 2483132"/>
              <a:gd name="connsiteX14" fmla="*/ 5692140 w 5692140"/>
              <a:gd name="connsiteY14" fmla="*/ 2441145 h 2483132"/>
              <a:gd name="connsiteX15" fmla="*/ 5692140 w 5692140"/>
              <a:gd name="connsiteY15" fmla="*/ 2441145 h 2483132"/>
              <a:gd name="connsiteX0" fmla="*/ 0 w 5692140"/>
              <a:gd name="connsiteY0" fmla="*/ 2056335 h 2483132"/>
              <a:gd name="connsiteX1" fmla="*/ 708660 w 5692140"/>
              <a:gd name="connsiteY1" fmla="*/ 1835355 h 2483132"/>
              <a:gd name="connsiteX2" fmla="*/ 1493520 w 5692140"/>
              <a:gd name="connsiteY2" fmla="*/ 1412445 h 2483132"/>
              <a:gd name="connsiteX3" fmla="*/ 2148840 w 5692140"/>
              <a:gd name="connsiteY3" fmla="*/ 924765 h 2483132"/>
              <a:gd name="connsiteX4" fmla="*/ 2118360 w 5692140"/>
              <a:gd name="connsiteY4" fmla="*/ 924765 h 2483132"/>
              <a:gd name="connsiteX5" fmla="*/ 2621280 w 5692140"/>
              <a:gd name="connsiteY5" fmla="*/ 437085 h 2483132"/>
              <a:gd name="connsiteX6" fmla="*/ 3086100 w 5692140"/>
              <a:gd name="connsiteY6" fmla="*/ 40845 h 2483132"/>
              <a:gd name="connsiteX7" fmla="*/ 3528060 w 5692140"/>
              <a:gd name="connsiteY7" fmla="*/ 75135 h 2483132"/>
              <a:gd name="connsiteX8" fmla="*/ 3383280 w 5692140"/>
              <a:gd name="connsiteY8" fmla="*/ 593295 h 2483132"/>
              <a:gd name="connsiteX9" fmla="*/ 2971800 w 5692140"/>
              <a:gd name="connsiteY9" fmla="*/ 1107645 h 2483132"/>
              <a:gd name="connsiteX10" fmla="*/ 2693670 w 5692140"/>
              <a:gd name="connsiteY10" fmla="*/ 1671525 h 2483132"/>
              <a:gd name="connsiteX11" fmla="*/ 2678430 w 5692140"/>
              <a:gd name="connsiteY11" fmla="*/ 2056335 h 2483132"/>
              <a:gd name="connsiteX12" fmla="*/ 3268980 w 5692140"/>
              <a:gd name="connsiteY12" fmla="*/ 2326845 h 2483132"/>
              <a:gd name="connsiteX13" fmla="*/ 4038600 w 5692140"/>
              <a:gd name="connsiteY13" fmla="*/ 2479245 h 2483132"/>
              <a:gd name="connsiteX14" fmla="*/ 5692140 w 5692140"/>
              <a:gd name="connsiteY14" fmla="*/ 2441145 h 2483132"/>
              <a:gd name="connsiteX15" fmla="*/ 5692140 w 5692140"/>
              <a:gd name="connsiteY15" fmla="*/ 2441145 h 2483132"/>
              <a:gd name="connsiteX0" fmla="*/ 0 w 5692140"/>
              <a:gd name="connsiteY0" fmla="*/ 2056335 h 2483132"/>
              <a:gd name="connsiteX1" fmla="*/ 708660 w 5692140"/>
              <a:gd name="connsiteY1" fmla="*/ 1835355 h 2483132"/>
              <a:gd name="connsiteX2" fmla="*/ 1493520 w 5692140"/>
              <a:gd name="connsiteY2" fmla="*/ 1412445 h 2483132"/>
              <a:gd name="connsiteX3" fmla="*/ 2148840 w 5692140"/>
              <a:gd name="connsiteY3" fmla="*/ 924765 h 2483132"/>
              <a:gd name="connsiteX4" fmla="*/ 2621280 w 5692140"/>
              <a:gd name="connsiteY4" fmla="*/ 437085 h 2483132"/>
              <a:gd name="connsiteX5" fmla="*/ 3086100 w 5692140"/>
              <a:gd name="connsiteY5" fmla="*/ 40845 h 2483132"/>
              <a:gd name="connsiteX6" fmla="*/ 3528060 w 5692140"/>
              <a:gd name="connsiteY6" fmla="*/ 75135 h 2483132"/>
              <a:gd name="connsiteX7" fmla="*/ 3383280 w 5692140"/>
              <a:gd name="connsiteY7" fmla="*/ 593295 h 2483132"/>
              <a:gd name="connsiteX8" fmla="*/ 2971800 w 5692140"/>
              <a:gd name="connsiteY8" fmla="*/ 1107645 h 2483132"/>
              <a:gd name="connsiteX9" fmla="*/ 2693670 w 5692140"/>
              <a:gd name="connsiteY9" fmla="*/ 1671525 h 2483132"/>
              <a:gd name="connsiteX10" fmla="*/ 2678430 w 5692140"/>
              <a:gd name="connsiteY10" fmla="*/ 2056335 h 2483132"/>
              <a:gd name="connsiteX11" fmla="*/ 3268980 w 5692140"/>
              <a:gd name="connsiteY11" fmla="*/ 2326845 h 2483132"/>
              <a:gd name="connsiteX12" fmla="*/ 4038600 w 5692140"/>
              <a:gd name="connsiteY12" fmla="*/ 2479245 h 2483132"/>
              <a:gd name="connsiteX13" fmla="*/ 5692140 w 5692140"/>
              <a:gd name="connsiteY13" fmla="*/ 2441145 h 2483132"/>
              <a:gd name="connsiteX14" fmla="*/ 5692140 w 5692140"/>
              <a:gd name="connsiteY14" fmla="*/ 2441145 h 2483132"/>
              <a:gd name="connsiteX0" fmla="*/ 0 w 5692140"/>
              <a:gd name="connsiteY0" fmla="*/ 2056335 h 2483132"/>
              <a:gd name="connsiteX1" fmla="*/ 708660 w 5692140"/>
              <a:gd name="connsiteY1" fmla="*/ 1835355 h 2483132"/>
              <a:gd name="connsiteX2" fmla="*/ 1493520 w 5692140"/>
              <a:gd name="connsiteY2" fmla="*/ 1412445 h 2483132"/>
              <a:gd name="connsiteX3" fmla="*/ 2133600 w 5692140"/>
              <a:gd name="connsiteY3" fmla="*/ 917145 h 2483132"/>
              <a:gd name="connsiteX4" fmla="*/ 2621280 w 5692140"/>
              <a:gd name="connsiteY4" fmla="*/ 437085 h 2483132"/>
              <a:gd name="connsiteX5" fmla="*/ 3086100 w 5692140"/>
              <a:gd name="connsiteY5" fmla="*/ 40845 h 2483132"/>
              <a:gd name="connsiteX6" fmla="*/ 3528060 w 5692140"/>
              <a:gd name="connsiteY6" fmla="*/ 75135 h 2483132"/>
              <a:gd name="connsiteX7" fmla="*/ 3383280 w 5692140"/>
              <a:gd name="connsiteY7" fmla="*/ 593295 h 2483132"/>
              <a:gd name="connsiteX8" fmla="*/ 2971800 w 5692140"/>
              <a:gd name="connsiteY8" fmla="*/ 1107645 h 2483132"/>
              <a:gd name="connsiteX9" fmla="*/ 2693670 w 5692140"/>
              <a:gd name="connsiteY9" fmla="*/ 1671525 h 2483132"/>
              <a:gd name="connsiteX10" fmla="*/ 2678430 w 5692140"/>
              <a:gd name="connsiteY10" fmla="*/ 2056335 h 2483132"/>
              <a:gd name="connsiteX11" fmla="*/ 3268980 w 5692140"/>
              <a:gd name="connsiteY11" fmla="*/ 2326845 h 2483132"/>
              <a:gd name="connsiteX12" fmla="*/ 4038600 w 5692140"/>
              <a:gd name="connsiteY12" fmla="*/ 2479245 h 2483132"/>
              <a:gd name="connsiteX13" fmla="*/ 5692140 w 5692140"/>
              <a:gd name="connsiteY13" fmla="*/ 2441145 h 2483132"/>
              <a:gd name="connsiteX14" fmla="*/ 5692140 w 5692140"/>
              <a:gd name="connsiteY14" fmla="*/ 2441145 h 2483132"/>
              <a:gd name="connsiteX0" fmla="*/ 0 w 5692140"/>
              <a:gd name="connsiteY0" fmla="*/ 2056335 h 2483132"/>
              <a:gd name="connsiteX1" fmla="*/ 742950 w 5692140"/>
              <a:gd name="connsiteY1" fmla="*/ 1801065 h 2483132"/>
              <a:gd name="connsiteX2" fmla="*/ 1493520 w 5692140"/>
              <a:gd name="connsiteY2" fmla="*/ 1412445 h 2483132"/>
              <a:gd name="connsiteX3" fmla="*/ 2133600 w 5692140"/>
              <a:gd name="connsiteY3" fmla="*/ 917145 h 2483132"/>
              <a:gd name="connsiteX4" fmla="*/ 2621280 w 5692140"/>
              <a:gd name="connsiteY4" fmla="*/ 437085 h 2483132"/>
              <a:gd name="connsiteX5" fmla="*/ 3086100 w 5692140"/>
              <a:gd name="connsiteY5" fmla="*/ 40845 h 2483132"/>
              <a:gd name="connsiteX6" fmla="*/ 3528060 w 5692140"/>
              <a:gd name="connsiteY6" fmla="*/ 75135 h 2483132"/>
              <a:gd name="connsiteX7" fmla="*/ 3383280 w 5692140"/>
              <a:gd name="connsiteY7" fmla="*/ 593295 h 2483132"/>
              <a:gd name="connsiteX8" fmla="*/ 2971800 w 5692140"/>
              <a:gd name="connsiteY8" fmla="*/ 1107645 h 2483132"/>
              <a:gd name="connsiteX9" fmla="*/ 2693670 w 5692140"/>
              <a:gd name="connsiteY9" fmla="*/ 1671525 h 2483132"/>
              <a:gd name="connsiteX10" fmla="*/ 2678430 w 5692140"/>
              <a:gd name="connsiteY10" fmla="*/ 2056335 h 2483132"/>
              <a:gd name="connsiteX11" fmla="*/ 3268980 w 5692140"/>
              <a:gd name="connsiteY11" fmla="*/ 2326845 h 2483132"/>
              <a:gd name="connsiteX12" fmla="*/ 4038600 w 5692140"/>
              <a:gd name="connsiteY12" fmla="*/ 2479245 h 2483132"/>
              <a:gd name="connsiteX13" fmla="*/ 5692140 w 5692140"/>
              <a:gd name="connsiteY13" fmla="*/ 2441145 h 2483132"/>
              <a:gd name="connsiteX14" fmla="*/ 5692140 w 5692140"/>
              <a:gd name="connsiteY14" fmla="*/ 2441145 h 2483132"/>
              <a:gd name="connsiteX0" fmla="*/ 0 w 5692140"/>
              <a:gd name="connsiteY0" fmla="*/ 2056335 h 2483132"/>
              <a:gd name="connsiteX1" fmla="*/ 742950 w 5692140"/>
              <a:gd name="connsiteY1" fmla="*/ 1801065 h 2483132"/>
              <a:gd name="connsiteX2" fmla="*/ 1493520 w 5692140"/>
              <a:gd name="connsiteY2" fmla="*/ 1412445 h 2483132"/>
              <a:gd name="connsiteX3" fmla="*/ 2133600 w 5692140"/>
              <a:gd name="connsiteY3" fmla="*/ 917145 h 2483132"/>
              <a:gd name="connsiteX4" fmla="*/ 2621280 w 5692140"/>
              <a:gd name="connsiteY4" fmla="*/ 437085 h 2483132"/>
              <a:gd name="connsiteX5" fmla="*/ 3086100 w 5692140"/>
              <a:gd name="connsiteY5" fmla="*/ 40845 h 2483132"/>
              <a:gd name="connsiteX6" fmla="*/ 3528060 w 5692140"/>
              <a:gd name="connsiteY6" fmla="*/ 75135 h 2483132"/>
              <a:gd name="connsiteX7" fmla="*/ 3383280 w 5692140"/>
              <a:gd name="connsiteY7" fmla="*/ 593295 h 2483132"/>
              <a:gd name="connsiteX8" fmla="*/ 3009900 w 5692140"/>
              <a:gd name="connsiteY8" fmla="*/ 1119075 h 2483132"/>
              <a:gd name="connsiteX9" fmla="*/ 2693670 w 5692140"/>
              <a:gd name="connsiteY9" fmla="*/ 1671525 h 2483132"/>
              <a:gd name="connsiteX10" fmla="*/ 2678430 w 5692140"/>
              <a:gd name="connsiteY10" fmla="*/ 2056335 h 2483132"/>
              <a:gd name="connsiteX11" fmla="*/ 3268980 w 5692140"/>
              <a:gd name="connsiteY11" fmla="*/ 2326845 h 2483132"/>
              <a:gd name="connsiteX12" fmla="*/ 4038600 w 5692140"/>
              <a:gd name="connsiteY12" fmla="*/ 2479245 h 2483132"/>
              <a:gd name="connsiteX13" fmla="*/ 5692140 w 5692140"/>
              <a:gd name="connsiteY13" fmla="*/ 2441145 h 2483132"/>
              <a:gd name="connsiteX14" fmla="*/ 5692140 w 5692140"/>
              <a:gd name="connsiteY14" fmla="*/ 2441145 h 2483132"/>
              <a:gd name="connsiteX0" fmla="*/ 0 w 5692140"/>
              <a:gd name="connsiteY0" fmla="*/ 2056335 h 2483494"/>
              <a:gd name="connsiteX1" fmla="*/ 742950 w 5692140"/>
              <a:gd name="connsiteY1" fmla="*/ 1801065 h 2483494"/>
              <a:gd name="connsiteX2" fmla="*/ 1493520 w 5692140"/>
              <a:gd name="connsiteY2" fmla="*/ 1412445 h 2483494"/>
              <a:gd name="connsiteX3" fmla="*/ 2133600 w 5692140"/>
              <a:gd name="connsiteY3" fmla="*/ 917145 h 2483494"/>
              <a:gd name="connsiteX4" fmla="*/ 2621280 w 5692140"/>
              <a:gd name="connsiteY4" fmla="*/ 437085 h 2483494"/>
              <a:gd name="connsiteX5" fmla="*/ 3086100 w 5692140"/>
              <a:gd name="connsiteY5" fmla="*/ 40845 h 2483494"/>
              <a:gd name="connsiteX6" fmla="*/ 3528060 w 5692140"/>
              <a:gd name="connsiteY6" fmla="*/ 75135 h 2483494"/>
              <a:gd name="connsiteX7" fmla="*/ 3383280 w 5692140"/>
              <a:gd name="connsiteY7" fmla="*/ 593295 h 2483494"/>
              <a:gd name="connsiteX8" fmla="*/ 3009900 w 5692140"/>
              <a:gd name="connsiteY8" fmla="*/ 1119075 h 2483494"/>
              <a:gd name="connsiteX9" fmla="*/ 2693670 w 5692140"/>
              <a:gd name="connsiteY9" fmla="*/ 1671525 h 2483494"/>
              <a:gd name="connsiteX10" fmla="*/ 2678430 w 5692140"/>
              <a:gd name="connsiteY10" fmla="*/ 2056335 h 2483494"/>
              <a:gd name="connsiteX11" fmla="*/ 3268980 w 5692140"/>
              <a:gd name="connsiteY11" fmla="*/ 2326845 h 2483494"/>
              <a:gd name="connsiteX12" fmla="*/ 4194810 w 5692140"/>
              <a:gd name="connsiteY12" fmla="*/ 2479245 h 2483494"/>
              <a:gd name="connsiteX13" fmla="*/ 5692140 w 5692140"/>
              <a:gd name="connsiteY13" fmla="*/ 2441145 h 2483494"/>
              <a:gd name="connsiteX14" fmla="*/ 5692140 w 5692140"/>
              <a:gd name="connsiteY14" fmla="*/ 2441145 h 2483494"/>
              <a:gd name="connsiteX0" fmla="*/ 0 w 5692140"/>
              <a:gd name="connsiteY0" fmla="*/ 2056335 h 2483494"/>
              <a:gd name="connsiteX1" fmla="*/ 742950 w 5692140"/>
              <a:gd name="connsiteY1" fmla="*/ 1801065 h 2483494"/>
              <a:gd name="connsiteX2" fmla="*/ 1493520 w 5692140"/>
              <a:gd name="connsiteY2" fmla="*/ 1412445 h 2483494"/>
              <a:gd name="connsiteX3" fmla="*/ 2133600 w 5692140"/>
              <a:gd name="connsiteY3" fmla="*/ 917145 h 2483494"/>
              <a:gd name="connsiteX4" fmla="*/ 2621280 w 5692140"/>
              <a:gd name="connsiteY4" fmla="*/ 437085 h 2483494"/>
              <a:gd name="connsiteX5" fmla="*/ 3086100 w 5692140"/>
              <a:gd name="connsiteY5" fmla="*/ 40845 h 2483494"/>
              <a:gd name="connsiteX6" fmla="*/ 3528060 w 5692140"/>
              <a:gd name="connsiteY6" fmla="*/ 75135 h 2483494"/>
              <a:gd name="connsiteX7" fmla="*/ 3383280 w 5692140"/>
              <a:gd name="connsiteY7" fmla="*/ 593295 h 2483494"/>
              <a:gd name="connsiteX8" fmla="*/ 3009900 w 5692140"/>
              <a:gd name="connsiteY8" fmla="*/ 1119075 h 2483494"/>
              <a:gd name="connsiteX9" fmla="*/ 2693670 w 5692140"/>
              <a:gd name="connsiteY9" fmla="*/ 1671525 h 2483494"/>
              <a:gd name="connsiteX10" fmla="*/ 2659380 w 5692140"/>
              <a:gd name="connsiteY10" fmla="*/ 2109675 h 2483494"/>
              <a:gd name="connsiteX11" fmla="*/ 3268980 w 5692140"/>
              <a:gd name="connsiteY11" fmla="*/ 2326845 h 2483494"/>
              <a:gd name="connsiteX12" fmla="*/ 4194810 w 5692140"/>
              <a:gd name="connsiteY12" fmla="*/ 2479245 h 2483494"/>
              <a:gd name="connsiteX13" fmla="*/ 5692140 w 5692140"/>
              <a:gd name="connsiteY13" fmla="*/ 2441145 h 2483494"/>
              <a:gd name="connsiteX14" fmla="*/ 5692140 w 5692140"/>
              <a:gd name="connsiteY14" fmla="*/ 2441145 h 2483494"/>
              <a:gd name="connsiteX0" fmla="*/ 0 w 5692140"/>
              <a:gd name="connsiteY0" fmla="*/ 2056335 h 2483494"/>
              <a:gd name="connsiteX1" fmla="*/ 742950 w 5692140"/>
              <a:gd name="connsiteY1" fmla="*/ 1801065 h 2483494"/>
              <a:gd name="connsiteX2" fmla="*/ 1493520 w 5692140"/>
              <a:gd name="connsiteY2" fmla="*/ 1412445 h 2483494"/>
              <a:gd name="connsiteX3" fmla="*/ 2133600 w 5692140"/>
              <a:gd name="connsiteY3" fmla="*/ 917145 h 2483494"/>
              <a:gd name="connsiteX4" fmla="*/ 2621280 w 5692140"/>
              <a:gd name="connsiteY4" fmla="*/ 437085 h 2483494"/>
              <a:gd name="connsiteX5" fmla="*/ 3086100 w 5692140"/>
              <a:gd name="connsiteY5" fmla="*/ 40845 h 2483494"/>
              <a:gd name="connsiteX6" fmla="*/ 3528060 w 5692140"/>
              <a:gd name="connsiteY6" fmla="*/ 75135 h 2483494"/>
              <a:gd name="connsiteX7" fmla="*/ 3364230 w 5692140"/>
              <a:gd name="connsiteY7" fmla="*/ 593295 h 2483494"/>
              <a:gd name="connsiteX8" fmla="*/ 3009900 w 5692140"/>
              <a:gd name="connsiteY8" fmla="*/ 1119075 h 2483494"/>
              <a:gd name="connsiteX9" fmla="*/ 2693670 w 5692140"/>
              <a:gd name="connsiteY9" fmla="*/ 1671525 h 2483494"/>
              <a:gd name="connsiteX10" fmla="*/ 2659380 w 5692140"/>
              <a:gd name="connsiteY10" fmla="*/ 2109675 h 2483494"/>
              <a:gd name="connsiteX11" fmla="*/ 3268980 w 5692140"/>
              <a:gd name="connsiteY11" fmla="*/ 2326845 h 2483494"/>
              <a:gd name="connsiteX12" fmla="*/ 4194810 w 5692140"/>
              <a:gd name="connsiteY12" fmla="*/ 2479245 h 2483494"/>
              <a:gd name="connsiteX13" fmla="*/ 5692140 w 5692140"/>
              <a:gd name="connsiteY13" fmla="*/ 2441145 h 2483494"/>
              <a:gd name="connsiteX14" fmla="*/ 5692140 w 5692140"/>
              <a:gd name="connsiteY14" fmla="*/ 2441145 h 2483494"/>
              <a:gd name="connsiteX0" fmla="*/ 0 w 5692140"/>
              <a:gd name="connsiteY0" fmla="*/ 2056335 h 2483494"/>
              <a:gd name="connsiteX1" fmla="*/ 742950 w 5692140"/>
              <a:gd name="connsiteY1" fmla="*/ 1801065 h 2483494"/>
              <a:gd name="connsiteX2" fmla="*/ 1493520 w 5692140"/>
              <a:gd name="connsiteY2" fmla="*/ 1412445 h 2483494"/>
              <a:gd name="connsiteX3" fmla="*/ 2133600 w 5692140"/>
              <a:gd name="connsiteY3" fmla="*/ 917145 h 2483494"/>
              <a:gd name="connsiteX4" fmla="*/ 2621280 w 5692140"/>
              <a:gd name="connsiteY4" fmla="*/ 437085 h 2483494"/>
              <a:gd name="connsiteX5" fmla="*/ 3086100 w 5692140"/>
              <a:gd name="connsiteY5" fmla="*/ 40845 h 2483494"/>
              <a:gd name="connsiteX6" fmla="*/ 3528060 w 5692140"/>
              <a:gd name="connsiteY6" fmla="*/ 75135 h 2483494"/>
              <a:gd name="connsiteX7" fmla="*/ 3364230 w 5692140"/>
              <a:gd name="connsiteY7" fmla="*/ 593295 h 2483494"/>
              <a:gd name="connsiteX8" fmla="*/ 3009900 w 5692140"/>
              <a:gd name="connsiteY8" fmla="*/ 1119075 h 2483494"/>
              <a:gd name="connsiteX9" fmla="*/ 2693670 w 5692140"/>
              <a:gd name="connsiteY9" fmla="*/ 1671525 h 2483494"/>
              <a:gd name="connsiteX10" fmla="*/ 2659380 w 5692140"/>
              <a:gd name="connsiteY10" fmla="*/ 2109675 h 2483494"/>
              <a:gd name="connsiteX11" fmla="*/ 3268980 w 5692140"/>
              <a:gd name="connsiteY11" fmla="*/ 2326845 h 2483494"/>
              <a:gd name="connsiteX12" fmla="*/ 4194810 w 5692140"/>
              <a:gd name="connsiteY12" fmla="*/ 2479245 h 2483494"/>
              <a:gd name="connsiteX13" fmla="*/ 5692140 w 5692140"/>
              <a:gd name="connsiteY13" fmla="*/ 2441145 h 2483494"/>
              <a:gd name="connsiteX14" fmla="*/ 5692140 w 5692140"/>
              <a:gd name="connsiteY14" fmla="*/ 2441145 h 2483494"/>
              <a:gd name="connsiteX0" fmla="*/ 0 w 5692140"/>
              <a:gd name="connsiteY0" fmla="*/ 2069783 h 2496942"/>
              <a:gd name="connsiteX1" fmla="*/ 742950 w 5692140"/>
              <a:gd name="connsiteY1" fmla="*/ 1814513 h 2496942"/>
              <a:gd name="connsiteX2" fmla="*/ 1493520 w 5692140"/>
              <a:gd name="connsiteY2" fmla="*/ 1425893 h 2496942"/>
              <a:gd name="connsiteX3" fmla="*/ 2133600 w 5692140"/>
              <a:gd name="connsiteY3" fmla="*/ 930593 h 2496942"/>
              <a:gd name="connsiteX4" fmla="*/ 2621280 w 5692140"/>
              <a:gd name="connsiteY4" fmla="*/ 450533 h 2496942"/>
              <a:gd name="connsiteX5" fmla="*/ 3086100 w 5692140"/>
              <a:gd name="connsiteY5" fmla="*/ 54293 h 2496942"/>
              <a:gd name="connsiteX6" fmla="*/ 3528060 w 5692140"/>
              <a:gd name="connsiteY6" fmla="*/ 88583 h 2496942"/>
              <a:gd name="connsiteX7" fmla="*/ 3364230 w 5692140"/>
              <a:gd name="connsiteY7" fmla="*/ 606743 h 2496942"/>
              <a:gd name="connsiteX8" fmla="*/ 3009900 w 5692140"/>
              <a:gd name="connsiteY8" fmla="*/ 1132523 h 2496942"/>
              <a:gd name="connsiteX9" fmla="*/ 2693670 w 5692140"/>
              <a:gd name="connsiteY9" fmla="*/ 1684973 h 2496942"/>
              <a:gd name="connsiteX10" fmla="*/ 2659380 w 5692140"/>
              <a:gd name="connsiteY10" fmla="*/ 2123123 h 2496942"/>
              <a:gd name="connsiteX11" fmla="*/ 3268980 w 5692140"/>
              <a:gd name="connsiteY11" fmla="*/ 2340293 h 2496942"/>
              <a:gd name="connsiteX12" fmla="*/ 4194810 w 5692140"/>
              <a:gd name="connsiteY12" fmla="*/ 2492693 h 2496942"/>
              <a:gd name="connsiteX13" fmla="*/ 5692140 w 5692140"/>
              <a:gd name="connsiteY13" fmla="*/ 2454593 h 2496942"/>
              <a:gd name="connsiteX14" fmla="*/ 5692140 w 5692140"/>
              <a:gd name="connsiteY14" fmla="*/ 2454593 h 2496942"/>
              <a:gd name="connsiteX0" fmla="*/ 0 w 5692140"/>
              <a:gd name="connsiteY0" fmla="*/ 2069783 h 2496942"/>
              <a:gd name="connsiteX1" fmla="*/ 742950 w 5692140"/>
              <a:gd name="connsiteY1" fmla="*/ 1814513 h 2496942"/>
              <a:gd name="connsiteX2" fmla="*/ 1493520 w 5692140"/>
              <a:gd name="connsiteY2" fmla="*/ 1425893 h 2496942"/>
              <a:gd name="connsiteX3" fmla="*/ 2133600 w 5692140"/>
              <a:gd name="connsiteY3" fmla="*/ 930593 h 2496942"/>
              <a:gd name="connsiteX4" fmla="*/ 2621280 w 5692140"/>
              <a:gd name="connsiteY4" fmla="*/ 450533 h 2496942"/>
              <a:gd name="connsiteX5" fmla="*/ 3086100 w 5692140"/>
              <a:gd name="connsiteY5" fmla="*/ 54293 h 2496942"/>
              <a:gd name="connsiteX6" fmla="*/ 3528060 w 5692140"/>
              <a:gd name="connsiteY6" fmla="*/ 88583 h 2496942"/>
              <a:gd name="connsiteX7" fmla="*/ 3364230 w 5692140"/>
              <a:gd name="connsiteY7" fmla="*/ 606743 h 2496942"/>
              <a:gd name="connsiteX8" fmla="*/ 3009900 w 5692140"/>
              <a:gd name="connsiteY8" fmla="*/ 1132523 h 2496942"/>
              <a:gd name="connsiteX9" fmla="*/ 2693670 w 5692140"/>
              <a:gd name="connsiteY9" fmla="*/ 1684973 h 2496942"/>
              <a:gd name="connsiteX10" fmla="*/ 2659380 w 5692140"/>
              <a:gd name="connsiteY10" fmla="*/ 2123123 h 2496942"/>
              <a:gd name="connsiteX11" fmla="*/ 3268980 w 5692140"/>
              <a:gd name="connsiteY11" fmla="*/ 2340293 h 2496942"/>
              <a:gd name="connsiteX12" fmla="*/ 4194810 w 5692140"/>
              <a:gd name="connsiteY12" fmla="*/ 2492693 h 2496942"/>
              <a:gd name="connsiteX13" fmla="*/ 5692140 w 5692140"/>
              <a:gd name="connsiteY13" fmla="*/ 2454593 h 2496942"/>
              <a:gd name="connsiteX14" fmla="*/ 5692140 w 5692140"/>
              <a:gd name="connsiteY14" fmla="*/ 2454593 h 2496942"/>
              <a:gd name="connsiteX0" fmla="*/ 0 w 5692140"/>
              <a:gd name="connsiteY0" fmla="*/ 2069783 h 2492693"/>
              <a:gd name="connsiteX1" fmla="*/ 742950 w 5692140"/>
              <a:gd name="connsiteY1" fmla="*/ 1814513 h 2492693"/>
              <a:gd name="connsiteX2" fmla="*/ 1493520 w 5692140"/>
              <a:gd name="connsiteY2" fmla="*/ 1425893 h 2492693"/>
              <a:gd name="connsiteX3" fmla="*/ 2133600 w 5692140"/>
              <a:gd name="connsiteY3" fmla="*/ 930593 h 2492693"/>
              <a:gd name="connsiteX4" fmla="*/ 2621280 w 5692140"/>
              <a:gd name="connsiteY4" fmla="*/ 450533 h 2492693"/>
              <a:gd name="connsiteX5" fmla="*/ 3086100 w 5692140"/>
              <a:gd name="connsiteY5" fmla="*/ 54293 h 2492693"/>
              <a:gd name="connsiteX6" fmla="*/ 3528060 w 5692140"/>
              <a:gd name="connsiteY6" fmla="*/ 88583 h 2492693"/>
              <a:gd name="connsiteX7" fmla="*/ 3364230 w 5692140"/>
              <a:gd name="connsiteY7" fmla="*/ 606743 h 2492693"/>
              <a:gd name="connsiteX8" fmla="*/ 3009900 w 5692140"/>
              <a:gd name="connsiteY8" fmla="*/ 1132523 h 2492693"/>
              <a:gd name="connsiteX9" fmla="*/ 2693670 w 5692140"/>
              <a:gd name="connsiteY9" fmla="*/ 1684973 h 2492693"/>
              <a:gd name="connsiteX10" fmla="*/ 2659380 w 5692140"/>
              <a:gd name="connsiteY10" fmla="*/ 2123123 h 2492693"/>
              <a:gd name="connsiteX11" fmla="*/ 3268980 w 5692140"/>
              <a:gd name="connsiteY11" fmla="*/ 2370773 h 2492693"/>
              <a:gd name="connsiteX12" fmla="*/ 4194810 w 5692140"/>
              <a:gd name="connsiteY12" fmla="*/ 2492693 h 2492693"/>
              <a:gd name="connsiteX13" fmla="*/ 5692140 w 5692140"/>
              <a:gd name="connsiteY13" fmla="*/ 2454593 h 2492693"/>
              <a:gd name="connsiteX14" fmla="*/ 5692140 w 5692140"/>
              <a:gd name="connsiteY14" fmla="*/ 2454593 h 2492693"/>
              <a:gd name="connsiteX0" fmla="*/ 0 w 5692140"/>
              <a:gd name="connsiteY0" fmla="*/ 2069783 h 2488883"/>
              <a:gd name="connsiteX1" fmla="*/ 742950 w 5692140"/>
              <a:gd name="connsiteY1" fmla="*/ 1814513 h 2488883"/>
              <a:gd name="connsiteX2" fmla="*/ 1493520 w 5692140"/>
              <a:gd name="connsiteY2" fmla="*/ 1425893 h 2488883"/>
              <a:gd name="connsiteX3" fmla="*/ 2133600 w 5692140"/>
              <a:gd name="connsiteY3" fmla="*/ 930593 h 2488883"/>
              <a:gd name="connsiteX4" fmla="*/ 2621280 w 5692140"/>
              <a:gd name="connsiteY4" fmla="*/ 450533 h 2488883"/>
              <a:gd name="connsiteX5" fmla="*/ 3086100 w 5692140"/>
              <a:gd name="connsiteY5" fmla="*/ 54293 h 2488883"/>
              <a:gd name="connsiteX6" fmla="*/ 3528060 w 5692140"/>
              <a:gd name="connsiteY6" fmla="*/ 88583 h 2488883"/>
              <a:gd name="connsiteX7" fmla="*/ 3364230 w 5692140"/>
              <a:gd name="connsiteY7" fmla="*/ 606743 h 2488883"/>
              <a:gd name="connsiteX8" fmla="*/ 3009900 w 5692140"/>
              <a:gd name="connsiteY8" fmla="*/ 1132523 h 2488883"/>
              <a:gd name="connsiteX9" fmla="*/ 2693670 w 5692140"/>
              <a:gd name="connsiteY9" fmla="*/ 1684973 h 2488883"/>
              <a:gd name="connsiteX10" fmla="*/ 2659380 w 5692140"/>
              <a:gd name="connsiteY10" fmla="*/ 2123123 h 2488883"/>
              <a:gd name="connsiteX11" fmla="*/ 3268980 w 5692140"/>
              <a:gd name="connsiteY11" fmla="*/ 2370773 h 2488883"/>
              <a:gd name="connsiteX12" fmla="*/ 4408170 w 5692140"/>
              <a:gd name="connsiteY12" fmla="*/ 2488883 h 2488883"/>
              <a:gd name="connsiteX13" fmla="*/ 5692140 w 5692140"/>
              <a:gd name="connsiteY13" fmla="*/ 2454593 h 2488883"/>
              <a:gd name="connsiteX14" fmla="*/ 5692140 w 5692140"/>
              <a:gd name="connsiteY14" fmla="*/ 2454593 h 2488883"/>
              <a:gd name="connsiteX0" fmla="*/ 0 w 5692140"/>
              <a:gd name="connsiteY0" fmla="*/ 2069783 h 2488883"/>
              <a:gd name="connsiteX1" fmla="*/ 742950 w 5692140"/>
              <a:gd name="connsiteY1" fmla="*/ 1427640 h 2488883"/>
              <a:gd name="connsiteX2" fmla="*/ 1493520 w 5692140"/>
              <a:gd name="connsiteY2" fmla="*/ 1425893 h 2488883"/>
              <a:gd name="connsiteX3" fmla="*/ 2133600 w 5692140"/>
              <a:gd name="connsiteY3" fmla="*/ 930593 h 2488883"/>
              <a:gd name="connsiteX4" fmla="*/ 2621280 w 5692140"/>
              <a:gd name="connsiteY4" fmla="*/ 450533 h 2488883"/>
              <a:gd name="connsiteX5" fmla="*/ 3086100 w 5692140"/>
              <a:gd name="connsiteY5" fmla="*/ 54293 h 2488883"/>
              <a:gd name="connsiteX6" fmla="*/ 3528060 w 5692140"/>
              <a:gd name="connsiteY6" fmla="*/ 88583 h 2488883"/>
              <a:gd name="connsiteX7" fmla="*/ 3364230 w 5692140"/>
              <a:gd name="connsiteY7" fmla="*/ 606743 h 2488883"/>
              <a:gd name="connsiteX8" fmla="*/ 3009900 w 5692140"/>
              <a:gd name="connsiteY8" fmla="*/ 1132523 h 2488883"/>
              <a:gd name="connsiteX9" fmla="*/ 2693670 w 5692140"/>
              <a:gd name="connsiteY9" fmla="*/ 1684973 h 2488883"/>
              <a:gd name="connsiteX10" fmla="*/ 2659380 w 5692140"/>
              <a:gd name="connsiteY10" fmla="*/ 2123123 h 2488883"/>
              <a:gd name="connsiteX11" fmla="*/ 3268980 w 5692140"/>
              <a:gd name="connsiteY11" fmla="*/ 2370773 h 2488883"/>
              <a:gd name="connsiteX12" fmla="*/ 4408170 w 5692140"/>
              <a:gd name="connsiteY12" fmla="*/ 2488883 h 2488883"/>
              <a:gd name="connsiteX13" fmla="*/ 5692140 w 5692140"/>
              <a:gd name="connsiteY13" fmla="*/ 2454593 h 2488883"/>
              <a:gd name="connsiteX14" fmla="*/ 5692140 w 5692140"/>
              <a:gd name="connsiteY14" fmla="*/ 2454593 h 2488883"/>
              <a:gd name="connsiteX0" fmla="*/ 0 w 5692140"/>
              <a:gd name="connsiteY0" fmla="*/ 2069783 h 2488883"/>
              <a:gd name="connsiteX1" fmla="*/ 742950 w 5692140"/>
              <a:gd name="connsiteY1" fmla="*/ 1427640 h 2488883"/>
              <a:gd name="connsiteX2" fmla="*/ 1466850 w 5692140"/>
              <a:gd name="connsiteY2" fmla="*/ 652146 h 2488883"/>
              <a:gd name="connsiteX3" fmla="*/ 2133600 w 5692140"/>
              <a:gd name="connsiteY3" fmla="*/ 930593 h 2488883"/>
              <a:gd name="connsiteX4" fmla="*/ 2621280 w 5692140"/>
              <a:gd name="connsiteY4" fmla="*/ 450533 h 2488883"/>
              <a:gd name="connsiteX5" fmla="*/ 3086100 w 5692140"/>
              <a:gd name="connsiteY5" fmla="*/ 54293 h 2488883"/>
              <a:gd name="connsiteX6" fmla="*/ 3528060 w 5692140"/>
              <a:gd name="connsiteY6" fmla="*/ 88583 h 2488883"/>
              <a:gd name="connsiteX7" fmla="*/ 3364230 w 5692140"/>
              <a:gd name="connsiteY7" fmla="*/ 606743 h 2488883"/>
              <a:gd name="connsiteX8" fmla="*/ 3009900 w 5692140"/>
              <a:gd name="connsiteY8" fmla="*/ 1132523 h 2488883"/>
              <a:gd name="connsiteX9" fmla="*/ 2693670 w 5692140"/>
              <a:gd name="connsiteY9" fmla="*/ 1684973 h 2488883"/>
              <a:gd name="connsiteX10" fmla="*/ 2659380 w 5692140"/>
              <a:gd name="connsiteY10" fmla="*/ 2123123 h 2488883"/>
              <a:gd name="connsiteX11" fmla="*/ 3268980 w 5692140"/>
              <a:gd name="connsiteY11" fmla="*/ 2370773 h 2488883"/>
              <a:gd name="connsiteX12" fmla="*/ 4408170 w 5692140"/>
              <a:gd name="connsiteY12" fmla="*/ 2488883 h 2488883"/>
              <a:gd name="connsiteX13" fmla="*/ 5692140 w 5692140"/>
              <a:gd name="connsiteY13" fmla="*/ 2454593 h 2488883"/>
              <a:gd name="connsiteX14" fmla="*/ 5692140 w 5692140"/>
              <a:gd name="connsiteY14" fmla="*/ 2454593 h 2488883"/>
              <a:gd name="connsiteX0" fmla="*/ 0 w 5692140"/>
              <a:gd name="connsiteY0" fmla="*/ 2069783 h 2488883"/>
              <a:gd name="connsiteX1" fmla="*/ 742950 w 5692140"/>
              <a:gd name="connsiteY1" fmla="*/ 1427640 h 2488883"/>
              <a:gd name="connsiteX2" fmla="*/ 1466850 w 5692140"/>
              <a:gd name="connsiteY2" fmla="*/ 652146 h 2488883"/>
              <a:gd name="connsiteX3" fmla="*/ 1607820 w 5692140"/>
              <a:gd name="connsiteY3" fmla="*/ 418247 h 2488883"/>
              <a:gd name="connsiteX4" fmla="*/ 2621280 w 5692140"/>
              <a:gd name="connsiteY4" fmla="*/ 450533 h 2488883"/>
              <a:gd name="connsiteX5" fmla="*/ 3086100 w 5692140"/>
              <a:gd name="connsiteY5" fmla="*/ 54293 h 2488883"/>
              <a:gd name="connsiteX6" fmla="*/ 3528060 w 5692140"/>
              <a:gd name="connsiteY6" fmla="*/ 88583 h 2488883"/>
              <a:gd name="connsiteX7" fmla="*/ 3364230 w 5692140"/>
              <a:gd name="connsiteY7" fmla="*/ 606743 h 2488883"/>
              <a:gd name="connsiteX8" fmla="*/ 3009900 w 5692140"/>
              <a:gd name="connsiteY8" fmla="*/ 1132523 h 2488883"/>
              <a:gd name="connsiteX9" fmla="*/ 2693670 w 5692140"/>
              <a:gd name="connsiteY9" fmla="*/ 1684973 h 2488883"/>
              <a:gd name="connsiteX10" fmla="*/ 2659380 w 5692140"/>
              <a:gd name="connsiteY10" fmla="*/ 2123123 h 2488883"/>
              <a:gd name="connsiteX11" fmla="*/ 3268980 w 5692140"/>
              <a:gd name="connsiteY11" fmla="*/ 2370773 h 2488883"/>
              <a:gd name="connsiteX12" fmla="*/ 4408170 w 5692140"/>
              <a:gd name="connsiteY12" fmla="*/ 2488883 h 2488883"/>
              <a:gd name="connsiteX13" fmla="*/ 5692140 w 5692140"/>
              <a:gd name="connsiteY13" fmla="*/ 2454593 h 2488883"/>
              <a:gd name="connsiteX14" fmla="*/ 5692140 w 5692140"/>
              <a:gd name="connsiteY14" fmla="*/ 2454593 h 2488883"/>
              <a:gd name="connsiteX0" fmla="*/ 0 w 5692140"/>
              <a:gd name="connsiteY0" fmla="*/ 2180351 h 2599451"/>
              <a:gd name="connsiteX1" fmla="*/ 742950 w 5692140"/>
              <a:gd name="connsiteY1" fmla="*/ 1538208 h 2599451"/>
              <a:gd name="connsiteX2" fmla="*/ 1466850 w 5692140"/>
              <a:gd name="connsiteY2" fmla="*/ 762714 h 2599451"/>
              <a:gd name="connsiteX3" fmla="*/ 1607820 w 5692140"/>
              <a:gd name="connsiteY3" fmla="*/ 528815 h 2599451"/>
              <a:gd name="connsiteX4" fmla="*/ 1520190 w 5692140"/>
              <a:gd name="connsiteY4" fmla="*/ 2129506 h 2599451"/>
              <a:gd name="connsiteX5" fmla="*/ 3086100 w 5692140"/>
              <a:gd name="connsiteY5" fmla="*/ 164861 h 2599451"/>
              <a:gd name="connsiteX6" fmla="*/ 3528060 w 5692140"/>
              <a:gd name="connsiteY6" fmla="*/ 199151 h 2599451"/>
              <a:gd name="connsiteX7" fmla="*/ 3364230 w 5692140"/>
              <a:gd name="connsiteY7" fmla="*/ 717311 h 2599451"/>
              <a:gd name="connsiteX8" fmla="*/ 3009900 w 5692140"/>
              <a:gd name="connsiteY8" fmla="*/ 1243091 h 2599451"/>
              <a:gd name="connsiteX9" fmla="*/ 2693670 w 5692140"/>
              <a:gd name="connsiteY9" fmla="*/ 1795541 h 2599451"/>
              <a:gd name="connsiteX10" fmla="*/ 2659380 w 5692140"/>
              <a:gd name="connsiteY10" fmla="*/ 2233691 h 2599451"/>
              <a:gd name="connsiteX11" fmla="*/ 3268980 w 5692140"/>
              <a:gd name="connsiteY11" fmla="*/ 2481341 h 2599451"/>
              <a:gd name="connsiteX12" fmla="*/ 4408170 w 5692140"/>
              <a:gd name="connsiteY12" fmla="*/ 2599451 h 2599451"/>
              <a:gd name="connsiteX13" fmla="*/ 5692140 w 5692140"/>
              <a:gd name="connsiteY13" fmla="*/ 2565161 h 2599451"/>
              <a:gd name="connsiteX14" fmla="*/ 5692140 w 5692140"/>
              <a:gd name="connsiteY14" fmla="*/ 2565161 h 2599451"/>
              <a:gd name="connsiteX0" fmla="*/ 0 w 5692140"/>
              <a:gd name="connsiteY0" fmla="*/ 2067492 h 2710579"/>
              <a:gd name="connsiteX1" fmla="*/ 742950 w 5692140"/>
              <a:gd name="connsiteY1" fmla="*/ 1425349 h 2710579"/>
              <a:gd name="connsiteX2" fmla="*/ 1466850 w 5692140"/>
              <a:gd name="connsiteY2" fmla="*/ 649855 h 2710579"/>
              <a:gd name="connsiteX3" fmla="*/ 1607820 w 5692140"/>
              <a:gd name="connsiteY3" fmla="*/ 415956 h 2710579"/>
              <a:gd name="connsiteX4" fmla="*/ 1520190 w 5692140"/>
              <a:gd name="connsiteY4" fmla="*/ 2016647 h 2710579"/>
              <a:gd name="connsiteX5" fmla="*/ 2175510 w 5692140"/>
              <a:gd name="connsiteY5" fmla="*/ 2613730 h 2710579"/>
              <a:gd name="connsiteX6" fmla="*/ 3528060 w 5692140"/>
              <a:gd name="connsiteY6" fmla="*/ 86292 h 2710579"/>
              <a:gd name="connsiteX7" fmla="*/ 3364230 w 5692140"/>
              <a:gd name="connsiteY7" fmla="*/ 604452 h 2710579"/>
              <a:gd name="connsiteX8" fmla="*/ 3009900 w 5692140"/>
              <a:gd name="connsiteY8" fmla="*/ 1130232 h 2710579"/>
              <a:gd name="connsiteX9" fmla="*/ 2693670 w 5692140"/>
              <a:gd name="connsiteY9" fmla="*/ 1682682 h 2710579"/>
              <a:gd name="connsiteX10" fmla="*/ 2659380 w 5692140"/>
              <a:gd name="connsiteY10" fmla="*/ 2120832 h 2710579"/>
              <a:gd name="connsiteX11" fmla="*/ 3268980 w 5692140"/>
              <a:gd name="connsiteY11" fmla="*/ 2368482 h 2710579"/>
              <a:gd name="connsiteX12" fmla="*/ 4408170 w 5692140"/>
              <a:gd name="connsiteY12" fmla="*/ 2486592 h 2710579"/>
              <a:gd name="connsiteX13" fmla="*/ 5692140 w 5692140"/>
              <a:gd name="connsiteY13" fmla="*/ 2452302 h 2710579"/>
              <a:gd name="connsiteX14" fmla="*/ 5692140 w 5692140"/>
              <a:gd name="connsiteY14" fmla="*/ 2452302 h 2710579"/>
              <a:gd name="connsiteX0" fmla="*/ 0 w 5692140"/>
              <a:gd name="connsiteY0" fmla="*/ 1734869 h 2344794"/>
              <a:gd name="connsiteX1" fmla="*/ 742950 w 5692140"/>
              <a:gd name="connsiteY1" fmla="*/ 1092726 h 2344794"/>
              <a:gd name="connsiteX2" fmla="*/ 1466850 w 5692140"/>
              <a:gd name="connsiteY2" fmla="*/ 317232 h 2344794"/>
              <a:gd name="connsiteX3" fmla="*/ 1607820 w 5692140"/>
              <a:gd name="connsiteY3" fmla="*/ 83333 h 2344794"/>
              <a:gd name="connsiteX4" fmla="*/ 1520190 w 5692140"/>
              <a:gd name="connsiteY4" fmla="*/ 1684024 h 2344794"/>
              <a:gd name="connsiteX5" fmla="*/ 2175510 w 5692140"/>
              <a:gd name="connsiteY5" fmla="*/ 2281107 h 2344794"/>
              <a:gd name="connsiteX6" fmla="*/ 3364230 w 5692140"/>
              <a:gd name="connsiteY6" fmla="*/ 271829 h 2344794"/>
              <a:gd name="connsiteX7" fmla="*/ 3009900 w 5692140"/>
              <a:gd name="connsiteY7" fmla="*/ 797609 h 2344794"/>
              <a:gd name="connsiteX8" fmla="*/ 2693670 w 5692140"/>
              <a:gd name="connsiteY8" fmla="*/ 1350059 h 2344794"/>
              <a:gd name="connsiteX9" fmla="*/ 2659380 w 5692140"/>
              <a:gd name="connsiteY9" fmla="*/ 1788209 h 2344794"/>
              <a:gd name="connsiteX10" fmla="*/ 3268980 w 5692140"/>
              <a:gd name="connsiteY10" fmla="*/ 2035859 h 2344794"/>
              <a:gd name="connsiteX11" fmla="*/ 4408170 w 5692140"/>
              <a:gd name="connsiteY11" fmla="*/ 2153969 h 2344794"/>
              <a:gd name="connsiteX12" fmla="*/ 5692140 w 5692140"/>
              <a:gd name="connsiteY12" fmla="*/ 2119679 h 2344794"/>
              <a:gd name="connsiteX13" fmla="*/ 5692140 w 5692140"/>
              <a:gd name="connsiteY13" fmla="*/ 2119679 h 2344794"/>
              <a:gd name="connsiteX0" fmla="*/ 0 w 5692140"/>
              <a:gd name="connsiteY0" fmla="*/ 1734869 h 2313890"/>
              <a:gd name="connsiteX1" fmla="*/ 742950 w 5692140"/>
              <a:gd name="connsiteY1" fmla="*/ 1092726 h 2313890"/>
              <a:gd name="connsiteX2" fmla="*/ 1466850 w 5692140"/>
              <a:gd name="connsiteY2" fmla="*/ 317232 h 2313890"/>
              <a:gd name="connsiteX3" fmla="*/ 1607820 w 5692140"/>
              <a:gd name="connsiteY3" fmla="*/ 83333 h 2313890"/>
              <a:gd name="connsiteX4" fmla="*/ 1520190 w 5692140"/>
              <a:gd name="connsiteY4" fmla="*/ 1684024 h 2313890"/>
              <a:gd name="connsiteX5" fmla="*/ 2175510 w 5692140"/>
              <a:gd name="connsiteY5" fmla="*/ 2281107 h 2313890"/>
              <a:gd name="connsiteX6" fmla="*/ 3009900 w 5692140"/>
              <a:gd name="connsiteY6" fmla="*/ 797609 h 2313890"/>
              <a:gd name="connsiteX7" fmla="*/ 2693670 w 5692140"/>
              <a:gd name="connsiteY7" fmla="*/ 1350059 h 2313890"/>
              <a:gd name="connsiteX8" fmla="*/ 2659380 w 5692140"/>
              <a:gd name="connsiteY8" fmla="*/ 1788209 h 2313890"/>
              <a:gd name="connsiteX9" fmla="*/ 3268980 w 5692140"/>
              <a:gd name="connsiteY9" fmla="*/ 2035859 h 2313890"/>
              <a:gd name="connsiteX10" fmla="*/ 4408170 w 5692140"/>
              <a:gd name="connsiteY10" fmla="*/ 2153969 h 2313890"/>
              <a:gd name="connsiteX11" fmla="*/ 5692140 w 5692140"/>
              <a:gd name="connsiteY11" fmla="*/ 2119679 h 2313890"/>
              <a:gd name="connsiteX12" fmla="*/ 5692140 w 5692140"/>
              <a:gd name="connsiteY12" fmla="*/ 2119679 h 2313890"/>
              <a:gd name="connsiteX0" fmla="*/ 0 w 5692140"/>
              <a:gd name="connsiteY0" fmla="*/ 1734869 h 2288046"/>
              <a:gd name="connsiteX1" fmla="*/ 742950 w 5692140"/>
              <a:gd name="connsiteY1" fmla="*/ 1092726 h 2288046"/>
              <a:gd name="connsiteX2" fmla="*/ 1466850 w 5692140"/>
              <a:gd name="connsiteY2" fmla="*/ 317232 h 2288046"/>
              <a:gd name="connsiteX3" fmla="*/ 1607820 w 5692140"/>
              <a:gd name="connsiteY3" fmla="*/ 83333 h 2288046"/>
              <a:gd name="connsiteX4" fmla="*/ 1520190 w 5692140"/>
              <a:gd name="connsiteY4" fmla="*/ 1684024 h 2288046"/>
              <a:gd name="connsiteX5" fmla="*/ 2175510 w 5692140"/>
              <a:gd name="connsiteY5" fmla="*/ 2281107 h 2288046"/>
              <a:gd name="connsiteX6" fmla="*/ 2693670 w 5692140"/>
              <a:gd name="connsiteY6" fmla="*/ 1350059 h 2288046"/>
              <a:gd name="connsiteX7" fmla="*/ 2659380 w 5692140"/>
              <a:gd name="connsiteY7" fmla="*/ 1788209 h 2288046"/>
              <a:gd name="connsiteX8" fmla="*/ 3268980 w 5692140"/>
              <a:gd name="connsiteY8" fmla="*/ 2035859 h 2288046"/>
              <a:gd name="connsiteX9" fmla="*/ 4408170 w 5692140"/>
              <a:gd name="connsiteY9" fmla="*/ 2153969 h 2288046"/>
              <a:gd name="connsiteX10" fmla="*/ 5692140 w 5692140"/>
              <a:gd name="connsiteY10" fmla="*/ 2119679 h 2288046"/>
              <a:gd name="connsiteX11" fmla="*/ 5692140 w 5692140"/>
              <a:gd name="connsiteY11" fmla="*/ 2119679 h 2288046"/>
              <a:gd name="connsiteX0" fmla="*/ 0 w 5692140"/>
              <a:gd name="connsiteY0" fmla="*/ 1734869 h 2281575"/>
              <a:gd name="connsiteX1" fmla="*/ 742950 w 5692140"/>
              <a:gd name="connsiteY1" fmla="*/ 1092726 h 2281575"/>
              <a:gd name="connsiteX2" fmla="*/ 1466850 w 5692140"/>
              <a:gd name="connsiteY2" fmla="*/ 317232 h 2281575"/>
              <a:gd name="connsiteX3" fmla="*/ 1607820 w 5692140"/>
              <a:gd name="connsiteY3" fmla="*/ 83333 h 2281575"/>
              <a:gd name="connsiteX4" fmla="*/ 1520190 w 5692140"/>
              <a:gd name="connsiteY4" fmla="*/ 1684024 h 2281575"/>
              <a:gd name="connsiteX5" fmla="*/ 2175510 w 5692140"/>
              <a:gd name="connsiteY5" fmla="*/ 2281107 h 2281575"/>
              <a:gd name="connsiteX6" fmla="*/ 2659380 w 5692140"/>
              <a:gd name="connsiteY6" fmla="*/ 1788209 h 2281575"/>
              <a:gd name="connsiteX7" fmla="*/ 3268980 w 5692140"/>
              <a:gd name="connsiteY7" fmla="*/ 2035859 h 2281575"/>
              <a:gd name="connsiteX8" fmla="*/ 4408170 w 5692140"/>
              <a:gd name="connsiteY8" fmla="*/ 2153969 h 2281575"/>
              <a:gd name="connsiteX9" fmla="*/ 5692140 w 5692140"/>
              <a:gd name="connsiteY9" fmla="*/ 2119679 h 2281575"/>
              <a:gd name="connsiteX10" fmla="*/ 5692140 w 5692140"/>
              <a:gd name="connsiteY10" fmla="*/ 2119679 h 2281575"/>
              <a:gd name="connsiteX0" fmla="*/ 0 w 5692140"/>
              <a:gd name="connsiteY0" fmla="*/ 1734869 h 2289095"/>
              <a:gd name="connsiteX1" fmla="*/ 742950 w 5692140"/>
              <a:gd name="connsiteY1" fmla="*/ 1092726 h 2289095"/>
              <a:gd name="connsiteX2" fmla="*/ 1466850 w 5692140"/>
              <a:gd name="connsiteY2" fmla="*/ 317232 h 2289095"/>
              <a:gd name="connsiteX3" fmla="*/ 1607820 w 5692140"/>
              <a:gd name="connsiteY3" fmla="*/ 83333 h 2289095"/>
              <a:gd name="connsiteX4" fmla="*/ 1520190 w 5692140"/>
              <a:gd name="connsiteY4" fmla="*/ 1684024 h 2289095"/>
              <a:gd name="connsiteX5" fmla="*/ 2175510 w 5692140"/>
              <a:gd name="connsiteY5" fmla="*/ 2281107 h 2289095"/>
              <a:gd name="connsiteX6" fmla="*/ 3268980 w 5692140"/>
              <a:gd name="connsiteY6" fmla="*/ 2035859 h 2289095"/>
              <a:gd name="connsiteX7" fmla="*/ 4408170 w 5692140"/>
              <a:gd name="connsiteY7" fmla="*/ 2153969 h 2289095"/>
              <a:gd name="connsiteX8" fmla="*/ 5692140 w 5692140"/>
              <a:gd name="connsiteY8" fmla="*/ 2119679 h 2289095"/>
              <a:gd name="connsiteX9" fmla="*/ 5692140 w 5692140"/>
              <a:gd name="connsiteY9" fmla="*/ 2119679 h 2289095"/>
              <a:gd name="connsiteX0" fmla="*/ 0 w 5692140"/>
              <a:gd name="connsiteY0" fmla="*/ 1734869 h 2347298"/>
              <a:gd name="connsiteX1" fmla="*/ 742950 w 5692140"/>
              <a:gd name="connsiteY1" fmla="*/ 1092726 h 2347298"/>
              <a:gd name="connsiteX2" fmla="*/ 1466850 w 5692140"/>
              <a:gd name="connsiteY2" fmla="*/ 317232 h 2347298"/>
              <a:gd name="connsiteX3" fmla="*/ 1607820 w 5692140"/>
              <a:gd name="connsiteY3" fmla="*/ 83333 h 2347298"/>
              <a:gd name="connsiteX4" fmla="*/ 1520190 w 5692140"/>
              <a:gd name="connsiteY4" fmla="*/ 1684024 h 2347298"/>
              <a:gd name="connsiteX5" fmla="*/ 2175510 w 5692140"/>
              <a:gd name="connsiteY5" fmla="*/ 2281107 h 2347298"/>
              <a:gd name="connsiteX6" fmla="*/ 3276600 w 5692140"/>
              <a:gd name="connsiteY6" fmla="*/ 2318172 h 2347298"/>
              <a:gd name="connsiteX7" fmla="*/ 4408170 w 5692140"/>
              <a:gd name="connsiteY7" fmla="*/ 2153969 h 2347298"/>
              <a:gd name="connsiteX8" fmla="*/ 5692140 w 5692140"/>
              <a:gd name="connsiteY8" fmla="*/ 2119679 h 2347298"/>
              <a:gd name="connsiteX9" fmla="*/ 5692140 w 5692140"/>
              <a:gd name="connsiteY9" fmla="*/ 2119679 h 2347298"/>
              <a:gd name="connsiteX0" fmla="*/ 0 w 5692140"/>
              <a:gd name="connsiteY0" fmla="*/ 1734869 h 2372431"/>
              <a:gd name="connsiteX1" fmla="*/ 742950 w 5692140"/>
              <a:gd name="connsiteY1" fmla="*/ 1092726 h 2372431"/>
              <a:gd name="connsiteX2" fmla="*/ 1466850 w 5692140"/>
              <a:gd name="connsiteY2" fmla="*/ 317232 h 2372431"/>
              <a:gd name="connsiteX3" fmla="*/ 1607820 w 5692140"/>
              <a:gd name="connsiteY3" fmla="*/ 83333 h 2372431"/>
              <a:gd name="connsiteX4" fmla="*/ 1520190 w 5692140"/>
              <a:gd name="connsiteY4" fmla="*/ 1684024 h 2372431"/>
              <a:gd name="connsiteX5" fmla="*/ 2175510 w 5692140"/>
              <a:gd name="connsiteY5" fmla="*/ 2281107 h 2372431"/>
              <a:gd name="connsiteX6" fmla="*/ 3276600 w 5692140"/>
              <a:gd name="connsiteY6" fmla="*/ 2318172 h 2372431"/>
              <a:gd name="connsiteX7" fmla="*/ 4442460 w 5692140"/>
              <a:gd name="connsiteY7" fmla="*/ 2363089 h 2372431"/>
              <a:gd name="connsiteX8" fmla="*/ 5692140 w 5692140"/>
              <a:gd name="connsiteY8" fmla="*/ 2119679 h 2372431"/>
              <a:gd name="connsiteX9" fmla="*/ 5692140 w 5692140"/>
              <a:gd name="connsiteY9" fmla="*/ 2119679 h 2372431"/>
              <a:gd name="connsiteX0" fmla="*/ 0 w 5784708"/>
              <a:gd name="connsiteY0" fmla="*/ 1734869 h 2548378"/>
              <a:gd name="connsiteX1" fmla="*/ 742950 w 5784708"/>
              <a:gd name="connsiteY1" fmla="*/ 1092726 h 2548378"/>
              <a:gd name="connsiteX2" fmla="*/ 1466850 w 5784708"/>
              <a:gd name="connsiteY2" fmla="*/ 317232 h 2548378"/>
              <a:gd name="connsiteX3" fmla="*/ 1607820 w 5784708"/>
              <a:gd name="connsiteY3" fmla="*/ 83333 h 2548378"/>
              <a:gd name="connsiteX4" fmla="*/ 1520190 w 5784708"/>
              <a:gd name="connsiteY4" fmla="*/ 1684024 h 2548378"/>
              <a:gd name="connsiteX5" fmla="*/ 2175510 w 5784708"/>
              <a:gd name="connsiteY5" fmla="*/ 2281107 h 2548378"/>
              <a:gd name="connsiteX6" fmla="*/ 3276600 w 5784708"/>
              <a:gd name="connsiteY6" fmla="*/ 2318172 h 2548378"/>
              <a:gd name="connsiteX7" fmla="*/ 4442460 w 5784708"/>
              <a:gd name="connsiteY7" fmla="*/ 2363089 h 2548378"/>
              <a:gd name="connsiteX8" fmla="*/ 5692140 w 5784708"/>
              <a:gd name="connsiteY8" fmla="*/ 2119679 h 2548378"/>
              <a:gd name="connsiteX9" fmla="*/ 5692140 w 5784708"/>
              <a:gd name="connsiteY9" fmla="*/ 2548378 h 2548378"/>
              <a:gd name="connsiteX0" fmla="*/ 0 w 5692140"/>
              <a:gd name="connsiteY0" fmla="*/ 1734869 h 2372431"/>
              <a:gd name="connsiteX1" fmla="*/ 742950 w 5692140"/>
              <a:gd name="connsiteY1" fmla="*/ 1092726 h 2372431"/>
              <a:gd name="connsiteX2" fmla="*/ 1466850 w 5692140"/>
              <a:gd name="connsiteY2" fmla="*/ 317232 h 2372431"/>
              <a:gd name="connsiteX3" fmla="*/ 1607820 w 5692140"/>
              <a:gd name="connsiteY3" fmla="*/ 83333 h 2372431"/>
              <a:gd name="connsiteX4" fmla="*/ 1520190 w 5692140"/>
              <a:gd name="connsiteY4" fmla="*/ 1684024 h 2372431"/>
              <a:gd name="connsiteX5" fmla="*/ 2175510 w 5692140"/>
              <a:gd name="connsiteY5" fmla="*/ 2281107 h 2372431"/>
              <a:gd name="connsiteX6" fmla="*/ 3276600 w 5692140"/>
              <a:gd name="connsiteY6" fmla="*/ 2318172 h 2372431"/>
              <a:gd name="connsiteX7" fmla="*/ 4442460 w 5692140"/>
              <a:gd name="connsiteY7" fmla="*/ 2363089 h 2372431"/>
              <a:gd name="connsiteX8" fmla="*/ 5692140 w 5692140"/>
              <a:gd name="connsiteY8" fmla="*/ 2119679 h 2372431"/>
              <a:gd name="connsiteX0" fmla="*/ 0 w 5676900"/>
              <a:gd name="connsiteY0" fmla="*/ 1734869 h 2537922"/>
              <a:gd name="connsiteX1" fmla="*/ 742950 w 5676900"/>
              <a:gd name="connsiteY1" fmla="*/ 1092726 h 2537922"/>
              <a:gd name="connsiteX2" fmla="*/ 1466850 w 5676900"/>
              <a:gd name="connsiteY2" fmla="*/ 317232 h 2537922"/>
              <a:gd name="connsiteX3" fmla="*/ 1607820 w 5676900"/>
              <a:gd name="connsiteY3" fmla="*/ 83333 h 2537922"/>
              <a:gd name="connsiteX4" fmla="*/ 1520190 w 5676900"/>
              <a:gd name="connsiteY4" fmla="*/ 1684024 h 2537922"/>
              <a:gd name="connsiteX5" fmla="*/ 2175510 w 5676900"/>
              <a:gd name="connsiteY5" fmla="*/ 2281107 h 2537922"/>
              <a:gd name="connsiteX6" fmla="*/ 3276600 w 5676900"/>
              <a:gd name="connsiteY6" fmla="*/ 2318172 h 2537922"/>
              <a:gd name="connsiteX7" fmla="*/ 4442460 w 5676900"/>
              <a:gd name="connsiteY7" fmla="*/ 2363089 h 2537922"/>
              <a:gd name="connsiteX8" fmla="*/ 5676900 w 5676900"/>
              <a:gd name="connsiteY8" fmla="*/ 2537922 h 2537922"/>
              <a:gd name="connsiteX0" fmla="*/ 0 w 5676900"/>
              <a:gd name="connsiteY0" fmla="*/ 1734869 h 2537922"/>
              <a:gd name="connsiteX1" fmla="*/ 742950 w 5676900"/>
              <a:gd name="connsiteY1" fmla="*/ 1092726 h 2537922"/>
              <a:gd name="connsiteX2" fmla="*/ 1466850 w 5676900"/>
              <a:gd name="connsiteY2" fmla="*/ 317232 h 2537922"/>
              <a:gd name="connsiteX3" fmla="*/ 1607820 w 5676900"/>
              <a:gd name="connsiteY3" fmla="*/ 83333 h 2537922"/>
              <a:gd name="connsiteX4" fmla="*/ 1520190 w 5676900"/>
              <a:gd name="connsiteY4" fmla="*/ 1684024 h 2537922"/>
              <a:gd name="connsiteX5" fmla="*/ 2175510 w 5676900"/>
              <a:gd name="connsiteY5" fmla="*/ 2281107 h 2537922"/>
              <a:gd name="connsiteX6" fmla="*/ 3276600 w 5676900"/>
              <a:gd name="connsiteY6" fmla="*/ 2318172 h 2537922"/>
              <a:gd name="connsiteX7" fmla="*/ 4442460 w 5676900"/>
              <a:gd name="connsiteY7" fmla="*/ 2436282 h 2537922"/>
              <a:gd name="connsiteX8" fmla="*/ 5676900 w 5676900"/>
              <a:gd name="connsiteY8" fmla="*/ 2537922 h 2537922"/>
              <a:gd name="connsiteX0" fmla="*/ 0 w 5676900"/>
              <a:gd name="connsiteY0" fmla="*/ 1734869 h 2537922"/>
              <a:gd name="connsiteX1" fmla="*/ 742950 w 5676900"/>
              <a:gd name="connsiteY1" fmla="*/ 1092726 h 2537922"/>
              <a:gd name="connsiteX2" fmla="*/ 1466850 w 5676900"/>
              <a:gd name="connsiteY2" fmla="*/ 317232 h 2537922"/>
              <a:gd name="connsiteX3" fmla="*/ 1607820 w 5676900"/>
              <a:gd name="connsiteY3" fmla="*/ 83333 h 2537922"/>
              <a:gd name="connsiteX4" fmla="*/ 1520190 w 5676900"/>
              <a:gd name="connsiteY4" fmla="*/ 1684024 h 2537922"/>
              <a:gd name="connsiteX5" fmla="*/ 2175510 w 5676900"/>
              <a:gd name="connsiteY5" fmla="*/ 2281107 h 2537922"/>
              <a:gd name="connsiteX6" fmla="*/ 3276600 w 5676900"/>
              <a:gd name="connsiteY6" fmla="*/ 2433189 h 2537922"/>
              <a:gd name="connsiteX7" fmla="*/ 4442460 w 5676900"/>
              <a:gd name="connsiteY7" fmla="*/ 2436282 h 2537922"/>
              <a:gd name="connsiteX8" fmla="*/ 5676900 w 5676900"/>
              <a:gd name="connsiteY8" fmla="*/ 2537922 h 2537922"/>
              <a:gd name="connsiteX0" fmla="*/ 0 w 5676900"/>
              <a:gd name="connsiteY0" fmla="*/ 1659594 h 2462647"/>
              <a:gd name="connsiteX1" fmla="*/ 742950 w 5676900"/>
              <a:gd name="connsiteY1" fmla="*/ 1017451 h 2462647"/>
              <a:gd name="connsiteX2" fmla="*/ 1607820 w 5676900"/>
              <a:gd name="connsiteY2" fmla="*/ 8058 h 2462647"/>
              <a:gd name="connsiteX3" fmla="*/ 1520190 w 5676900"/>
              <a:gd name="connsiteY3" fmla="*/ 1608749 h 2462647"/>
              <a:gd name="connsiteX4" fmla="*/ 2175510 w 5676900"/>
              <a:gd name="connsiteY4" fmla="*/ 2205832 h 2462647"/>
              <a:gd name="connsiteX5" fmla="*/ 3276600 w 5676900"/>
              <a:gd name="connsiteY5" fmla="*/ 2357914 h 2462647"/>
              <a:gd name="connsiteX6" fmla="*/ 4442460 w 5676900"/>
              <a:gd name="connsiteY6" fmla="*/ 2361007 h 2462647"/>
              <a:gd name="connsiteX7" fmla="*/ 5676900 w 5676900"/>
              <a:gd name="connsiteY7" fmla="*/ 2462647 h 2462647"/>
              <a:gd name="connsiteX0" fmla="*/ 0 w 5676900"/>
              <a:gd name="connsiteY0" fmla="*/ 1732279 h 2535332"/>
              <a:gd name="connsiteX1" fmla="*/ 742950 w 5676900"/>
              <a:gd name="connsiteY1" fmla="*/ 1090136 h 2535332"/>
              <a:gd name="connsiteX2" fmla="*/ 1565910 w 5676900"/>
              <a:gd name="connsiteY2" fmla="*/ 7550 h 2535332"/>
              <a:gd name="connsiteX3" fmla="*/ 1520190 w 5676900"/>
              <a:gd name="connsiteY3" fmla="*/ 1681434 h 2535332"/>
              <a:gd name="connsiteX4" fmla="*/ 2175510 w 5676900"/>
              <a:gd name="connsiteY4" fmla="*/ 2278517 h 2535332"/>
              <a:gd name="connsiteX5" fmla="*/ 3276600 w 5676900"/>
              <a:gd name="connsiteY5" fmla="*/ 2430599 h 2535332"/>
              <a:gd name="connsiteX6" fmla="*/ 4442460 w 5676900"/>
              <a:gd name="connsiteY6" fmla="*/ 2433692 h 2535332"/>
              <a:gd name="connsiteX7" fmla="*/ 5676900 w 5676900"/>
              <a:gd name="connsiteY7" fmla="*/ 2535332 h 2535332"/>
              <a:gd name="connsiteX0" fmla="*/ 0 w 5676900"/>
              <a:gd name="connsiteY0" fmla="*/ 1729595 h 2532648"/>
              <a:gd name="connsiteX1" fmla="*/ 742950 w 5676900"/>
              <a:gd name="connsiteY1" fmla="*/ 1087452 h 2532648"/>
              <a:gd name="connsiteX2" fmla="*/ 1565910 w 5676900"/>
              <a:gd name="connsiteY2" fmla="*/ 4866 h 2532648"/>
              <a:gd name="connsiteX3" fmla="*/ 1531620 w 5676900"/>
              <a:gd name="connsiteY3" fmla="*/ 1553276 h 2532648"/>
              <a:gd name="connsiteX4" fmla="*/ 2175510 w 5676900"/>
              <a:gd name="connsiteY4" fmla="*/ 2275833 h 2532648"/>
              <a:gd name="connsiteX5" fmla="*/ 3276600 w 5676900"/>
              <a:gd name="connsiteY5" fmla="*/ 2427915 h 2532648"/>
              <a:gd name="connsiteX6" fmla="*/ 4442460 w 5676900"/>
              <a:gd name="connsiteY6" fmla="*/ 2431008 h 2532648"/>
              <a:gd name="connsiteX7" fmla="*/ 5676900 w 5676900"/>
              <a:gd name="connsiteY7" fmla="*/ 2532648 h 2532648"/>
              <a:gd name="connsiteX0" fmla="*/ 0 w 5676900"/>
              <a:gd name="connsiteY0" fmla="*/ 1731631 h 2534684"/>
              <a:gd name="connsiteX1" fmla="*/ 720090 w 5676900"/>
              <a:gd name="connsiteY1" fmla="*/ 1016297 h 2534684"/>
              <a:gd name="connsiteX2" fmla="*/ 1565910 w 5676900"/>
              <a:gd name="connsiteY2" fmla="*/ 6902 h 2534684"/>
              <a:gd name="connsiteX3" fmla="*/ 1531620 w 5676900"/>
              <a:gd name="connsiteY3" fmla="*/ 1555312 h 2534684"/>
              <a:gd name="connsiteX4" fmla="*/ 2175510 w 5676900"/>
              <a:gd name="connsiteY4" fmla="*/ 2277869 h 2534684"/>
              <a:gd name="connsiteX5" fmla="*/ 3276600 w 5676900"/>
              <a:gd name="connsiteY5" fmla="*/ 2429951 h 2534684"/>
              <a:gd name="connsiteX6" fmla="*/ 4442460 w 5676900"/>
              <a:gd name="connsiteY6" fmla="*/ 2433044 h 2534684"/>
              <a:gd name="connsiteX7" fmla="*/ 5676900 w 5676900"/>
              <a:gd name="connsiteY7" fmla="*/ 2534684 h 2534684"/>
              <a:gd name="connsiteX0" fmla="*/ 0 w 5676900"/>
              <a:gd name="connsiteY0" fmla="*/ 1731631 h 2534684"/>
              <a:gd name="connsiteX1" fmla="*/ 720090 w 5676900"/>
              <a:gd name="connsiteY1" fmla="*/ 1016297 h 2534684"/>
              <a:gd name="connsiteX2" fmla="*/ 1565910 w 5676900"/>
              <a:gd name="connsiteY2" fmla="*/ 6902 h 2534684"/>
              <a:gd name="connsiteX3" fmla="*/ 1531620 w 5676900"/>
              <a:gd name="connsiteY3" fmla="*/ 1555312 h 2534684"/>
              <a:gd name="connsiteX4" fmla="*/ 2175510 w 5676900"/>
              <a:gd name="connsiteY4" fmla="*/ 2277869 h 2534684"/>
              <a:gd name="connsiteX5" fmla="*/ 3276600 w 5676900"/>
              <a:gd name="connsiteY5" fmla="*/ 2429951 h 2534684"/>
              <a:gd name="connsiteX6" fmla="*/ 4442460 w 5676900"/>
              <a:gd name="connsiteY6" fmla="*/ 2433044 h 2534684"/>
              <a:gd name="connsiteX7" fmla="*/ 5676900 w 5676900"/>
              <a:gd name="connsiteY7" fmla="*/ 2534684 h 2534684"/>
              <a:gd name="connsiteX0" fmla="*/ 0 w 5676900"/>
              <a:gd name="connsiteY0" fmla="*/ 1731631 h 2534684"/>
              <a:gd name="connsiteX1" fmla="*/ 720090 w 5676900"/>
              <a:gd name="connsiteY1" fmla="*/ 1016297 h 2534684"/>
              <a:gd name="connsiteX2" fmla="*/ 1565910 w 5676900"/>
              <a:gd name="connsiteY2" fmla="*/ 6902 h 2534684"/>
              <a:gd name="connsiteX3" fmla="*/ 1531620 w 5676900"/>
              <a:gd name="connsiteY3" fmla="*/ 1555312 h 2534684"/>
              <a:gd name="connsiteX4" fmla="*/ 2175510 w 5676900"/>
              <a:gd name="connsiteY4" fmla="*/ 2277869 h 2534684"/>
              <a:gd name="connsiteX5" fmla="*/ 3276600 w 5676900"/>
              <a:gd name="connsiteY5" fmla="*/ 2429951 h 2534684"/>
              <a:gd name="connsiteX6" fmla="*/ 4442460 w 5676900"/>
              <a:gd name="connsiteY6" fmla="*/ 2433044 h 2534684"/>
              <a:gd name="connsiteX7" fmla="*/ 5676900 w 5676900"/>
              <a:gd name="connsiteY7" fmla="*/ 2534684 h 2534684"/>
              <a:gd name="connsiteX0" fmla="*/ 0 w 5676900"/>
              <a:gd name="connsiteY0" fmla="*/ 1606001 h 2534528"/>
              <a:gd name="connsiteX1" fmla="*/ 720090 w 5676900"/>
              <a:gd name="connsiteY1" fmla="*/ 1016141 h 2534528"/>
              <a:gd name="connsiteX2" fmla="*/ 1565910 w 5676900"/>
              <a:gd name="connsiteY2" fmla="*/ 6746 h 2534528"/>
              <a:gd name="connsiteX3" fmla="*/ 1531620 w 5676900"/>
              <a:gd name="connsiteY3" fmla="*/ 1555156 h 2534528"/>
              <a:gd name="connsiteX4" fmla="*/ 2175510 w 5676900"/>
              <a:gd name="connsiteY4" fmla="*/ 2277713 h 2534528"/>
              <a:gd name="connsiteX5" fmla="*/ 3276600 w 5676900"/>
              <a:gd name="connsiteY5" fmla="*/ 2429795 h 2534528"/>
              <a:gd name="connsiteX6" fmla="*/ 4442460 w 5676900"/>
              <a:gd name="connsiteY6" fmla="*/ 2432888 h 2534528"/>
              <a:gd name="connsiteX7" fmla="*/ 5676900 w 5676900"/>
              <a:gd name="connsiteY7" fmla="*/ 2534528 h 2534528"/>
              <a:gd name="connsiteX0" fmla="*/ 0 w 5676900"/>
              <a:gd name="connsiteY0" fmla="*/ 1782799 h 2711326"/>
              <a:gd name="connsiteX1" fmla="*/ 720090 w 5676900"/>
              <a:gd name="connsiteY1" fmla="*/ 1192939 h 2711326"/>
              <a:gd name="connsiteX2" fmla="*/ 1565910 w 5676900"/>
              <a:gd name="connsiteY2" fmla="*/ 5791 h 2711326"/>
              <a:gd name="connsiteX3" fmla="*/ 1531620 w 5676900"/>
              <a:gd name="connsiteY3" fmla="*/ 1731954 h 2711326"/>
              <a:gd name="connsiteX4" fmla="*/ 2175510 w 5676900"/>
              <a:gd name="connsiteY4" fmla="*/ 2454511 h 2711326"/>
              <a:gd name="connsiteX5" fmla="*/ 3276600 w 5676900"/>
              <a:gd name="connsiteY5" fmla="*/ 2606593 h 2711326"/>
              <a:gd name="connsiteX6" fmla="*/ 4442460 w 5676900"/>
              <a:gd name="connsiteY6" fmla="*/ 2609686 h 2711326"/>
              <a:gd name="connsiteX7" fmla="*/ 5676900 w 5676900"/>
              <a:gd name="connsiteY7" fmla="*/ 2711326 h 2711326"/>
              <a:gd name="connsiteX0" fmla="*/ 0 w 5676900"/>
              <a:gd name="connsiteY0" fmla="*/ 1866085 h 2794612"/>
              <a:gd name="connsiteX1" fmla="*/ 720090 w 5676900"/>
              <a:gd name="connsiteY1" fmla="*/ 1276225 h 2794612"/>
              <a:gd name="connsiteX2" fmla="*/ 1550670 w 5676900"/>
              <a:gd name="connsiteY2" fmla="*/ 5428 h 2794612"/>
              <a:gd name="connsiteX3" fmla="*/ 1531620 w 5676900"/>
              <a:gd name="connsiteY3" fmla="*/ 1815240 h 2794612"/>
              <a:gd name="connsiteX4" fmla="*/ 2175510 w 5676900"/>
              <a:gd name="connsiteY4" fmla="*/ 2537797 h 2794612"/>
              <a:gd name="connsiteX5" fmla="*/ 3276600 w 5676900"/>
              <a:gd name="connsiteY5" fmla="*/ 2689879 h 2794612"/>
              <a:gd name="connsiteX6" fmla="*/ 4442460 w 5676900"/>
              <a:gd name="connsiteY6" fmla="*/ 2692972 h 2794612"/>
              <a:gd name="connsiteX7" fmla="*/ 5676900 w 5676900"/>
              <a:gd name="connsiteY7" fmla="*/ 2794612 h 2794612"/>
              <a:gd name="connsiteX0" fmla="*/ 0 w 5676900"/>
              <a:gd name="connsiteY0" fmla="*/ 1866757 h 2795284"/>
              <a:gd name="connsiteX1" fmla="*/ 720090 w 5676900"/>
              <a:gd name="connsiteY1" fmla="*/ 1276897 h 2795284"/>
              <a:gd name="connsiteX2" fmla="*/ 1550670 w 5676900"/>
              <a:gd name="connsiteY2" fmla="*/ 6100 h 2795284"/>
              <a:gd name="connsiteX3" fmla="*/ 1531620 w 5676900"/>
              <a:gd name="connsiteY3" fmla="*/ 1815912 h 2795284"/>
              <a:gd name="connsiteX4" fmla="*/ 2175510 w 5676900"/>
              <a:gd name="connsiteY4" fmla="*/ 2538469 h 2795284"/>
              <a:gd name="connsiteX5" fmla="*/ 3276600 w 5676900"/>
              <a:gd name="connsiteY5" fmla="*/ 2690551 h 2795284"/>
              <a:gd name="connsiteX6" fmla="*/ 4442460 w 5676900"/>
              <a:gd name="connsiteY6" fmla="*/ 2693644 h 2795284"/>
              <a:gd name="connsiteX7" fmla="*/ 5676900 w 5676900"/>
              <a:gd name="connsiteY7" fmla="*/ 2795284 h 2795284"/>
              <a:gd name="connsiteX0" fmla="*/ 0 w 5676900"/>
              <a:gd name="connsiteY0" fmla="*/ 1866085 h 2794612"/>
              <a:gd name="connsiteX1" fmla="*/ 720090 w 5676900"/>
              <a:gd name="connsiteY1" fmla="*/ 1276225 h 2794612"/>
              <a:gd name="connsiteX2" fmla="*/ 1550670 w 5676900"/>
              <a:gd name="connsiteY2" fmla="*/ 5428 h 2794612"/>
              <a:gd name="connsiteX3" fmla="*/ 1531620 w 5676900"/>
              <a:gd name="connsiteY3" fmla="*/ 1815240 h 2794612"/>
              <a:gd name="connsiteX4" fmla="*/ 2175510 w 5676900"/>
              <a:gd name="connsiteY4" fmla="*/ 2537797 h 2794612"/>
              <a:gd name="connsiteX5" fmla="*/ 3276600 w 5676900"/>
              <a:gd name="connsiteY5" fmla="*/ 2689879 h 2794612"/>
              <a:gd name="connsiteX6" fmla="*/ 4442460 w 5676900"/>
              <a:gd name="connsiteY6" fmla="*/ 2692972 h 2794612"/>
              <a:gd name="connsiteX7" fmla="*/ 5676900 w 5676900"/>
              <a:gd name="connsiteY7" fmla="*/ 2794612 h 2794612"/>
              <a:gd name="connsiteX0" fmla="*/ 0 w 5676900"/>
              <a:gd name="connsiteY0" fmla="*/ 1869279 h 2797806"/>
              <a:gd name="connsiteX1" fmla="*/ 754380 w 5676900"/>
              <a:gd name="connsiteY1" fmla="*/ 1164402 h 2797806"/>
              <a:gd name="connsiteX2" fmla="*/ 1550670 w 5676900"/>
              <a:gd name="connsiteY2" fmla="*/ 8622 h 2797806"/>
              <a:gd name="connsiteX3" fmla="*/ 1531620 w 5676900"/>
              <a:gd name="connsiteY3" fmla="*/ 1818434 h 2797806"/>
              <a:gd name="connsiteX4" fmla="*/ 2175510 w 5676900"/>
              <a:gd name="connsiteY4" fmla="*/ 2540991 h 2797806"/>
              <a:gd name="connsiteX5" fmla="*/ 3276600 w 5676900"/>
              <a:gd name="connsiteY5" fmla="*/ 2693073 h 2797806"/>
              <a:gd name="connsiteX6" fmla="*/ 4442460 w 5676900"/>
              <a:gd name="connsiteY6" fmla="*/ 2696166 h 2797806"/>
              <a:gd name="connsiteX7" fmla="*/ 5676900 w 5676900"/>
              <a:gd name="connsiteY7" fmla="*/ 2797806 h 2797806"/>
              <a:gd name="connsiteX0" fmla="*/ 0 w 5953266"/>
              <a:gd name="connsiteY0" fmla="*/ 2129025 h 2798173"/>
              <a:gd name="connsiteX1" fmla="*/ 1030746 w 5953266"/>
              <a:gd name="connsiteY1" fmla="*/ 1164769 h 2798173"/>
              <a:gd name="connsiteX2" fmla="*/ 1827036 w 5953266"/>
              <a:gd name="connsiteY2" fmla="*/ 8989 h 2798173"/>
              <a:gd name="connsiteX3" fmla="*/ 1807986 w 5953266"/>
              <a:gd name="connsiteY3" fmla="*/ 1818801 h 2798173"/>
              <a:gd name="connsiteX4" fmla="*/ 2451876 w 5953266"/>
              <a:gd name="connsiteY4" fmla="*/ 2541358 h 2798173"/>
              <a:gd name="connsiteX5" fmla="*/ 3552966 w 5953266"/>
              <a:gd name="connsiteY5" fmla="*/ 2693440 h 2798173"/>
              <a:gd name="connsiteX6" fmla="*/ 4718826 w 5953266"/>
              <a:gd name="connsiteY6" fmla="*/ 2696533 h 2798173"/>
              <a:gd name="connsiteX7" fmla="*/ 5953266 w 5953266"/>
              <a:gd name="connsiteY7" fmla="*/ 2798173 h 27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3266" h="2798173">
                <a:moveTo>
                  <a:pt x="0" y="2129025"/>
                </a:moveTo>
                <a:cubicBezTo>
                  <a:pt x="245110" y="2009455"/>
                  <a:pt x="726240" y="1518108"/>
                  <a:pt x="1030746" y="1164769"/>
                </a:cubicBezTo>
                <a:cubicBezTo>
                  <a:pt x="1335252" y="811430"/>
                  <a:pt x="1697496" y="-100016"/>
                  <a:pt x="1827036" y="8989"/>
                </a:cubicBezTo>
                <a:cubicBezTo>
                  <a:pt x="1956576" y="117994"/>
                  <a:pt x="1703846" y="1396740"/>
                  <a:pt x="1807986" y="1818801"/>
                </a:cubicBezTo>
                <a:cubicBezTo>
                  <a:pt x="1912126" y="2240862"/>
                  <a:pt x="2161046" y="2395585"/>
                  <a:pt x="2451876" y="2541358"/>
                </a:cubicBezTo>
                <a:cubicBezTo>
                  <a:pt x="2742706" y="2687131"/>
                  <a:pt x="3175141" y="2667578"/>
                  <a:pt x="3552966" y="2693440"/>
                </a:cubicBezTo>
                <a:cubicBezTo>
                  <a:pt x="3930791" y="2719302"/>
                  <a:pt x="4318776" y="2679078"/>
                  <a:pt x="4718826" y="2696533"/>
                </a:cubicBezTo>
                <a:cubicBezTo>
                  <a:pt x="5118876" y="2713988"/>
                  <a:pt x="5744986" y="2767292"/>
                  <a:pt x="5953266" y="27981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Helvetica"/>
              <a:cs typeface="Helvetica"/>
            </a:endParaRPr>
          </a:p>
        </p:txBody>
      </p:sp>
      <p:sp>
        <p:nvSpPr>
          <p:cNvPr id="24" name="Rectangle 23">
            <a:extLst>
              <a:ext uri="{FF2B5EF4-FFF2-40B4-BE49-F238E27FC236}">
                <a16:creationId xmlns:a16="http://schemas.microsoft.com/office/drawing/2014/main" id="{628C3374-104F-2D42-99EB-4DA6605DD47D}"/>
              </a:ext>
            </a:extLst>
          </p:cNvPr>
          <p:cNvSpPr/>
          <p:nvPr/>
        </p:nvSpPr>
        <p:spPr>
          <a:xfrm>
            <a:off x="2817329" y="6318640"/>
            <a:ext cx="490537" cy="298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Helvetica"/>
              <a:cs typeface="Helvetica"/>
            </a:endParaRPr>
          </a:p>
        </p:txBody>
      </p:sp>
      <p:sp>
        <p:nvSpPr>
          <p:cNvPr id="25" name="TextBox 37">
            <a:extLst>
              <a:ext uri="{FF2B5EF4-FFF2-40B4-BE49-F238E27FC236}">
                <a16:creationId xmlns:a16="http://schemas.microsoft.com/office/drawing/2014/main" id="{8D812336-30A5-7045-8F1E-883F08923D6B}"/>
              </a:ext>
            </a:extLst>
          </p:cNvPr>
          <p:cNvSpPr txBox="1">
            <a:spLocks noChangeArrowheads="1"/>
          </p:cNvSpPr>
          <p:nvPr/>
        </p:nvSpPr>
        <p:spPr bwMode="auto">
          <a:xfrm>
            <a:off x="2845904" y="6331340"/>
            <a:ext cx="4333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400">
                <a:latin typeface="Helvetica" charset="0"/>
              </a:rPr>
              <a:t>3.0</a:t>
            </a:r>
          </a:p>
        </p:txBody>
      </p:sp>
      <p:grpSp>
        <p:nvGrpSpPr>
          <p:cNvPr id="26" name="Group 51">
            <a:extLst>
              <a:ext uri="{FF2B5EF4-FFF2-40B4-BE49-F238E27FC236}">
                <a16:creationId xmlns:a16="http://schemas.microsoft.com/office/drawing/2014/main" id="{30501232-974C-6044-A930-7BA87CA44C5C}"/>
              </a:ext>
            </a:extLst>
          </p:cNvPr>
          <p:cNvGrpSpPr>
            <a:grpSpLocks/>
          </p:cNvGrpSpPr>
          <p:nvPr/>
        </p:nvGrpSpPr>
        <p:grpSpPr bwMode="auto">
          <a:xfrm>
            <a:off x="7077139" y="3562740"/>
            <a:ext cx="1698625" cy="1749425"/>
            <a:chOff x="1451069" y="1779173"/>
            <a:chExt cx="1108284" cy="1141926"/>
          </a:xfrm>
        </p:grpSpPr>
        <p:sp>
          <p:nvSpPr>
            <p:cNvPr id="27" name="Rectangle 26">
              <a:extLst>
                <a:ext uri="{FF2B5EF4-FFF2-40B4-BE49-F238E27FC236}">
                  <a16:creationId xmlns:a16="http://schemas.microsoft.com/office/drawing/2014/main" id="{119B08AB-B319-254A-A02D-D449D8B9C8BB}"/>
                </a:ext>
              </a:extLst>
            </p:cNvPr>
            <p:cNvSpPr/>
            <p:nvPr/>
          </p:nvSpPr>
          <p:spPr>
            <a:xfrm>
              <a:off x="1560862" y="2104549"/>
              <a:ext cx="909414" cy="192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00">
                <a:latin typeface="Helvetica"/>
                <a:cs typeface="Helvetica"/>
              </a:endParaRPr>
            </a:p>
          </p:txBody>
        </p:sp>
        <p:sp>
          <p:nvSpPr>
            <p:cNvPr id="28" name="Rectangle 27">
              <a:extLst>
                <a:ext uri="{FF2B5EF4-FFF2-40B4-BE49-F238E27FC236}">
                  <a16:creationId xmlns:a16="http://schemas.microsoft.com/office/drawing/2014/main" id="{675D070A-B46E-D443-B21E-F4D077686DAD}"/>
                </a:ext>
              </a:extLst>
            </p:cNvPr>
            <p:cNvSpPr/>
            <p:nvPr/>
          </p:nvSpPr>
          <p:spPr>
            <a:xfrm>
              <a:off x="1483178" y="1779173"/>
              <a:ext cx="1076175" cy="114192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00">
                <a:latin typeface="Helvetica"/>
                <a:cs typeface="Helvetica"/>
              </a:endParaRPr>
            </a:p>
          </p:txBody>
        </p:sp>
        <p:sp>
          <p:nvSpPr>
            <p:cNvPr id="29" name="TextBox 41">
              <a:extLst>
                <a:ext uri="{FF2B5EF4-FFF2-40B4-BE49-F238E27FC236}">
                  <a16:creationId xmlns:a16="http://schemas.microsoft.com/office/drawing/2014/main" id="{40F78EEB-216D-BD4F-8729-9927899818F9}"/>
                </a:ext>
              </a:extLst>
            </p:cNvPr>
            <p:cNvSpPr txBox="1">
              <a:spLocks noChangeArrowheads="1"/>
            </p:cNvSpPr>
            <p:nvPr/>
          </p:nvSpPr>
          <p:spPr bwMode="auto">
            <a:xfrm>
              <a:off x="1479649" y="2066639"/>
              <a:ext cx="641669" cy="220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600" dirty="0">
                  <a:latin typeface="Helvetica" charset="0"/>
                </a:rPr>
                <a:t>250–500</a:t>
              </a:r>
            </a:p>
          </p:txBody>
        </p:sp>
        <p:sp>
          <p:nvSpPr>
            <p:cNvPr id="30" name="TextBox 42">
              <a:extLst>
                <a:ext uri="{FF2B5EF4-FFF2-40B4-BE49-F238E27FC236}">
                  <a16:creationId xmlns:a16="http://schemas.microsoft.com/office/drawing/2014/main" id="{0670A7AF-8354-BA4D-BD40-53D0DEBE15AC}"/>
                </a:ext>
              </a:extLst>
            </p:cNvPr>
            <p:cNvSpPr txBox="1">
              <a:spLocks noChangeArrowheads="1"/>
            </p:cNvSpPr>
            <p:nvPr/>
          </p:nvSpPr>
          <p:spPr bwMode="auto">
            <a:xfrm>
              <a:off x="1479649" y="2349342"/>
              <a:ext cx="641669" cy="220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600" dirty="0">
                  <a:latin typeface="Helvetica" charset="0"/>
                </a:rPr>
                <a:t>500–750</a:t>
              </a:r>
            </a:p>
          </p:txBody>
        </p:sp>
        <p:sp>
          <p:nvSpPr>
            <p:cNvPr id="31" name="TextBox 43">
              <a:extLst>
                <a:ext uri="{FF2B5EF4-FFF2-40B4-BE49-F238E27FC236}">
                  <a16:creationId xmlns:a16="http://schemas.microsoft.com/office/drawing/2014/main" id="{684476DC-82A1-A845-9CC7-7F08695AF19F}"/>
                </a:ext>
              </a:extLst>
            </p:cNvPr>
            <p:cNvSpPr txBox="1">
              <a:spLocks noChangeArrowheads="1"/>
            </p:cNvSpPr>
            <p:nvPr/>
          </p:nvSpPr>
          <p:spPr bwMode="auto">
            <a:xfrm>
              <a:off x="1479649" y="2638397"/>
              <a:ext cx="422032" cy="220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600" dirty="0">
                  <a:latin typeface="Helvetica" charset="0"/>
                </a:rPr>
                <a:t>&gt;750</a:t>
              </a:r>
            </a:p>
          </p:txBody>
        </p:sp>
        <p:sp>
          <p:nvSpPr>
            <p:cNvPr id="32" name="TextBox 44">
              <a:extLst>
                <a:ext uri="{FF2B5EF4-FFF2-40B4-BE49-F238E27FC236}">
                  <a16:creationId xmlns:a16="http://schemas.microsoft.com/office/drawing/2014/main" id="{D489DC26-A801-BF4C-828F-A78BEA24C86F}"/>
                </a:ext>
              </a:extLst>
            </p:cNvPr>
            <p:cNvSpPr txBox="1">
              <a:spLocks noChangeArrowheads="1"/>
            </p:cNvSpPr>
            <p:nvPr/>
          </p:nvSpPr>
          <p:spPr bwMode="auto">
            <a:xfrm>
              <a:off x="1451069" y="1799819"/>
              <a:ext cx="1045441" cy="220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600">
                  <a:latin typeface="Helvetica" charset="0"/>
                </a:rPr>
                <a:t>IVT (kg m</a:t>
              </a:r>
              <a:r>
                <a:rPr lang="en-US" sz="1600" baseline="30000">
                  <a:latin typeface="Helvetica" charset="0"/>
                </a:rPr>
                <a:t>–1</a:t>
              </a:r>
              <a:r>
                <a:rPr lang="en-US" sz="1600">
                  <a:latin typeface="Helvetica" charset="0"/>
                </a:rPr>
                <a:t> s</a:t>
              </a:r>
              <a:r>
                <a:rPr lang="en-US" sz="1600" baseline="30000">
                  <a:latin typeface="Helvetica" charset="0"/>
                </a:rPr>
                <a:t>–1</a:t>
              </a:r>
              <a:r>
                <a:rPr lang="en-US" sz="1600">
                  <a:latin typeface="Helvetica" charset="0"/>
                </a:rPr>
                <a:t>)</a:t>
              </a:r>
            </a:p>
          </p:txBody>
        </p:sp>
        <p:sp>
          <p:nvSpPr>
            <p:cNvPr id="33" name="Rectangle 32">
              <a:extLst>
                <a:ext uri="{FF2B5EF4-FFF2-40B4-BE49-F238E27FC236}">
                  <a16:creationId xmlns:a16="http://schemas.microsoft.com/office/drawing/2014/main" id="{03541156-658B-B748-8DA6-BED555DCD54A}"/>
                </a:ext>
              </a:extLst>
            </p:cNvPr>
            <p:cNvSpPr/>
            <p:nvPr/>
          </p:nvSpPr>
          <p:spPr>
            <a:xfrm>
              <a:off x="2169900" y="2110767"/>
              <a:ext cx="255838" cy="154398"/>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00">
                <a:latin typeface="Helvetica"/>
                <a:cs typeface="Helvetica"/>
              </a:endParaRPr>
            </a:p>
          </p:txBody>
        </p:sp>
        <p:sp>
          <p:nvSpPr>
            <p:cNvPr id="34" name="Rectangle 33">
              <a:extLst>
                <a:ext uri="{FF2B5EF4-FFF2-40B4-BE49-F238E27FC236}">
                  <a16:creationId xmlns:a16="http://schemas.microsoft.com/office/drawing/2014/main" id="{93F4E37A-83AB-C442-A2C2-3E8511003FC1}"/>
                </a:ext>
              </a:extLst>
            </p:cNvPr>
            <p:cNvSpPr/>
            <p:nvPr/>
          </p:nvSpPr>
          <p:spPr>
            <a:xfrm>
              <a:off x="2169900" y="2399875"/>
              <a:ext cx="255838" cy="154399"/>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00">
                <a:latin typeface="Helvetica"/>
                <a:cs typeface="Helvetica"/>
              </a:endParaRPr>
            </a:p>
          </p:txBody>
        </p:sp>
        <p:sp>
          <p:nvSpPr>
            <p:cNvPr id="35" name="Rectangle 34">
              <a:extLst>
                <a:ext uri="{FF2B5EF4-FFF2-40B4-BE49-F238E27FC236}">
                  <a16:creationId xmlns:a16="http://schemas.microsoft.com/office/drawing/2014/main" id="{65FEC636-7AB6-134C-ADB7-4ADF2DF94DB0}"/>
                </a:ext>
              </a:extLst>
            </p:cNvPr>
            <p:cNvSpPr/>
            <p:nvPr/>
          </p:nvSpPr>
          <p:spPr>
            <a:xfrm>
              <a:off x="2169900" y="2691056"/>
              <a:ext cx="255838" cy="152326"/>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00">
                <a:latin typeface="Helvetica"/>
                <a:cs typeface="Helvetica"/>
              </a:endParaRPr>
            </a:p>
          </p:txBody>
        </p:sp>
        <p:cxnSp>
          <p:nvCxnSpPr>
            <p:cNvPr id="36" name="Straight Connector 35">
              <a:extLst>
                <a:ext uri="{FF2B5EF4-FFF2-40B4-BE49-F238E27FC236}">
                  <a16:creationId xmlns:a16="http://schemas.microsoft.com/office/drawing/2014/main" id="{B1EA717E-2C1C-4D43-855C-96593EEA9816}"/>
                </a:ext>
              </a:extLst>
            </p:cNvPr>
            <p:cNvCxnSpPr>
              <a:cxnSpLocks/>
            </p:cNvCxnSpPr>
            <p:nvPr/>
          </p:nvCxnSpPr>
          <p:spPr>
            <a:xfrm>
              <a:off x="1531860" y="2047556"/>
              <a:ext cx="97156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7" name="Freeform 17">
            <a:extLst>
              <a:ext uri="{FF2B5EF4-FFF2-40B4-BE49-F238E27FC236}">
                <a16:creationId xmlns:a16="http://schemas.microsoft.com/office/drawing/2014/main" id="{EB07385C-AB78-D14A-BD17-32CD65FF9361}"/>
              </a:ext>
            </a:extLst>
          </p:cNvPr>
          <p:cNvSpPr>
            <a:spLocks/>
          </p:cNvSpPr>
          <p:nvPr/>
        </p:nvSpPr>
        <p:spPr bwMode="auto">
          <a:xfrm>
            <a:off x="798029" y="2511815"/>
            <a:ext cx="4478337" cy="3998912"/>
          </a:xfrm>
          <a:custGeom>
            <a:avLst/>
            <a:gdLst>
              <a:gd name="T0" fmla="*/ 10536004 w 2919489"/>
              <a:gd name="T1" fmla="*/ 0 h 2607274"/>
              <a:gd name="T2" fmla="*/ 10211118 w 2919489"/>
              <a:gd name="T3" fmla="*/ 474483 h 2607274"/>
              <a:gd name="T4" fmla="*/ 8374361 w 2919489"/>
              <a:gd name="T5" fmla="*/ 2809064 h 2607274"/>
              <a:gd name="T6" fmla="*/ 6070634 w 2919489"/>
              <a:gd name="T7" fmla="*/ 5143646 h 2607274"/>
              <a:gd name="T8" fmla="*/ 3580120 w 2919489"/>
              <a:gd name="T9" fmla="*/ 7353720 h 2607274"/>
              <a:gd name="T10" fmla="*/ 0 w 2919489"/>
              <a:gd name="T11" fmla="*/ 9408152 h 26072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19489" h="2607274">
                <a:moveTo>
                  <a:pt x="2919489" y="0"/>
                </a:moveTo>
                <a:cubicBezTo>
                  <a:pt x="2883826" y="55789"/>
                  <a:pt x="2874644" y="73778"/>
                  <a:pt x="2829464" y="131493"/>
                </a:cubicBezTo>
                <a:cubicBezTo>
                  <a:pt x="2784284" y="189208"/>
                  <a:pt x="2511724" y="562814"/>
                  <a:pt x="2320505" y="778474"/>
                </a:cubicBezTo>
                <a:cubicBezTo>
                  <a:pt x="2129286" y="994134"/>
                  <a:pt x="1903562" y="1215546"/>
                  <a:pt x="1682151" y="1425455"/>
                </a:cubicBezTo>
                <a:cubicBezTo>
                  <a:pt x="1460740" y="1635364"/>
                  <a:pt x="1272396" y="1840961"/>
                  <a:pt x="992038" y="2037931"/>
                </a:cubicBezTo>
                <a:cubicBezTo>
                  <a:pt x="711680" y="2234901"/>
                  <a:pt x="355840" y="2421087"/>
                  <a:pt x="0" y="2607274"/>
                </a:cubicBezTo>
              </a:path>
            </a:pathLst>
          </a:custGeom>
          <a:noFill/>
          <a:ln w="57150" cap="flat" cmpd="sng">
            <a:solidFill>
              <a:srgbClr val="0070C0"/>
            </a:solidFill>
            <a:prstDash val="solid"/>
            <a:round/>
            <a:headEnd/>
            <a:tailEnd/>
          </a:ln>
          <a:extLst>
            <a:ext uri="{909E8E84-426E-40dd-AFC4-6F175D3DCCD1}">
              <a14:hiddenFill xmlns="" xmlns:a14="http://schemas.microsoft.com/office/drawing/2010/main">
                <a:solidFill>
                  <a:srgbClr val="FFFFFF"/>
                </a:solidFill>
              </a14:hiddenFill>
            </a:ext>
          </a:extLst>
        </p:spPr>
        <p:txBody>
          <a:bodyPr anchor="ctr"/>
          <a:lstStyle/>
          <a:p>
            <a:endParaRPr lang="en-US"/>
          </a:p>
        </p:txBody>
      </p:sp>
      <p:sp>
        <p:nvSpPr>
          <p:cNvPr id="38" name="Isosceles Triangle 56">
            <a:extLst>
              <a:ext uri="{FF2B5EF4-FFF2-40B4-BE49-F238E27FC236}">
                <a16:creationId xmlns:a16="http://schemas.microsoft.com/office/drawing/2014/main" id="{6F44FBE8-1B52-B74D-BCE7-E1FF97139A22}"/>
              </a:ext>
            </a:extLst>
          </p:cNvPr>
          <p:cNvSpPr>
            <a:spLocks noChangeAspect="1"/>
          </p:cNvSpPr>
          <p:nvPr/>
        </p:nvSpPr>
        <p:spPr bwMode="auto">
          <a:xfrm rot="7535413">
            <a:off x="5038242" y="2757877"/>
            <a:ext cx="260350" cy="225425"/>
          </a:xfrm>
          <a:prstGeom prst="triangle">
            <a:avLst>
              <a:gd name="adj" fmla="val 50000"/>
            </a:avLst>
          </a:prstGeom>
          <a:solidFill>
            <a:srgbClr val="0070C0"/>
          </a:solidFill>
          <a:ln>
            <a:noFill/>
          </a:ln>
          <a:effectLst/>
          <a:extLst/>
        </p:spPr>
        <p:txBody>
          <a:bodyPr anchor="ctr"/>
          <a:lstStyle/>
          <a:p>
            <a:pPr algn="ctr" eaLnBrk="1" fontAlgn="auto" hangingPunct="1">
              <a:spcBef>
                <a:spcPts val="0"/>
              </a:spcBef>
              <a:spcAft>
                <a:spcPts val="0"/>
              </a:spcAft>
              <a:defRPr/>
            </a:pPr>
            <a:endParaRPr lang="en-US">
              <a:solidFill>
                <a:schemeClr val="lt1"/>
              </a:solidFill>
              <a:latin typeface="Helvetica"/>
              <a:ea typeface="+mn-ea"/>
              <a:cs typeface="Helvetica"/>
            </a:endParaRPr>
          </a:p>
        </p:txBody>
      </p:sp>
      <p:sp>
        <p:nvSpPr>
          <p:cNvPr id="39" name="Isosceles Triangle 57">
            <a:extLst>
              <a:ext uri="{FF2B5EF4-FFF2-40B4-BE49-F238E27FC236}">
                <a16:creationId xmlns:a16="http://schemas.microsoft.com/office/drawing/2014/main" id="{0D4F62F0-E869-3C4A-9D09-B267849988ED}"/>
              </a:ext>
            </a:extLst>
          </p:cNvPr>
          <p:cNvSpPr>
            <a:spLocks noChangeAspect="1"/>
          </p:cNvSpPr>
          <p:nvPr/>
        </p:nvSpPr>
        <p:spPr bwMode="auto">
          <a:xfrm rot="8029525">
            <a:off x="3657116" y="4331090"/>
            <a:ext cx="301625" cy="260350"/>
          </a:xfrm>
          <a:prstGeom prst="triangle">
            <a:avLst>
              <a:gd name="adj" fmla="val 50000"/>
            </a:avLst>
          </a:prstGeom>
          <a:solidFill>
            <a:srgbClr val="0070C0"/>
          </a:solidFill>
          <a:ln>
            <a:noFill/>
          </a:ln>
          <a:effectLst/>
          <a:extLst/>
        </p:spPr>
        <p:txBody>
          <a:bodyPr anchor="ctr"/>
          <a:lstStyle/>
          <a:p>
            <a:pPr algn="ctr" eaLnBrk="1" fontAlgn="auto" hangingPunct="1">
              <a:spcBef>
                <a:spcPts val="0"/>
              </a:spcBef>
              <a:spcAft>
                <a:spcPts val="0"/>
              </a:spcAft>
              <a:defRPr/>
            </a:pPr>
            <a:endParaRPr lang="en-US">
              <a:solidFill>
                <a:schemeClr val="lt1"/>
              </a:solidFill>
              <a:latin typeface="Helvetica"/>
              <a:ea typeface="+mn-ea"/>
              <a:cs typeface="Helvetica"/>
            </a:endParaRPr>
          </a:p>
        </p:txBody>
      </p:sp>
      <p:sp>
        <p:nvSpPr>
          <p:cNvPr id="40" name="Isosceles Triangle 58">
            <a:extLst>
              <a:ext uri="{FF2B5EF4-FFF2-40B4-BE49-F238E27FC236}">
                <a16:creationId xmlns:a16="http://schemas.microsoft.com/office/drawing/2014/main" id="{480CC6C2-F12D-7549-A2DF-4B9D9042D112}"/>
              </a:ext>
            </a:extLst>
          </p:cNvPr>
          <p:cNvSpPr>
            <a:spLocks noChangeAspect="1"/>
          </p:cNvSpPr>
          <p:nvPr/>
        </p:nvSpPr>
        <p:spPr bwMode="auto">
          <a:xfrm rot="8942086">
            <a:off x="1825141" y="5909065"/>
            <a:ext cx="269875" cy="236537"/>
          </a:xfrm>
          <a:prstGeom prst="triangle">
            <a:avLst>
              <a:gd name="adj" fmla="val 50000"/>
            </a:avLst>
          </a:prstGeom>
          <a:solidFill>
            <a:srgbClr val="0070C0"/>
          </a:solidFill>
          <a:ln>
            <a:noFill/>
          </a:ln>
          <a:effectLst/>
          <a:extLst/>
        </p:spPr>
        <p:txBody>
          <a:bodyPr anchor="ctr"/>
          <a:lstStyle/>
          <a:p>
            <a:pPr algn="ctr" eaLnBrk="1" fontAlgn="auto" hangingPunct="1">
              <a:spcBef>
                <a:spcPts val="0"/>
              </a:spcBef>
              <a:spcAft>
                <a:spcPts val="0"/>
              </a:spcAft>
              <a:defRPr/>
            </a:pPr>
            <a:endParaRPr lang="en-US">
              <a:solidFill>
                <a:schemeClr val="lt1"/>
              </a:solidFill>
              <a:latin typeface="Helvetica"/>
              <a:ea typeface="+mn-ea"/>
              <a:cs typeface="Helvetica"/>
            </a:endParaRPr>
          </a:p>
        </p:txBody>
      </p:sp>
      <p:sp>
        <p:nvSpPr>
          <p:cNvPr id="41" name="Freeform 8">
            <a:extLst>
              <a:ext uri="{FF2B5EF4-FFF2-40B4-BE49-F238E27FC236}">
                <a16:creationId xmlns:a16="http://schemas.microsoft.com/office/drawing/2014/main" id="{93786301-2016-FC4A-A5AE-EFD2F0DA9626}"/>
              </a:ext>
            </a:extLst>
          </p:cNvPr>
          <p:cNvSpPr>
            <a:spLocks/>
          </p:cNvSpPr>
          <p:nvPr/>
        </p:nvSpPr>
        <p:spPr bwMode="auto">
          <a:xfrm rot="1053435">
            <a:off x="5080021" y="2706421"/>
            <a:ext cx="1373062" cy="1047601"/>
          </a:xfrm>
          <a:custGeom>
            <a:avLst/>
            <a:gdLst>
              <a:gd name="T0" fmla="*/ 0 w 2475781"/>
              <a:gd name="T1" fmla="*/ 0 h 1181819"/>
              <a:gd name="T2" fmla="*/ 1276978 w 2475781"/>
              <a:gd name="T3" fmla="*/ 186107 h 1181819"/>
              <a:gd name="T4" fmla="*/ 3145723 w 2475781"/>
              <a:gd name="T5" fmla="*/ 713388 h 1181819"/>
              <a:gd name="T6" fmla="*/ 6042278 w 2475781"/>
              <a:gd name="T7" fmla="*/ 1954070 h 1181819"/>
              <a:gd name="T8" fmla="*/ 7879878 w 2475781"/>
              <a:gd name="T9" fmla="*/ 3287797 h 1181819"/>
              <a:gd name="T10" fmla="*/ 8938833 w 2475781"/>
              <a:gd name="T11" fmla="*/ 4249319 h 1181819"/>
              <a:gd name="T12" fmla="*/ 0 60000 65536"/>
              <a:gd name="T13" fmla="*/ 0 60000 65536"/>
              <a:gd name="T14" fmla="*/ 0 60000 65536"/>
              <a:gd name="T15" fmla="*/ 0 60000 65536"/>
              <a:gd name="T16" fmla="*/ 0 60000 65536"/>
              <a:gd name="T17" fmla="*/ 0 60000 65536"/>
              <a:gd name="connsiteX0" fmla="*/ 0 w 2122098"/>
              <a:gd name="connsiteY0" fmla="*/ 0 h 1130060"/>
              <a:gd name="connsiteX1" fmla="*/ 517585 w 2122098"/>
              <a:gd name="connsiteY1" fmla="*/ 146649 h 1130060"/>
              <a:gd name="connsiteX2" fmla="*/ 1319842 w 2122098"/>
              <a:gd name="connsiteY2" fmla="*/ 491706 h 1130060"/>
              <a:gd name="connsiteX3" fmla="*/ 1828800 w 2122098"/>
              <a:gd name="connsiteY3" fmla="*/ 862641 h 1130060"/>
              <a:gd name="connsiteX4" fmla="*/ 2122098 w 2122098"/>
              <a:gd name="connsiteY4" fmla="*/ 1130060 h 1130060"/>
              <a:gd name="connsiteX0" fmla="*/ 0 w 1604513"/>
              <a:gd name="connsiteY0" fmla="*/ 0 h 983411"/>
              <a:gd name="connsiteX1" fmla="*/ 802257 w 1604513"/>
              <a:gd name="connsiteY1" fmla="*/ 345057 h 983411"/>
              <a:gd name="connsiteX2" fmla="*/ 1311215 w 1604513"/>
              <a:gd name="connsiteY2" fmla="*/ 715992 h 983411"/>
              <a:gd name="connsiteX3" fmla="*/ 1604513 w 1604513"/>
              <a:gd name="connsiteY3" fmla="*/ 983411 h 983411"/>
              <a:gd name="connsiteX0" fmla="*/ 0 w 802256"/>
              <a:gd name="connsiteY0" fmla="*/ 0 h 638354"/>
              <a:gd name="connsiteX1" fmla="*/ 508958 w 802256"/>
              <a:gd name="connsiteY1" fmla="*/ 370935 h 638354"/>
              <a:gd name="connsiteX2" fmla="*/ 802256 w 802256"/>
              <a:gd name="connsiteY2" fmla="*/ 638354 h 638354"/>
              <a:gd name="connsiteX0" fmla="*/ 0 w 895215"/>
              <a:gd name="connsiteY0" fmla="*/ 0 h 683514"/>
              <a:gd name="connsiteX1" fmla="*/ 601917 w 895215"/>
              <a:gd name="connsiteY1" fmla="*/ 416095 h 683514"/>
              <a:gd name="connsiteX2" fmla="*/ 895215 w 895215"/>
              <a:gd name="connsiteY2" fmla="*/ 683514 h 683514"/>
            </a:gdLst>
            <a:ahLst/>
            <a:cxnLst>
              <a:cxn ang="0">
                <a:pos x="connsiteX0" y="connsiteY0"/>
              </a:cxn>
              <a:cxn ang="0">
                <a:pos x="connsiteX1" y="connsiteY1"/>
              </a:cxn>
              <a:cxn ang="0">
                <a:pos x="connsiteX2" y="connsiteY2"/>
              </a:cxn>
            </a:cxnLst>
            <a:rect l="l" t="t" r="r" b="b"/>
            <a:pathLst>
              <a:path w="895215" h="683514">
                <a:moveTo>
                  <a:pt x="0" y="0"/>
                </a:moveTo>
                <a:cubicBezTo>
                  <a:pt x="218536" y="119332"/>
                  <a:pt x="468208" y="309703"/>
                  <a:pt x="601917" y="416095"/>
                </a:cubicBezTo>
                <a:cubicBezTo>
                  <a:pt x="735626" y="522487"/>
                  <a:pt x="815420" y="603000"/>
                  <a:pt x="895215" y="683514"/>
                </a:cubicBezTo>
              </a:path>
            </a:pathLst>
          </a:custGeom>
          <a:noFill/>
          <a:ln w="57150"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nchor="ctr"/>
          <a:lstStyle/>
          <a:p>
            <a:endParaRPr lang="en-US"/>
          </a:p>
        </p:txBody>
      </p:sp>
      <p:sp>
        <p:nvSpPr>
          <p:cNvPr id="42" name="Isosceles Triangle 61">
            <a:extLst>
              <a:ext uri="{FF2B5EF4-FFF2-40B4-BE49-F238E27FC236}">
                <a16:creationId xmlns:a16="http://schemas.microsoft.com/office/drawing/2014/main" id="{50C703D6-1635-054A-96C0-15B7BDA20F39}"/>
              </a:ext>
            </a:extLst>
          </p:cNvPr>
          <p:cNvSpPr>
            <a:spLocks noChangeAspect="1"/>
          </p:cNvSpPr>
          <p:nvPr/>
        </p:nvSpPr>
        <p:spPr bwMode="auto">
          <a:xfrm rot="2112322">
            <a:off x="4682641" y="1840302"/>
            <a:ext cx="282575" cy="238125"/>
          </a:xfrm>
          <a:prstGeom prst="triangle">
            <a:avLst>
              <a:gd name="adj" fmla="val 50000"/>
            </a:avLst>
          </a:prstGeom>
          <a:solidFill>
            <a:srgbClr val="7030A0"/>
          </a:solidFill>
          <a:ln>
            <a:noFill/>
          </a:ln>
          <a:effectLst/>
          <a:extLst/>
        </p:spPr>
        <p:txBody>
          <a:bodyPr anchor="ctr"/>
          <a:lstStyle/>
          <a:p>
            <a:pPr algn="ctr" eaLnBrk="1" fontAlgn="auto" hangingPunct="1">
              <a:spcBef>
                <a:spcPts val="0"/>
              </a:spcBef>
              <a:spcAft>
                <a:spcPts val="0"/>
              </a:spcAft>
              <a:defRPr/>
            </a:pPr>
            <a:endParaRPr lang="en-US">
              <a:solidFill>
                <a:schemeClr val="lt1"/>
              </a:solidFill>
              <a:latin typeface="Helvetica"/>
              <a:ea typeface="+mn-ea"/>
              <a:cs typeface="Helvetica"/>
            </a:endParaRPr>
          </a:p>
        </p:txBody>
      </p:sp>
      <p:sp>
        <p:nvSpPr>
          <p:cNvPr id="43" name="Chord 19">
            <a:extLst>
              <a:ext uri="{FF2B5EF4-FFF2-40B4-BE49-F238E27FC236}">
                <a16:creationId xmlns:a16="http://schemas.microsoft.com/office/drawing/2014/main" id="{39C06B57-2BB2-6A43-81AB-075B20E7354C}"/>
              </a:ext>
            </a:extLst>
          </p:cNvPr>
          <p:cNvSpPr>
            <a:spLocks noChangeAspect="1"/>
          </p:cNvSpPr>
          <p:nvPr/>
        </p:nvSpPr>
        <p:spPr bwMode="auto">
          <a:xfrm rot="8840307">
            <a:off x="3777766" y="1235465"/>
            <a:ext cx="306388" cy="309562"/>
          </a:xfrm>
          <a:custGeom>
            <a:avLst/>
            <a:gdLst>
              <a:gd name="T0" fmla="*/ 413522 w 228600"/>
              <a:gd name="T1" fmla="*/ 425483 h 228600"/>
              <a:gd name="T2" fmla="*/ 121117 w 228600"/>
              <a:gd name="T3" fmla="*/ 465092 h 228600"/>
              <a:gd name="T4" fmla="*/ 8256 w 228600"/>
              <a:gd name="T5" fmla="*/ 184731 h 228600"/>
              <a:gd name="T6" fmla="*/ 242235 w 228600"/>
              <a:gd name="T7" fmla="*/ -1 h 228600"/>
              <a:gd name="T8" fmla="*/ 413522 w 228600"/>
              <a:gd name="T9" fmla="*/ 425483 h 228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0" h="228600">
                <a:moveTo>
                  <a:pt x="195122" y="195122"/>
                </a:moveTo>
                <a:cubicBezTo>
                  <a:pt x="158541" y="231703"/>
                  <a:pt x="101952" y="239153"/>
                  <a:pt x="57150" y="213286"/>
                </a:cubicBezTo>
                <a:cubicBezTo>
                  <a:pt x="12348" y="187420"/>
                  <a:pt x="-9495" y="134686"/>
                  <a:pt x="3895" y="84716"/>
                </a:cubicBezTo>
                <a:cubicBezTo>
                  <a:pt x="17284" y="34746"/>
                  <a:pt x="62567" y="-1"/>
                  <a:pt x="114300" y="-1"/>
                </a:cubicBezTo>
                <a:lnTo>
                  <a:pt x="195122" y="195122"/>
                </a:lnTo>
                <a:close/>
              </a:path>
            </a:pathLst>
          </a:custGeom>
          <a:solidFill>
            <a:srgbClr val="7030A0"/>
          </a:soli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anchor="ctr"/>
          <a:lstStyle/>
          <a:p>
            <a:endParaRPr lang="en-US"/>
          </a:p>
        </p:txBody>
      </p:sp>
      <p:sp>
        <p:nvSpPr>
          <p:cNvPr id="44" name="Chord 56">
            <a:extLst>
              <a:ext uri="{FF2B5EF4-FFF2-40B4-BE49-F238E27FC236}">
                <a16:creationId xmlns:a16="http://schemas.microsoft.com/office/drawing/2014/main" id="{CA34DD4C-7257-574A-A195-3C30D10611F0}"/>
              </a:ext>
            </a:extLst>
          </p:cNvPr>
          <p:cNvSpPr>
            <a:spLocks noChangeAspect="1"/>
          </p:cNvSpPr>
          <p:nvPr/>
        </p:nvSpPr>
        <p:spPr bwMode="auto">
          <a:xfrm rot="9643453">
            <a:off x="5389667" y="2571140"/>
            <a:ext cx="312737" cy="311150"/>
          </a:xfrm>
          <a:custGeom>
            <a:avLst/>
            <a:gdLst>
              <a:gd name="T0" fmla="*/ 443360 w 228600"/>
              <a:gd name="T1" fmla="*/ 438871 h 228600"/>
              <a:gd name="T2" fmla="*/ 129858 w 228600"/>
              <a:gd name="T3" fmla="*/ 479728 h 228600"/>
              <a:gd name="T4" fmla="*/ 8849 w 228600"/>
              <a:gd name="T5" fmla="*/ 190546 h 228600"/>
              <a:gd name="T6" fmla="*/ 259714 w 228600"/>
              <a:gd name="T7" fmla="*/ -1 h 228600"/>
              <a:gd name="T8" fmla="*/ 443360 w 228600"/>
              <a:gd name="T9" fmla="*/ 438871 h 228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0" h="228600">
                <a:moveTo>
                  <a:pt x="195122" y="195122"/>
                </a:moveTo>
                <a:cubicBezTo>
                  <a:pt x="158541" y="231703"/>
                  <a:pt x="101952" y="239153"/>
                  <a:pt x="57150" y="213286"/>
                </a:cubicBezTo>
                <a:cubicBezTo>
                  <a:pt x="12348" y="187420"/>
                  <a:pt x="-9495" y="134686"/>
                  <a:pt x="3895" y="84716"/>
                </a:cubicBezTo>
                <a:cubicBezTo>
                  <a:pt x="17284" y="34746"/>
                  <a:pt x="62567" y="-1"/>
                  <a:pt x="114300" y="-1"/>
                </a:cubicBezTo>
                <a:lnTo>
                  <a:pt x="195122" y="195122"/>
                </a:lnTo>
                <a:close/>
              </a:path>
            </a:pathLst>
          </a:custGeom>
          <a:solidFill>
            <a:srgbClr val="FF0000"/>
          </a:soli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anchor="ctr"/>
          <a:lstStyle/>
          <a:p>
            <a:endParaRPr lang="en-US"/>
          </a:p>
        </p:txBody>
      </p:sp>
      <p:sp>
        <p:nvSpPr>
          <p:cNvPr id="45" name="Chord 59">
            <a:extLst>
              <a:ext uri="{FF2B5EF4-FFF2-40B4-BE49-F238E27FC236}">
                <a16:creationId xmlns:a16="http://schemas.microsoft.com/office/drawing/2014/main" id="{780E8F5A-713F-4E41-AB93-37F4DAE2272C}"/>
              </a:ext>
            </a:extLst>
          </p:cNvPr>
          <p:cNvSpPr>
            <a:spLocks noChangeAspect="1"/>
          </p:cNvSpPr>
          <p:nvPr/>
        </p:nvSpPr>
        <p:spPr bwMode="auto">
          <a:xfrm rot="9949243">
            <a:off x="5854804" y="3247415"/>
            <a:ext cx="320675" cy="320675"/>
          </a:xfrm>
          <a:custGeom>
            <a:avLst/>
            <a:gdLst>
              <a:gd name="T0" fmla="*/ 492793 w 228600"/>
              <a:gd name="T1" fmla="*/ 492793 h 228600"/>
              <a:gd name="T2" fmla="*/ 144335 w 228600"/>
              <a:gd name="T3" fmla="*/ 538668 h 228600"/>
              <a:gd name="T4" fmla="*/ 9835 w 228600"/>
              <a:gd name="T5" fmla="*/ 213957 h 228600"/>
              <a:gd name="T6" fmla="*/ 288672 w 228600"/>
              <a:gd name="T7" fmla="*/ -1 h 228600"/>
              <a:gd name="T8" fmla="*/ 492793 w 228600"/>
              <a:gd name="T9" fmla="*/ 492793 h 228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0" h="228600">
                <a:moveTo>
                  <a:pt x="195122" y="195122"/>
                </a:moveTo>
                <a:cubicBezTo>
                  <a:pt x="158541" y="231703"/>
                  <a:pt x="101952" y="239153"/>
                  <a:pt x="57150" y="213286"/>
                </a:cubicBezTo>
                <a:cubicBezTo>
                  <a:pt x="12348" y="187420"/>
                  <a:pt x="-9495" y="134686"/>
                  <a:pt x="3895" y="84716"/>
                </a:cubicBezTo>
                <a:cubicBezTo>
                  <a:pt x="17284" y="34746"/>
                  <a:pt x="62567" y="-1"/>
                  <a:pt x="114300" y="-1"/>
                </a:cubicBezTo>
                <a:lnTo>
                  <a:pt x="195122" y="195122"/>
                </a:lnTo>
                <a:close/>
              </a:path>
            </a:pathLst>
          </a:custGeom>
          <a:solidFill>
            <a:srgbClr val="FF0000"/>
          </a:soli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anchor="ctr"/>
          <a:lstStyle/>
          <a:p>
            <a:endParaRPr lang="en-US"/>
          </a:p>
        </p:txBody>
      </p:sp>
      <p:sp>
        <p:nvSpPr>
          <p:cNvPr id="46" name="Freeform 49">
            <a:extLst>
              <a:ext uri="{FF2B5EF4-FFF2-40B4-BE49-F238E27FC236}">
                <a16:creationId xmlns:a16="http://schemas.microsoft.com/office/drawing/2014/main" id="{E7D6049E-B5C4-494C-B388-AB29758BB331}"/>
              </a:ext>
            </a:extLst>
          </p:cNvPr>
          <p:cNvSpPr/>
          <p:nvPr/>
        </p:nvSpPr>
        <p:spPr>
          <a:xfrm rot="18842625">
            <a:off x="3796816" y="3718315"/>
            <a:ext cx="1463675" cy="69850"/>
          </a:xfrm>
          <a:custGeom>
            <a:avLst/>
            <a:gdLst>
              <a:gd name="connsiteX0" fmla="*/ 626533 w 626533"/>
              <a:gd name="connsiteY0" fmla="*/ 29321 h 191172"/>
              <a:gd name="connsiteX1" fmla="*/ 287867 w 626533"/>
              <a:gd name="connsiteY1" fmla="*/ 12387 h 191172"/>
              <a:gd name="connsiteX2" fmla="*/ 406400 w 626533"/>
              <a:gd name="connsiteY2" fmla="*/ 190187 h 191172"/>
              <a:gd name="connsiteX3" fmla="*/ 0 w 626533"/>
              <a:gd name="connsiteY3" fmla="*/ 88587 h 191172"/>
              <a:gd name="connsiteX0" fmla="*/ 343125 w 343125"/>
              <a:gd name="connsiteY0" fmla="*/ 141819 h 303058"/>
              <a:gd name="connsiteX1" fmla="*/ 4459 w 343125"/>
              <a:gd name="connsiteY1" fmla="*/ 124885 h 303058"/>
              <a:gd name="connsiteX2" fmla="*/ 122992 w 343125"/>
              <a:gd name="connsiteY2" fmla="*/ 302685 h 303058"/>
              <a:gd name="connsiteX3" fmla="*/ 131066 w 343125"/>
              <a:gd name="connsiteY3" fmla="*/ 0 h 303058"/>
              <a:gd name="connsiteX0" fmla="*/ 344504 w 344504"/>
              <a:gd name="connsiteY0" fmla="*/ 141819 h 141819"/>
              <a:gd name="connsiteX1" fmla="*/ 5838 w 344504"/>
              <a:gd name="connsiteY1" fmla="*/ 124885 h 141819"/>
              <a:gd name="connsiteX2" fmla="*/ 132445 w 344504"/>
              <a:gd name="connsiteY2" fmla="*/ 0 h 141819"/>
              <a:gd name="connsiteX0" fmla="*/ 45440 w 339642"/>
              <a:gd name="connsiteY0" fmla="*/ 109940 h 128680"/>
              <a:gd name="connsiteX1" fmla="*/ 213035 w 339642"/>
              <a:gd name="connsiteY1" fmla="*/ 124885 h 128680"/>
              <a:gd name="connsiteX2" fmla="*/ 339642 w 339642"/>
              <a:gd name="connsiteY2" fmla="*/ 0 h 128680"/>
              <a:gd name="connsiteX0" fmla="*/ 0 w 294202"/>
              <a:gd name="connsiteY0" fmla="*/ 109940 h 188559"/>
              <a:gd name="connsiteX1" fmla="*/ 167595 w 294202"/>
              <a:gd name="connsiteY1" fmla="*/ 124885 h 188559"/>
              <a:gd name="connsiteX2" fmla="*/ 294202 w 294202"/>
              <a:gd name="connsiteY2" fmla="*/ 0 h 188559"/>
              <a:gd name="connsiteX0" fmla="*/ 0 w 294202"/>
              <a:gd name="connsiteY0" fmla="*/ 109940 h 109940"/>
              <a:gd name="connsiteX1" fmla="*/ 294202 w 294202"/>
              <a:gd name="connsiteY1" fmla="*/ 0 h 109940"/>
              <a:gd name="connsiteX0" fmla="*/ 0 w 294202"/>
              <a:gd name="connsiteY0" fmla="*/ 109940 h 209444"/>
              <a:gd name="connsiteX1" fmla="*/ 294202 w 294202"/>
              <a:gd name="connsiteY1" fmla="*/ 0 h 209444"/>
              <a:gd name="connsiteX0" fmla="*/ 0 w 295282"/>
              <a:gd name="connsiteY0" fmla="*/ 109940 h 236405"/>
              <a:gd name="connsiteX1" fmla="*/ 294202 w 295282"/>
              <a:gd name="connsiteY1" fmla="*/ 0 h 236405"/>
              <a:gd name="connsiteX0" fmla="*/ 0 w 294202"/>
              <a:gd name="connsiteY0" fmla="*/ 109940 h 234115"/>
              <a:gd name="connsiteX1" fmla="*/ 294202 w 294202"/>
              <a:gd name="connsiteY1" fmla="*/ 0 h 234115"/>
            </a:gdLst>
            <a:ahLst/>
            <a:cxnLst>
              <a:cxn ang="0">
                <a:pos x="connsiteX0" y="connsiteY0"/>
              </a:cxn>
              <a:cxn ang="0">
                <a:pos x="connsiteX1" y="connsiteY1"/>
              </a:cxn>
            </a:cxnLst>
            <a:rect l="l" t="t" r="r" b="b"/>
            <a:pathLst>
              <a:path w="294202" h="234115">
                <a:moveTo>
                  <a:pt x="0" y="109940"/>
                </a:moveTo>
                <a:cubicBezTo>
                  <a:pt x="161170" y="372467"/>
                  <a:pt x="264975" y="161711"/>
                  <a:pt x="294202" y="0"/>
                </a:cubicBezTo>
              </a:path>
            </a:pathLst>
          </a:cu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47" name="TextBox 46">
            <a:extLst>
              <a:ext uri="{FF2B5EF4-FFF2-40B4-BE49-F238E27FC236}">
                <a16:creationId xmlns:a16="http://schemas.microsoft.com/office/drawing/2014/main" id="{29709630-072B-7646-9C20-EA35D3210D16}"/>
              </a:ext>
            </a:extLst>
          </p:cNvPr>
          <p:cNvSpPr txBox="1"/>
          <p:nvPr/>
        </p:nvSpPr>
        <p:spPr>
          <a:xfrm>
            <a:off x="5062538" y="341441"/>
            <a:ext cx="3993182" cy="646331"/>
          </a:xfrm>
          <a:prstGeom prst="rect">
            <a:avLst/>
          </a:prstGeom>
          <a:noFill/>
        </p:spPr>
        <p:txBody>
          <a:bodyPr wrap="square" rtlCol="0">
            <a:spAutoFit/>
          </a:bodyPr>
          <a:lstStyle/>
          <a:p>
            <a:pPr algn="r"/>
            <a:r>
              <a:rPr lang="en-US" b="1" i="1" dirty="0">
                <a:solidFill>
                  <a:srgbClr val="000000"/>
                </a:solidFill>
                <a:latin typeface="Times New Roman"/>
                <a:cs typeface="Times New Roman"/>
              </a:rPr>
              <a:t>Adapted from AMS Glossary definition of an “Atmospheric River”</a:t>
            </a:r>
          </a:p>
        </p:txBody>
      </p:sp>
      <p:sp>
        <p:nvSpPr>
          <p:cNvPr id="48" name="Rectangle 47">
            <a:extLst>
              <a:ext uri="{FF2B5EF4-FFF2-40B4-BE49-F238E27FC236}">
                <a16:creationId xmlns:a16="http://schemas.microsoft.com/office/drawing/2014/main" id="{927FABE6-F0C3-DC4D-84F7-5E2AD0FC56ED}"/>
              </a:ext>
            </a:extLst>
          </p:cNvPr>
          <p:cNvSpPr/>
          <p:nvPr/>
        </p:nvSpPr>
        <p:spPr>
          <a:xfrm>
            <a:off x="213166" y="1870705"/>
            <a:ext cx="3432407" cy="1815882"/>
          </a:xfrm>
          <a:prstGeom prst="rect">
            <a:avLst/>
          </a:prstGeom>
        </p:spPr>
        <p:txBody>
          <a:bodyPr wrap="square">
            <a:spAutoFit/>
          </a:bodyPr>
          <a:lstStyle/>
          <a:p>
            <a:pPr algn="just"/>
            <a:r>
              <a:rPr lang="en-US" sz="1600" b="1" dirty="0">
                <a:latin typeface="Times New Roman"/>
                <a:cs typeface="Times New Roman"/>
              </a:rPr>
              <a:t>Jay’s short definition:</a:t>
            </a:r>
          </a:p>
          <a:p>
            <a:pPr algn="just"/>
            <a:r>
              <a:rPr lang="en-US" sz="1600" dirty="0">
                <a:latin typeface="Times New Roman"/>
                <a:cs typeface="Times New Roman"/>
              </a:rPr>
              <a:t>Long (&gt;2000 km) and narrow (&lt;1000 km) corridors of enhanced integrated water vapor (IWV) and IWV Transport (IVT) located in the warm sector of their parent midlatitude cyclone along a low-level jet stream </a:t>
            </a:r>
          </a:p>
        </p:txBody>
      </p:sp>
      <p:sp>
        <p:nvSpPr>
          <p:cNvPr id="49" name="Freeform 8">
            <a:extLst>
              <a:ext uri="{FF2B5EF4-FFF2-40B4-BE49-F238E27FC236}">
                <a16:creationId xmlns:a16="http://schemas.microsoft.com/office/drawing/2014/main" id="{3D4E7B11-3E62-0B46-9275-0C29D0F19D0A}"/>
              </a:ext>
            </a:extLst>
          </p:cNvPr>
          <p:cNvSpPr>
            <a:spLocks/>
          </p:cNvSpPr>
          <p:nvPr/>
        </p:nvSpPr>
        <p:spPr bwMode="auto">
          <a:xfrm rot="1053435">
            <a:off x="3023965" y="1417645"/>
            <a:ext cx="2416639" cy="759789"/>
          </a:xfrm>
          <a:custGeom>
            <a:avLst/>
            <a:gdLst>
              <a:gd name="T0" fmla="*/ 0 w 2475781"/>
              <a:gd name="T1" fmla="*/ 0 h 1181819"/>
              <a:gd name="T2" fmla="*/ 1276978 w 2475781"/>
              <a:gd name="T3" fmla="*/ 186107 h 1181819"/>
              <a:gd name="T4" fmla="*/ 3145723 w 2475781"/>
              <a:gd name="T5" fmla="*/ 713388 h 1181819"/>
              <a:gd name="T6" fmla="*/ 6042278 w 2475781"/>
              <a:gd name="T7" fmla="*/ 1954070 h 1181819"/>
              <a:gd name="T8" fmla="*/ 7879878 w 2475781"/>
              <a:gd name="T9" fmla="*/ 3287797 h 1181819"/>
              <a:gd name="T10" fmla="*/ 8938833 w 2475781"/>
              <a:gd name="T11" fmla="*/ 4249319 h 1181819"/>
              <a:gd name="T12" fmla="*/ 0 60000 65536"/>
              <a:gd name="T13" fmla="*/ 0 60000 65536"/>
              <a:gd name="T14" fmla="*/ 0 60000 65536"/>
              <a:gd name="T15" fmla="*/ 0 60000 65536"/>
              <a:gd name="T16" fmla="*/ 0 60000 65536"/>
              <a:gd name="T17" fmla="*/ 0 60000 65536"/>
              <a:gd name="connsiteX0" fmla="*/ 0 w 2182483"/>
              <a:gd name="connsiteY0" fmla="*/ 0 h 914400"/>
              <a:gd name="connsiteX1" fmla="*/ 353683 w 2182483"/>
              <a:gd name="connsiteY1" fmla="*/ 51759 h 914400"/>
              <a:gd name="connsiteX2" fmla="*/ 871268 w 2182483"/>
              <a:gd name="connsiteY2" fmla="*/ 198408 h 914400"/>
              <a:gd name="connsiteX3" fmla="*/ 1673525 w 2182483"/>
              <a:gd name="connsiteY3" fmla="*/ 543465 h 914400"/>
              <a:gd name="connsiteX4" fmla="*/ 2182483 w 2182483"/>
              <a:gd name="connsiteY4" fmla="*/ 914400 h 914400"/>
              <a:gd name="connsiteX0" fmla="*/ 0 w 1673525"/>
              <a:gd name="connsiteY0" fmla="*/ 0 h 543465"/>
              <a:gd name="connsiteX1" fmla="*/ 353683 w 1673525"/>
              <a:gd name="connsiteY1" fmla="*/ 51759 h 543465"/>
              <a:gd name="connsiteX2" fmla="*/ 871268 w 1673525"/>
              <a:gd name="connsiteY2" fmla="*/ 198408 h 543465"/>
              <a:gd name="connsiteX3" fmla="*/ 1673525 w 1673525"/>
              <a:gd name="connsiteY3" fmla="*/ 543465 h 543465"/>
              <a:gd name="connsiteX0" fmla="*/ 0 w 1575611"/>
              <a:gd name="connsiteY0" fmla="*/ 0 h 495729"/>
              <a:gd name="connsiteX1" fmla="*/ 353683 w 1575611"/>
              <a:gd name="connsiteY1" fmla="*/ 51759 h 495729"/>
              <a:gd name="connsiteX2" fmla="*/ 871268 w 1575611"/>
              <a:gd name="connsiteY2" fmla="*/ 198408 h 495729"/>
              <a:gd name="connsiteX3" fmla="*/ 1575611 w 1575611"/>
              <a:gd name="connsiteY3" fmla="*/ 495729 h 495729"/>
            </a:gdLst>
            <a:ahLst/>
            <a:cxnLst>
              <a:cxn ang="0">
                <a:pos x="connsiteX0" y="connsiteY0"/>
              </a:cxn>
              <a:cxn ang="0">
                <a:pos x="connsiteX1" y="connsiteY1"/>
              </a:cxn>
              <a:cxn ang="0">
                <a:pos x="connsiteX2" y="connsiteY2"/>
              </a:cxn>
              <a:cxn ang="0">
                <a:pos x="connsiteX3" y="connsiteY3"/>
              </a:cxn>
            </a:cxnLst>
            <a:rect l="l" t="t" r="r" b="b"/>
            <a:pathLst>
              <a:path w="1575611" h="495729">
                <a:moveTo>
                  <a:pt x="0" y="0"/>
                </a:moveTo>
                <a:cubicBezTo>
                  <a:pt x="104236" y="9345"/>
                  <a:pt x="208472" y="18691"/>
                  <a:pt x="353683" y="51759"/>
                </a:cubicBezTo>
                <a:cubicBezTo>
                  <a:pt x="498894" y="84827"/>
                  <a:pt x="667613" y="124413"/>
                  <a:pt x="871268" y="198408"/>
                </a:cubicBezTo>
                <a:cubicBezTo>
                  <a:pt x="1074923" y="272403"/>
                  <a:pt x="1357075" y="376397"/>
                  <a:pt x="1575611" y="495729"/>
                </a:cubicBezTo>
              </a:path>
            </a:pathLst>
          </a:custGeom>
          <a:noFill/>
          <a:ln w="57150" cap="flat" cmpd="sng">
            <a:solidFill>
              <a:srgbClr val="7030A0"/>
            </a:solidFill>
            <a:prstDash val="solid"/>
            <a:round/>
            <a:headEnd/>
            <a:tailEnd/>
          </a:ln>
          <a:extLst>
            <a:ext uri="{909E8E84-426E-40dd-AFC4-6F175D3DCCD1}">
              <a14:hiddenFill xmlns="" xmlns:a14="http://schemas.microsoft.com/office/drawing/2010/main">
                <a:solidFill>
                  <a:srgbClr val="FFFFFF"/>
                </a:solidFill>
              </a14:hiddenFill>
            </a:ext>
          </a:extLst>
        </p:spPr>
        <p:txBody>
          <a:bodyPr anchor="ctr"/>
          <a:lstStyle/>
          <a:p>
            <a:endParaRPr lang="en-US"/>
          </a:p>
        </p:txBody>
      </p:sp>
      <p:sp>
        <p:nvSpPr>
          <p:cNvPr id="50" name="Oval 49">
            <a:extLst>
              <a:ext uri="{FF2B5EF4-FFF2-40B4-BE49-F238E27FC236}">
                <a16:creationId xmlns:a16="http://schemas.microsoft.com/office/drawing/2014/main" id="{6089BC7C-4195-E54B-B91F-582F43863679}"/>
              </a:ext>
            </a:extLst>
          </p:cNvPr>
          <p:cNvSpPr/>
          <p:nvPr/>
        </p:nvSpPr>
        <p:spPr>
          <a:xfrm rot="606175">
            <a:off x="3023704" y="921140"/>
            <a:ext cx="228600" cy="228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Helvetica"/>
              <a:cs typeface="Helvetica"/>
            </a:endParaRPr>
          </a:p>
        </p:txBody>
      </p:sp>
    </p:spTree>
    <p:extLst>
      <p:ext uri="{BB962C8B-B14F-4D97-AF65-F5344CB8AC3E}">
        <p14:creationId xmlns:p14="http://schemas.microsoft.com/office/powerpoint/2010/main" val="36077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478727" y="6078158"/>
            <a:ext cx="2022760" cy="28900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3183321" y="1120115"/>
            <a:ext cx="5503479" cy="52805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901698" y="2545318"/>
            <a:ext cx="6261102" cy="3470487"/>
          </a:xfrm>
          <a:prstGeom prst="rect">
            <a:avLst/>
          </a:prstGeom>
          <a:gradFill flip="none" rotWithShape="1">
            <a:gsLst>
              <a:gs pos="0">
                <a:srgbClr val="FFFE5A"/>
              </a:gs>
              <a:gs pos="100000">
                <a:srgbClr val="FFFFFF"/>
              </a:gs>
              <a:gs pos="36000">
                <a:srgbClr val="008000"/>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Freeform 54"/>
          <p:cNvSpPr/>
          <p:nvPr/>
        </p:nvSpPr>
        <p:spPr>
          <a:xfrm>
            <a:off x="901698" y="5942653"/>
            <a:ext cx="4806331" cy="218633"/>
          </a:xfrm>
          <a:custGeom>
            <a:avLst/>
            <a:gdLst>
              <a:gd name="connsiteX0" fmla="*/ 844550 w 1025525"/>
              <a:gd name="connsiteY0" fmla="*/ 0 h 114300"/>
              <a:gd name="connsiteX1" fmla="*/ 0 w 1025525"/>
              <a:gd name="connsiteY1" fmla="*/ 15875 h 114300"/>
              <a:gd name="connsiteX2" fmla="*/ 0 w 1025525"/>
              <a:gd name="connsiteY2" fmla="*/ 114300 h 114300"/>
              <a:gd name="connsiteX3" fmla="*/ 1025525 w 1025525"/>
              <a:gd name="connsiteY3" fmla="*/ 98425 h 114300"/>
              <a:gd name="connsiteX4" fmla="*/ 784225 w 1025525"/>
              <a:gd name="connsiteY4" fmla="*/ 9525 h 114300"/>
              <a:gd name="connsiteX0" fmla="*/ 758825 w 1025525"/>
              <a:gd name="connsiteY0" fmla="*/ 0 h 107950"/>
              <a:gd name="connsiteX1" fmla="*/ 0 w 1025525"/>
              <a:gd name="connsiteY1" fmla="*/ 9525 h 107950"/>
              <a:gd name="connsiteX2" fmla="*/ 0 w 1025525"/>
              <a:gd name="connsiteY2" fmla="*/ 107950 h 107950"/>
              <a:gd name="connsiteX3" fmla="*/ 1025525 w 1025525"/>
              <a:gd name="connsiteY3" fmla="*/ 92075 h 107950"/>
              <a:gd name="connsiteX4" fmla="*/ 784225 w 1025525"/>
              <a:gd name="connsiteY4" fmla="*/ 3175 h 107950"/>
              <a:gd name="connsiteX0" fmla="*/ 0 w 1025525"/>
              <a:gd name="connsiteY0" fmla="*/ 6350 h 104775"/>
              <a:gd name="connsiteX1" fmla="*/ 0 w 1025525"/>
              <a:gd name="connsiteY1" fmla="*/ 104775 h 104775"/>
              <a:gd name="connsiteX2" fmla="*/ 1025525 w 1025525"/>
              <a:gd name="connsiteY2" fmla="*/ 88900 h 104775"/>
              <a:gd name="connsiteX3" fmla="*/ 784225 w 1025525"/>
              <a:gd name="connsiteY3" fmla="*/ 0 h 104775"/>
              <a:gd name="connsiteX0" fmla="*/ 0 w 1025525"/>
              <a:gd name="connsiteY0" fmla="*/ 6350 h 104775"/>
              <a:gd name="connsiteX1" fmla="*/ 0 w 1025525"/>
              <a:gd name="connsiteY1" fmla="*/ 104775 h 104775"/>
              <a:gd name="connsiteX2" fmla="*/ 1025525 w 1025525"/>
              <a:gd name="connsiteY2" fmla="*/ 88900 h 104775"/>
              <a:gd name="connsiteX3" fmla="*/ 784225 w 1025525"/>
              <a:gd name="connsiteY3" fmla="*/ 0 h 104775"/>
              <a:gd name="connsiteX4" fmla="*/ 0 w 1025525"/>
              <a:gd name="connsiteY4" fmla="*/ 6350 h 104775"/>
              <a:gd name="connsiteX0" fmla="*/ 0 w 1025525"/>
              <a:gd name="connsiteY0" fmla="*/ 6350 h 92075"/>
              <a:gd name="connsiteX1" fmla="*/ 0 w 1025525"/>
              <a:gd name="connsiteY1" fmla="*/ 92075 h 92075"/>
              <a:gd name="connsiteX2" fmla="*/ 1025525 w 1025525"/>
              <a:gd name="connsiteY2" fmla="*/ 88900 h 92075"/>
              <a:gd name="connsiteX3" fmla="*/ 784225 w 1025525"/>
              <a:gd name="connsiteY3" fmla="*/ 0 h 92075"/>
              <a:gd name="connsiteX4" fmla="*/ 0 w 1025525"/>
              <a:gd name="connsiteY4" fmla="*/ 6350 h 92075"/>
              <a:gd name="connsiteX0" fmla="*/ 0 w 1025525"/>
              <a:gd name="connsiteY0" fmla="*/ 10312 h 96037"/>
              <a:gd name="connsiteX1" fmla="*/ 0 w 1025525"/>
              <a:gd name="connsiteY1" fmla="*/ 96037 h 96037"/>
              <a:gd name="connsiteX2" fmla="*/ 1025525 w 1025525"/>
              <a:gd name="connsiteY2" fmla="*/ 92862 h 96037"/>
              <a:gd name="connsiteX3" fmla="*/ 835025 w 1025525"/>
              <a:gd name="connsiteY3" fmla="*/ 0 h 96037"/>
              <a:gd name="connsiteX4" fmla="*/ 0 w 1025525"/>
              <a:gd name="connsiteY4" fmla="*/ 10312 h 96037"/>
              <a:gd name="connsiteX0" fmla="*/ 0 w 1019175"/>
              <a:gd name="connsiteY0" fmla="*/ 10312 h 96037"/>
              <a:gd name="connsiteX1" fmla="*/ 0 w 1019175"/>
              <a:gd name="connsiteY1" fmla="*/ 96037 h 96037"/>
              <a:gd name="connsiteX2" fmla="*/ 1019175 w 1019175"/>
              <a:gd name="connsiteY2" fmla="*/ 73053 h 96037"/>
              <a:gd name="connsiteX3" fmla="*/ 835025 w 1019175"/>
              <a:gd name="connsiteY3" fmla="*/ 0 h 96037"/>
              <a:gd name="connsiteX4" fmla="*/ 0 w 1019175"/>
              <a:gd name="connsiteY4" fmla="*/ 10312 h 96037"/>
              <a:gd name="connsiteX0" fmla="*/ 0 w 1019175"/>
              <a:gd name="connsiteY0" fmla="*/ 10312 h 76227"/>
              <a:gd name="connsiteX1" fmla="*/ 0 w 1019175"/>
              <a:gd name="connsiteY1" fmla="*/ 76227 h 76227"/>
              <a:gd name="connsiteX2" fmla="*/ 1019175 w 1019175"/>
              <a:gd name="connsiteY2" fmla="*/ 73053 h 76227"/>
              <a:gd name="connsiteX3" fmla="*/ 835025 w 1019175"/>
              <a:gd name="connsiteY3" fmla="*/ 0 h 76227"/>
              <a:gd name="connsiteX4" fmla="*/ 0 w 1019175"/>
              <a:gd name="connsiteY4" fmla="*/ 10312 h 76227"/>
              <a:gd name="connsiteX0" fmla="*/ 0 w 1019175"/>
              <a:gd name="connsiteY0" fmla="*/ 14374 h 80289"/>
              <a:gd name="connsiteX1" fmla="*/ 0 w 1019175"/>
              <a:gd name="connsiteY1" fmla="*/ 80289 h 80289"/>
              <a:gd name="connsiteX2" fmla="*/ 1019175 w 1019175"/>
              <a:gd name="connsiteY2" fmla="*/ 77115 h 80289"/>
              <a:gd name="connsiteX3" fmla="*/ 981009 w 1019175"/>
              <a:gd name="connsiteY3" fmla="*/ 0 h 80289"/>
              <a:gd name="connsiteX4" fmla="*/ 0 w 1019175"/>
              <a:gd name="connsiteY4" fmla="*/ 14374 h 80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 h="80289">
                <a:moveTo>
                  <a:pt x="0" y="14374"/>
                </a:moveTo>
                <a:lnTo>
                  <a:pt x="0" y="80289"/>
                </a:lnTo>
                <a:lnTo>
                  <a:pt x="1019175" y="77115"/>
                </a:lnTo>
                <a:lnTo>
                  <a:pt x="981009" y="0"/>
                </a:lnTo>
                <a:lnTo>
                  <a:pt x="0" y="14374"/>
                </a:lnTo>
                <a:close/>
              </a:path>
            </a:pathLst>
          </a:custGeom>
          <a:solidFill>
            <a:srgbClr val="0000FF"/>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6" name="Straight Connector 55"/>
          <p:cNvCxnSpPr/>
          <p:nvPr/>
        </p:nvCxnSpPr>
        <p:spPr>
          <a:xfrm rot="5400000">
            <a:off x="-1722365" y="3525765"/>
            <a:ext cx="5251685" cy="355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a:off x="901698" y="6157797"/>
            <a:ext cx="76835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905256" y="3245181"/>
            <a:ext cx="7679944" cy="0"/>
          </a:xfrm>
          <a:prstGeom prst="line">
            <a:avLst/>
          </a:prstGeom>
          <a:ln w="28575" cap="flat" cmpd="sng" algn="ctr">
            <a:solidFill>
              <a:schemeClr val="tx1"/>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057656" y="3098800"/>
            <a:ext cx="465980" cy="307777"/>
          </a:xfrm>
          <a:prstGeom prst="rect">
            <a:avLst/>
          </a:prstGeom>
          <a:solidFill>
            <a:schemeClr val="bg1"/>
          </a:solidFill>
        </p:spPr>
        <p:txBody>
          <a:bodyPr wrap="none" rtlCol="0">
            <a:spAutoFit/>
          </a:bodyPr>
          <a:lstStyle/>
          <a:p>
            <a:r>
              <a:rPr lang="en-US" sz="1400" dirty="0">
                <a:solidFill>
                  <a:prstClr val="black"/>
                </a:solidFill>
                <a:latin typeface="Times New Roman"/>
                <a:cs typeface="Times New Roman"/>
              </a:rPr>
              <a:t>0°C</a:t>
            </a:r>
          </a:p>
        </p:txBody>
      </p:sp>
      <p:sp>
        <p:nvSpPr>
          <p:cNvPr id="60" name="TextBox 59"/>
          <p:cNvSpPr txBox="1"/>
          <p:nvPr/>
        </p:nvSpPr>
        <p:spPr>
          <a:xfrm>
            <a:off x="2514600" y="5891853"/>
            <a:ext cx="1043876" cy="276999"/>
          </a:xfrm>
          <a:prstGeom prst="rect">
            <a:avLst/>
          </a:prstGeom>
          <a:noFill/>
        </p:spPr>
        <p:txBody>
          <a:bodyPr wrap="none" rtlCol="0">
            <a:spAutoFit/>
          </a:bodyPr>
          <a:lstStyle/>
          <a:p>
            <a:r>
              <a:rPr lang="en-US" sz="1200" dirty="0">
                <a:solidFill>
                  <a:schemeClr val="bg1"/>
                </a:solidFill>
                <a:latin typeface="Times New Roman"/>
                <a:cs typeface="Times New Roman"/>
              </a:rPr>
              <a:t>Pacific Ocean</a:t>
            </a:r>
          </a:p>
        </p:txBody>
      </p:sp>
      <p:sp>
        <p:nvSpPr>
          <p:cNvPr id="61" name="TextBox 60"/>
          <p:cNvSpPr txBox="1"/>
          <p:nvPr/>
        </p:nvSpPr>
        <p:spPr>
          <a:xfrm>
            <a:off x="146050" y="5923603"/>
            <a:ext cx="659155" cy="369332"/>
          </a:xfrm>
          <a:prstGeom prst="rect">
            <a:avLst/>
          </a:prstGeom>
          <a:noFill/>
        </p:spPr>
        <p:txBody>
          <a:bodyPr wrap="none" rtlCol="0">
            <a:spAutoFit/>
          </a:bodyPr>
          <a:lstStyle/>
          <a:p>
            <a:r>
              <a:rPr lang="en-US" dirty="0">
                <a:latin typeface="Times New Roman"/>
                <a:cs typeface="Times New Roman"/>
              </a:rPr>
              <a:t>0 km</a:t>
            </a:r>
          </a:p>
        </p:txBody>
      </p:sp>
      <p:cxnSp>
        <p:nvCxnSpPr>
          <p:cNvPr id="62" name="Straight Connector 61"/>
          <p:cNvCxnSpPr/>
          <p:nvPr/>
        </p:nvCxnSpPr>
        <p:spPr>
          <a:xfrm>
            <a:off x="722376" y="6153386"/>
            <a:ext cx="1828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146050" y="4130043"/>
            <a:ext cx="659155" cy="369332"/>
          </a:xfrm>
          <a:prstGeom prst="rect">
            <a:avLst/>
          </a:prstGeom>
          <a:noFill/>
        </p:spPr>
        <p:txBody>
          <a:bodyPr wrap="none" rtlCol="0">
            <a:spAutoFit/>
          </a:bodyPr>
          <a:lstStyle/>
          <a:p>
            <a:r>
              <a:rPr lang="en-US" dirty="0">
                <a:latin typeface="Times New Roman"/>
                <a:cs typeface="Times New Roman"/>
              </a:rPr>
              <a:t>1 km</a:t>
            </a:r>
          </a:p>
        </p:txBody>
      </p:sp>
      <p:cxnSp>
        <p:nvCxnSpPr>
          <p:cNvPr id="64" name="Straight Connector 63"/>
          <p:cNvCxnSpPr/>
          <p:nvPr/>
        </p:nvCxnSpPr>
        <p:spPr>
          <a:xfrm>
            <a:off x="722376" y="4359826"/>
            <a:ext cx="1828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46050" y="2558018"/>
            <a:ext cx="659155" cy="369332"/>
          </a:xfrm>
          <a:prstGeom prst="rect">
            <a:avLst/>
          </a:prstGeom>
          <a:noFill/>
        </p:spPr>
        <p:txBody>
          <a:bodyPr wrap="none" rtlCol="0">
            <a:spAutoFit/>
          </a:bodyPr>
          <a:lstStyle/>
          <a:p>
            <a:r>
              <a:rPr lang="en-US" dirty="0">
                <a:latin typeface="Times New Roman"/>
                <a:cs typeface="Times New Roman"/>
              </a:rPr>
              <a:t>2 km</a:t>
            </a:r>
          </a:p>
        </p:txBody>
      </p:sp>
      <p:cxnSp>
        <p:nvCxnSpPr>
          <p:cNvPr id="66" name="Straight Connector 65"/>
          <p:cNvCxnSpPr/>
          <p:nvPr/>
        </p:nvCxnSpPr>
        <p:spPr>
          <a:xfrm>
            <a:off x="722376" y="2813201"/>
            <a:ext cx="1828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146050" y="939799"/>
            <a:ext cx="659155" cy="369332"/>
          </a:xfrm>
          <a:prstGeom prst="rect">
            <a:avLst/>
          </a:prstGeom>
          <a:noFill/>
        </p:spPr>
        <p:txBody>
          <a:bodyPr wrap="none" rtlCol="0">
            <a:spAutoFit/>
          </a:bodyPr>
          <a:lstStyle/>
          <a:p>
            <a:r>
              <a:rPr lang="en-US" dirty="0">
                <a:latin typeface="Times New Roman"/>
                <a:cs typeface="Times New Roman"/>
              </a:rPr>
              <a:t>3 km</a:t>
            </a:r>
          </a:p>
        </p:txBody>
      </p:sp>
      <p:cxnSp>
        <p:nvCxnSpPr>
          <p:cNvPr id="68" name="Straight Connector 67"/>
          <p:cNvCxnSpPr/>
          <p:nvPr/>
        </p:nvCxnSpPr>
        <p:spPr>
          <a:xfrm>
            <a:off x="722376" y="1169582"/>
            <a:ext cx="1828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69" name="Group 45"/>
          <p:cNvGrpSpPr>
            <a:grpSpLocks noChangeAspect="1"/>
          </p:cNvGrpSpPr>
          <p:nvPr/>
        </p:nvGrpSpPr>
        <p:grpSpPr>
          <a:xfrm rot="917856">
            <a:off x="5510797" y="1314543"/>
            <a:ext cx="3101364" cy="3650345"/>
            <a:chOff x="5144430" y="1308102"/>
            <a:chExt cx="1506595" cy="4234770"/>
          </a:xfrm>
          <a:solidFill>
            <a:srgbClr val="FFFFFF"/>
          </a:solidFill>
          <a:effectLst/>
        </p:grpSpPr>
        <p:sp>
          <p:nvSpPr>
            <p:cNvPr id="70" name="Cloud 69"/>
            <p:cNvSpPr/>
            <p:nvPr/>
          </p:nvSpPr>
          <p:spPr>
            <a:xfrm rot="16200000">
              <a:off x="4335950" y="3193889"/>
              <a:ext cx="2943834" cy="1306510"/>
            </a:xfrm>
            <a:prstGeom prst="cloud">
              <a:avLst/>
            </a:prstGeom>
            <a:solidFill>
              <a:srgbClr val="D9D9D9"/>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Cloud 70"/>
            <p:cNvSpPr/>
            <p:nvPr/>
          </p:nvSpPr>
          <p:spPr>
            <a:xfrm>
              <a:off x="5223862" y="1308102"/>
              <a:ext cx="1427163" cy="1506415"/>
            </a:xfrm>
            <a:prstGeom prst="cloud">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Cloud 71"/>
            <p:cNvSpPr/>
            <p:nvPr/>
          </p:nvSpPr>
          <p:spPr>
            <a:xfrm rot="409274">
              <a:off x="5144430" y="2118895"/>
              <a:ext cx="1487594" cy="1045754"/>
            </a:xfrm>
            <a:prstGeom prst="cloud">
              <a:avLst/>
            </a:prstGeom>
            <a:solidFill>
              <a:srgbClr val="D9D9D9"/>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Freeform 72"/>
            <p:cNvSpPr/>
            <p:nvPr/>
          </p:nvSpPr>
          <p:spPr>
            <a:xfrm>
              <a:off x="5170476" y="1930892"/>
              <a:ext cx="1399338" cy="3611980"/>
            </a:xfrm>
            <a:custGeom>
              <a:avLst/>
              <a:gdLst>
                <a:gd name="connsiteX0" fmla="*/ 14350 w 1848354"/>
                <a:gd name="connsiteY0" fmla="*/ 409059 h 3171323"/>
                <a:gd name="connsiteX1" fmla="*/ 141350 w 1848354"/>
                <a:gd name="connsiteY1" fmla="*/ 726559 h 3171323"/>
                <a:gd name="connsiteX2" fmla="*/ 408050 w 1848354"/>
                <a:gd name="connsiteY2" fmla="*/ 815459 h 3171323"/>
                <a:gd name="connsiteX3" fmla="*/ 509650 w 1848354"/>
                <a:gd name="connsiteY3" fmla="*/ 1145659 h 3171323"/>
                <a:gd name="connsiteX4" fmla="*/ 560450 w 1848354"/>
                <a:gd name="connsiteY4" fmla="*/ 1552059 h 3171323"/>
                <a:gd name="connsiteX5" fmla="*/ 306450 w 1848354"/>
                <a:gd name="connsiteY5" fmla="*/ 1475859 h 3171323"/>
                <a:gd name="connsiteX6" fmla="*/ 255650 w 1848354"/>
                <a:gd name="connsiteY6" fmla="*/ 1971159 h 3171323"/>
                <a:gd name="connsiteX7" fmla="*/ 382650 w 1848354"/>
                <a:gd name="connsiteY7" fmla="*/ 2783959 h 3171323"/>
                <a:gd name="connsiteX8" fmla="*/ 763650 w 1848354"/>
                <a:gd name="connsiteY8" fmla="*/ 3126859 h 3171323"/>
                <a:gd name="connsiteX9" fmla="*/ 1055750 w 1848354"/>
                <a:gd name="connsiteY9" fmla="*/ 3126859 h 3171323"/>
                <a:gd name="connsiteX10" fmla="*/ 1297050 w 1848354"/>
                <a:gd name="connsiteY10" fmla="*/ 2758559 h 3171323"/>
                <a:gd name="connsiteX11" fmla="*/ 1208150 w 1848354"/>
                <a:gd name="connsiteY11" fmla="*/ 1996559 h 3171323"/>
                <a:gd name="connsiteX12" fmla="*/ 1258950 w 1848354"/>
                <a:gd name="connsiteY12" fmla="*/ 1221859 h 3171323"/>
                <a:gd name="connsiteX13" fmla="*/ 1398650 w 1848354"/>
                <a:gd name="connsiteY13" fmla="*/ 853559 h 3171323"/>
                <a:gd name="connsiteX14" fmla="*/ 1652650 w 1848354"/>
                <a:gd name="connsiteY14" fmla="*/ 472559 h 3171323"/>
                <a:gd name="connsiteX15" fmla="*/ 1805050 w 1848354"/>
                <a:gd name="connsiteY15" fmla="*/ 320159 h 3171323"/>
                <a:gd name="connsiteX16" fmla="*/ 1716150 w 1848354"/>
                <a:gd name="connsiteY16" fmla="*/ 2659 h 3171323"/>
                <a:gd name="connsiteX17" fmla="*/ 471550 w 1848354"/>
                <a:gd name="connsiteY17" fmla="*/ 180459 h 3171323"/>
                <a:gd name="connsiteX18" fmla="*/ 14350 w 1848354"/>
                <a:gd name="connsiteY18" fmla="*/ 409059 h 3171323"/>
                <a:gd name="connsiteX0" fmla="*/ 14350 w 1848354"/>
                <a:gd name="connsiteY0" fmla="*/ 409059 h 3171323"/>
                <a:gd name="connsiteX1" fmla="*/ 141350 w 1848354"/>
                <a:gd name="connsiteY1" fmla="*/ 726559 h 3171323"/>
                <a:gd name="connsiteX2" fmla="*/ 408050 w 1848354"/>
                <a:gd name="connsiteY2" fmla="*/ 815459 h 3171323"/>
                <a:gd name="connsiteX3" fmla="*/ 509650 w 1848354"/>
                <a:gd name="connsiteY3" fmla="*/ 1145659 h 3171323"/>
                <a:gd name="connsiteX4" fmla="*/ 560450 w 1848354"/>
                <a:gd name="connsiteY4" fmla="*/ 1552059 h 3171323"/>
                <a:gd name="connsiteX5" fmla="*/ 306450 w 1848354"/>
                <a:gd name="connsiteY5" fmla="*/ 1475859 h 3171323"/>
                <a:gd name="connsiteX6" fmla="*/ 255650 w 1848354"/>
                <a:gd name="connsiteY6" fmla="*/ 1971159 h 3171323"/>
                <a:gd name="connsiteX7" fmla="*/ 382650 w 1848354"/>
                <a:gd name="connsiteY7" fmla="*/ 2783959 h 3171323"/>
                <a:gd name="connsiteX8" fmla="*/ 763650 w 1848354"/>
                <a:gd name="connsiteY8" fmla="*/ 3126859 h 3171323"/>
                <a:gd name="connsiteX9" fmla="*/ 1055750 w 1848354"/>
                <a:gd name="connsiteY9" fmla="*/ 3126859 h 3171323"/>
                <a:gd name="connsiteX10" fmla="*/ 1297050 w 1848354"/>
                <a:gd name="connsiteY10" fmla="*/ 2758559 h 3171323"/>
                <a:gd name="connsiteX11" fmla="*/ 1208150 w 1848354"/>
                <a:gd name="connsiteY11" fmla="*/ 1996559 h 3171323"/>
                <a:gd name="connsiteX12" fmla="*/ 1303400 w 1848354"/>
                <a:gd name="connsiteY12" fmla="*/ 1139309 h 3171323"/>
                <a:gd name="connsiteX13" fmla="*/ 1398650 w 1848354"/>
                <a:gd name="connsiteY13" fmla="*/ 853559 h 3171323"/>
                <a:gd name="connsiteX14" fmla="*/ 1652650 w 1848354"/>
                <a:gd name="connsiteY14" fmla="*/ 472559 h 3171323"/>
                <a:gd name="connsiteX15" fmla="*/ 1805050 w 1848354"/>
                <a:gd name="connsiteY15" fmla="*/ 320159 h 3171323"/>
                <a:gd name="connsiteX16" fmla="*/ 1716150 w 1848354"/>
                <a:gd name="connsiteY16" fmla="*/ 2659 h 3171323"/>
                <a:gd name="connsiteX17" fmla="*/ 471550 w 1848354"/>
                <a:gd name="connsiteY17" fmla="*/ 180459 h 3171323"/>
                <a:gd name="connsiteX18" fmla="*/ 14350 w 1848354"/>
                <a:gd name="connsiteY18" fmla="*/ 409059 h 3171323"/>
                <a:gd name="connsiteX0" fmla="*/ 14350 w 1848354"/>
                <a:gd name="connsiteY0" fmla="*/ 409059 h 3171323"/>
                <a:gd name="connsiteX1" fmla="*/ 141350 w 1848354"/>
                <a:gd name="connsiteY1" fmla="*/ 726559 h 3171323"/>
                <a:gd name="connsiteX2" fmla="*/ 408050 w 1848354"/>
                <a:gd name="connsiteY2" fmla="*/ 815459 h 3171323"/>
                <a:gd name="connsiteX3" fmla="*/ 509650 w 1848354"/>
                <a:gd name="connsiteY3" fmla="*/ 1145659 h 3171323"/>
                <a:gd name="connsiteX4" fmla="*/ 560450 w 1848354"/>
                <a:gd name="connsiteY4" fmla="*/ 1552059 h 3171323"/>
                <a:gd name="connsiteX5" fmla="*/ 306450 w 1848354"/>
                <a:gd name="connsiteY5" fmla="*/ 1475859 h 3171323"/>
                <a:gd name="connsiteX6" fmla="*/ 255650 w 1848354"/>
                <a:gd name="connsiteY6" fmla="*/ 1971159 h 3171323"/>
                <a:gd name="connsiteX7" fmla="*/ 382650 w 1848354"/>
                <a:gd name="connsiteY7" fmla="*/ 2783959 h 3171323"/>
                <a:gd name="connsiteX8" fmla="*/ 763650 w 1848354"/>
                <a:gd name="connsiteY8" fmla="*/ 3126859 h 3171323"/>
                <a:gd name="connsiteX9" fmla="*/ 1055750 w 1848354"/>
                <a:gd name="connsiteY9" fmla="*/ 3126859 h 3171323"/>
                <a:gd name="connsiteX10" fmla="*/ 1297050 w 1848354"/>
                <a:gd name="connsiteY10" fmla="*/ 2758559 h 3171323"/>
                <a:gd name="connsiteX11" fmla="*/ 1208150 w 1848354"/>
                <a:gd name="connsiteY11" fmla="*/ 1996559 h 3171323"/>
                <a:gd name="connsiteX12" fmla="*/ 1303400 w 1848354"/>
                <a:gd name="connsiteY12" fmla="*/ 1139309 h 3171323"/>
                <a:gd name="connsiteX13" fmla="*/ 1398650 w 1848354"/>
                <a:gd name="connsiteY13" fmla="*/ 853559 h 3171323"/>
                <a:gd name="connsiteX14" fmla="*/ 1570100 w 1848354"/>
                <a:gd name="connsiteY14" fmla="*/ 720209 h 3171323"/>
                <a:gd name="connsiteX15" fmla="*/ 1652650 w 1848354"/>
                <a:gd name="connsiteY15" fmla="*/ 472559 h 3171323"/>
                <a:gd name="connsiteX16" fmla="*/ 1805050 w 1848354"/>
                <a:gd name="connsiteY16" fmla="*/ 320159 h 3171323"/>
                <a:gd name="connsiteX17" fmla="*/ 1716150 w 1848354"/>
                <a:gd name="connsiteY17" fmla="*/ 2659 h 3171323"/>
                <a:gd name="connsiteX18" fmla="*/ 471550 w 1848354"/>
                <a:gd name="connsiteY18" fmla="*/ 180459 h 3171323"/>
                <a:gd name="connsiteX19" fmla="*/ 14350 w 1848354"/>
                <a:gd name="connsiteY19" fmla="*/ 409059 h 3171323"/>
                <a:gd name="connsiteX0" fmla="*/ 14350 w 1846890"/>
                <a:gd name="connsiteY0" fmla="*/ 409059 h 3171323"/>
                <a:gd name="connsiteX1" fmla="*/ 141350 w 1846890"/>
                <a:gd name="connsiteY1" fmla="*/ 726559 h 3171323"/>
                <a:gd name="connsiteX2" fmla="*/ 408050 w 1846890"/>
                <a:gd name="connsiteY2" fmla="*/ 815459 h 3171323"/>
                <a:gd name="connsiteX3" fmla="*/ 509650 w 1846890"/>
                <a:gd name="connsiteY3" fmla="*/ 1145659 h 3171323"/>
                <a:gd name="connsiteX4" fmla="*/ 560450 w 1846890"/>
                <a:gd name="connsiteY4" fmla="*/ 1552059 h 3171323"/>
                <a:gd name="connsiteX5" fmla="*/ 306450 w 1846890"/>
                <a:gd name="connsiteY5" fmla="*/ 1475859 h 3171323"/>
                <a:gd name="connsiteX6" fmla="*/ 255650 w 1846890"/>
                <a:gd name="connsiteY6" fmla="*/ 1971159 h 3171323"/>
                <a:gd name="connsiteX7" fmla="*/ 382650 w 1846890"/>
                <a:gd name="connsiteY7" fmla="*/ 2783959 h 3171323"/>
                <a:gd name="connsiteX8" fmla="*/ 763650 w 1846890"/>
                <a:gd name="connsiteY8" fmla="*/ 3126859 h 3171323"/>
                <a:gd name="connsiteX9" fmla="*/ 1055750 w 1846890"/>
                <a:gd name="connsiteY9" fmla="*/ 3126859 h 3171323"/>
                <a:gd name="connsiteX10" fmla="*/ 1297050 w 1846890"/>
                <a:gd name="connsiteY10" fmla="*/ 2758559 h 3171323"/>
                <a:gd name="connsiteX11" fmla="*/ 1208150 w 1846890"/>
                <a:gd name="connsiteY11" fmla="*/ 1996559 h 3171323"/>
                <a:gd name="connsiteX12" fmla="*/ 1303400 w 1846890"/>
                <a:gd name="connsiteY12" fmla="*/ 1139309 h 3171323"/>
                <a:gd name="connsiteX13" fmla="*/ 1398650 w 1846890"/>
                <a:gd name="connsiteY13" fmla="*/ 853559 h 3171323"/>
                <a:gd name="connsiteX14" fmla="*/ 1570100 w 1846890"/>
                <a:gd name="connsiteY14" fmla="*/ 720209 h 3171323"/>
                <a:gd name="connsiteX15" fmla="*/ 1678050 w 1846890"/>
                <a:gd name="connsiteY15" fmla="*/ 555109 h 3171323"/>
                <a:gd name="connsiteX16" fmla="*/ 1805050 w 1846890"/>
                <a:gd name="connsiteY16" fmla="*/ 320159 h 3171323"/>
                <a:gd name="connsiteX17" fmla="*/ 1716150 w 1846890"/>
                <a:gd name="connsiteY17" fmla="*/ 2659 h 3171323"/>
                <a:gd name="connsiteX18" fmla="*/ 471550 w 1846890"/>
                <a:gd name="connsiteY18" fmla="*/ 180459 h 3171323"/>
                <a:gd name="connsiteX19" fmla="*/ 14350 w 1846890"/>
                <a:gd name="connsiteY19" fmla="*/ 409059 h 3171323"/>
                <a:gd name="connsiteX0" fmla="*/ 13005 w 1845545"/>
                <a:gd name="connsiteY0" fmla="*/ 409059 h 3171323"/>
                <a:gd name="connsiteX1" fmla="*/ 149530 w 1845545"/>
                <a:gd name="connsiteY1" fmla="*/ 758309 h 3171323"/>
                <a:gd name="connsiteX2" fmla="*/ 406705 w 1845545"/>
                <a:gd name="connsiteY2" fmla="*/ 815459 h 3171323"/>
                <a:gd name="connsiteX3" fmla="*/ 508305 w 1845545"/>
                <a:gd name="connsiteY3" fmla="*/ 1145659 h 3171323"/>
                <a:gd name="connsiteX4" fmla="*/ 559105 w 1845545"/>
                <a:gd name="connsiteY4" fmla="*/ 1552059 h 3171323"/>
                <a:gd name="connsiteX5" fmla="*/ 305105 w 1845545"/>
                <a:gd name="connsiteY5" fmla="*/ 1475859 h 3171323"/>
                <a:gd name="connsiteX6" fmla="*/ 254305 w 1845545"/>
                <a:gd name="connsiteY6" fmla="*/ 1971159 h 3171323"/>
                <a:gd name="connsiteX7" fmla="*/ 381305 w 1845545"/>
                <a:gd name="connsiteY7" fmla="*/ 2783959 h 3171323"/>
                <a:gd name="connsiteX8" fmla="*/ 762305 w 1845545"/>
                <a:gd name="connsiteY8" fmla="*/ 3126859 h 3171323"/>
                <a:gd name="connsiteX9" fmla="*/ 1054405 w 1845545"/>
                <a:gd name="connsiteY9" fmla="*/ 3126859 h 3171323"/>
                <a:gd name="connsiteX10" fmla="*/ 1295705 w 1845545"/>
                <a:gd name="connsiteY10" fmla="*/ 2758559 h 3171323"/>
                <a:gd name="connsiteX11" fmla="*/ 1206805 w 1845545"/>
                <a:gd name="connsiteY11" fmla="*/ 1996559 h 3171323"/>
                <a:gd name="connsiteX12" fmla="*/ 1302055 w 1845545"/>
                <a:gd name="connsiteY12" fmla="*/ 1139309 h 3171323"/>
                <a:gd name="connsiteX13" fmla="*/ 1397305 w 1845545"/>
                <a:gd name="connsiteY13" fmla="*/ 853559 h 3171323"/>
                <a:gd name="connsiteX14" fmla="*/ 1568755 w 1845545"/>
                <a:gd name="connsiteY14" fmla="*/ 720209 h 3171323"/>
                <a:gd name="connsiteX15" fmla="*/ 1676705 w 1845545"/>
                <a:gd name="connsiteY15" fmla="*/ 555109 h 3171323"/>
                <a:gd name="connsiteX16" fmla="*/ 1803705 w 1845545"/>
                <a:gd name="connsiteY16" fmla="*/ 320159 h 3171323"/>
                <a:gd name="connsiteX17" fmla="*/ 1714805 w 1845545"/>
                <a:gd name="connsiteY17" fmla="*/ 2659 h 3171323"/>
                <a:gd name="connsiteX18" fmla="*/ 470205 w 1845545"/>
                <a:gd name="connsiteY18" fmla="*/ 180459 h 3171323"/>
                <a:gd name="connsiteX19" fmla="*/ 13005 w 1845545"/>
                <a:gd name="connsiteY19" fmla="*/ 409059 h 3171323"/>
                <a:gd name="connsiteX0" fmla="*/ 13042 w 1845582"/>
                <a:gd name="connsiteY0" fmla="*/ 409059 h 3171323"/>
                <a:gd name="connsiteX1" fmla="*/ 149567 w 1845582"/>
                <a:gd name="connsiteY1" fmla="*/ 758309 h 3171323"/>
                <a:gd name="connsiteX2" fmla="*/ 409917 w 1845582"/>
                <a:gd name="connsiteY2" fmla="*/ 856734 h 3171323"/>
                <a:gd name="connsiteX3" fmla="*/ 508342 w 1845582"/>
                <a:gd name="connsiteY3" fmla="*/ 1145659 h 3171323"/>
                <a:gd name="connsiteX4" fmla="*/ 559142 w 1845582"/>
                <a:gd name="connsiteY4" fmla="*/ 1552059 h 3171323"/>
                <a:gd name="connsiteX5" fmla="*/ 305142 w 1845582"/>
                <a:gd name="connsiteY5" fmla="*/ 1475859 h 3171323"/>
                <a:gd name="connsiteX6" fmla="*/ 254342 w 1845582"/>
                <a:gd name="connsiteY6" fmla="*/ 1971159 h 3171323"/>
                <a:gd name="connsiteX7" fmla="*/ 381342 w 1845582"/>
                <a:gd name="connsiteY7" fmla="*/ 2783959 h 3171323"/>
                <a:gd name="connsiteX8" fmla="*/ 762342 w 1845582"/>
                <a:gd name="connsiteY8" fmla="*/ 3126859 h 3171323"/>
                <a:gd name="connsiteX9" fmla="*/ 1054442 w 1845582"/>
                <a:gd name="connsiteY9" fmla="*/ 3126859 h 3171323"/>
                <a:gd name="connsiteX10" fmla="*/ 1295742 w 1845582"/>
                <a:gd name="connsiteY10" fmla="*/ 2758559 h 3171323"/>
                <a:gd name="connsiteX11" fmla="*/ 1206842 w 1845582"/>
                <a:gd name="connsiteY11" fmla="*/ 1996559 h 3171323"/>
                <a:gd name="connsiteX12" fmla="*/ 1302092 w 1845582"/>
                <a:gd name="connsiteY12" fmla="*/ 1139309 h 3171323"/>
                <a:gd name="connsiteX13" fmla="*/ 1397342 w 1845582"/>
                <a:gd name="connsiteY13" fmla="*/ 853559 h 3171323"/>
                <a:gd name="connsiteX14" fmla="*/ 1568792 w 1845582"/>
                <a:gd name="connsiteY14" fmla="*/ 720209 h 3171323"/>
                <a:gd name="connsiteX15" fmla="*/ 1676742 w 1845582"/>
                <a:gd name="connsiteY15" fmla="*/ 555109 h 3171323"/>
                <a:gd name="connsiteX16" fmla="*/ 1803742 w 1845582"/>
                <a:gd name="connsiteY16" fmla="*/ 320159 h 3171323"/>
                <a:gd name="connsiteX17" fmla="*/ 1714842 w 1845582"/>
                <a:gd name="connsiteY17" fmla="*/ 2659 h 3171323"/>
                <a:gd name="connsiteX18" fmla="*/ 470242 w 1845582"/>
                <a:gd name="connsiteY18" fmla="*/ 180459 h 3171323"/>
                <a:gd name="connsiteX19" fmla="*/ 13042 w 1845582"/>
                <a:gd name="connsiteY19" fmla="*/ 409059 h 3171323"/>
                <a:gd name="connsiteX0" fmla="*/ 14014 w 1846554"/>
                <a:gd name="connsiteY0" fmla="*/ 409059 h 3171323"/>
                <a:gd name="connsiteX1" fmla="*/ 150539 w 1846554"/>
                <a:gd name="connsiteY1" fmla="*/ 758309 h 3171323"/>
                <a:gd name="connsiteX2" fmla="*/ 410889 w 1846554"/>
                <a:gd name="connsiteY2" fmla="*/ 856734 h 3171323"/>
                <a:gd name="connsiteX3" fmla="*/ 509314 w 1846554"/>
                <a:gd name="connsiteY3" fmla="*/ 1145659 h 3171323"/>
                <a:gd name="connsiteX4" fmla="*/ 560114 w 1846554"/>
                <a:gd name="connsiteY4" fmla="*/ 1552059 h 3171323"/>
                <a:gd name="connsiteX5" fmla="*/ 306114 w 1846554"/>
                <a:gd name="connsiteY5" fmla="*/ 1475859 h 3171323"/>
                <a:gd name="connsiteX6" fmla="*/ 255314 w 1846554"/>
                <a:gd name="connsiteY6" fmla="*/ 1971159 h 3171323"/>
                <a:gd name="connsiteX7" fmla="*/ 382314 w 1846554"/>
                <a:gd name="connsiteY7" fmla="*/ 2783959 h 3171323"/>
                <a:gd name="connsiteX8" fmla="*/ 763314 w 1846554"/>
                <a:gd name="connsiteY8" fmla="*/ 3126859 h 3171323"/>
                <a:gd name="connsiteX9" fmla="*/ 1055414 w 1846554"/>
                <a:gd name="connsiteY9" fmla="*/ 3126859 h 3171323"/>
                <a:gd name="connsiteX10" fmla="*/ 1296714 w 1846554"/>
                <a:gd name="connsiteY10" fmla="*/ 2758559 h 3171323"/>
                <a:gd name="connsiteX11" fmla="*/ 1207814 w 1846554"/>
                <a:gd name="connsiteY11" fmla="*/ 1996559 h 3171323"/>
                <a:gd name="connsiteX12" fmla="*/ 1303064 w 1846554"/>
                <a:gd name="connsiteY12" fmla="*/ 1139309 h 3171323"/>
                <a:gd name="connsiteX13" fmla="*/ 1398314 w 1846554"/>
                <a:gd name="connsiteY13" fmla="*/ 853559 h 3171323"/>
                <a:gd name="connsiteX14" fmla="*/ 1569764 w 1846554"/>
                <a:gd name="connsiteY14" fmla="*/ 720209 h 3171323"/>
                <a:gd name="connsiteX15" fmla="*/ 1677714 w 1846554"/>
                <a:gd name="connsiteY15" fmla="*/ 555109 h 3171323"/>
                <a:gd name="connsiteX16" fmla="*/ 1804714 w 1846554"/>
                <a:gd name="connsiteY16" fmla="*/ 320159 h 3171323"/>
                <a:gd name="connsiteX17" fmla="*/ 1715814 w 1846554"/>
                <a:gd name="connsiteY17" fmla="*/ 2659 h 3171323"/>
                <a:gd name="connsiteX18" fmla="*/ 471214 w 1846554"/>
                <a:gd name="connsiteY18" fmla="*/ 180459 h 3171323"/>
                <a:gd name="connsiteX19" fmla="*/ 14014 w 1846554"/>
                <a:gd name="connsiteY19" fmla="*/ 409059 h 3171323"/>
                <a:gd name="connsiteX0" fmla="*/ 11887 w 1844427"/>
                <a:gd name="connsiteY0" fmla="*/ 409059 h 3171323"/>
                <a:gd name="connsiteX1" fmla="*/ 148412 w 1844427"/>
                <a:gd name="connsiteY1" fmla="*/ 758309 h 3171323"/>
                <a:gd name="connsiteX2" fmla="*/ 303987 w 1844427"/>
                <a:gd name="connsiteY2" fmla="*/ 878959 h 3171323"/>
                <a:gd name="connsiteX3" fmla="*/ 507187 w 1844427"/>
                <a:gd name="connsiteY3" fmla="*/ 1145659 h 3171323"/>
                <a:gd name="connsiteX4" fmla="*/ 557987 w 1844427"/>
                <a:gd name="connsiteY4" fmla="*/ 1552059 h 3171323"/>
                <a:gd name="connsiteX5" fmla="*/ 303987 w 1844427"/>
                <a:gd name="connsiteY5" fmla="*/ 1475859 h 3171323"/>
                <a:gd name="connsiteX6" fmla="*/ 253187 w 1844427"/>
                <a:gd name="connsiteY6" fmla="*/ 1971159 h 3171323"/>
                <a:gd name="connsiteX7" fmla="*/ 380187 w 1844427"/>
                <a:gd name="connsiteY7" fmla="*/ 2783959 h 3171323"/>
                <a:gd name="connsiteX8" fmla="*/ 761187 w 1844427"/>
                <a:gd name="connsiteY8" fmla="*/ 3126859 h 3171323"/>
                <a:gd name="connsiteX9" fmla="*/ 1053287 w 1844427"/>
                <a:gd name="connsiteY9" fmla="*/ 3126859 h 3171323"/>
                <a:gd name="connsiteX10" fmla="*/ 1294587 w 1844427"/>
                <a:gd name="connsiteY10" fmla="*/ 2758559 h 3171323"/>
                <a:gd name="connsiteX11" fmla="*/ 1205687 w 1844427"/>
                <a:gd name="connsiteY11" fmla="*/ 1996559 h 3171323"/>
                <a:gd name="connsiteX12" fmla="*/ 1300937 w 1844427"/>
                <a:gd name="connsiteY12" fmla="*/ 1139309 h 3171323"/>
                <a:gd name="connsiteX13" fmla="*/ 1396187 w 1844427"/>
                <a:gd name="connsiteY13" fmla="*/ 853559 h 3171323"/>
                <a:gd name="connsiteX14" fmla="*/ 1567637 w 1844427"/>
                <a:gd name="connsiteY14" fmla="*/ 720209 h 3171323"/>
                <a:gd name="connsiteX15" fmla="*/ 1675587 w 1844427"/>
                <a:gd name="connsiteY15" fmla="*/ 555109 h 3171323"/>
                <a:gd name="connsiteX16" fmla="*/ 1802587 w 1844427"/>
                <a:gd name="connsiteY16" fmla="*/ 320159 h 3171323"/>
                <a:gd name="connsiteX17" fmla="*/ 1713687 w 1844427"/>
                <a:gd name="connsiteY17" fmla="*/ 2659 h 3171323"/>
                <a:gd name="connsiteX18" fmla="*/ 469087 w 1844427"/>
                <a:gd name="connsiteY18" fmla="*/ 180459 h 3171323"/>
                <a:gd name="connsiteX19" fmla="*/ 11887 w 1844427"/>
                <a:gd name="connsiteY19" fmla="*/ 409059 h 3171323"/>
                <a:gd name="connsiteX0" fmla="*/ 11887 w 1844427"/>
                <a:gd name="connsiteY0" fmla="*/ 409059 h 3171323"/>
                <a:gd name="connsiteX1" fmla="*/ 148412 w 1844427"/>
                <a:gd name="connsiteY1" fmla="*/ 758309 h 3171323"/>
                <a:gd name="connsiteX2" fmla="*/ 303987 w 1844427"/>
                <a:gd name="connsiteY2" fmla="*/ 878959 h 3171323"/>
                <a:gd name="connsiteX3" fmla="*/ 459562 w 1844427"/>
                <a:gd name="connsiteY3" fmla="*/ 1148834 h 3171323"/>
                <a:gd name="connsiteX4" fmla="*/ 557987 w 1844427"/>
                <a:gd name="connsiteY4" fmla="*/ 1552059 h 3171323"/>
                <a:gd name="connsiteX5" fmla="*/ 303987 w 1844427"/>
                <a:gd name="connsiteY5" fmla="*/ 1475859 h 3171323"/>
                <a:gd name="connsiteX6" fmla="*/ 253187 w 1844427"/>
                <a:gd name="connsiteY6" fmla="*/ 1971159 h 3171323"/>
                <a:gd name="connsiteX7" fmla="*/ 380187 w 1844427"/>
                <a:gd name="connsiteY7" fmla="*/ 2783959 h 3171323"/>
                <a:gd name="connsiteX8" fmla="*/ 761187 w 1844427"/>
                <a:gd name="connsiteY8" fmla="*/ 3126859 h 3171323"/>
                <a:gd name="connsiteX9" fmla="*/ 1053287 w 1844427"/>
                <a:gd name="connsiteY9" fmla="*/ 3126859 h 3171323"/>
                <a:gd name="connsiteX10" fmla="*/ 1294587 w 1844427"/>
                <a:gd name="connsiteY10" fmla="*/ 2758559 h 3171323"/>
                <a:gd name="connsiteX11" fmla="*/ 1205687 w 1844427"/>
                <a:gd name="connsiteY11" fmla="*/ 1996559 h 3171323"/>
                <a:gd name="connsiteX12" fmla="*/ 1300937 w 1844427"/>
                <a:gd name="connsiteY12" fmla="*/ 1139309 h 3171323"/>
                <a:gd name="connsiteX13" fmla="*/ 1396187 w 1844427"/>
                <a:gd name="connsiteY13" fmla="*/ 853559 h 3171323"/>
                <a:gd name="connsiteX14" fmla="*/ 1567637 w 1844427"/>
                <a:gd name="connsiteY14" fmla="*/ 720209 h 3171323"/>
                <a:gd name="connsiteX15" fmla="*/ 1675587 w 1844427"/>
                <a:gd name="connsiteY15" fmla="*/ 555109 h 3171323"/>
                <a:gd name="connsiteX16" fmla="*/ 1802587 w 1844427"/>
                <a:gd name="connsiteY16" fmla="*/ 320159 h 3171323"/>
                <a:gd name="connsiteX17" fmla="*/ 1713687 w 1844427"/>
                <a:gd name="connsiteY17" fmla="*/ 2659 h 3171323"/>
                <a:gd name="connsiteX18" fmla="*/ 469087 w 1844427"/>
                <a:gd name="connsiteY18" fmla="*/ 180459 h 3171323"/>
                <a:gd name="connsiteX19" fmla="*/ 11887 w 1844427"/>
                <a:gd name="connsiteY19" fmla="*/ 409059 h 3171323"/>
                <a:gd name="connsiteX0" fmla="*/ 11887 w 1844427"/>
                <a:gd name="connsiteY0" fmla="*/ 409059 h 3171323"/>
                <a:gd name="connsiteX1" fmla="*/ 148412 w 1844427"/>
                <a:gd name="connsiteY1" fmla="*/ 758309 h 3171323"/>
                <a:gd name="connsiteX2" fmla="*/ 303987 w 1844427"/>
                <a:gd name="connsiteY2" fmla="*/ 878959 h 3171323"/>
                <a:gd name="connsiteX3" fmla="*/ 459562 w 1844427"/>
                <a:gd name="connsiteY3" fmla="*/ 1148834 h 3171323"/>
                <a:gd name="connsiteX4" fmla="*/ 478612 w 1844427"/>
                <a:gd name="connsiteY4" fmla="*/ 1504434 h 3171323"/>
                <a:gd name="connsiteX5" fmla="*/ 303987 w 1844427"/>
                <a:gd name="connsiteY5" fmla="*/ 1475859 h 3171323"/>
                <a:gd name="connsiteX6" fmla="*/ 253187 w 1844427"/>
                <a:gd name="connsiteY6" fmla="*/ 1971159 h 3171323"/>
                <a:gd name="connsiteX7" fmla="*/ 380187 w 1844427"/>
                <a:gd name="connsiteY7" fmla="*/ 2783959 h 3171323"/>
                <a:gd name="connsiteX8" fmla="*/ 761187 w 1844427"/>
                <a:gd name="connsiteY8" fmla="*/ 3126859 h 3171323"/>
                <a:gd name="connsiteX9" fmla="*/ 1053287 w 1844427"/>
                <a:gd name="connsiteY9" fmla="*/ 3126859 h 3171323"/>
                <a:gd name="connsiteX10" fmla="*/ 1294587 w 1844427"/>
                <a:gd name="connsiteY10" fmla="*/ 2758559 h 3171323"/>
                <a:gd name="connsiteX11" fmla="*/ 1205687 w 1844427"/>
                <a:gd name="connsiteY11" fmla="*/ 1996559 h 3171323"/>
                <a:gd name="connsiteX12" fmla="*/ 1300937 w 1844427"/>
                <a:gd name="connsiteY12" fmla="*/ 1139309 h 3171323"/>
                <a:gd name="connsiteX13" fmla="*/ 1396187 w 1844427"/>
                <a:gd name="connsiteY13" fmla="*/ 853559 h 3171323"/>
                <a:gd name="connsiteX14" fmla="*/ 1567637 w 1844427"/>
                <a:gd name="connsiteY14" fmla="*/ 720209 h 3171323"/>
                <a:gd name="connsiteX15" fmla="*/ 1675587 w 1844427"/>
                <a:gd name="connsiteY15" fmla="*/ 555109 h 3171323"/>
                <a:gd name="connsiteX16" fmla="*/ 1802587 w 1844427"/>
                <a:gd name="connsiteY16" fmla="*/ 320159 h 3171323"/>
                <a:gd name="connsiteX17" fmla="*/ 1713687 w 1844427"/>
                <a:gd name="connsiteY17" fmla="*/ 2659 h 3171323"/>
                <a:gd name="connsiteX18" fmla="*/ 469087 w 1844427"/>
                <a:gd name="connsiteY18" fmla="*/ 180459 h 3171323"/>
                <a:gd name="connsiteX19" fmla="*/ 11887 w 1844427"/>
                <a:gd name="connsiteY19" fmla="*/ 409059 h 3171323"/>
                <a:gd name="connsiteX0" fmla="*/ 11887 w 1844427"/>
                <a:gd name="connsiteY0" fmla="*/ 409059 h 3161810"/>
                <a:gd name="connsiteX1" fmla="*/ 148412 w 1844427"/>
                <a:gd name="connsiteY1" fmla="*/ 758309 h 3161810"/>
                <a:gd name="connsiteX2" fmla="*/ 303987 w 1844427"/>
                <a:gd name="connsiteY2" fmla="*/ 878959 h 3161810"/>
                <a:gd name="connsiteX3" fmla="*/ 459562 w 1844427"/>
                <a:gd name="connsiteY3" fmla="*/ 1148834 h 3161810"/>
                <a:gd name="connsiteX4" fmla="*/ 478612 w 1844427"/>
                <a:gd name="connsiteY4" fmla="*/ 1504434 h 3161810"/>
                <a:gd name="connsiteX5" fmla="*/ 303987 w 1844427"/>
                <a:gd name="connsiteY5" fmla="*/ 1475859 h 3161810"/>
                <a:gd name="connsiteX6" fmla="*/ 253187 w 1844427"/>
                <a:gd name="connsiteY6" fmla="*/ 1971159 h 3161810"/>
                <a:gd name="connsiteX7" fmla="*/ 380187 w 1844427"/>
                <a:gd name="connsiteY7" fmla="*/ 2783959 h 3161810"/>
                <a:gd name="connsiteX8" fmla="*/ 548462 w 1844427"/>
                <a:gd name="connsiteY8" fmla="*/ 2952234 h 3161810"/>
                <a:gd name="connsiteX9" fmla="*/ 761187 w 1844427"/>
                <a:gd name="connsiteY9" fmla="*/ 3126859 h 3161810"/>
                <a:gd name="connsiteX10" fmla="*/ 1053287 w 1844427"/>
                <a:gd name="connsiteY10" fmla="*/ 3126859 h 3161810"/>
                <a:gd name="connsiteX11" fmla="*/ 1294587 w 1844427"/>
                <a:gd name="connsiteY11" fmla="*/ 2758559 h 3161810"/>
                <a:gd name="connsiteX12" fmla="*/ 1205687 w 1844427"/>
                <a:gd name="connsiteY12" fmla="*/ 1996559 h 3161810"/>
                <a:gd name="connsiteX13" fmla="*/ 1300937 w 1844427"/>
                <a:gd name="connsiteY13" fmla="*/ 1139309 h 3161810"/>
                <a:gd name="connsiteX14" fmla="*/ 1396187 w 1844427"/>
                <a:gd name="connsiteY14" fmla="*/ 853559 h 3161810"/>
                <a:gd name="connsiteX15" fmla="*/ 1567637 w 1844427"/>
                <a:gd name="connsiteY15" fmla="*/ 720209 h 3161810"/>
                <a:gd name="connsiteX16" fmla="*/ 1675587 w 1844427"/>
                <a:gd name="connsiteY16" fmla="*/ 555109 h 3161810"/>
                <a:gd name="connsiteX17" fmla="*/ 1802587 w 1844427"/>
                <a:gd name="connsiteY17" fmla="*/ 320159 h 3161810"/>
                <a:gd name="connsiteX18" fmla="*/ 1713687 w 1844427"/>
                <a:gd name="connsiteY18" fmla="*/ 2659 h 3161810"/>
                <a:gd name="connsiteX19" fmla="*/ 469087 w 1844427"/>
                <a:gd name="connsiteY19" fmla="*/ 180459 h 3161810"/>
                <a:gd name="connsiteX20" fmla="*/ 11887 w 1844427"/>
                <a:gd name="connsiteY20" fmla="*/ 409059 h 3161810"/>
                <a:gd name="connsiteX0" fmla="*/ 53446 w 1977496"/>
                <a:gd name="connsiteY0" fmla="*/ 429683 h 3208866"/>
                <a:gd name="connsiteX1" fmla="*/ 189971 w 1977496"/>
                <a:gd name="connsiteY1" fmla="*/ 778933 h 3208866"/>
                <a:gd name="connsiteX2" fmla="*/ 345546 w 1977496"/>
                <a:gd name="connsiteY2" fmla="*/ 899583 h 3208866"/>
                <a:gd name="connsiteX3" fmla="*/ 501121 w 1977496"/>
                <a:gd name="connsiteY3" fmla="*/ 1169458 h 3208866"/>
                <a:gd name="connsiteX4" fmla="*/ 520171 w 1977496"/>
                <a:gd name="connsiteY4" fmla="*/ 1525058 h 3208866"/>
                <a:gd name="connsiteX5" fmla="*/ 551408 w 1977496"/>
                <a:gd name="connsiteY5" fmla="*/ 1743074 h 3208866"/>
                <a:gd name="connsiteX6" fmla="*/ 294746 w 1977496"/>
                <a:gd name="connsiteY6" fmla="*/ 1991783 h 3208866"/>
                <a:gd name="connsiteX7" fmla="*/ 421746 w 1977496"/>
                <a:gd name="connsiteY7" fmla="*/ 2804583 h 3208866"/>
                <a:gd name="connsiteX8" fmla="*/ 590021 w 1977496"/>
                <a:gd name="connsiteY8" fmla="*/ 2972858 h 3208866"/>
                <a:gd name="connsiteX9" fmla="*/ 802746 w 1977496"/>
                <a:gd name="connsiteY9" fmla="*/ 3147483 h 3208866"/>
                <a:gd name="connsiteX10" fmla="*/ 1094846 w 1977496"/>
                <a:gd name="connsiteY10" fmla="*/ 3147483 h 3208866"/>
                <a:gd name="connsiteX11" fmla="*/ 1336146 w 1977496"/>
                <a:gd name="connsiteY11" fmla="*/ 2779183 h 3208866"/>
                <a:gd name="connsiteX12" fmla="*/ 1247246 w 1977496"/>
                <a:gd name="connsiteY12" fmla="*/ 2017183 h 3208866"/>
                <a:gd name="connsiteX13" fmla="*/ 1342496 w 1977496"/>
                <a:gd name="connsiteY13" fmla="*/ 1159933 h 3208866"/>
                <a:gd name="connsiteX14" fmla="*/ 1437746 w 1977496"/>
                <a:gd name="connsiteY14" fmla="*/ 874183 h 3208866"/>
                <a:gd name="connsiteX15" fmla="*/ 1609196 w 1977496"/>
                <a:gd name="connsiteY15" fmla="*/ 740833 h 3208866"/>
                <a:gd name="connsiteX16" fmla="*/ 1717146 w 1977496"/>
                <a:gd name="connsiteY16" fmla="*/ 575733 h 3208866"/>
                <a:gd name="connsiteX17" fmla="*/ 1844146 w 1977496"/>
                <a:gd name="connsiteY17" fmla="*/ 340783 h 3208866"/>
                <a:gd name="connsiteX18" fmla="*/ 1755246 w 1977496"/>
                <a:gd name="connsiteY18" fmla="*/ 23283 h 3208866"/>
                <a:gd name="connsiteX19" fmla="*/ 510646 w 1977496"/>
                <a:gd name="connsiteY19" fmla="*/ 201083 h 3208866"/>
                <a:gd name="connsiteX20" fmla="*/ 53446 w 1977496"/>
                <a:gd name="connsiteY20" fmla="*/ 429683 h 3208866"/>
                <a:gd name="connsiteX0" fmla="*/ 53446 w 1977496"/>
                <a:gd name="connsiteY0" fmla="*/ 429683 h 3208866"/>
                <a:gd name="connsiteX1" fmla="*/ 189971 w 1977496"/>
                <a:gd name="connsiteY1" fmla="*/ 778933 h 3208866"/>
                <a:gd name="connsiteX2" fmla="*/ 345546 w 1977496"/>
                <a:gd name="connsiteY2" fmla="*/ 899583 h 3208866"/>
                <a:gd name="connsiteX3" fmla="*/ 501121 w 1977496"/>
                <a:gd name="connsiteY3" fmla="*/ 1169458 h 3208866"/>
                <a:gd name="connsiteX4" fmla="*/ 520171 w 1977496"/>
                <a:gd name="connsiteY4" fmla="*/ 1525058 h 3208866"/>
                <a:gd name="connsiteX5" fmla="*/ 551408 w 1977496"/>
                <a:gd name="connsiteY5" fmla="*/ 1743074 h 3208866"/>
                <a:gd name="connsiteX6" fmla="*/ 593001 w 1977496"/>
                <a:gd name="connsiteY6" fmla="*/ 2083655 h 3208866"/>
                <a:gd name="connsiteX7" fmla="*/ 421746 w 1977496"/>
                <a:gd name="connsiteY7" fmla="*/ 2804583 h 3208866"/>
                <a:gd name="connsiteX8" fmla="*/ 590021 w 1977496"/>
                <a:gd name="connsiteY8" fmla="*/ 2972858 h 3208866"/>
                <a:gd name="connsiteX9" fmla="*/ 802746 w 1977496"/>
                <a:gd name="connsiteY9" fmla="*/ 3147483 h 3208866"/>
                <a:gd name="connsiteX10" fmla="*/ 1094846 w 1977496"/>
                <a:gd name="connsiteY10" fmla="*/ 3147483 h 3208866"/>
                <a:gd name="connsiteX11" fmla="*/ 1336146 w 1977496"/>
                <a:gd name="connsiteY11" fmla="*/ 2779183 h 3208866"/>
                <a:gd name="connsiteX12" fmla="*/ 1247246 w 1977496"/>
                <a:gd name="connsiteY12" fmla="*/ 2017183 h 3208866"/>
                <a:gd name="connsiteX13" fmla="*/ 1342496 w 1977496"/>
                <a:gd name="connsiteY13" fmla="*/ 1159933 h 3208866"/>
                <a:gd name="connsiteX14" fmla="*/ 1437746 w 1977496"/>
                <a:gd name="connsiteY14" fmla="*/ 874183 h 3208866"/>
                <a:gd name="connsiteX15" fmla="*/ 1609196 w 1977496"/>
                <a:gd name="connsiteY15" fmla="*/ 740833 h 3208866"/>
                <a:gd name="connsiteX16" fmla="*/ 1717146 w 1977496"/>
                <a:gd name="connsiteY16" fmla="*/ 575733 h 3208866"/>
                <a:gd name="connsiteX17" fmla="*/ 1844146 w 1977496"/>
                <a:gd name="connsiteY17" fmla="*/ 340783 h 3208866"/>
                <a:gd name="connsiteX18" fmla="*/ 1755246 w 1977496"/>
                <a:gd name="connsiteY18" fmla="*/ 23283 h 3208866"/>
                <a:gd name="connsiteX19" fmla="*/ 510646 w 1977496"/>
                <a:gd name="connsiteY19" fmla="*/ 201083 h 3208866"/>
                <a:gd name="connsiteX20" fmla="*/ 53446 w 1977496"/>
                <a:gd name="connsiteY20" fmla="*/ 429683 h 3208866"/>
                <a:gd name="connsiteX0" fmla="*/ 53446 w 1977496"/>
                <a:gd name="connsiteY0" fmla="*/ 429683 h 3208866"/>
                <a:gd name="connsiteX1" fmla="*/ 189971 w 1977496"/>
                <a:gd name="connsiteY1" fmla="*/ 778933 h 3208866"/>
                <a:gd name="connsiteX2" fmla="*/ 345546 w 1977496"/>
                <a:gd name="connsiteY2" fmla="*/ 899583 h 3208866"/>
                <a:gd name="connsiteX3" fmla="*/ 501121 w 1977496"/>
                <a:gd name="connsiteY3" fmla="*/ 1169458 h 3208866"/>
                <a:gd name="connsiteX4" fmla="*/ 520171 w 1977496"/>
                <a:gd name="connsiteY4" fmla="*/ 1525058 h 3208866"/>
                <a:gd name="connsiteX5" fmla="*/ 551408 w 1977496"/>
                <a:gd name="connsiteY5" fmla="*/ 1743074 h 3208866"/>
                <a:gd name="connsiteX6" fmla="*/ 593001 w 1977496"/>
                <a:gd name="connsiteY6" fmla="*/ 2083655 h 3208866"/>
                <a:gd name="connsiteX7" fmla="*/ 421746 w 1977496"/>
                <a:gd name="connsiteY7" fmla="*/ 2804583 h 3208866"/>
                <a:gd name="connsiteX8" fmla="*/ 724306 w 1977496"/>
                <a:gd name="connsiteY8" fmla="*/ 2441710 h 3208866"/>
                <a:gd name="connsiteX9" fmla="*/ 590021 w 1977496"/>
                <a:gd name="connsiteY9" fmla="*/ 2972858 h 3208866"/>
                <a:gd name="connsiteX10" fmla="*/ 802746 w 1977496"/>
                <a:gd name="connsiteY10" fmla="*/ 3147483 h 3208866"/>
                <a:gd name="connsiteX11" fmla="*/ 1094846 w 1977496"/>
                <a:gd name="connsiteY11" fmla="*/ 3147483 h 3208866"/>
                <a:gd name="connsiteX12" fmla="*/ 1336146 w 1977496"/>
                <a:gd name="connsiteY12" fmla="*/ 2779183 h 3208866"/>
                <a:gd name="connsiteX13" fmla="*/ 1247246 w 1977496"/>
                <a:gd name="connsiteY13" fmla="*/ 2017183 h 3208866"/>
                <a:gd name="connsiteX14" fmla="*/ 1342496 w 1977496"/>
                <a:gd name="connsiteY14" fmla="*/ 1159933 h 3208866"/>
                <a:gd name="connsiteX15" fmla="*/ 1437746 w 1977496"/>
                <a:gd name="connsiteY15" fmla="*/ 874183 h 3208866"/>
                <a:gd name="connsiteX16" fmla="*/ 1609196 w 1977496"/>
                <a:gd name="connsiteY16" fmla="*/ 740833 h 3208866"/>
                <a:gd name="connsiteX17" fmla="*/ 1717146 w 1977496"/>
                <a:gd name="connsiteY17" fmla="*/ 575733 h 3208866"/>
                <a:gd name="connsiteX18" fmla="*/ 1844146 w 1977496"/>
                <a:gd name="connsiteY18" fmla="*/ 340783 h 3208866"/>
                <a:gd name="connsiteX19" fmla="*/ 1755246 w 1977496"/>
                <a:gd name="connsiteY19" fmla="*/ 23283 h 3208866"/>
                <a:gd name="connsiteX20" fmla="*/ 510646 w 1977496"/>
                <a:gd name="connsiteY20" fmla="*/ 201083 h 3208866"/>
                <a:gd name="connsiteX21" fmla="*/ 53446 w 1977496"/>
                <a:gd name="connsiteY21" fmla="*/ 429683 h 3208866"/>
                <a:gd name="connsiteX0" fmla="*/ 53446 w 1977496"/>
                <a:gd name="connsiteY0" fmla="*/ 429683 h 3208866"/>
                <a:gd name="connsiteX1" fmla="*/ 189971 w 1977496"/>
                <a:gd name="connsiteY1" fmla="*/ 778933 h 3208866"/>
                <a:gd name="connsiteX2" fmla="*/ 345546 w 1977496"/>
                <a:gd name="connsiteY2" fmla="*/ 899583 h 3208866"/>
                <a:gd name="connsiteX3" fmla="*/ 501121 w 1977496"/>
                <a:gd name="connsiteY3" fmla="*/ 1169458 h 3208866"/>
                <a:gd name="connsiteX4" fmla="*/ 520171 w 1977496"/>
                <a:gd name="connsiteY4" fmla="*/ 1525058 h 3208866"/>
                <a:gd name="connsiteX5" fmla="*/ 551408 w 1977496"/>
                <a:gd name="connsiteY5" fmla="*/ 1743074 h 3208866"/>
                <a:gd name="connsiteX6" fmla="*/ 593001 w 1977496"/>
                <a:gd name="connsiteY6" fmla="*/ 2083655 h 3208866"/>
                <a:gd name="connsiteX7" fmla="*/ 724306 w 1977496"/>
                <a:gd name="connsiteY7" fmla="*/ 2441710 h 3208866"/>
                <a:gd name="connsiteX8" fmla="*/ 590021 w 1977496"/>
                <a:gd name="connsiteY8" fmla="*/ 2972858 h 3208866"/>
                <a:gd name="connsiteX9" fmla="*/ 802746 w 1977496"/>
                <a:gd name="connsiteY9" fmla="*/ 3147483 h 3208866"/>
                <a:gd name="connsiteX10" fmla="*/ 1094846 w 1977496"/>
                <a:gd name="connsiteY10" fmla="*/ 3147483 h 3208866"/>
                <a:gd name="connsiteX11" fmla="*/ 1336146 w 1977496"/>
                <a:gd name="connsiteY11" fmla="*/ 2779183 h 3208866"/>
                <a:gd name="connsiteX12" fmla="*/ 1247246 w 1977496"/>
                <a:gd name="connsiteY12" fmla="*/ 2017183 h 3208866"/>
                <a:gd name="connsiteX13" fmla="*/ 1342496 w 1977496"/>
                <a:gd name="connsiteY13" fmla="*/ 1159933 h 3208866"/>
                <a:gd name="connsiteX14" fmla="*/ 1437746 w 1977496"/>
                <a:gd name="connsiteY14" fmla="*/ 874183 h 3208866"/>
                <a:gd name="connsiteX15" fmla="*/ 1609196 w 1977496"/>
                <a:gd name="connsiteY15" fmla="*/ 740833 h 3208866"/>
                <a:gd name="connsiteX16" fmla="*/ 1717146 w 1977496"/>
                <a:gd name="connsiteY16" fmla="*/ 575733 h 3208866"/>
                <a:gd name="connsiteX17" fmla="*/ 1844146 w 1977496"/>
                <a:gd name="connsiteY17" fmla="*/ 340783 h 3208866"/>
                <a:gd name="connsiteX18" fmla="*/ 1755246 w 1977496"/>
                <a:gd name="connsiteY18" fmla="*/ 23283 h 3208866"/>
                <a:gd name="connsiteX19" fmla="*/ 510646 w 1977496"/>
                <a:gd name="connsiteY19" fmla="*/ 201083 h 3208866"/>
                <a:gd name="connsiteX20" fmla="*/ 53446 w 1977496"/>
                <a:gd name="connsiteY20" fmla="*/ 429683 h 3208866"/>
                <a:gd name="connsiteX0" fmla="*/ 53446 w 1977496"/>
                <a:gd name="connsiteY0" fmla="*/ 429683 h 3208866"/>
                <a:gd name="connsiteX1" fmla="*/ 189971 w 1977496"/>
                <a:gd name="connsiteY1" fmla="*/ 778933 h 3208866"/>
                <a:gd name="connsiteX2" fmla="*/ 345546 w 1977496"/>
                <a:gd name="connsiteY2" fmla="*/ 899583 h 3208866"/>
                <a:gd name="connsiteX3" fmla="*/ 306957 w 1977496"/>
                <a:gd name="connsiteY3" fmla="*/ 1097491 h 3208866"/>
                <a:gd name="connsiteX4" fmla="*/ 520171 w 1977496"/>
                <a:gd name="connsiteY4" fmla="*/ 1525058 h 3208866"/>
                <a:gd name="connsiteX5" fmla="*/ 551408 w 1977496"/>
                <a:gd name="connsiteY5" fmla="*/ 1743074 h 3208866"/>
                <a:gd name="connsiteX6" fmla="*/ 593001 w 1977496"/>
                <a:gd name="connsiteY6" fmla="*/ 2083655 h 3208866"/>
                <a:gd name="connsiteX7" fmla="*/ 724306 w 1977496"/>
                <a:gd name="connsiteY7" fmla="*/ 2441710 h 3208866"/>
                <a:gd name="connsiteX8" fmla="*/ 590021 w 1977496"/>
                <a:gd name="connsiteY8" fmla="*/ 2972858 h 3208866"/>
                <a:gd name="connsiteX9" fmla="*/ 802746 w 1977496"/>
                <a:gd name="connsiteY9" fmla="*/ 3147483 h 3208866"/>
                <a:gd name="connsiteX10" fmla="*/ 1094846 w 1977496"/>
                <a:gd name="connsiteY10" fmla="*/ 3147483 h 3208866"/>
                <a:gd name="connsiteX11" fmla="*/ 1336146 w 1977496"/>
                <a:gd name="connsiteY11" fmla="*/ 2779183 h 3208866"/>
                <a:gd name="connsiteX12" fmla="*/ 1247246 w 1977496"/>
                <a:gd name="connsiteY12" fmla="*/ 2017183 h 3208866"/>
                <a:gd name="connsiteX13" fmla="*/ 1342496 w 1977496"/>
                <a:gd name="connsiteY13" fmla="*/ 1159933 h 3208866"/>
                <a:gd name="connsiteX14" fmla="*/ 1437746 w 1977496"/>
                <a:gd name="connsiteY14" fmla="*/ 874183 h 3208866"/>
                <a:gd name="connsiteX15" fmla="*/ 1609196 w 1977496"/>
                <a:gd name="connsiteY15" fmla="*/ 740833 h 3208866"/>
                <a:gd name="connsiteX16" fmla="*/ 1717146 w 1977496"/>
                <a:gd name="connsiteY16" fmla="*/ 575733 h 3208866"/>
                <a:gd name="connsiteX17" fmla="*/ 1844146 w 1977496"/>
                <a:gd name="connsiteY17" fmla="*/ 340783 h 3208866"/>
                <a:gd name="connsiteX18" fmla="*/ 1755246 w 1977496"/>
                <a:gd name="connsiteY18" fmla="*/ 23283 h 3208866"/>
                <a:gd name="connsiteX19" fmla="*/ 510646 w 1977496"/>
                <a:gd name="connsiteY19" fmla="*/ 201083 h 3208866"/>
                <a:gd name="connsiteX20" fmla="*/ 53446 w 1977496"/>
                <a:gd name="connsiteY20" fmla="*/ 429683 h 3208866"/>
                <a:gd name="connsiteX0" fmla="*/ 53446 w 1977496"/>
                <a:gd name="connsiteY0" fmla="*/ 429683 h 3208866"/>
                <a:gd name="connsiteX1" fmla="*/ 189971 w 1977496"/>
                <a:gd name="connsiteY1" fmla="*/ 778933 h 3208866"/>
                <a:gd name="connsiteX2" fmla="*/ 345546 w 1977496"/>
                <a:gd name="connsiteY2" fmla="*/ 899583 h 3208866"/>
                <a:gd name="connsiteX3" fmla="*/ 306957 w 1977496"/>
                <a:gd name="connsiteY3" fmla="*/ 1097491 h 3208866"/>
                <a:gd name="connsiteX4" fmla="*/ 520171 w 1977496"/>
                <a:gd name="connsiteY4" fmla="*/ 1525058 h 3208866"/>
                <a:gd name="connsiteX5" fmla="*/ 551408 w 1977496"/>
                <a:gd name="connsiteY5" fmla="*/ 1743074 h 3208866"/>
                <a:gd name="connsiteX6" fmla="*/ 593001 w 1977496"/>
                <a:gd name="connsiteY6" fmla="*/ 2083655 h 3208866"/>
                <a:gd name="connsiteX7" fmla="*/ 724306 w 1977496"/>
                <a:gd name="connsiteY7" fmla="*/ 2441710 h 3208866"/>
                <a:gd name="connsiteX8" fmla="*/ 590021 w 1977496"/>
                <a:gd name="connsiteY8" fmla="*/ 2972858 h 3208866"/>
                <a:gd name="connsiteX9" fmla="*/ 802746 w 1977496"/>
                <a:gd name="connsiteY9" fmla="*/ 3147483 h 3208866"/>
                <a:gd name="connsiteX10" fmla="*/ 1094846 w 1977496"/>
                <a:gd name="connsiteY10" fmla="*/ 3147483 h 3208866"/>
                <a:gd name="connsiteX11" fmla="*/ 1336146 w 1977496"/>
                <a:gd name="connsiteY11" fmla="*/ 2779183 h 3208866"/>
                <a:gd name="connsiteX12" fmla="*/ 1247246 w 1977496"/>
                <a:gd name="connsiteY12" fmla="*/ 2017183 h 3208866"/>
                <a:gd name="connsiteX13" fmla="*/ 1548359 w 1977496"/>
                <a:gd name="connsiteY13" fmla="*/ 1159933 h 3208866"/>
                <a:gd name="connsiteX14" fmla="*/ 1437746 w 1977496"/>
                <a:gd name="connsiteY14" fmla="*/ 874183 h 3208866"/>
                <a:gd name="connsiteX15" fmla="*/ 1609196 w 1977496"/>
                <a:gd name="connsiteY15" fmla="*/ 740833 h 3208866"/>
                <a:gd name="connsiteX16" fmla="*/ 1717146 w 1977496"/>
                <a:gd name="connsiteY16" fmla="*/ 575733 h 3208866"/>
                <a:gd name="connsiteX17" fmla="*/ 1844146 w 1977496"/>
                <a:gd name="connsiteY17" fmla="*/ 340783 h 3208866"/>
                <a:gd name="connsiteX18" fmla="*/ 1755246 w 1977496"/>
                <a:gd name="connsiteY18" fmla="*/ 23283 h 3208866"/>
                <a:gd name="connsiteX19" fmla="*/ 510646 w 1977496"/>
                <a:gd name="connsiteY19" fmla="*/ 201083 h 3208866"/>
                <a:gd name="connsiteX20" fmla="*/ 53446 w 1977496"/>
                <a:gd name="connsiteY20" fmla="*/ 429683 h 3208866"/>
                <a:gd name="connsiteX0" fmla="*/ 53446 w 1977496"/>
                <a:gd name="connsiteY0" fmla="*/ 429683 h 3208866"/>
                <a:gd name="connsiteX1" fmla="*/ 189971 w 1977496"/>
                <a:gd name="connsiteY1" fmla="*/ 778933 h 3208866"/>
                <a:gd name="connsiteX2" fmla="*/ 345546 w 1977496"/>
                <a:gd name="connsiteY2" fmla="*/ 899583 h 3208866"/>
                <a:gd name="connsiteX3" fmla="*/ 306957 w 1977496"/>
                <a:gd name="connsiteY3" fmla="*/ 1097491 h 3208866"/>
                <a:gd name="connsiteX4" fmla="*/ 520171 w 1977496"/>
                <a:gd name="connsiteY4" fmla="*/ 1525058 h 3208866"/>
                <a:gd name="connsiteX5" fmla="*/ 551408 w 1977496"/>
                <a:gd name="connsiteY5" fmla="*/ 1743074 h 3208866"/>
                <a:gd name="connsiteX6" fmla="*/ 593001 w 1977496"/>
                <a:gd name="connsiteY6" fmla="*/ 2083655 h 3208866"/>
                <a:gd name="connsiteX7" fmla="*/ 724306 w 1977496"/>
                <a:gd name="connsiteY7" fmla="*/ 2441710 h 3208866"/>
                <a:gd name="connsiteX8" fmla="*/ 590021 w 1977496"/>
                <a:gd name="connsiteY8" fmla="*/ 2972858 h 3208866"/>
                <a:gd name="connsiteX9" fmla="*/ 802746 w 1977496"/>
                <a:gd name="connsiteY9" fmla="*/ 3147483 h 3208866"/>
                <a:gd name="connsiteX10" fmla="*/ 1094846 w 1977496"/>
                <a:gd name="connsiteY10" fmla="*/ 3147483 h 3208866"/>
                <a:gd name="connsiteX11" fmla="*/ 1336146 w 1977496"/>
                <a:gd name="connsiteY11" fmla="*/ 2779183 h 3208866"/>
                <a:gd name="connsiteX12" fmla="*/ 1247246 w 1977496"/>
                <a:gd name="connsiteY12" fmla="*/ 2017183 h 3208866"/>
                <a:gd name="connsiteX13" fmla="*/ 1548359 w 1977496"/>
                <a:gd name="connsiteY13" fmla="*/ 1159933 h 3208866"/>
                <a:gd name="connsiteX14" fmla="*/ 1437746 w 1977496"/>
                <a:gd name="connsiteY14" fmla="*/ 874183 h 3208866"/>
                <a:gd name="connsiteX15" fmla="*/ 1609196 w 1977496"/>
                <a:gd name="connsiteY15" fmla="*/ 740833 h 3208866"/>
                <a:gd name="connsiteX16" fmla="*/ 1717146 w 1977496"/>
                <a:gd name="connsiteY16" fmla="*/ 575733 h 3208866"/>
                <a:gd name="connsiteX17" fmla="*/ 1844146 w 1977496"/>
                <a:gd name="connsiteY17" fmla="*/ 340783 h 3208866"/>
                <a:gd name="connsiteX18" fmla="*/ 1755246 w 1977496"/>
                <a:gd name="connsiteY18" fmla="*/ 23283 h 3208866"/>
                <a:gd name="connsiteX19" fmla="*/ 510646 w 1977496"/>
                <a:gd name="connsiteY19" fmla="*/ 201083 h 3208866"/>
                <a:gd name="connsiteX20" fmla="*/ 53446 w 1977496"/>
                <a:gd name="connsiteY20" fmla="*/ 429683 h 3208866"/>
                <a:gd name="connsiteX0" fmla="*/ 368975 w 1818011"/>
                <a:gd name="connsiteY0" fmla="*/ 600778 h 3208866"/>
                <a:gd name="connsiteX1" fmla="*/ 30486 w 1818011"/>
                <a:gd name="connsiteY1" fmla="*/ 778933 h 3208866"/>
                <a:gd name="connsiteX2" fmla="*/ 186061 w 1818011"/>
                <a:gd name="connsiteY2" fmla="*/ 899583 h 3208866"/>
                <a:gd name="connsiteX3" fmla="*/ 147472 w 1818011"/>
                <a:gd name="connsiteY3" fmla="*/ 1097491 h 3208866"/>
                <a:gd name="connsiteX4" fmla="*/ 360686 w 1818011"/>
                <a:gd name="connsiteY4" fmla="*/ 1525058 h 3208866"/>
                <a:gd name="connsiteX5" fmla="*/ 391923 w 1818011"/>
                <a:gd name="connsiteY5" fmla="*/ 1743074 h 3208866"/>
                <a:gd name="connsiteX6" fmla="*/ 433516 w 1818011"/>
                <a:gd name="connsiteY6" fmla="*/ 2083655 h 3208866"/>
                <a:gd name="connsiteX7" fmla="*/ 564821 w 1818011"/>
                <a:gd name="connsiteY7" fmla="*/ 2441710 h 3208866"/>
                <a:gd name="connsiteX8" fmla="*/ 430536 w 1818011"/>
                <a:gd name="connsiteY8" fmla="*/ 2972858 h 3208866"/>
                <a:gd name="connsiteX9" fmla="*/ 643261 w 1818011"/>
                <a:gd name="connsiteY9" fmla="*/ 3147483 h 3208866"/>
                <a:gd name="connsiteX10" fmla="*/ 935361 w 1818011"/>
                <a:gd name="connsiteY10" fmla="*/ 3147483 h 3208866"/>
                <a:gd name="connsiteX11" fmla="*/ 1176661 w 1818011"/>
                <a:gd name="connsiteY11" fmla="*/ 2779183 h 3208866"/>
                <a:gd name="connsiteX12" fmla="*/ 1087761 w 1818011"/>
                <a:gd name="connsiteY12" fmla="*/ 2017183 h 3208866"/>
                <a:gd name="connsiteX13" fmla="*/ 1388874 w 1818011"/>
                <a:gd name="connsiteY13" fmla="*/ 1159933 h 3208866"/>
                <a:gd name="connsiteX14" fmla="*/ 1278261 w 1818011"/>
                <a:gd name="connsiteY14" fmla="*/ 874183 h 3208866"/>
                <a:gd name="connsiteX15" fmla="*/ 1449711 w 1818011"/>
                <a:gd name="connsiteY15" fmla="*/ 740833 h 3208866"/>
                <a:gd name="connsiteX16" fmla="*/ 1557661 w 1818011"/>
                <a:gd name="connsiteY16" fmla="*/ 575733 h 3208866"/>
                <a:gd name="connsiteX17" fmla="*/ 1684661 w 1818011"/>
                <a:gd name="connsiteY17" fmla="*/ 340783 h 3208866"/>
                <a:gd name="connsiteX18" fmla="*/ 1595761 w 1818011"/>
                <a:gd name="connsiteY18" fmla="*/ 23283 h 3208866"/>
                <a:gd name="connsiteX19" fmla="*/ 351161 w 1818011"/>
                <a:gd name="connsiteY19" fmla="*/ 201083 h 3208866"/>
                <a:gd name="connsiteX20" fmla="*/ 368975 w 1818011"/>
                <a:gd name="connsiteY20" fmla="*/ 600778 h 3208866"/>
                <a:gd name="connsiteX0" fmla="*/ 368975 w 1818011"/>
                <a:gd name="connsiteY0" fmla="*/ 600778 h 3208866"/>
                <a:gd name="connsiteX1" fmla="*/ 30486 w 1818011"/>
                <a:gd name="connsiteY1" fmla="*/ 778933 h 3208866"/>
                <a:gd name="connsiteX2" fmla="*/ 186061 w 1818011"/>
                <a:gd name="connsiteY2" fmla="*/ 899583 h 3208866"/>
                <a:gd name="connsiteX3" fmla="*/ 147472 w 1818011"/>
                <a:gd name="connsiteY3" fmla="*/ 1097491 h 3208866"/>
                <a:gd name="connsiteX4" fmla="*/ 360686 w 1818011"/>
                <a:gd name="connsiteY4" fmla="*/ 1525058 h 3208866"/>
                <a:gd name="connsiteX5" fmla="*/ 391923 w 1818011"/>
                <a:gd name="connsiteY5" fmla="*/ 1743074 h 3208866"/>
                <a:gd name="connsiteX6" fmla="*/ 433516 w 1818011"/>
                <a:gd name="connsiteY6" fmla="*/ 2083655 h 3208866"/>
                <a:gd name="connsiteX7" fmla="*/ 564821 w 1818011"/>
                <a:gd name="connsiteY7" fmla="*/ 2441710 h 3208866"/>
                <a:gd name="connsiteX8" fmla="*/ 430536 w 1818011"/>
                <a:gd name="connsiteY8" fmla="*/ 2972858 h 3208866"/>
                <a:gd name="connsiteX9" fmla="*/ 643261 w 1818011"/>
                <a:gd name="connsiteY9" fmla="*/ 3147483 h 3208866"/>
                <a:gd name="connsiteX10" fmla="*/ 935361 w 1818011"/>
                <a:gd name="connsiteY10" fmla="*/ 3147483 h 3208866"/>
                <a:gd name="connsiteX11" fmla="*/ 1176661 w 1818011"/>
                <a:gd name="connsiteY11" fmla="*/ 2779183 h 3208866"/>
                <a:gd name="connsiteX12" fmla="*/ 1087761 w 1818011"/>
                <a:gd name="connsiteY12" fmla="*/ 2017183 h 3208866"/>
                <a:gd name="connsiteX13" fmla="*/ 1388874 w 1818011"/>
                <a:gd name="connsiteY13" fmla="*/ 1159933 h 3208866"/>
                <a:gd name="connsiteX14" fmla="*/ 1278261 w 1818011"/>
                <a:gd name="connsiteY14" fmla="*/ 874183 h 3208866"/>
                <a:gd name="connsiteX15" fmla="*/ 1449711 w 1818011"/>
                <a:gd name="connsiteY15" fmla="*/ 740833 h 3208866"/>
                <a:gd name="connsiteX16" fmla="*/ 1557661 w 1818011"/>
                <a:gd name="connsiteY16" fmla="*/ 575733 h 3208866"/>
                <a:gd name="connsiteX17" fmla="*/ 1684661 w 1818011"/>
                <a:gd name="connsiteY17" fmla="*/ 340783 h 3208866"/>
                <a:gd name="connsiteX18" fmla="*/ 1595761 w 1818011"/>
                <a:gd name="connsiteY18" fmla="*/ 23283 h 3208866"/>
                <a:gd name="connsiteX19" fmla="*/ 351161 w 1818011"/>
                <a:gd name="connsiteY19" fmla="*/ 201083 h 3208866"/>
                <a:gd name="connsiteX20" fmla="*/ 368975 w 1818011"/>
                <a:gd name="connsiteY20" fmla="*/ 600778 h 3208866"/>
                <a:gd name="connsiteX0" fmla="*/ 368975 w 1818011"/>
                <a:gd name="connsiteY0" fmla="*/ 600778 h 3208866"/>
                <a:gd name="connsiteX1" fmla="*/ 30486 w 1818011"/>
                <a:gd name="connsiteY1" fmla="*/ 778933 h 3208866"/>
                <a:gd name="connsiteX2" fmla="*/ 186061 w 1818011"/>
                <a:gd name="connsiteY2" fmla="*/ 899583 h 3208866"/>
                <a:gd name="connsiteX3" fmla="*/ 147472 w 1818011"/>
                <a:gd name="connsiteY3" fmla="*/ 1097491 h 3208866"/>
                <a:gd name="connsiteX4" fmla="*/ 360686 w 1818011"/>
                <a:gd name="connsiteY4" fmla="*/ 1525058 h 3208866"/>
                <a:gd name="connsiteX5" fmla="*/ 391923 w 1818011"/>
                <a:gd name="connsiteY5" fmla="*/ 1743074 h 3208866"/>
                <a:gd name="connsiteX6" fmla="*/ 433516 w 1818011"/>
                <a:gd name="connsiteY6" fmla="*/ 2083655 h 3208866"/>
                <a:gd name="connsiteX7" fmla="*/ 564821 w 1818011"/>
                <a:gd name="connsiteY7" fmla="*/ 2441710 h 3208866"/>
                <a:gd name="connsiteX8" fmla="*/ 430536 w 1818011"/>
                <a:gd name="connsiteY8" fmla="*/ 2972858 h 3208866"/>
                <a:gd name="connsiteX9" fmla="*/ 643261 w 1818011"/>
                <a:gd name="connsiteY9" fmla="*/ 3147483 h 3208866"/>
                <a:gd name="connsiteX10" fmla="*/ 935361 w 1818011"/>
                <a:gd name="connsiteY10" fmla="*/ 3147483 h 3208866"/>
                <a:gd name="connsiteX11" fmla="*/ 1176661 w 1818011"/>
                <a:gd name="connsiteY11" fmla="*/ 2779183 h 3208866"/>
                <a:gd name="connsiteX12" fmla="*/ 1087761 w 1818011"/>
                <a:gd name="connsiteY12" fmla="*/ 2017183 h 3208866"/>
                <a:gd name="connsiteX13" fmla="*/ 1126080 w 1818011"/>
                <a:gd name="connsiteY13" fmla="*/ 1331028 h 3208866"/>
                <a:gd name="connsiteX14" fmla="*/ 1278261 w 1818011"/>
                <a:gd name="connsiteY14" fmla="*/ 874183 h 3208866"/>
                <a:gd name="connsiteX15" fmla="*/ 1449711 w 1818011"/>
                <a:gd name="connsiteY15" fmla="*/ 740833 h 3208866"/>
                <a:gd name="connsiteX16" fmla="*/ 1557661 w 1818011"/>
                <a:gd name="connsiteY16" fmla="*/ 575733 h 3208866"/>
                <a:gd name="connsiteX17" fmla="*/ 1684661 w 1818011"/>
                <a:gd name="connsiteY17" fmla="*/ 340783 h 3208866"/>
                <a:gd name="connsiteX18" fmla="*/ 1595761 w 1818011"/>
                <a:gd name="connsiteY18" fmla="*/ 23283 h 3208866"/>
                <a:gd name="connsiteX19" fmla="*/ 351161 w 1818011"/>
                <a:gd name="connsiteY19" fmla="*/ 201083 h 3208866"/>
                <a:gd name="connsiteX20" fmla="*/ 368975 w 1818011"/>
                <a:gd name="connsiteY20" fmla="*/ 600778 h 3208866"/>
                <a:gd name="connsiteX0" fmla="*/ 368975 w 1767082"/>
                <a:gd name="connsiteY0" fmla="*/ 600230 h 3208318"/>
                <a:gd name="connsiteX1" fmla="*/ 30486 w 1767082"/>
                <a:gd name="connsiteY1" fmla="*/ 778385 h 3208318"/>
                <a:gd name="connsiteX2" fmla="*/ 186061 w 1767082"/>
                <a:gd name="connsiteY2" fmla="*/ 899035 h 3208318"/>
                <a:gd name="connsiteX3" fmla="*/ 147472 w 1767082"/>
                <a:gd name="connsiteY3" fmla="*/ 1096943 h 3208318"/>
                <a:gd name="connsiteX4" fmla="*/ 360686 w 1767082"/>
                <a:gd name="connsiteY4" fmla="*/ 1524510 h 3208318"/>
                <a:gd name="connsiteX5" fmla="*/ 391923 w 1767082"/>
                <a:gd name="connsiteY5" fmla="*/ 1742526 h 3208318"/>
                <a:gd name="connsiteX6" fmla="*/ 433516 w 1767082"/>
                <a:gd name="connsiteY6" fmla="*/ 2083107 h 3208318"/>
                <a:gd name="connsiteX7" fmla="*/ 564821 w 1767082"/>
                <a:gd name="connsiteY7" fmla="*/ 2441162 h 3208318"/>
                <a:gd name="connsiteX8" fmla="*/ 430536 w 1767082"/>
                <a:gd name="connsiteY8" fmla="*/ 2972310 h 3208318"/>
                <a:gd name="connsiteX9" fmla="*/ 643261 w 1767082"/>
                <a:gd name="connsiteY9" fmla="*/ 3146935 h 3208318"/>
                <a:gd name="connsiteX10" fmla="*/ 935361 w 1767082"/>
                <a:gd name="connsiteY10" fmla="*/ 3146935 h 3208318"/>
                <a:gd name="connsiteX11" fmla="*/ 1176661 w 1767082"/>
                <a:gd name="connsiteY11" fmla="*/ 2778635 h 3208318"/>
                <a:gd name="connsiteX12" fmla="*/ 1087761 w 1767082"/>
                <a:gd name="connsiteY12" fmla="*/ 2016635 h 3208318"/>
                <a:gd name="connsiteX13" fmla="*/ 1126080 w 1767082"/>
                <a:gd name="connsiteY13" fmla="*/ 1330480 h 3208318"/>
                <a:gd name="connsiteX14" fmla="*/ 1278261 w 1767082"/>
                <a:gd name="connsiteY14" fmla="*/ 873635 h 3208318"/>
                <a:gd name="connsiteX15" fmla="*/ 1449711 w 1767082"/>
                <a:gd name="connsiteY15" fmla="*/ 740285 h 3208318"/>
                <a:gd name="connsiteX16" fmla="*/ 1557661 w 1767082"/>
                <a:gd name="connsiteY16" fmla="*/ 575185 h 3208318"/>
                <a:gd name="connsiteX17" fmla="*/ 1379085 w 1767082"/>
                <a:gd name="connsiteY17" fmla="*/ 336945 h 3208318"/>
                <a:gd name="connsiteX18" fmla="*/ 1595761 w 1767082"/>
                <a:gd name="connsiteY18" fmla="*/ 22735 h 3208318"/>
                <a:gd name="connsiteX19" fmla="*/ 351161 w 1767082"/>
                <a:gd name="connsiteY19" fmla="*/ 200535 h 3208318"/>
                <a:gd name="connsiteX20" fmla="*/ 368975 w 1767082"/>
                <a:gd name="connsiteY20" fmla="*/ 600230 h 3208318"/>
                <a:gd name="connsiteX0" fmla="*/ 368975 w 1569432"/>
                <a:gd name="connsiteY0" fmla="*/ 538902 h 3146990"/>
                <a:gd name="connsiteX1" fmla="*/ 30486 w 1569432"/>
                <a:gd name="connsiteY1" fmla="*/ 717057 h 3146990"/>
                <a:gd name="connsiteX2" fmla="*/ 186061 w 1569432"/>
                <a:gd name="connsiteY2" fmla="*/ 837707 h 3146990"/>
                <a:gd name="connsiteX3" fmla="*/ 147472 w 1569432"/>
                <a:gd name="connsiteY3" fmla="*/ 1035615 h 3146990"/>
                <a:gd name="connsiteX4" fmla="*/ 360686 w 1569432"/>
                <a:gd name="connsiteY4" fmla="*/ 1463182 h 3146990"/>
                <a:gd name="connsiteX5" fmla="*/ 391923 w 1569432"/>
                <a:gd name="connsiteY5" fmla="*/ 1681198 h 3146990"/>
                <a:gd name="connsiteX6" fmla="*/ 433516 w 1569432"/>
                <a:gd name="connsiteY6" fmla="*/ 2021779 h 3146990"/>
                <a:gd name="connsiteX7" fmla="*/ 564821 w 1569432"/>
                <a:gd name="connsiteY7" fmla="*/ 2379834 h 3146990"/>
                <a:gd name="connsiteX8" fmla="*/ 430536 w 1569432"/>
                <a:gd name="connsiteY8" fmla="*/ 2910982 h 3146990"/>
                <a:gd name="connsiteX9" fmla="*/ 643261 w 1569432"/>
                <a:gd name="connsiteY9" fmla="*/ 3085607 h 3146990"/>
                <a:gd name="connsiteX10" fmla="*/ 935361 w 1569432"/>
                <a:gd name="connsiteY10" fmla="*/ 3085607 h 3146990"/>
                <a:gd name="connsiteX11" fmla="*/ 1176661 w 1569432"/>
                <a:gd name="connsiteY11" fmla="*/ 2717307 h 3146990"/>
                <a:gd name="connsiteX12" fmla="*/ 1087761 w 1569432"/>
                <a:gd name="connsiteY12" fmla="*/ 1955307 h 3146990"/>
                <a:gd name="connsiteX13" fmla="*/ 1126080 w 1569432"/>
                <a:gd name="connsiteY13" fmla="*/ 1269152 h 3146990"/>
                <a:gd name="connsiteX14" fmla="*/ 1278261 w 1569432"/>
                <a:gd name="connsiteY14" fmla="*/ 812307 h 3146990"/>
                <a:gd name="connsiteX15" fmla="*/ 1449711 w 1569432"/>
                <a:gd name="connsiteY15" fmla="*/ 678957 h 3146990"/>
                <a:gd name="connsiteX16" fmla="*/ 1557661 w 1569432"/>
                <a:gd name="connsiteY16" fmla="*/ 513857 h 3146990"/>
                <a:gd name="connsiteX17" fmla="*/ 1379085 w 1569432"/>
                <a:gd name="connsiteY17" fmla="*/ 275617 h 3146990"/>
                <a:gd name="connsiteX18" fmla="*/ 1282985 w 1569432"/>
                <a:gd name="connsiteY18" fmla="*/ 22735 h 3146990"/>
                <a:gd name="connsiteX19" fmla="*/ 351161 w 1569432"/>
                <a:gd name="connsiteY19" fmla="*/ 139207 h 3146990"/>
                <a:gd name="connsiteX20" fmla="*/ 368975 w 1569432"/>
                <a:gd name="connsiteY20" fmla="*/ 538902 h 3146990"/>
                <a:gd name="connsiteX0" fmla="*/ 368975 w 1472672"/>
                <a:gd name="connsiteY0" fmla="*/ 538902 h 3146990"/>
                <a:gd name="connsiteX1" fmla="*/ 30486 w 1472672"/>
                <a:gd name="connsiteY1" fmla="*/ 717057 h 3146990"/>
                <a:gd name="connsiteX2" fmla="*/ 186061 w 1472672"/>
                <a:gd name="connsiteY2" fmla="*/ 837707 h 3146990"/>
                <a:gd name="connsiteX3" fmla="*/ 147472 w 1472672"/>
                <a:gd name="connsiteY3" fmla="*/ 1035615 h 3146990"/>
                <a:gd name="connsiteX4" fmla="*/ 360686 w 1472672"/>
                <a:gd name="connsiteY4" fmla="*/ 1463182 h 3146990"/>
                <a:gd name="connsiteX5" fmla="*/ 391923 w 1472672"/>
                <a:gd name="connsiteY5" fmla="*/ 1681198 h 3146990"/>
                <a:gd name="connsiteX6" fmla="*/ 433516 w 1472672"/>
                <a:gd name="connsiteY6" fmla="*/ 2021779 h 3146990"/>
                <a:gd name="connsiteX7" fmla="*/ 564821 w 1472672"/>
                <a:gd name="connsiteY7" fmla="*/ 2379834 h 3146990"/>
                <a:gd name="connsiteX8" fmla="*/ 430536 w 1472672"/>
                <a:gd name="connsiteY8" fmla="*/ 2910982 h 3146990"/>
                <a:gd name="connsiteX9" fmla="*/ 643261 w 1472672"/>
                <a:gd name="connsiteY9" fmla="*/ 3085607 h 3146990"/>
                <a:gd name="connsiteX10" fmla="*/ 935361 w 1472672"/>
                <a:gd name="connsiteY10" fmla="*/ 3085607 h 3146990"/>
                <a:gd name="connsiteX11" fmla="*/ 1176661 w 1472672"/>
                <a:gd name="connsiteY11" fmla="*/ 2717307 h 3146990"/>
                <a:gd name="connsiteX12" fmla="*/ 1087761 w 1472672"/>
                <a:gd name="connsiteY12" fmla="*/ 1955307 h 3146990"/>
                <a:gd name="connsiteX13" fmla="*/ 1126080 w 1472672"/>
                <a:gd name="connsiteY13" fmla="*/ 1269152 h 3146990"/>
                <a:gd name="connsiteX14" fmla="*/ 1278261 w 1472672"/>
                <a:gd name="connsiteY14" fmla="*/ 812307 h 3146990"/>
                <a:gd name="connsiteX15" fmla="*/ 1449711 w 1472672"/>
                <a:gd name="connsiteY15" fmla="*/ 678957 h 3146990"/>
                <a:gd name="connsiteX16" fmla="*/ 1416028 w 1472672"/>
                <a:gd name="connsiteY16" fmla="*/ 423988 h 3146990"/>
                <a:gd name="connsiteX17" fmla="*/ 1379085 w 1472672"/>
                <a:gd name="connsiteY17" fmla="*/ 275617 h 3146990"/>
                <a:gd name="connsiteX18" fmla="*/ 1282985 w 1472672"/>
                <a:gd name="connsiteY18" fmla="*/ 22735 h 3146990"/>
                <a:gd name="connsiteX19" fmla="*/ 351161 w 1472672"/>
                <a:gd name="connsiteY19" fmla="*/ 139207 h 3146990"/>
                <a:gd name="connsiteX20" fmla="*/ 368975 w 1472672"/>
                <a:gd name="connsiteY20" fmla="*/ 538902 h 3146990"/>
                <a:gd name="connsiteX0" fmla="*/ 319725 w 1423422"/>
                <a:gd name="connsiteY0" fmla="*/ 538902 h 3146990"/>
                <a:gd name="connsiteX1" fmla="*/ 30486 w 1423422"/>
                <a:gd name="connsiteY1" fmla="*/ 654339 h 3146990"/>
                <a:gd name="connsiteX2" fmla="*/ 136811 w 1423422"/>
                <a:gd name="connsiteY2" fmla="*/ 837707 h 3146990"/>
                <a:gd name="connsiteX3" fmla="*/ 98222 w 1423422"/>
                <a:gd name="connsiteY3" fmla="*/ 1035615 h 3146990"/>
                <a:gd name="connsiteX4" fmla="*/ 311436 w 1423422"/>
                <a:gd name="connsiteY4" fmla="*/ 1463182 h 3146990"/>
                <a:gd name="connsiteX5" fmla="*/ 342673 w 1423422"/>
                <a:gd name="connsiteY5" fmla="*/ 1681198 h 3146990"/>
                <a:gd name="connsiteX6" fmla="*/ 384266 w 1423422"/>
                <a:gd name="connsiteY6" fmla="*/ 2021779 h 3146990"/>
                <a:gd name="connsiteX7" fmla="*/ 515571 w 1423422"/>
                <a:gd name="connsiteY7" fmla="*/ 2379834 h 3146990"/>
                <a:gd name="connsiteX8" fmla="*/ 381286 w 1423422"/>
                <a:gd name="connsiteY8" fmla="*/ 2910982 h 3146990"/>
                <a:gd name="connsiteX9" fmla="*/ 594011 w 1423422"/>
                <a:gd name="connsiteY9" fmla="*/ 3085607 h 3146990"/>
                <a:gd name="connsiteX10" fmla="*/ 886111 w 1423422"/>
                <a:gd name="connsiteY10" fmla="*/ 3085607 h 3146990"/>
                <a:gd name="connsiteX11" fmla="*/ 1127411 w 1423422"/>
                <a:gd name="connsiteY11" fmla="*/ 2717307 h 3146990"/>
                <a:gd name="connsiteX12" fmla="*/ 1038511 w 1423422"/>
                <a:gd name="connsiteY12" fmla="*/ 1955307 h 3146990"/>
                <a:gd name="connsiteX13" fmla="*/ 1076830 w 1423422"/>
                <a:gd name="connsiteY13" fmla="*/ 1269152 h 3146990"/>
                <a:gd name="connsiteX14" fmla="*/ 1229011 w 1423422"/>
                <a:gd name="connsiteY14" fmla="*/ 812307 h 3146990"/>
                <a:gd name="connsiteX15" fmla="*/ 1400461 w 1423422"/>
                <a:gd name="connsiteY15" fmla="*/ 678957 h 3146990"/>
                <a:gd name="connsiteX16" fmla="*/ 1366778 w 1423422"/>
                <a:gd name="connsiteY16" fmla="*/ 423988 h 3146990"/>
                <a:gd name="connsiteX17" fmla="*/ 1329835 w 1423422"/>
                <a:gd name="connsiteY17" fmla="*/ 275617 h 3146990"/>
                <a:gd name="connsiteX18" fmla="*/ 1233735 w 1423422"/>
                <a:gd name="connsiteY18" fmla="*/ 22735 h 3146990"/>
                <a:gd name="connsiteX19" fmla="*/ 301911 w 1423422"/>
                <a:gd name="connsiteY19" fmla="*/ 139207 h 3146990"/>
                <a:gd name="connsiteX20" fmla="*/ 319725 w 1423422"/>
                <a:gd name="connsiteY20" fmla="*/ 538902 h 3146990"/>
                <a:gd name="connsiteX0" fmla="*/ 151141 w 1399338"/>
                <a:gd name="connsiteY0" fmla="*/ 281976 h 3146990"/>
                <a:gd name="connsiteX1" fmla="*/ 6402 w 1399338"/>
                <a:gd name="connsiteY1" fmla="*/ 654339 h 3146990"/>
                <a:gd name="connsiteX2" fmla="*/ 112727 w 1399338"/>
                <a:gd name="connsiteY2" fmla="*/ 837707 h 3146990"/>
                <a:gd name="connsiteX3" fmla="*/ 74138 w 1399338"/>
                <a:gd name="connsiteY3" fmla="*/ 1035615 h 3146990"/>
                <a:gd name="connsiteX4" fmla="*/ 287352 w 1399338"/>
                <a:gd name="connsiteY4" fmla="*/ 1463182 h 3146990"/>
                <a:gd name="connsiteX5" fmla="*/ 318589 w 1399338"/>
                <a:gd name="connsiteY5" fmla="*/ 1681198 h 3146990"/>
                <a:gd name="connsiteX6" fmla="*/ 360182 w 1399338"/>
                <a:gd name="connsiteY6" fmla="*/ 2021779 h 3146990"/>
                <a:gd name="connsiteX7" fmla="*/ 491487 w 1399338"/>
                <a:gd name="connsiteY7" fmla="*/ 2379834 h 3146990"/>
                <a:gd name="connsiteX8" fmla="*/ 357202 w 1399338"/>
                <a:gd name="connsiteY8" fmla="*/ 2910982 h 3146990"/>
                <a:gd name="connsiteX9" fmla="*/ 569927 w 1399338"/>
                <a:gd name="connsiteY9" fmla="*/ 3085607 h 3146990"/>
                <a:gd name="connsiteX10" fmla="*/ 862027 w 1399338"/>
                <a:gd name="connsiteY10" fmla="*/ 3085607 h 3146990"/>
                <a:gd name="connsiteX11" fmla="*/ 1103327 w 1399338"/>
                <a:gd name="connsiteY11" fmla="*/ 2717307 h 3146990"/>
                <a:gd name="connsiteX12" fmla="*/ 1014427 w 1399338"/>
                <a:gd name="connsiteY12" fmla="*/ 1955307 h 3146990"/>
                <a:gd name="connsiteX13" fmla="*/ 1052746 w 1399338"/>
                <a:gd name="connsiteY13" fmla="*/ 1269152 h 3146990"/>
                <a:gd name="connsiteX14" fmla="*/ 1204927 w 1399338"/>
                <a:gd name="connsiteY14" fmla="*/ 812307 h 3146990"/>
                <a:gd name="connsiteX15" fmla="*/ 1376377 w 1399338"/>
                <a:gd name="connsiteY15" fmla="*/ 678957 h 3146990"/>
                <a:gd name="connsiteX16" fmla="*/ 1342694 w 1399338"/>
                <a:gd name="connsiteY16" fmla="*/ 423988 h 3146990"/>
                <a:gd name="connsiteX17" fmla="*/ 1305751 w 1399338"/>
                <a:gd name="connsiteY17" fmla="*/ 275617 h 3146990"/>
                <a:gd name="connsiteX18" fmla="*/ 1209651 w 1399338"/>
                <a:gd name="connsiteY18" fmla="*/ 22735 h 3146990"/>
                <a:gd name="connsiteX19" fmla="*/ 277827 w 1399338"/>
                <a:gd name="connsiteY19" fmla="*/ 139207 h 3146990"/>
                <a:gd name="connsiteX20" fmla="*/ 151141 w 1399338"/>
                <a:gd name="connsiteY20" fmla="*/ 281976 h 3146990"/>
                <a:gd name="connsiteX0" fmla="*/ 151141 w 1399338"/>
                <a:gd name="connsiteY0" fmla="*/ 281976 h 3655219"/>
                <a:gd name="connsiteX1" fmla="*/ 6402 w 1399338"/>
                <a:gd name="connsiteY1" fmla="*/ 654339 h 3655219"/>
                <a:gd name="connsiteX2" fmla="*/ 112727 w 1399338"/>
                <a:gd name="connsiteY2" fmla="*/ 837707 h 3655219"/>
                <a:gd name="connsiteX3" fmla="*/ 74138 w 1399338"/>
                <a:gd name="connsiteY3" fmla="*/ 1035615 h 3655219"/>
                <a:gd name="connsiteX4" fmla="*/ 287352 w 1399338"/>
                <a:gd name="connsiteY4" fmla="*/ 1463182 h 3655219"/>
                <a:gd name="connsiteX5" fmla="*/ 318589 w 1399338"/>
                <a:gd name="connsiteY5" fmla="*/ 1681198 h 3655219"/>
                <a:gd name="connsiteX6" fmla="*/ 360182 w 1399338"/>
                <a:gd name="connsiteY6" fmla="*/ 2021779 h 3655219"/>
                <a:gd name="connsiteX7" fmla="*/ 491487 w 1399338"/>
                <a:gd name="connsiteY7" fmla="*/ 2379834 h 3655219"/>
                <a:gd name="connsiteX8" fmla="*/ 357202 w 1399338"/>
                <a:gd name="connsiteY8" fmla="*/ 2910982 h 3655219"/>
                <a:gd name="connsiteX9" fmla="*/ 569927 w 1399338"/>
                <a:gd name="connsiteY9" fmla="*/ 3085607 h 3655219"/>
                <a:gd name="connsiteX10" fmla="*/ 862027 w 1399338"/>
                <a:gd name="connsiteY10" fmla="*/ 3085607 h 3655219"/>
                <a:gd name="connsiteX11" fmla="*/ 892117 w 1399338"/>
                <a:gd name="connsiteY11" fmla="*/ 3593835 h 3655219"/>
                <a:gd name="connsiteX12" fmla="*/ 1103327 w 1399338"/>
                <a:gd name="connsiteY12" fmla="*/ 2717307 h 3655219"/>
                <a:gd name="connsiteX13" fmla="*/ 1014427 w 1399338"/>
                <a:gd name="connsiteY13" fmla="*/ 1955307 h 3655219"/>
                <a:gd name="connsiteX14" fmla="*/ 1052746 w 1399338"/>
                <a:gd name="connsiteY14" fmla="*/ 1269152 h 3655219"/>
                <a:gd name="connsiteX15" fmla="*/ 1204927 w 1399338"/>
                <a:gd name="connsiteY15" fmla="*/ 812307 h 3655219"/>
                <a:gd name="connsiteX16" fmla="*/ 1376377 w 1399338"/>
                <a:gd name="connsiteY16" fmla="*/ 678957 h 3655219"/>
                <a:gd name="connsiteX17" fmla="*/ 1342694 w 1399338"/>
                <a:gd name="connsiteY17" fmla="*/ 423988 h 3655219"/>
                <a:gd name="connsiteX18" fmla="*/ 1305751 w 1399338"/>
                <a:gd name="connsiteY18" fmla="*/ 275617 h 3655219"/>
                <a:gd name="connsiteX19" fmla="*/ 1209651 w 1399338"/>
                <a:gd name="connsiteY19" fmla="*/ 22735 h 3655219"/>
                <a:gd name="connsiteX20" fmla="*/ 277827 w 1399338"/>
                <a:gd name="connsiteY20" fmla="*/ 139207 h 3655219"/>
                <a:gd name="connsiteX21" fmla="*/ 151141 w 1399338"/>
                <a:gd name="connsiteY21" fmla="*/ 281976 h 3655219"/>
                <a:gd name="connsiteX0" fmla="*/ 151141 w 1399338"/>
                <a:gd name="connsiteY0" fmla="*/ 281976 h 3700352"/>
                <a:gd name="connsiteX1" fmla="*/ 6402 w 1399338"/>
                <a:gd name="connsiteY1" fmla="*/ 654339 h 3700352"/>
                <a:gd name="connsiteX2" fmla="*/ 112727 w 1399338"/>
                <a:gd name="connsiteY2" fmla="*/ 837707 h 3700352"/>
                <a:gd name="connsiteX3" fmla="*/ 74138 w 1399338"/>
                <a:gd name="connsiteY3" fmla="*/ 1035615 h 3700352"/>
                <a:gd name="connsiteX4" fmla="*/ 287352 w 1399338"/>
                <a:gd name="connsiteY4" fmla="*/ 1463182 h 3700352"/>
                <a:gd name="connsiteX5" fmla="*/ 318589 w 1399338"/>
                <a:gd name="connsiteY5" fmla="*/ 1681198 h 3700352"/>
                <a:gd name="connsiteX6" fmla="*/ 360182 w 1399338"/>
                <a:gd name="connsiteY6" fmla="*/ 2021779 h 3700352"/>
                <a:gd name="connsiteX7" fmla="*/ 491487 w 1399338"/>
                <a:gd name="connsiteY7" fmla="*/ 2379834 h 3700352"/>
                <a:gd name="connsiteX8" fmla="*/ 357202 w 1399338"/>
                <a:gd name="connsiteY8" fmla="*/ 2910982 h 3700352"/>
                <a:gd name="connsiteX9" fmla="*/ 569927 w 1399338"/>
                <a:gd name="connsiteY9" fmla="*/ 3085607 h 3700352"/>
                <a:gd name="connsiteX10" fmla="*/ 791348 w 1399338"/>
                <a:gd name="connsiteY10" fmla="*/ 3356410 h 3700352"/>
                <a:gd name="connsiteX11" fmla="*/ 892117 w 1399338"/>
                <a:gd name="connsiteY11" fmla="*/ 3593835 h 3700352"/>
                <a:gd name="connsiteX12" fmla="*/ 1103327 w 1399338"/>
                <a:gd name="connsiteY12" fmla="*/ 2717307 h 3700352"/>
                <a:gd name="connsiteX13" fmla="*/ 1014427 w 1399338"/>
                <a:gd name="connsiteY13" fmla="*/ 1955307 h 3700352"/>
                <a:gd name="connsiteX14" fmla="*/ 1052746 w 1399338"/>
                <a:gd name="connsiteY14" fmla="*/ 1269152 h 3700352"/>
                <a:gd name="connsiteX15" fmla="*/ 1204927 w 1399338"/>
                <a:gd name="connsiteY15" fmla="*/ 812307 h 3700352"/>
                <a:gd name="connsiteX16" fmla="*/ 1376377 w 1399338"/>
                <a:gd name="connsiteY16" fmla="*/ 678957 h 3700352"/>
                <a:gd name="connsiteX17" fmla="*/ 1342694 w 1399338"/>
                <a:gd name="connsiteY17" fmla="*/ 423988 h 3700352"/>
                <a:gd name="connsiteX18" fmla="*/ 1305751 w 1399338"/>
                <a:gd name="connsiteY18" fmla="*/ 275617 h 3700352"/>
                <a:gd name="connsiteX19" fmla="*/ 1209651 w 1399338"/>
                <a:gd name="connsiteY19" fmla="*/ 22735 h 3700352"/>
                <a:gd name="connsiteX20" fmla="*/ 277827 w 1399338"/>
                <a:gd name="connsiteY20" fmla="*/ 139207 h 3700352"/>
                <a:gd name="connsiteX21" fmla="*/ 151141 w 1399338"/>
                <a:gd name="connsiteY21" fmla="*/ 281976 h 3700352"/>
                <a:gd name="connsiteX0" fmla="*/ 151141 w 1399338"/>
                <a:gd name="connsiteY0" fmla="*/ 281976 h 3611979"/>
                <a:gd name="connsiteX1" fmla="*/ 6402 w 1399338"/>
                <a:gd name="connsiteY1" fmla="*/ 654339 h 3611979"/>
                <a:gd name="connsiteX2" fmla="*/ 112727 w 1399338"/>
                <a:gd name="connsiteY2" fmla="*/ 837707 h 3611979"/>
                <a:gd name="connsiteX3" fmla="*/ 74138 w 1399338"/>
                <a:gd name="connsiteY3" fmla="*/ 1035615 h 3611979"/>
                <a:gd name="connsiteX4" fmla="*/ 287352 w 1399338"/>
                <a:gd name="connsiteY4" fmla="*/ 1463182 h 3611979"/>
                <a:gd name="connsiteX5" fmla="*/ 318589 w 1399338"/>
                <a:gd name="connsiteY5" fmla="*/ 1681198 h 3611979"/>
                <a:gd name="connsiteX6" fmla="*/ 360182 w 1399338"/>
                <a:gd name="connsiteY6" fmla="*/ 2021779 h 3611979"/>
                <a:gd name="connsiteX7" fmla="*/ 491487 w 1399338"/>
                <a:gd name="connsiteY7" fmla="*/ 2379834 h 3611979"/>
                <a:gd name="connsiteX8" fmla="*/ 357202 w 1399338"/>
                <a:gd name="connsiteY8" fmla="*/ 2910982 h 3611979"/>
                <a:gd name="connsiteX9" fmla="*/ 569927 w 1399338"/>
                <a:gd name="connsiteY9" fmla="*/ 3085607 h 3611979"/>
                <a:gd name="connsiteX10" fmla="*/ 791348 w 1399338"/>
                <a:gd name="connsiteY10" fmla="*/ 3356410 h 3611979"/>
                <a:gd name="connsiteX11" fmla="*/ 892117 w 1399338"/>
                <a:gd name="connsiteY11" fmla="*/ 3593835 h 3611979"/>
                <a:gd name="connsiteX12" fmla="*/ 1042371 w 1399338"/>
                <a:gd name="connsiteY12" fmla="*/ 3465276 h 3611979"/>
                <a:gd name="connsiteX13" fmla="*/ 1103327 w 1399338"/>
                <a:gd name="connsiteY13" fmla="*/ 2717307 h 3611979"/>
                <a:gd name="connsiteX14" fmla="*/ 1014427 w 1399338"/>
                <a:gd name="connsiteY14" fmla="*/ 1955307 h 3611979"/>
                <a:gd name="connsiteX15" fmla="*/ 1052746 w 1399338"/>
                <a:gd name="connsiteY15" fmla="*/ 1269152 h 3611979"/>
                <a:gd name="connsiteX16" fmla="*/ 1204927 w 1399338"/>
                <a:gd name="connsiteY16" fmla="*/ 812307 h 3611979"/>
                <a:gd name="connsiteX17" fmla="*/ 1376377 w 1399338"/>
                <a:gd name="connsiteY17" fmla="*/ 678957 h 3611979"/>
                <a:gd name="connsiteX18" fmla="*/ 1342694 w 1399338"/>
                <a:gd name="connsiteY18" fmla="*/ 423988 h 3611979"/>
                <a:gd name="connsiteX19" fmla="*/ 1305751 w 1399338"/>
                <a:gd name="connsiteY19" fmla="*/ 275617 h 3611979"/>
                <a:gd name="connsiteX20" fmla="*/ 1209651 w 1399338"/>
                <a:gd name="connsiteY20" fmla="*/ 22735 h 3611979"/>
                <a:gd name="connsiteX21" fmla="*/ 277827 w 1399338"/>
                <a:gd name="connsiteY21" fmla="*/ 139207 h 3611979"/>
                <a:gd name="connsiteX22" fmla="*/ 151141 w 1399338"/>
                <a:gd name="connsiteY22" fmla="*/ 281976 h 361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9338" h="3611979">
                  <a:moveTo>
                    <a:pt x="151141" y="281976"/>
                  </a:moveTo>
                  <a:cubicBezTo>
                    <a:pt x="105904" y="367831"/>
                    <a:pt x="12804" y="561717"/>
                    <a:pt x="6402" y="654339"/>
                  </a:cubicBezTo>
                  <a:cubicBezTo>
                    <a:pt x="0" y="746961"/>
                    <a:pt x="101438" y="774161"/>
                    <a:pt x="112727" y="837707"/>
                  </a:cubicBezTo>
                  <a:cubicBezTo>
                    <a:pt x="124016" y="901253"/>
                    <a:pt x="45034" y="931369"/>
                    <a:pt x="74138" y="1035615"/>
                  </a:cubicBezTo>
                  <a:cubicBezTo>
                    <a:pt x="103242" y="1139861"/>
                    <a:pt x="246610" y="1355585"/>
                    <a:pt x="287352" y="1463182"/>
                  </a:cubicBezTo>
                  <a:cubicBezTo>
                    <a:pt x="328094" y="1570779"/>
                    <a:pt x="306451" y="1588098"/>
                    <a:pt x="318589" y="1681198"/>
                  </a:cubicBezTo>
                  <a:cubicBezTo>
                    <a:pt x="330727" y="1774298"/>
                    <a:pt x="331366" y="1905340"/>
                    <a:pt x="360182" y="2021779"/>
                  </a:cubicBezTo>
                  <a:cubicBezTo>
                    <a:pt x="388998" y="2138218"/>
                    <a:pt x="491984" y="2231634"/>
                    <a:pt x="491487" y="2379834"/>
                  </a:cubicBezTo>
                  <a:cubicBezTo>
                    <a:pt x="490990" y="2528034"/>
                    <a:pt x="344129" y="2793353"/>
                    <a:pt x="357202" y="2910982"/>
                  </a:cubicBezTo>
                  <a:cubicBezTo>
                    <a:pt x="370275" y="3028611"/>
                    <a:pt x="497569" y="3011369"/>
                    <a:pt x="569927" y="3085607"/>
                  </a:cubicBezTo>
                  <a:cubicBezTo>
                    <a:pt x="642285" y="3159845"/>
                    <a:pt x="737650" y="3271705"/>
                    <a:pt x="791348" y="3356410"/>
                  </a:cubicBezTo>
                  <a:cubicBezTo>
                    <a:pt x="845046" y="3441115"/>
                    <a:pt x="850280" y="3575691"/>
                    <a:pt x="892117" y="3593835"/>
                  </a:cubicBezTo>
                  <a:cubicBezTo>
                    <a:pt x="933954" y="3611979"/>
                    <a:pt x="1007169" y="3611364"/>
                    <a:pt x="1042371" y="3465276"/>
                  </a:cubicBezTo>
                  <a:cubicBezTo>
                    <a:pt x="1077573" y="3319188"/>
                    <a:pt x="1107984" y="2968968"/>
                    <a:pt x="1103327" y="2717307"/>
                  </a:cubicBezTo>
                  <a:cubicBezTo>
                    <a:pt x="1098670" y="2465646"/>
                    <a:pt x="1022857" y="2196666"/>
                    <a:pt x="1014427" y="1955307"/>
                  </a:cubicBezTo>
                  <a:cubicBezTo>
                    <a:pt x="1005997" y="1713948"/>
                    <a:pt x="1020996" y="1459652"/>
                    <a:pt x="1052746" y="1269152"/>
                  </a:cubicBezTo>
                  <a:cubicBezTo>
                    <a:pt x="1048476" y="1100468"/>
                    <a:pt x="1150989" y="910673"/>
                    <a:pt x="1204927" y="812307"/>
                  </a:cubicBezTo>
                  <a:cubicBezTo>
                    <a:pt x="1258865" y="713941"/>
                    <a:pt x="1353416" y="743677"/>
                    <a:pt x="1376377" y="678957"/>
                  </a:cubicBezTo>
                  <a:cubicBezTo>
                    <a:pt x="1399338" y="614237"/>
                    <a:pt x="1354465" y="491211"/>
                    <a:pt x="1342694" y="423988"/>
                  </a:cubicBezTo>
                  <a:cubicBezTo>
                    <a:pt x="1330923" y="356765"/>
                    <a:pt x="1327925" y="342492"/>
                    <a:pt x="1305751" y="275617"/>
                  </a:cubicBezTo>
                  <a:cubicBezTo>
                    <a:pt x="1283577" y="208742"/>
                    <a:pt x="1380972" y="45470"/>
                    <a:pt x="1209651" y="22735"/>
                  </a:cubicBezTo>
                  <a:cubicBezTo>
                    <a:pt x="1038330" y="0"/>
                    <a:pt x="454245" y="96000"/>
                    <a:pt x="277827" y="139207"/>
                  </a:cubicBezTo>
                  <a:cubicBezTo>
                    <a:pt x="101409" y="182414"/>
                    <a:pt x="196378" y="196121"/>
                    <a:pt x="151141" y="281976"/>
                  </a:cubicBezTo>
                  <a:close/>
                </a:path>
              </a:pathLst>
            </a:cu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4" name="Straight Arrow Connector 73"/>
          <p:cNvCxnSpPr/>
          <p:nvPr/>
        </p:nvCxnSpPr>
        <p:spPr>
          <a:xfrm>
            <a:off x="990600" y="4588426"/>
            <a:ext cx="1371600" cy="0"/>
          </a:xfrm>
          <a:prstGeom prst="straightConnector1">
            <a:avLst/>
          </a:prstGeom>
          <a:ln w="53975" cap="flat" cmpd="sng" algn="ctr">
            <a:solidFill>
              <a:schemeClr val="tx1"/>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2771076" y="4588426"/>
            <a:ext cx="1371600" cy="0"/>
          </a:xfrm>
          <a:prstGeom prst="straightConnector1">
            <a:avLst/>
          </a:prstGeom>
          <a:ln w="53975" cap="flat" cmpd="sng" algn="ctr">
            <a:solidFill>
              <a:schemeClr val="tx1"/>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4336429" y="4588426"/>
            <a:ext cx="1371600" cy="0"/>
          </a:xfrm>
          <a:prstGeom prst="straightConnector1">
            <a:avLst/>
          </a:prstGeom>
          <a:ln w="53975" cap="flat" cmpd="sng" algn="ctr">
            <a:solidFill>
              <a:schemeClr val="tx1"/>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90600" y="5265234"/>
            <a:ext cx="914400" cy="0"/>
          </a:xfrm>
          <a:prstGeom prst="straightConnector1">
            <a:avLst/>
          </a:prstGeom>
          <a:ln w="5397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2210164" y="5265234"/>
            <a:ext cx="914400" cy="0"/>
          </a:xfrm>
          <a:prstGeom prst="straightConnector1">
            <a:avLst/>
          </a:prstGeom>
          <a:ln w="5397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3431476" y="5265234"/>
            <a:ext cx="914400" cy="0"/>
          </a:xfrm>
          <a:prstGeom prst="straightConnector1">
            <a:avLst/>
          </a:prstGeom>
          <a:ln w="5397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4574840" y="5265234"/>
            <a:ext cx="914400" cy="0"/>
          </a:xfrm>
          <a:prstGeom prst="straightConnector1">
            <a:avLst/>
          </a:prstGeom>
          <a:ln w="5397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990600" y="4013199"/>
            <a:ext cx="914400" cy="0"/>
          </a:xfrm>
          <a:prstGeom prst="straightConnector1">
            <a:avLst/>
          </a:prstGeom>
          <a:ln w="5397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2210164" y="4013199"/>
            <a:ext cx="914400" cy="0"/>
          </a:xfrm>
          <a:prstGeom prst="straightConnector1">
            <a:avLst/>
          </a:prstGeom>
          <a:ln w="5397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3431476" y="4013199"/>
            <a:ext cx="914400" cy="0"/>
          </a:xfrm>
          <a:prstGeom prst="straightConnector1">
            <a:avLst/>
          </a:prstGeom>
          <a:ln w="5397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4574840" y="4013199"/>
            <a:ext cx="914400" cy="0"/>
          </a:xfrm>
          <a:prstGeom prst="straightConnector1">
            <a:avLst/>
          </a:prstGeom>
          <a:ln w="5397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2325919" y="5573321"/>
            <a:ext cx="2058714" cy="369332"/>
          </a:xfrm>
          <a:prstGeom prst="rect">
            <a:avLst/>
          </a:prstGeom>
          <a:noFill/>
        </p:spPr>
        <p:txBody>
          <a:bodyPr wrap="none" rtlCol="0">
            <a:spAutoFit/>
          </a:bodyPr>
          <a:lstStyle/>
          <a:p>
            <a:r>
              <a:rPr lang="en-US" b="1" dirty="0">
                <a:latin typeface="Times New Roman"/>
                <a:cs typeface="Times New Roman"/>
              </a:rPr>
              <a:t>Atmospheric River</a:t>
            </a:r>
          </a:p>
        </p:txBody>
      </p:sp>
      <p:sp>
        <p:nvSpPr>
          <p:cNvPr id="86" name="Freeform 85"/>
          <p:cNvSpPr/>
          <p:nvPr/>
        </p:nvSpPr>
        <p:spPr>
          <a:xfrm>
            <a:off x="5600700" y="4051300"/>
            <a:ext cx="2063750" cy="2057908"/>
          </a:xfrm>
          <a:custGeom>
            <a:avLst/>
            <a:gdLst>
              <a:gd name="connsiteX0" fmla="*/ 76200 w 1930400"/>
              <a:gd name="connsiteY0" fmla="*/ 1524000 h 1536700"/>
              <a:gd name="connsiteX1" fmla="*/ 1206500 w 1930400"/>
              <a:gd name="connsiteY1" fmla="*/ 0 h 1536700"/>
              <a:gd name="connsiteX2" fmla="*/ 1892300 w 1930400"/>
              <a:gd name="connsiteY2" fmla="*/ 711200 h 1536700"/>
              <a:gd name="connsiteX3" fmla="*/ 1930400 w 1930400"/>
              <a:gd name="connsiteY3" fmla="*/ 1536700 h 1536700"/>
              <a:gd name="connsiteX4" fmla="*/ 0 w 1930400"/>
              <a:gd name="connsiteY4" fmla="*/ 1485900 h 1536700"/>
              <a:gd name="connsiteX5" fmla="*/ 0 w 1930400"/>
              <a:gd name="connsiteY5" fmla="*/ 1485900 h 1536700"/>
              <a:gd name="connsiteX0" fmla="*/ 76200 w 1930400"/>
              <a:gd name="connsiteY0" fmla="*/ 1981200 h 1993900"/>
              <a:gd name="connsiteX1" fmla="*/ 1637652 w 1930400"/>
              <a:gd name="connsiteY1" fmla="*/ 0 h 1993900"/>
              <a:gd name="connsiteX2" fmla="*/ 1892300 w 1930400"/>
              <a:gd name="connsiteY2" fmla="*/ 1168400 h 1993900"/>
              <a:gd name="connsiteX3" fmla="*/ 1930400 w 1930400"/>
              <a:gd name="connsiteY3" fmla="*/ 1993900 h 1993900"/>
              <a:gd name="connsiteX4" fmla="*/ 0 w 1930400"/>
              <a:gd name="connsiteY4" fmla="*/ 1943100 h 1993900"/>
              <a:gd name="connsiteX5" fmla="*/ 0 w 1930400"/>
              <a:gd name="connsiteY5" fmla="*/ 1943100 h 1993900"/>
              <a:gd name="connsiteX0" fmla="*/ 76200 w 1930400"/>
              <a:gd name="connsiteY0" fmla="*/ 1981200 h 1993900"/>
              <a:gd name="connsiteX1" fmla="*/ 1548752 w 1930400"/>
              <a:gd name="connsiteY1" fmla="*/ 0 h 1993900"/>
              <a:gd name="connsiteX2" fmla="*/ 1892300 w 1930400"/>
              <a:gd name="connsiteY2" fmla="*/ 1168400 h 1993900"/>
              <a:gd name="connsiteX3" fmla="*/ 1930400 w 1930400"/>
              <a:gd name="connsiteY3" fmla="*/ 1993900 h 1993900"/>
              <a:gd name="connsiteX4" fmla="*/ 0 w 1930400"/>
              <a:gd name="connsiteY4" fmla="*/ 1943100 h 1993900"/>
              <a:gd name="connsiteX5" fmla="*/ 0 w 1930400"/>
              <a:gd name="connsiteY5" fmla="*/ 1943100 h 1993900"/>
              <a:gd name="connsiteX0" fmla="*/ 76200 w 2063750"/>
              <a:gd name="connsiteY0" fmla="*/ 1981200 h 1993900"/>
              <a:gd name="connsiteX1" fmla="*/ 1548752 w 2063750"/>
              <a:gd name="connsiteY1" fmla="*/ 0 h 1993900"/>
              <a:gd name="connsiteX2" fmla="*/ 1892300 w 2063750"/>
              <a:gd name="connsiteY2" fmla="*/ 1168400 h 1993900"/>
              <a:gd name="connsiteX3" fmla="*/ 2063750 w 2063750"/>
              <a:gd name="connsiteY3" fmla="*/ 933450 h 1993900"/>
              <a:gd name="connsiteX4" fmla="*/ 1930400 w 2063750"/>
              <a:gd name="connsiteY4" fmla="*/ 1993900 h 1993900"/>
              <a:gd name="connsiteX5" fmla="*/ 0 w 2063750"/>
              <a:gd name="connsiteY5" fmla="*/ 1943100 h 1993900"/>
              <a:gd name="connsiteX6" fmla="*/ 0 w 2063750"/>
              <a:gd name="connsiteY6" fmla="*/ 1943100 h 1993900"/>
              <a:gd name="connsiteX0" fmla="*/ 76200 w 2063750"/>
              <a:gd name="connsiteY0" fmla="*/ 1981200 h 1993900"/>
              <a:gd name="connsiteX1" fmla="*/ 1548752 w 2063750"/>
              <a:gd name="connsiteY1" fmla="*/ 0 h 1993900"/>
              <a:gd name="connsiteX2" fmla="*/ 1892300 w 2063750"/>
              <a:gd name="connsiteY2" fmla="*/ 644525 h 1993900"/>
              <a:gd name="connsiteX3" fmla="*/ 2063750 w 2063750"/>
              <a:gd name="connsiteY3" fmla="*/ 933450 h 1993900"/>
              <a:gd name="connsiteX4" fmla="*/ 1930400 w 2063750"/>
              <a:gd name="connsiteY4" fmla="*/ 1993900 h 1993900"/>
              <a:gd name="connsiteX5" fmla="*/ 0 w 2063750"/>
              <a:gd name="connsiteY5" fmla="*/ 1943100 h 1993900"/>
              <a:gd name="connsiteX6" fmla="*/ 0 w 2063750"/>
              <a:gd name="connsiteY6" fmla="*/ 1943100 h 19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750" h="1993900">
                <a:moveTo>
                  <a:pt x="76200" y="1981200"/>
                </a:moveTo>
                <a:lnTo>
                  <a:pt x="1548752" y="0"/>
                </a:lnTo>
                <a:lnTo>
                  <a:pt x="1892300" y="644525"/>
                </a:lnTo>
                <a:lnTo>
                  <a:pt x="2063750" y="933450"/>
                </a:lnTo>
                <a:lnTo>
                  <a:pt x="1930400" y="1993900"/>
                </a:lnTo>
                <a:lnTo>
                  <a:pt x="0" y="1943100"/>
                </a:lnTo>
                <a:lnTo>
                  <a:pt x="0" y="1943100"/>
                </a:lnTo>
              </a:path>
            </a:pathLst>
          </a:cu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Freeform 86"/>
          <p:cNvSpPr>
            <a:spLocks noChangeAspect="1"/>
          </p:cNvSpPr>
          <p:nvPr/>
        </p:nvSpPr>
        <p:spPr>
          <a:xfrm>
            <a:off x="5471150" y="3975099"/>
            <a:ext cx="3126750" cy="2179881"/>
          </a:xfrm>
          <a:custGeom>
            <a:avLst/>
            <a:gdLst>
              <a:gd name="connsiteX0" fmla="*/ 0 w 8235950"/>
              <a:gd name="connsiteY0" fmla="*/ 2197100 h 2432050"/>
              <a:gd name="connsiteX1" fmla="*/ 4368800 w 8235950"/>
              <a:gd name="connsiteY1" fmla="*/ 0 h 2432050"/>
              <a:gd name="connsiteX2" fmla="*/ 5772150 w 8235950"/>
              <a:gd name="connsiteY2" fmla="*/ 1035050 h 2432050"/>
              <a:gd name="connsiteX3" fmla="*/ 6337300 w 8235950"/>
              <a:gd name="connsiteY3" fmla="*/ 755650 h 2432050"/>
              <a:gd name="connsiteX4" fmla="*/ 8235950 w 8235950"/>
              <a:gd name="connsiteY4" fmla="*/ 2038350 h 2432050"/>
              <a:gd name="connsiteX5" fmla="*/ 6362700 w 8235950"/>
              <a:gd name="connsiteY5" fmla="*/ 876300 h 2432050"/>
              <a:gd name="connsiteX6" fmla="*/ 5772150 w 8235950"/>
              <a:gd name="connsiteY6" fmla="*/ 1174750 h 2432050"/>
              <a:gd name="connsiteX7" fmla="*/ 4381500 w 8235950"/>
              <a:gd name="connsiteY7" fmla="*/ 152400 h 2432050"/>
              <a:gd name="connsiteX8" fmla="*/ 577850 w 8235950"/>
              <a:gd name="connsiteY8" fmla="*/ 2432050 h 2432050"/>
              <a:gd name="connsiteX9" fmla="*/ 0 w 8235950"/>
              <a:gd name="connsiteY9" fmla="*/ 2197100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5950" h="2432050">
                <a:moveTo>
                  <a:pt x="0" y="2197100"/>
                </a:moveTo>
                <a:lnTo>
                  <a:pt x="4368800" y="0"/>
                </a:lnTo>
                <a:lnTo>
                  <a:pt x="5772150" y="1035050"/>
                </a:lnTo>
                <a:lnTo>
                  <a:pt x="6337300" y="755650"/>
                </a:lnTo>
                <a:lnTo>
                  <a:pt x="8235950" y="2038350"/>
                </a:lnTo>
                <a:lnTo>
                  <a:pt x="6362700" y="876300"/>
                </a:lnTo>
                <a:lnTo>
                  <a:pt x="5772150" y="1174750"/>
                </a:lnTo>
                <a:lnTo>
                  <a:pt x="4381500" y="152400"/>
                </a:lnTo>
                <a:lnTo>
                  <a:pt x="577850" y="2432050"/>
                </a:lnTo>
                <a:lnTo>
                  <a:pt x="0" y="2197100"/>
                </a:lnTo>
                <a:close/>
              </a:path>
            </a:pathLst>
          </a:cu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extBox 87"/>
          <p:cNvSpPr txBox="1"/>
          <p:nvPr/>
        </p:nvSpPr>
        <p:spPr>
          <a:xfrm>
            <a:off x="7378700" y="5698674"/>
            <a:ext cx="1353165" cy="461665"/>
          </a:xfrm>
          <a:prstGeom prst="rect">
            <a:avLst/>
          </a:prstGeom>
          <a:noFill/>
        </p:spPr>
        <p:txBody>
          <a:bodyPr wrap="square" rtlCol="0">
            <a:spAutoFit/>
          </a:bodyPr>
          <a:lstStyle/>
          <a:p>
            <a:r>
              <a:rPr lang="en-US" sz="1200" dirty="0">
                <a:latin typeface="Times New Roman"/>
                <a:cs typeface="Times New Roman"/>
              </a:rPr>
              <a:t>Coastal and/or interior mountains</a:t>
            </a:r>
          </a:p>
        </p:txBody>
      </p:sp>
      <p:pic>
        <p:nvPicPr>
          <p:cNvPr id="89" name="Picture 88"/>
          <p:cNvPicPr>
            <a:picLocks noChangeAspect="1"/>
          </p:cNvPicPr>
          <p:nvPr/>
        </p:nvPicPr>
        <p:blipFill>
          <a:blip r:embed="rId2">
            <a:clrChange>
              <a:clrFrom>
                <a:srgbClr val="FEFEFF"/>
              </a:clrFrom>
              <a:clrTo>
                <a:srgbClr val="FEFEFF">
                  <a:alpha val="0"/>
                </a:srgbClr>
              </a:clrTo>
            </a:clrChange>
          </a:blip>
          <a:stretch>
            <a:fillRect/>
          </a:stretch>
        </p:blipFill>
        <p:spPr>
          <a:xfrm>
            <a:off x="5773507" y="3250016"/>
            <a:ext cx="1109893" cy="994327"/>
          </a:xfrm>
          <a:prstGeom prst="rect">
            <a:avLst/>
          </a:prstGeom>
        </p:spPr>
      </p:pic>
      <p:pic>
        <p:nvPicPr>
          <p:cNvPr id="90" name="Picture 89"/>
          <p:cNvPicPr>
            <a:picLocks noChangeAspect="1"/>
          </p:cNvPicPr>
          <p:nvPr/>
        </p:nvPicPr>
        <p:blipFill>
          <a:blip r:embed="rId2">
            <a:clrChange>
              <a:clrFrom>
                <a:srgbClr val="FEFEFF"/>
              </a:clrFrom>
              <a:clrTo>
                <a:srgbClr val="FEFEFF">
                  <a:alpha val="0"/>
                </a:srgbClr>
              </a:clrTo>
            </a:clrChange>
          </a:blip>
          <a:stretch>
            <a:fillRect/>
          </a:stretch>
        </p:blipFill>
        <p:spPr>
          <a:xfrm>
            <a:off x="5887807" y="4075516"/>
            <a:ext cx="1109893" cy="994327"/>
          </a:xfrm>
          <a:prstGeom prst="rect">
            <a:avLst/>
          </a:prstGeom>
        </p:spPr>
      </p:pic>
      <p:pic>
        <p:nvPicPr>
          <p:cNvPr id="91" name="Picture 90"/>
          <p:cNvPicPr>
            <a:picLocks noChangeAspect="1"/>
          </p:cNvPicPr>
          <p:nvPr/>
        </p:nvPicPr>
        <p:blipFill>
          <a:blip r:embed="rId2">
            <a:clrChange>
              <a:clrFrom>
                <a:srgbClr val="FEFEFF"/>
              </a:clrFrom>
              <a:clrTo>
                <a:srgbClr val="FEFEFF">
                  <a:alpha val="0"/>
                </a:srgbClr>
              </a:clrTo>
            </a:clrChange>
          </a:blip>
          <a:stretch>
            <a:fillRect/>
          </a:stretch>
        </p:blipFill>
        <p:spPr>
          <a:xfrm>
            <a:off x="6548207" y="3580216"/>
            <a:ext cx="1109893" cy="994327"/>
          </a:xfrm>
          <a:prstGeom prst="rect">
            <a:avLst/>
          </a:prstGeom>
        </p:spPr>
      </p:pic>
      <p:cxnSp>
        <p:nvCxnSpPr>
          <p:cNvPr id="92" name="Straight Arrow Connector 91"/>
          <p:cNvCxnSpPr/>
          <p:nvPr/>
        </p:nvCxnSpPr>
        <p:spPr>
          <a:xfrm flipV="1">
            <a:off x="5898528" y="3818806"/>
            <a:ext cx="731520" cy="731520"/>
          </a:xfrm>
          <a:prstGeom prst="straightConnector1">
            <a:avLst/>
          </a:prstGeom>
          <a:ln w="53975" cap="flat" cmpd="sng" algn="ctr">
            <a:solidFill>
              <a:schemeClr val="tx1"/>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V="1">
            <a:off x="5727700" y="4808034"/>
            <a:ext cx="457200" cy="457200"/>
          </a:xfrm>
          <a:prstGeom prst="straightConnector1">
            <a:avLst/>
          </a:prstGeom>
          <a:ln w="5397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V="1">
            <a:off x="5727700" y="3555999"/>
            <a:ext cx="457200" cy="457200"/>
          </a:xfrm>
          <a:prstGeom prst="straightConnector1">
            <a:avLst/>
          </a:prstGeom>
          <a:ln w="5397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rot="18789123">
            <a:off x="5569199" y="3771899"/>
            <a:ext cx="979956" cy="369332"/>
          </a:xfrm>
          <a:prstGeom prst="rect">
            <a:avLst/>
          </a:prstGeom>
          <a:noFill/>
        </p:spPr>
        <p:txBody>
          <a:bodyPr wrap="none" rtlCol="0">
            <a:spAutoFit/>
          </a:bodyPr>
          <a:lstStyle/>
          <a:p>
            <a:r>
              <a:rPr lang="en-US" b="1" dirty="0">
                <a:latin typeface="Times New Roman"/>
                <a:cs typeface="Times New Roman"/>
              </a:rPr>
              <a:t>Upslope</a:t>
            </a:r>
          </a:p>
        </p:txBody>
      </p:sp>
      <p:sp>
        <p:nvSpPr>
          <p:cNvPr id="96" name="TextBox 95"/>
          <p:cNvSpPr txBox="1"/>
          <p:nvPr/>
        </p:nvSpPr>
        <p:spPr>
          <a:xfrm rot="18789123">
            <a:off x="5612555" y="4340258"/>
            <a:ext cx="979956" cy="369332"/>
          </a:xfrm>
          <a:prstGeom prst="rect">
            <a:avLst/>
          </a:prstGeom>
          <a:noFill/>
        </p:spPr>
        <p:txBody>
          <a:bodyPr wrap="none" rtlCol="0">
            <a:spAutoFit/>
          </a:bodyPr>
          <a:lstStyle/>
          <a:p>
            <a:r>
              <a:rPr lang="en-US" b="1" dirty="0">
                <a:latin typeface="Times New Roman"/>
                <a:cs typeface="Times New Roman"/>
              </a:rPr>
              <a:t>Upslope</a:t>
            </a:r>
          </a:p>
        </p:txBody>
      </p:sp>
      <p:pic>
        <p:nvPicPr>
          <p:cNvPr id="97" name="Picture 96"/>
          <p:cNvPicPr>
            <a:picLocks noChangeAspect="1"/>
          </p:cNvPicPr>
          <p:nvPr/>
        </p:nvPicPr>
        <p:blipFill>
          <a:blip r:embed="rId3">
            <a:clrChange>
              <a:clrFrom>
                <a:srgbClr val="FEFEFF"/>
              </a:clrFrom>
              <a:clrTo>
                <a:srgbClr val="FEFEFF">
                  <a:alpha val="0"/>
                </a:srgbClr>
              </a:clrTo>
            </a:clrChange>
          </a:blip>
          <a:stretch>
            <a:fillRect/>
          </a:stretch>
        </p:blipFill>
        <p:spPr>
          <a:xfrm>
            <a:off x="6038222" y="2535378"/>
            <a:ext cx="732197" cy="732197"/>
          </a:xfrm>
          <a:prstGeom prst="rect">
            <a:avLst/>
          </a:prstGeom>
        </p:spPr>
      </p:pic>
      <p:pic>
        <p:nvPicPr>
          <p:cNvPr id="98" name="Picture 97"/>
          <p:cNvPicPr>
            <a:picLocks noChangeAspect="1"/>
          </p:cNvPicPr>
          <p:nvPr/>
        </p:nvPicPr>
        <p:blipFill>
          <a:blip r:embed="rId3">
            <a:clrChange>
              <a:clrFrom>
                <a:srgbClr val="FEFEFF"/>
              </a:clrFrom>
              <a:clrTo>
                <a:srgbClr val="FEFEFF">
                  <a:alpha val="0"/>
                </a:srgbClr>
              </a:clrTo>
            </a:clrChange>
          </a:blip>
          <a:stretch>
            <a:fillRect/>
          </a:stretch>
        </p:blipFill>
        <p:spPr>
          <a:xfrm>
            <a:off x="6738707" y="2628508"/>
            <a:ext cx="732197" cy="732197"/>
          </a:xfrm>
          <a:prstGeom prst="rect">
            <a:avLst/>
          </a:prstGeom>
        </p:spPr>
      </p:pic>
      <p:pic>
        <p:nvPicPr>
          <p:cNvPr id="99" name="Picture 98"/>
          <p:cNvPicPr>
            <a:picLocks noChangeAspect="1"/>
          </p:cNvPicPr>
          <p:nvPr/>
        </p:nvPicPr>
        <p:blipFill>
          <a:blip r:embed="rId3">
            <a:clrChange>
              <a:clrFrom>
                <a:srgbClr val="FEFEFF"/>
              </a:clrFrom>
              <a:clrTo>
                <a:srgbClr val="FEFEFF">
                  <a:alpha val="0"/>
                </a:srgbClr>
              </a:clrTo>
            </a:clrChange>
          </a:blip>
          <a:stretch>
            <a:fillRect/>
          </a:stretch>
        </p:blipFill>
        <p:spPr>
          <a:xfrm>
            <a:off x="6456003" y="1866680"/>
            <a:ext cx="732197" cy="732197"/>
          </a:xfrm>
          <a:prstGeom prst="rect">
            <a:avLst/>
          </a:prstGeom>
        </p:spPr>
      </p:pic>
      <p:sp>
        <p:nvSpPr>
          <p:cNvPr id="100" name="TextBox 99"/>
          <p:cNvSpPr txBox="1"/>
          <p:nvPr/>
        </p:nvSpPr>
        <p:spPr>
          <a:xfrm>
            <a:off x="7188200" y="1862884"/>
            <a:ext cx="1537233" cy="646331"/>
          </a:xfrm>
          <a:prstGeom prst="rect">
            <a:avLst/>
          </a:prstGeom>
          <a:noFill/>
        </p:spPr>
        <p:txBody>
          <a:bodyPr wrap="square" rtlCol="0">
            <a:spAutoFit/>
          </a:bodyPr>
          <a:lstStyle/>
          <a:p>
            <a:r>
              <a:rPr lang="en-US" b="1" dirty="0">
                <a:latin typeface="Times New Roman"/>
                <a:cs typeface="Times New Roman"/>
              </a:rPr>
              <a:t>Orographic Precipitation</a:t>
            </a:r>
          </a:p>
        </p:txBody>
      </p:sp>
      <p:sp>
        <p:nvSpPr>
          <p:cNvPr id="101" name="TextBox 100"/>
          <p:cNvSpPr txBox="1"/>
          <p:nvPr/>
        </p:nvSpPr>
        <p:spPr>
          <a:xfrm>
            <a:off x="2237019" y="4104794"/>
            <a:ext cx="2518638" cy="369332"/>
          </a:xfrm>
          <a:prstGeom prst="rect">
            <a:avLst/>
          </a:prstGeom>
          <a:noFill/>
        </p:spPr>
        <p:txBody>
          <a:bodyPr wrap="none" rtlCol="0">
            <a:spAutoFit/>
          </a:bodyPr>
          <a:lstStyle/>
          <a:p>
            <a:r>
              <a:rPr lang="en-US" b="1" dirty="0">
                <a:latin typeface="Times New Roman"/>
                <a:cs typeface="Times New Roman"/>
              </a:rPr>
              <a:t>Water Vapor Transport</a:t>
            </a:r>
          </a:p>
        </p:txBody>
      </p:sp>
      <p:sp>
        <p:nvSpPr>
          <p:cNvPr id="102" name="Freeform 101"/>
          <p:cNvSpPr/>
          <p:nvPr/>
        </p:nvSpPr>
        <p:spPr>
          <a:xfrm>
            <a:off x="5626100" y="4537075"/>
            <a:ext cx="1250950" cy="1495425"/>
          </a:xfrm>
          <a:custGeom>
            <a:avLst/>
            <a:gdLst>
              <a:gd name="connsiteX0" fmla="*/ 1250950 w 1250950"/>
              <a:gd name="connsiteY0" fmla="*/ 0 h 1495425"/>
              <a:gd name="connsiteX1" fmla="*/ 1076325 w 1250950"/>
              <a:gd name="connsiteY1" fmla="*/ 390525 h 1495425"/>
              <a:gd name="connsiteX2" fmla="*/ 1069975 w 1250950"/>
              <a:gd name="connsiteY2" fmla="*/ 765175 h 1495425"/>
              <a:gd name="connsiteX3" fmla="*/ 812800 w 1250950"/>
              <a:gd name="connsiteY3" fmla="*/ 939800 h 1495425"/>
              <a:gd name="connsiteX4" fmla="*/ 704850 w 1250950"/>
              <a:gd name="connsiteY4" fmla="*/ 1212850 h 1495425"/>
              <a:gd name="connsiteX5" fmla="*/ 0 w 1250950"/>
              <a:gd name="connsiteY5" fmla="*/ 1495425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950" h="1495425">
                <a:moveTo>
                  <a:pt x="1250950" y="0"/>
                </a:moveTo>
                <a:cubicBezTo>
                  <a:pt x="1178718" y="131498"/>
                  <a:pt x="1106487" y="262996"/>
                  <a:pt x="1076325" y="390525"/>
                </a:cubicBezTo>
                <a:cubicBezTo>
                  <a:pt x="1046163" y="518054"/>
                  <a:pt x="1113896" y="673629"/>
                  <a:pt x="1069975" y="765175"/>
                </a:cubicBezTo>
                <a:cubicBezTo>
                  <a:pt x="1026054" y="856721"/>
                  <a:pt x="873654" y="865188"/>
                  <a:pt x="812800" y="939800"/>
                </a:cubicBezTo>
                <a:cubicBezTo>
                  <a:pt x="751946" y="1014412"/>
                  <a:pt x="840317" y="1120246"/>
                  <a:pt x="704850" y="1212850"/>
                </a:cubicBezTo>
                <a:cubicBezTo>
                  <a:pt x="569383" y="1305454"/>
                  <a:pt x="0" y="1495425"/>
                  <a:pt x="0" y="1495425"/>
                </a:cubicBezTo>
              </a:path>
            </a:pathLst>
          </a:custGeom>
          <a:ln w="63500" cap="flat" cmpd="sng" algn="ctr">
            <a:solidFill>
              <a:srgbClr val="0000F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3" name="Freeform 102"/>
          <p:cNvSpPr/>
          <p:nvPr/>
        </p:nvSpPr>
        <p:spPr>
          <a:xfrm>
            <a:off x="6473825" y="4533900"/>
            <a:ext cx="393700" cy="981075"/>
          </a:xfrm>
          <a:custGeom>
            <a:avLst/>
            <a:gdLst>
              <a:gd name="connsiteX0" fmla="*/ 393700 w 393700"/>
              <a:gd name="connsiteY0" fmla="*/ 0 h 981075"/>
              <a:gd name="connsiteX1" fmla="*/ 247650 w 393700"/>
              <a:gd name="connsiteY1" fmla="*/ 311150 h 981075"/>
              <a:gd name="connsiteX2" fmla="*/ 225425 w 393700"/>
              <a:gd name="connsiteY2" fmla="*/ 495300 h 981075"/>
              <a:gd name="connsiteX3" fmla="*/ 244475 w 393700"/>
              <a:gd name="connsiteY3" fmla="*/ 717550 h 981075"/>
              <a:gd name="connsiteX4" fmla="*/ 184150 w 393700"/>
              <a:gd name="connsiteY4" fmla="*/ 812800 h 981075"/>
              <a:gd name="connsiteX5" fmla="*/ 38100 w 393700"/>
              <a:gd name="connsiteY5" fmla="*/ 904875 h 981075"/>
              <a:gd name="connsiteX6" fmla="*/ 0 w 393700"/>
              <a:gd name="connsiteY6" fmla="*/ 98107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00" h="981075">
                <a:moveTo>
                  <a:pt x="393700" y="0"/>
                </a:moveTo>
                <a:cubicBezTo>
                  <a:pt x="334698" y="114300"/>
                  <a:pt x="275696" y="228600"/>
                  <a:pt x="247650" y="311150"/>
                </a:cubicBezTo>
                <a:cubicBezTo>
                  <a:pt x="219604" y="393700"/>
                  <a:pt x="225954" y="427567"/>
                  <a:pt x="225425" y="495300"/>
                </a:cubicBezTo>
                <a:cubicBezTo>
                  <a:pt x="224896" y="563033"/>
                  <a:pt x="251354" y="664634"/>
                  <a:pt x="244475" y="717550"/>
                </a:cubicBezTo>
                <a:cubicBezTo>
                  <a:pt x="237596" y="770466"/>
                  <a:pt x="218546" y="781579"/>
                  <a:pt x="184150" y="812800"/>
                </a:cubicBezTo>
                <a:cubicBezTo>
                  <a:pt x="149754" y="844021"/>
                  <a:pt x="68792" y="876829"/>
                  <a:pt x="38100" y="904875"/>
                </a:cubicBezTo>
                <a:cubicBezTo>
                  <a:pt x="7408" y="932921"/>
                  <a:pt x="0" y="981075"/>
                  <a:pt x="0" y="981075"/>
                </a:cubicBezTo>
              </a:path>
            </a:pathLst>
          </a:cu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4" name="Freeform 103"/>
          <p:cNvSpPr/>
          <p:nvPr/>
        </p:nvSpPr>
        <p:spPr>
          <a:xfrm>
            <a:off x="6496050" y="4543425"/>
            <a:ext cx="393700" cy="981075"/>
          </a:xfrm>
          <a:custGeom>
            <a:avLst/>
            <a:gdLst>
              <a:gd name="connsiteX0" fmla="*/ 393700 w 393700"/>
              <a:gd name="connsiteY0" fmla="*/ 0 h 981075"/>
              <a:gd name="connsiteX1" fmla="*/ 247650 w 393700"/>
              <a:gd name="connsiteY1" fmla="*/ 311150 h 981075"/>
              <a:gd name="connsiteX2" fmla="*/ 225425 w 393700"/>
              <a:gd name="connsiteY2" fmla="*/ 495300 h 981075"/>
              <a:gd name="connsiteX3" fmla="*/ 244475 w 393700"/>
              <a:gd name="connsiteY3" fmla="*/ 717550 h 981075"/>
              <a:gd name="connsiteX4" fmla="*/ 184150 w 393700"/>
              <a:gd name="connsiteY4" fmla="*/ 812800 h 981075"/>
              <a:gd name="connsiteX5" fmla="*/ 38100 w 393700"/>
              <a:gd name="connsiteY5" fmla="*/ 904875 h 981075"/>
              <a:gd name="connsiteX6" fmla="*/ 0 w 393700"/>
              <a:gd name="connsiteY6" fmla="*/ 98107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00" h="981075">
                <a:moveTo>
                  <a:pt x="393700" y="0"/>
                </a:moveTo>
                <a:cubicBezTo>
                  <a:pt x="334698" y="114300"/>
                  <a:pt x="275696" y="228600"/>
                  <a:pt x="247650" y="311150"/>
                </a:cubicBezTo>
                <a:cubicBezTo>
                  <a:pt x="219604" y="393700"/>
                  <a:pt x="225954" y="427567"/>
                  <a:pt x="225425" y="495300"/>
                </a:cubicBezTo>
                <a:cubicBezTo>
                  <a:pt x="224896" y="563033"/>
                  <a:pt x="251354" y="664634"/>
                  <a:pt x="244475" y="717550"/>
                </a:cubicBezTo>
                <a:cubicBezTo>
                  <a:pt x="237596" y="770466"/>
                  <a:pt x="218546" y="781579"/>
                  <a:pt x="184150" y="812800"/>
                </a:cubicBezTo>
                <a:cubicBezTo>
                  <a:pt x="149754" y="844021"/>
                  <a:pt x="68792" y="876829"/>
                  <a:pt x="38100" y="904875"/>
                </a:cubicBezTo>
                <a:cubicBezTo>
                  <a:pt x="7408" y="932921"/>
                  <a:pt x="0" y="981075"/>
                  <a:pt x="0" y="981075"/>
                </a:cubicBezTo>
              </a:path>
            </a:pathLst>
          </a:cu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Freeform 104"/>
          <p:cNvSpPr/>
          <p:nvPr/>
        </p:nvSpPr>
        <p:spPr>
          <a:xfrm>
            <a:off x="6515100" y="4556125"/>
            <a:ext cx="393700" cy="981075"/>
          </a:xfrm>
          <a:custGeom>
            <a:avLst/>
            <a:gdLst>
              <a:gd name="connsiteX0" fmla="*/ 393700 w 393700"/>
              <a:gd name="connsiteY0" fmla="*/ 0 h 981075"/>
              <a:gd name="connsiteX1" fmla="*/ 247650 w 393700"/>
              <a:gd name="connsiteY1" fmla="*/ 311150 h 981075"/>
              <a:gd name="connsiteX2" fmla="*/ 225425 w 393700"/>
              <a:gd name="connsiteY2" fmla="*/ 495300 h 981075"/>
              <a:gd name="connsiteX3" fmla="*/ 244475 w 393700"/>
              <a:gd name="connsiteY3" fmla="*/ 717550 h 981075"/>
              <a:gd name="connsiteX4" fmla="*/ 184150 w 393700"/>
              <a:gd name="connsiteY4" fmla="*/ 812800 h 981075"/>
              <a:gd name="connsiteX5" fmla="*/ 38100 w 393700"/>
              <a:gd name="connsiteY5" fmla="*/ 904875 h 981075"/>
              <a:gd name="connsiteX6" fmla="*/ 0 w 393700"/>
              <a:gd name="connsiteY6" fmla="*/ 98107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00" h="981075">
                <a:moveTo>
                  <a:pt x="393700" y="0"/>
                </a:moveTo>
                <a:cubicBezTo>
                  <a:pt x="334698" y="114300"/>
                  <a:pt x="275696" y="228600"/>
                  <a:pt x="247650" y="311150"/>
                </a:cubicBezTo>
                <a:cubicBezTo>
                  <a:pt x="219604" y="393700"/>
                  <a:pt x="225954" y="427567"/>
                  <a:pt x="225425" y="495300"/>
                </a:cubicBezTo>
                <a:cubicBezTo>
                  <a:pt x="224896" y="563033"/>
                  <a:pt x="251354" y="664634"/>
                  <a:pt x="244475" y="717550"/>
                </a:cubicBezTo>
                <a:cubicBezTo>
                  <a:pt x="237596" y="770466"/>
                  <a:pt x="218546" y="781579"/>
                  <a:pt x="184150" y="812800"/>
                </a:cubicBezTo>
                <a:cubicBezTo>
                  <a:pt x="149754" y="844021"/>
                  <a:pt x="68792" y="876829"/>
                  <a:pt x="38100" y="904875"/>
                </a:cubicBezTo>
                <a:cubicBezTo>
                  <a:pt x="7408" y="932921"/>
                  <a:pt x="0" y="981075"/>
                  <a:pt x="0" y="981075"/>
                </a:cubicBezTo>
              </a:path>
            </a:pathLst>
          </a:cu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6" name="Picture 105"/>
          <p:cNvPicPr>
            <a:picLocks noChangeAspect="1"/>
          </p:cNvPicPr>
          <p:nvPr/>
        </p:nvPicPr>
        <p:blipFill>
          <a:blip r:embed="rId2">
            <a:clrChange>
              <a:clrFrom>
                <a:srgbClr val="FEFEFF"/>
              </a:clrFrom>
              <a:clrTo>
                <a:srgbClr val="FEFEFF">
                  <a:alpha val="0"/>
                </a:srgbClr>
              </a:clrTo>
            </a:clrChange>
          </a:blip>
          <a:stretch>
            <a:fillRect/>
          </a:stretch>
        </p:blipFill>
        <p:spPr>
          <a:xfrm>
            <a:off x="6078307" y="4393016"/>
            <a:ext cx="1109893" cy="994327"/>
          </a:xfrm>
          <a:prstGeom prst="rect">
            <a:avLst/>
          </a:prstGeom>
        </p:spPr>
      </p:pic>
      <p:grpSp>
        <p:nvGrpSpPr>
          <p:cNvPr id="107" name="Group 106"/>
          <p:cNvGrpSpPr/>
          <p:nvPr/>
        </p:nvGrpSpPr>
        <p:grpSpPr>
          <a:xfrm>
            <a:off x="6578602" y="4628517"/>
            <a:ext cx="454023" cy="1247868"/>
            <a:chOff x="5778500" y="4674774"/>
            <a:chExt cx="1338870" cy="1510126"/>
          </a:xfrm>
        </p:grpSpPr>
        <p:sp>
          <p:nvSpPr>
            <p:cNvPr id="108" name="Freeform 107"/>
            <p:cNvSpPr/>
            <p:nvPr/>
          </p:nvSpPr>
          <p:spPr>
            <a:xfrm>
              <a:off x="5778500" y="4689475"/>
              <a:ext cx="1250950" cy="1495425"/>
            </a:xfrm>
            <a:custGeom>
              <a:avLst/>
              <a:gdLst>
                <a:gd name="connsiteX0" fmla="*/ 1250950 w 1250950"/>
                <a:gd name="connsiteY0" fmla="*/ 0 h 1495425"/>
                <a:gd name="connsiteX1" fmla="*/ 1076325 w 1250950"/>
                <a:gd name="connsiteY1" fmla="*/ 390525 h 1495425"/>
                <a:gd name="connsiteX2" fmla="*/ 1069975 w 1250950"/>
                <a:gd name="connsiteY2" fmla="*/ 765175 h 1495425"/>
                <a:gd name="connsiteX3" fmla="*/ 812800 w 1250950"/>
                <a:gd name="connsiteY3" fmla="*/ 939800 h 1495425"/>
                <a:gd name="connsiteX4" fmla="*/ 704850 w 1250950"/>
                <a:gd name="connsiteY4" fmla="*/ 1212850 h 1495425"/>
                <a:gd name="connsiteX5" fmla="*/ 0 w 1250950"/>
                <a:gd name="connsiteY5" fmla="*/ 1495425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950" h="1495425">
                  <a:moveTo>
                    <a:pt x="1250950" y="0"/>
                  </a:moveTo>
                  <a:cubicBezTo>
                    <a:pt x="1178718" y="131498"/>
                    <a:pt x="1106487" y="262996"/>
                    <a:pt x="1076325" y="390525"/>
                  </a:cubicBezTo>
                  <a:cubicBezTo>
                    <a:pt x="1046163" y="518054"/>
                    <a:pt x="1113896" y="673629"/>
                    <a:pt x="1069975" y="765175"/>
                  </a:cubicBezTo>
                  <a:cubicBezTo>
                    <a:pt x="1026054" y="856721"/>
                    <a:pt x="873654" y="865188"/>
                    <a:pt x="812800" y="939800"/>
                  </a:cubicBezTo>
                  <a:cubicBezTo>
                    <a:pt x="751946" y="1014412"/>
                    <a:pt x="840317" y="1120246"/>
                    <a:pt x="704850" y="1212850"/>
                  </a:cubicBezTo>
                  <a:cubicBezTo>
                    <a:pt x="569383" y="1305454"/>
                    <a:pt x="0" y="1495425"/>
                    <a:pt x="0" y="1495425"/>
                  </a:cubicBezTo>
                </a:path>
              </a:pathLst>
            </a:custGeom>
            <a:ln w="63500" cap="flat" cmpd="sng" algn="ctr">
              <a:solidFill>
                <a:srgbClr val="0000F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Freeform 108"/>
            <p:cNvSpPr/>
            <p:nvPr/>
          </p:nvSpPr>
          <p:spPr>
            <a:xfrm>
              <a:off x="6626218" y="4674774"/>
              <a:ext cx="393699" cy="981076"/>
            </a:xfrm>
            <a:custGeom>
              <a:avLst/>
              <a:gdLst>
                <a:gd name="connsiteX0" fmla="*/ 393700 w 393700"/>
                <a:gd name="connsiteY0" fmla="*/ 0 h 981075"/>
                <a:gd name="connsiteX1" fmla="*/ 247650 w 393700"/>
                <a:gd name="connsiteY1" fmla="*/ 311150 h 981075"/>
                <a:gd name="connsiteX2" fmla="*/ 225425 w 393700"/>
                <a:gd name="connsiteY2" fmla="*/ 495300 h 981075"/>
                <a:gd name="connsiteX3" fmla="*/ 244475 w 393700"/>
                <a:gd name="connsiteY3" fmla="*/ 717550 h 981075"/>
                <a:gd name="connsiteX4" fmla="*/ 184150 w 393700"/>
                <a:gd name="connsiteY4" fmla="*/ 812800 h 981075"/>
                <a:gd name="connsiteX5" fmla="*/ 38100 w 393700"/>
                <a:gd name="connsiteY5" fmla="*/ 904875 h 981075"/>
                <a:gd name="connsiteX6" fmla="*/ 0 w 393700"/>
                <a:gd name="connsiteY6" fmla="*/ 98107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00" h="981075">
                  <a:moveTo>
                    <a:pt x="393700" y="0"/>
                  </a:moveTo>
                  <a:cubicBezTo>
                    <a:pt x="334698" y="114300"/>
                    <a:pt x="275696" y="228600"/>
                    <a:pt x="247650" y="311150"/>
                  </a:cubicBezTo>
                  <a:cubicBezTo>
                    <a:pt x="219604" y="393700"/>
                    <a:pt x="225954" y="427567"/>
                    <a:pt x="225425" y="495300"/>
                  </a:cubicBezTo>
                  <a:cubicBezTo>
                    <a:pt x="224896" y="563033"/>
                    <a:pt x="251354" y="664634"/>
                    <a:pt x="244475" y="717550"/>
                  </a:cubicBezTo>
                  <a:cubicBezTo>
                    <a:pt x="237596" y="770466"/>
                    <a:pt x="218546" y="781579"/>
                    <a:pt x="184150" y="812800"/>
                  </a:cubicBezTo>
                  <a:cubicBezTo>
                    <a:pt x="149754" y="844021"/>
                    <a:pt x="68792" y="876829"/>
                    <a:pt x="38100" y="904875"/>
                  </a:cubicBezTo>
                  <a:cubicBezTo>
                    <a:pt x="7408" y="932921"/>
                    <a:pt x="0" y="981075"/>
                    <a:pt x="0" y="981075"/>
                  </a:cubicBezTo>
                </a:path>
              </a:pathLst>
            </a:cu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0" name="Freeform 109"/>
            <p:cNvSpPr/>
            <p:nvPr/>
          </p:nvSpPr>
          <p:spPr>
            <a:xfrm>
              <a:off x="6667169" y="4695825"/>
              <a:ext cx="393699" cy="981076"/>
            </a:xfrm>
            <a:custGeom>
              <a:avLst/>
              <a:gdLst>
                <a:gd name="connsiteX0" fmla="*/ 393700 w 393700"/>
                <a:gd name="connsiteY0" fmla="*/ 0 h 981075"/>
                <a:gd name="connsiteX1" fmla="*/ 247650 w 393700"/>
                <a:gd name="connsiteY1" fmla="*/ 311150 h 981075"/>
                <a:gd name="connsiteX2" fmla="*/ 225425 w 393700"/>
                <a:gd name="connsiteY2" fmla="*/ 495300 h 981075"/>
                <a:gd name="connsiteX3" fmla="*/ 244475 w 393700"/>
                <a:gd name="connsiteY3" fmla="*/ 717550 h 981075"/>
                <a:gd name="connsiteX4" fmla="*/ 184150 w 393700"/>
                <a:gd name="connsiteY4" fmla="*/ 812800 h 981075"/>
                <a:gd name="connsiteX5" fmla="*/ 38100 w 393700"/>
                <a:gd name="connsiteY5" fmla="*/ 904875 h 981075"/>
                <a:gd name="connsiteX6" fmla="*/ 0 w 393700"/>
                <a:gd name="connsiteY6" fmla="*/ 98107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00" h="981075">
                  <a:moveTo>
                    <a:pt x="393700" y="0"/>
                  </a:moveTo>
                  <a:cubicBezTo>
                    <a:pt x="334698" y="114300"/>
                    <a:pt x="275696" y="228600"/>
                    <a:pt x="247650" y="311150"/>
                  </a:cubicBezTo>
                  <a:cubicBezTo>
                    <a:pt x="219604" y="393700"/>
                    <a:pt x="225954" y="427567"/>
                    <a:pt x="225425" y="495300"/>
                  </a:cubicBezTo>
                  <a:cubicBezTo>
                    <a:pt x="224896" y="563033"/>
                    <a:pt x="251354" y="664634"/>
                    <a:pt x="244475" y="717550"/>
                  </a:cubicBezTo>
                  <a:cubicBezTo>
                    <a:pt x="237596" y="770466"/>
                    <a:pt x="218546" y="781579"/>
                    <a:pt x="184150" y="812800"/>
                  </a:cubicBezTo>
                  <a:cubicBezTo>
                    <a:pt x="149754" y="844021"/>
                    <a:pt x="68792" y="876829"/>
                    <a:pt x="38100" y="904875"/>
                  </a:cubicBezTo>
                  <a:cubicBezTo>
                    <a:pt x="7408" y="932921"/>
                    <a:pt x="0" y="981075"/>
                    <a:pt x="0" y="981075"/>
                  </a:cubicBezTo>
                </a:path>
              </a:pathLst>
            </a:cu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1" name="Freeform 110"/>
            <p:cNvSpPr/>
            <p:nvPr/>
          </p:nvSpPr>
          <p:spPr>
            <a:xfrm>
              <a:off x="6723671" y="4693158"/>
              <a:ext cx="393699" cy="958851"/>
            </a:xfrm>
            <a:custGeom>
              <a:avLst/>
              <a:gdLst>
                <a:gd name="connsiteX0" fmla="*/ 393700 w 393700"/>
                <a:gd name="connsiteY0" fmla="*/ 0 h 981075"/>
                <a:gd name="connsiteX1" fmla="*/ 247650 w 393700"/>
                <a:gd name="connsiteY1" fmla="*/ 311150 h 981075"/>
                <a:gd name="connsiteX2" fmla="*/ 225425 w 393700"/>
                <a:gd name="connsiteY2" fmla="*/ 495300 h 981075"/>
                <a:gd name="connsiteX3" fmla="*/ 244475 w 393700"/>
                <a:gd name="connsiteY3" fmla="*/ 717550 h 981075"/>
                <a:gd name="connsiteX4" fmla="*/ 184150 w 393700"/>
                <a:gd name="connsiteY4" fmla="*/ 812800 h 981075"/>
                <a:gd name="connsiteX5" fmla="*/ 38100 w 393700"/>
                <a:gd name="connsiteY5" fmla="*/ 904875 h 981075"/>
                <a:gd name="connsiteX6" fmla="*/ 0 w 393700"/>
                <a:gd name="connsiteY6" fmla="*/ 98107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00" h="981075">
                  <a:moveTo>
                    <a:pt x="393700" y="0"/>
                  </a:moveTo>
                  <a:cubicBezTo>
                    <a:pt x="334698" y="114300"/>
                    <a:pt x="275696" y="228600"/>
                    <a:pt x="247650" y="311150"/>
                  </a:cubicBezTo>
                  <a:cubicBezTo>
                    <a:pt x="219604" y="393700"/>
                    <a:pt x="225954" y="427567"/>
                    <a:pt x="225425" y="495300"/>
                  </a:cubicBezTo>
                  <a:cubicBezTo>
                    <a:pt x="224896" y="563033"/>
                    <a:pt x="251354" y="664634"/>
                    <a:pt x="244475" y="717550"/>
                  </a:cubicBezTo>
                  <a:cubicBezTo>
                    <a:pt x="237596" y="770466"/>
                    <a:pt x="218546" y="781579"/>
                    <a:pt x="184150" y="812800"/>
                  </a:cubicBezTo>
                  <a:cubicBezTo>
                    <a:pt x="149754" y="844021"/>
                    <a:pt x="68792" y="876829"/>
                    <a:pt x="38100" y="904875"/>
                  </a:cubicBezTo>
                  <a:cubicBezTo>
                    <a:pt x="7408" y="932921"/>
                    <a:pt x="0" y="981075"/>
                    <a:pt x="0" y="981075"/>
                  </a:cubicBezTo>
                </a:path>
              </a:pathLst>
            </a:cu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12" name="Oval 111"/>
          <p:cNvSpPr/>
          <p:nvPr/>
        </p:nvSpPr>
        <p:spPr>
          <a:xfrm rot="21168714">
            <a:off x="6854668" y="5395055"/>
            <a:ext cx="82550" cy="316770"/>
          </a:xfrm>
          <a:prstGeom prst="ellipse">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Content Placeholder 2"/>
          <p:cNvSpPr>
            <a:spLocks noGrp="1"/>
          </p:cNvSpPr>
          <p:nvPr>
            <p:ph idx="1"/>
          </p:nvPr>
        </p:nvSpPr>
        <p:spPr>
          <a:xfrm>
            <a:off x="970016" y="989076"/>
            <a:ext cx="4928512" cy="1311122"/>
          </a:xfrm>
        </p:spPr>
        <p:txBody>
          <a:bodyPr>
            <a:noAutofit/>
          </a:bodyPr>
          <a:lstStyle/>
          <a:p>
            <a:pPr marL="0" indent="0">
              <a:buNone/>
            </a:pPr>
            <a:r>
              <a:rPr lang="en-US" sz="1600" b="1" dirty="0">
                <a:latin typeface="Times New Roman"/>
                <a:cs typeface="Times New Roman"/>
              </a:rPr>
              <a:t>AR characteristics:</a:t>
            </a:r>
            <a:endParaRPr lang="en-US" sz="1600" b="1" dirty="0">
              <a:solidFill>
                <a:srgbClr val="FF0000"/>
              </a:solidFill>
              <a:latin typeface="Times New Roman"/>
              <a:cs typeface="Times New Roman"/>
            </a:endParaRPr>
          </a:p>
          <a:p>
            <a:pPr marL="182880" indent="-182880">
              <a:spcBef>
                <a:spcPts val="20"/>
              </a:spcBef>
            </a:pPr>
            <a:r>
              <a:rPr lang="en-US" sz="1600" dirty="0">
                <a:latin typeface="Times New Roman"/>
                <a:cs typeface="Times New Roman"/>
              </a:rPr>
              <a:t>75% of water vapor flux below 2.25 km</a:t>
            </a:r>
          </a:p>
          <a:p>
            <a:pPr marL="182880" indent="-182880">
              <a:spcBef>
                <a:spcPts val="20"/>
              </a:spcBef>
            </a:pPr>
            <a:r>
              <a:rPr lang="en-US" sz="1600" dirty="0">
                <a:latin typeface="Times New Roman"/>
                <a:cs typeface="Times New Roman"/>
              </a:rPr>
              <a:t>Water vapor flux maximum at ~1 km</a:t>
            </a:r>
          </a:p>
          <a:p>
            <a:pPr marL="182880" indent="-182880">
              <a:spcBef>
                <a:spcPts val="20"/>
              </a:spcBef>
            </a:pPr>
            <a:r>
              <a:rPr lang="en-US" sz="1600" dirty="0">
                <a:latin typeface="Times New Roman"/>
                <a:cs typeface="Times New Roman"/>
              </a:rPr>
              <a:t>Forced saturated ascent (upslope/isentropic)</a:t>
            </a:r>
          </a:p>
        </p:txBody>
      </p:sp>
      <p:sp>
        <p:nvSpPr>
          <p:cNvPr id="114" name="Freeform 113"/>
          <p:cNvSpPr/>
          <p:nvPr/>
        </p:nvSpPr>
        <p:spPr>
          <a:xfrm>
            <a:off x="4676775" y="5946775"/>
            <a:ext cx="1009650" cy="203200"/>
          </a:xfrm>
          <a:custGeom>
            <a:avLst/>
            <a:gdLst>
              <a:gd name="connsiteX0" fmla="*/ 796925 w 1009650"/>
              <a:gd name="connsiteY0" fmla="*/ 0 h 203200"/>
              <a:gd name="connsiteX1" fmla="*/ 0 w 1009650"/>
              <a:gd name="connsiteY1" fmla="*/ 6350 h 203200"/>
              <a:gd name="connsiteX2" fmla="*/ 142875 w 1009650"/>
              <a:gd name="connsiteY2" fmla="*/ 203200 h 203200"/>
              <a:gd name="connsiteX3" fmla="*/ 1009650 w 1009650"/>
              <a:gd name="connsiteY3" fmla="*/ 203200 h 203200"/>
              <a:gd name="connsiteX4" fmla="*/ 796925 w 1009650"/>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0" h="203200">
                <a:moveTo>
                  <a:pt x="796925" y="0"/>
                </a:moveTo>
                <a:lnTo>
                  <a:pt x="0" y="6350"/>
                </a:lnTo>
                <a:lnTo>
                  <a:pt x="142875" y="203200"/>
                </a:lnTo>
                <a:lnTo>
                  <a:pt x="1009650" y="203200"/>
                </a:lnTo>
                <a:lnTo>
                  <a:pt x="7969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Connector 114"/>
          <p:cNvCxnSpPr>
            <a:stCxn id="87" idx="0"/>
            <a:endCxn id="87" idx="8"/>
          </p:cNvCxnSpPr>
          <p:nvPr/>
        </p:nvCxnSpPr>
        <p:spPr>
          <a:xfrm>
            <a:off x="5471150" y="5944391"/>
            <a:ext cx="219379" cy="210589"/>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5827911" y="5854507"/>
            <a:ext cx="1193255" cy="338554"/>
          </a:xfrm>
          <a:prstGeom prst="rect">
            <a:avLst/>
          </a:prstGeom>
          <a:noFill/>
        </p:spPr>
        <p:txBody>
          <a:bodyPr wrap="none" rtlCol="0">
            <a:spAutoFit/>
          </a:bodyPr>
          <a:lstStyle/>
          <a:p>
            <a:r>
              <a:rPr lang="en-US" sz="1600" dirty="0">
                <a:solidFill>
                  <a:srgbClr val="0000FF"/>
                </a:solidFill>
                <a:latin typeface="Times New Roman"/>
                <a:cs typeface="Times New Roman"/>
              </a:rPr>
              <a:t>Stream flow</a:t>
            </a:r>
          </a:p>
        </p:txBody>
      </p:sp>
      <p:sp>
        <p:nvSpPr>
          <p:cNvPr id="118" name="TextBox 117"/>
          <p:cNvSpPr txBox="1"/>
          <p:nvPr/>
        </p:nvSpPr>
        <p:spPr>
          <a:xfrm>
            <a:off x="7936923" y="6488668"/>
            <a:ext cx="1240532" cy="369332"/>
          </a:xfrm>
          <a:prstGeom prst="rect">
            <a:avLst/>
          </a:prstGeom>
          <a:noFill/>
        </p:spPr>
        <p:txBody>
          <a:bodyPr wrap="none" rtlCol="0">
            <a:spAutoFit/>
          </a:bodyPr>
          <a:lstStyle/>
          <a:p>
            <a:pPr algn="r"/>
            <a:r>
              <a:rPr lang="en-US" i="1" dirty="0">
                <a:latin typeface="Times New Roman" charset="0"/>
                <a:ea typeface="Times New Roman" charset="0"/>
                <a:cs typeface="Times New Roman" charset="0"/>
              </a:rPr>
              <a:t>J. Cordeira</a:t>
            </a:r>
          </a:p>
        </p:txBody>
      </p:sp>
      <p:sp>
        <p:nvSpPr>
          <p:cNvPr id="117" name="TextBox 116">
            <a:extLst>
              <a:ext uri="{FF2B5EF4-FFF2-40B4-BE49-F238E27FC236}">
                <a16:creationId xmlns:a16="http://schemas.microsoft.com/office/drawing/2014/main" id="{14F04768-978A-AB46-8B0D-096165216D3D}"/>
              </a:ext>
            </a:extLst>
          </p:cNvPr>
          <p:cNvSpPr txBox="1"/>
          <p:nvPr/>
        </p:nvSpPr>
        <p:spPr>
          <a:xfrm>
            <a:off x="222410" y="155448"/>
            <a:ext cx="8699180" cy="461665"/>
          </a:xfrm>
          <a:prstGeom prst="rect">
            <a:avLst/>
          </a:prstGeom>
          <a:noFill/>
        </p:spPr>
        <p:txBody>
          <a:bodyPr wrap="square" rtlCol="0">
            <a:spAutoFit/>
          </a:bodyPr>
          <a:lstStyle/>
          <a:p>
            <a:pPr algn="ctr"/>
            <a:r>
              <a:rPr lang="en-US" sz="2400" b="1" dirty="0">
                <a:latin typeface="Times New Roman"/>
                <a:cs typeface="Times New Roman"/>
              </a:rPr>
              <a:t>Water vapor transport along AR &amp; orographic precipitation</a:t>
            </a:r>
          </a:p>
        </p:txBody>
      </p:sp>
      <p:cxnSp>
        <p:nvCxnSpPr>
          <p:cNvPr id="119" name="Straight Connector 118">
            <a:extLst>
              <a:ext uri="{FF2B5EF4-FFF2-40B4-BE49-F238E27FC236}">
                <a16:creationId xmlns:a16="http://schemas.microsoft.com/office/drawing/2014/main" id="{EBA5E902-307B-6340-85BB-80F1D5D195A3}"/>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3754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45185"/>
          <a:stretch/>
        </p:blipFill>
        <p:spPr>
          <a:xfrm>
            <a:off x="0" y="770468"/>
            <a:ext cx="9144000" cy="5643510"/>
          </a:xfrm>
          <a:prstGeom prst="rect">
            <a:avLst/>
          </a:prstGeom>
        </p:spPr>
      </p:pic>
      <p:sp>
        <p:nvSpPr>
          <p:cNvPr id="8" name="TextBox 7"/>
          <p:cNvSpPr txBox="1"/>
          <p:nvPr/>
        </p:nvSpPr>
        <p:spPr>
          <a:xfrm>
            <a:off x="6647787" y="6488668"/>
            <a:ext cx="2529668" cy="369332"/>
          </a:xfrm>
          <a:prstGeom prst="rect">
            <a:avLst/>
          </a:prstGeom>
          <a:noFill/>
        </p:spPr>
        <p:txBody>
          <a:bodyPr wrap="none" rtlCol="0">
            <a:spAutoFit/>
          </a:bodyPr>
          <a:lstStyle/>
          <a:p>
            <a:pPr algn="r"/>
            <a:r>
              <a:rPr lang="en-US" i="1" dirty="0">
                <a:latin typeface="Times New Roman" charset="0"/>
                <a:ea typeface="Times New Roman" charset="0"/>
                <a:cs typeface="Times New Roman" charset="0"/>
              </a:rPr>
              <a:t>Guan and </a:t>
            </a:r>
            <a:r>
              <a:rPr lang="en-US" i="1" dirty="0" err="1">
                <a:latin typeface="Times New Roman" charset="0"/>
                <a:ea typeface="Times New Roman" charset="0"/>
                <a:cs typeface="Times New Roman" charset="0"/>
              </a:rPr>
              <a:t>Waliser</a:t>
            </a:r>
            <a:r>
              <a:rPr lang="en-US" i="1" dirty="0">
                <a:latin typeface="Times New Roman" charset="0"/>
                <a:ea typeface="Times New Roman" charset="0"/>
                <a:cs typeface="Times New Roman" charset="0"/>
              </a:rPr>
              <a:t> (2015)</a:t>
            </a:r>
          </a:p>
        </p:txBody>
      </p:sp>
      <p:sp>
        <p:nvSpPr>
          <p:cNvPr id="11" name="TextBox 10">
            <a:extLst>
              <a:ext uri="{FF2B5EF4-FFF2-40B4-BE49-F238E27FC236}">
                <a16:creationId xmlns:a16="http://schemas.microsoft.com/office/drawing/2014/main" id="{F8C78290-50B5-AE45-B791-C6FD923227B3}"/>
              </a:ext>
            </a:extLst>
          </p:cNvPr>
          <p:cNvSpPr txBox="1"/>
          <p:nvPr/>
        </p:nvSpPr>
        <p:spPr>
          <a:xfrm>
            <a:off x="339578" y="155448"/>
            <a:ext cx="8523421" cy="461665"/>
          </a:xfrm>
          <a:prstGeom prst="rect">
            <a:avLst/>
          </a:prstGeom>
          <a:noFill/>
        </p:spPr>
        <p:txBody>
          <a:bodyPr wrap="square" rtlCol="0">
            <a:spAutoFit/>
          </a:bodyPr>
          <a:lstStyle/>
          <a:p>
            <a:pPr algn="ctr"/>
            <a:r>
              <a:rPr lang="en-US" sz="2400" b="1" dirty="0">
                <a:latin typeface="Times New Roman"/>
                <a:cs typeface="Times New Roman"/>
              </a:rPr>
              <a:t>Global AR landfall frequency</a:t>
            </a:r>
          </a:p>
        </p:txBody>
      </p:sp>
      <p:sp>
        <p:nvSpPr>
          <p:cNvPr id="2" name="Right Arrow 1">
            <a:extLst>
              <a:ext uri="{FF2B5EF4-FFF2-40B4-BE49-F238E27FC236}">
                <a16:creationId xmlns:a16="http://schemas.microsoft.com/office/drawing/2014/main" id="{E98FD059-68C4-BF44-8783-7F3A04C7613A}"/>
              </a:ext>
            </a:extLst>
          </p:cNvPr>
          <p:cNvSpPr/>
          <p:nvPr/>
        </p:nvSpPr>
        <p:spPr>
          <a:xfrm rot="19767102">
            <a:off x="4256368" y="2424022"/>
            <a:ext cx="1062990" cy="563756"/>
          </a:xfrm>
          <a:prstGeom prst="rightArrow">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18D549A-29A5-E34F-B1EA-1CABA8FAC2F8}"/>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883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0380" t="31644" r="2847" b="21839"/>
          <a:stretch/>
        </p:blipFill>
        <p:spPr>
          <a:xfrm>
            <a:off x="3829050" y="1024881"/>
            <a:ext cx="5033949" cy="4775844"/>
          </a:xfrm>
          <a:prstGeom prst="rect">
            <a:avLst/>
          </a:prstGeom>
        </p:spPr>
      </p:pic>
      <p:sp>
        <p:nvSpPr>
          <p:cNvPr id="9" name="TextBox 8"/>
          <p:cNvSpPr txBox="1"/>
          <p:nvPr/>
        </p:nvSpPr>
        <p:spPr>
          <a:xfrm>
            <a:off x="6751524" y="733505"/>
            <a:ext cx="2111475" cy="307777"/>
          </a:xfrm>
          <a:prstGeom prst="rect">
            <a:avLst/>
          </a:prstGeom>
          <a:noFill/>
        </p:spPr>
        <p:txBody>
          <a:bodyPr wrap="none" rtlCol="0">
            <a:spAutoFit/>
          </a:bodyPr>
          <a:lstStyle/>
          <a:p>
            <a:pPr algn="r"/>
            <a:r>
              <a:rPr lang="en-US" sz="1400" i="1" dirty="0">
                <a:latin typeface="Times New Roman" charset="0"/>
                <a:ea typeface="Times New Roman" charset="0"/>
                <a:cs typeface="Times New Roman" charset="0"/>
              </a:rPr>
              <a:t>CW3E: Ralph et al. (2017)</a:t>
            </a:r>
          </a:p>
        </p:txBody>
      </p:sp>
      <p:sp>
        <p:nvSpPr>
          <p:cNvPr id="10" name="TextBox 9">
            <a:extLst>
              <a:ext uri="{FF2B5EF4-FFF2-40B4-BE49-F238E27FC236}">
                <a16:creationId xmlns:a16="http://schemas.microsoft.com/office/drawing/2014/main" id="{37B828A3-D36A-6E43-94CD-E3BBA922B557}"/>
              </a:ext>
            </a:extLst>
          </p:cNvPr>
          <p:cNvSpPr txBox="1"/>
          <p:nvPr/>
        </p:nvSpPr>
        <p:spPr>
          <a:xfrm>
            <a:off x="339578" y="155448"/>
            <a:ext cx="8523421" cy="461665"/>
          </a:xfrm>
          <a:prstGeom prst="rect">
            <a:avLst/>
          </a:prstGeom>
          <a:noFill/>
        </p:spPr>
        <p:txBody>
          <a:bodyPr wrap="square" rtlCol="0">
            <a:spAutoFit/>
          </a:bodyPr>
          <a:lstStyle/>
          <a:p>
            <a:pPr algn="ctr"/>
            <a:r>
              <a:rPr lang="en-US" sz="2400" b="1" dirty="0">
                <a:latin typeface="Times New Roman"/>
                <a:cs typeface="Times New Roman"/>
              </a:rPr>
              <a:t>AR landfall along U.S. West Coast 2016–2017</a:t>
            </a:r>
          </a:p>
        </p:txBody>
      </p:sp>
      <p:sp>
        <p:nvSpPr>
          <p:cNvPr id="3" name="TextBox 2">
            <a:extLst>
              <a:ext uri="{FF2B5EF4-FFF2-40B4-BE49-F238E27FC236}">
                <a16:creationId xmlns:a16="http://schemas.microsoft.com/office/drawing/2014/main" id="{83B1F195-E002-2444-B940-3898C3CBDBC9}"/>
              </a:ext>
            </a:extLst>
          </p:cNvPr>
          <p:cNvSpPr txBox="1"/>
          <p:nvPr/>
        </p:nvSpPr>
        <p:spPr>
          <a:xfrm>
            <a:off x="5712043" y="5768340"/>
            <a:ext cx="3368126"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Landfalling ARs 1 October 2016 through 31 March 2017 (N=45)</a:t>
            </a:r>
          </a:p>
        </p:txBody>
      </p:sp>
      <p:sp>
        <p:nvSpPr>
          <p:cNvPr id="4" name="Freeform 3">
            <a:extLst>
              <a:ext uri="{FF2B5EF4-FFF2-40B4-BE49-F238E27FC236}">
                <a16:creationId xmlns:a16="http://schemas.microsoft.com/office/drawing/2014/main" id="{C41CC986-E8FC-EC49-9424-A2DB03364806}"/>
              </a:ext>
            </a:extLst>
          </p:cNvPr>
          <p:cNvSpPr/>
          <p:nvPr/>
        </p:nvSpPr>
        <p:spPr>
          <a:xfrm>
            <a:off x="3624406" y="3977640"/>
            <a:ext cx="1977390" cy="1908810"/>
          </a:xfrm>
          <a:custGeom>
            <a:avLst/>
            <a:gdLst>
              <a:gd name="connsiteX0" fmla="*/ 0 w 1977390"/>
              <a:gd name="connsiteY0" fmla="*/ 182880 h 1908810"/>
              <a:gd name="connsiteX1" fmla="*/ 57150 w 1977390"/>
              <a:gd name="connsiteY1" fmla="*/ 1908810 h 1908810"/>
              <a:gd name="connsiteX2" fmla="*/ 1977390 w 1977390"/>
              <a:gd name="connsiteY2" fmla="*/ 1805940 h 1908810"/>
              <a:gd name="connsiteX3" fmla="*/ 491490 w 1977390"/>
              <a:gd name="connsiteY3" fmla="*/ 0 h 1908810"/>
              <a:gd name="connsiteX4" fmla="*/ 0 w 1977390"/>
              <a:gd name="connsiteY4" fmla="*/ 182880 h 1908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390" h="1908810">
                <a:moveTo>
                  <a:pt x="0" y="182880"/>
                </a:moveTo>
                <a:lnTo>
                  <a:pt x="57150" y="1908810"/>
                </a:lnTo>
                <a:lnTo>
                  <a:pt x="1977390" y="1805940"/>
                </a:lnTo>
                <a:lnTo>
                  <a:pt x="491490" y="0"/>
                </a:lnTo>
                <a:lnTo>
                  <a:pt x="0" y="18288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Content Placeholder 2"/>
          <p:cNvSpPr>
            <a:spLocks noGrp="1"/>
          </p:cNvSpPr>
          <p:nvPr>
            <p:ph idx="1"/>
          </p:nvPr>
        </p:nvSpPr>
        <p:spPr>
          <a:xfrm>
            <a:off x="92066" y="1461802"/>
            <a:ext cx="3824666" cy="4338923"/>
          </a:xfrm>
        </p:spPr>
        <p:txBody>
          <a:bodyPr>
            <a:noAutofit/>
          </a:bodyPr>
          <a:lstStyle/>
          <a:p>
            <a:r>
              <a:rPr lang="en-US" sz="2400" dirty="0">
                <a:latin typeface="Times New Roman"/>
                <a:cs typeface="Times New Roman"/>
              </a:rPr>
              <a:t>45+ AR landfalls</a:t>
            </a:r>
          </a:p>
          <a:p>
            <a:endParaRPr lang="en-US" sz="2400" dirty="0">
              <a:latin typeface="Times New Roman"/>
              <a:cs typeface="Times New Roman"/>
            </a:endParaRPr>
          </a:p>
          <a:p>
            <a:r>
              <a:rPr lang="en-US" sz="2400" dirty="0">
                <a:latin typeface="Times New Roman"/>
                <a:cs typeface="Times New Roman"/>
              </a:rPr>
              <a:t>Northern Sierra wettest season on record</a:t>
            </a:r>
          </a:p>
          <a:p>
            <a:endParaRPr lang="en-US" sz="2400" dirty="0">
              <a:latin typeface="Times New Roman"/>
              <a:cs typeface="Times New Roman"/>
            </a:endParaRPr>
          </a:p>
          <a:p>
            <a:r>
              <a:rPr lang="en-US" sz="2400" dirty="0">
                <a:latin typeface="Times New Roman"/>
                <a:cs typeface="Times New Roman"/>
              </a:rPr>
              <a:t>Large focus of AR research is on U.S. West Coast…</a:t>
            </a:r>
          </a:p>
        </p:txBody>
      </p:sp>
      <p:cxnSp>
        <p:nvCxnSpPr>
          <p:cNvPr id="11" name="Straight Connector 10">
            <a:extLst>
              <a:ext uri="{FF2B5EF4-FFF2-40B4-BE49-F238E27FC236}">
                <a16:creationId xmlns:a16="http://schemas.microsoft.com/office/drawing/2014/main" id="{CD621A42-93C8-3846-A119-3223F5C27E1D}"/>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3107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310289" y="657862"/>
            <a:ext cx="8523421" cy="995680"/>
          </a:xfrm>
        </p:spPr>
        <p:txBody>
          <a:bodyPr>
            <a:noAutofit/>
          </a:bodyPr>
          <a:lstStyle/>
          <a:p>
            <a:r>
              <a:rPr lang="en-US" sz="2000" dirty="0">
                <a:latin typeface="Times New Roman"/>
                <a:cs typeface="Times New Roman"/>
              </a:rPr>
              <a:t>A large majority of </a:t>
            </a:r>
            <a:r>
              <a:rPr lang="en-US" sz="2000" b="1" dirty="0">
                <a:solidFill>
                  <a:srgbClr val="FF0000"/>
                </a:solidFill>
                <a:latin typeface="Times New Roman"/>
                <a:cs typeface="Times New Roman"/>
              </a:rPr>
              <a:t>most intense</a:t>
            </a:r>
            <a:r>
              <a:rPr lang="en-US" sz="2000" dirty="0">
                <a:latin typeface="Times New Roman"/>
                <a:cs typeface="Times New Roman"/>
              </a:rPr>
              <a:t>, </a:t>
            </a:r>
            <a:r>
              <a:rPr lang="en-US" sz="2000" b="1" dirty="0">
                <a:solidFill>
                  <a:srgbClr val="FF0000"/>
                </a:solidFill>
                <a:latin typeface="Times New Roman"/>
                <a:cs typeface="Times New Roman"/>
              </a:rPr>
              <a:t>longest duration </a:t>
            </a:r>
            <a:r>
              <a:rPr lang="en-US" sz="2000" dirty="0">
                <a:latin typeface="Times New Roman"/>
                <a:cs typeface="Times New Roman"/>
              </a:rPr>
              <a:t>precipitation events are associated with strong ARs along U.S. West Coast (e.g., California below)</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5151"/>
            <a:ext cx="9144000" cy="4719213"/>
          </a:xfrm>
          <a:prstGeom prst="rect">
            <a:avLst/>
          </a:prstGeom>
        </p:spPr>
      </p:pic>
      <p:sp>
        <p:nvSpPr>
          <p:cNvPr id="10" name="TextBox 9"/>
          <p:cNvSpPr txBox="1"/>
          <p:nvPr/>
        </p:nvSpPr>
        <p:spPr>
          <a:xfrm>
            <a:off x="7120481" y="6488668"/>
            <a:ext cx="2056974" cy="369332"/>
          </a:xfrm>
          <a:prstGeom prst="rect">
            <a:avLst/>
          </a:prstGeom>
          <a:noFill/>
        </p:spPr>
        <p:txBody>
          <a:bodyPr wrap="none" rtlCol="0">
            <a:spAutoFit/>
          </a:bodyPr>
          <a:lstStyle/>
          <a:p>
            <a:pPr algn="r"/>
            <a:r>
              <a:rPr lang="en-US" i="1" dirty="0" err="1">
                <a:latin typeface="Times New Roman" charset="0"/>
                <a:ea typeface="Times New Roman" charset="0"/>
                <a:cs typeface="Times New Roman" charset="0"/>
              </a:rPr>
              <a:t>Lamjiri</a:t>
            </a:r>
            <a:r>
              <a:rPr lang="en-US" i="1" dirty="0">
                <a:latin typeface="Times New Roman" charset="0"/>
                <a:ea typeface="Times New Roman" charset="0"/>
                <a:cs typeface="Times New Roman" charset="0"/>
              </a:rPr>
              <a:t> et al. (2017)</a:t>
            </a:r>
          </a:p>
        </p:txBody>
      </p:sp>
      <p:sp>
        <p:nvSpPr>
          <p:cNvPr id="11" name="TextBox 10"/>
          <p:cNvSpPr txBox="1"/>
          <p:nvPr/>
        </p:nvSpPr>
        <p:spPr>
          <a:xfrm>
            <a:off x="2375210" y="3710091"/>
            <a:ext cx="1431802" cy="538609"/>
          </a:xfrm>
          <a:prstGeom prst="rect">
            <a:avLst/>
          </a:prstGeom>
          <a:noFill/>
        </p:spPr>
        <p:txBody>
          <a:bodyPr wrap="none" rtlCol="0">
            <a:spAutoFit/>
          </a:bodyPr>
          <a:lstStyle/>
          <a:p>
            <a:r>
              <a:rPr lang="en-US" b="1" dirty="0">
                <a:solidFill>
                  <a:srgbClr val="FF0000"/>
                </a:solidFill>
                <a:latin typeface="Helvetica" charset="0"/>
                <a:ea typeface="Helvetica" charset="0"/>
                <a:cs typeface="Helvetica" charset="0"/>
              </a:rPr>
              <a:t>AR Storms</a:t>
            </a:r>
          </a:p>
          <a:p>
            <a:r>
              <a:rPr lang="en-US" sz="1050" dirty="0">
                <a:solidFill>
                  <a:srgbClr val="FF0000"/>
                </a:solidFill>
                <a:latin typeface="Helvetica" charset="0"/>
                <a:ea typeface="Helvetica" charset="0"/>
                <a:cs typeface="Helvetica" charset="0"/>
              </a:rPr>
              <a:t>w/ return period &gt;2y</a:t>
            </a:r>
          </a:p>
        </p:txBody>
      </p:sp>
      <p:cxnSp>
        <p:nvCxnSpPr>
          <p:cNvPr id="13" name="Straight Arrow Connector 12"/>
          <p:cNvCxnSpPr/>
          <p:nvPr/>
        </p:nvCxnSpPr>
        <p:spPr>
          <a:xfrm flipH="1">
            <a:off x="1817649" y="3894757"/>
            <a:ext cx="546410" cy="9738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1962615" y="3894757"/>
            <a:ext cx="401444" cy="33155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211229" y="3511176"/>
            <a:ext cx="921163" cy="30254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937246" y="3511176"/>
            <a:ext cx="195146" cy="38358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046507" y="2408132"/>
            <a:ext cx="1315844" cy="400110"/>
          </a:xfrm>
          <a:prstGeom prst="rect">
            <a:avLst/>
          </a:prstGeom>
          <a:noFill/>
        </p:spPr>
        <p:txBody>
          <a:bodyPr wrap="square" rtlCol="0">
            <a:spAutoFit/>
          </a:bodyPr>
          <a:lstStyle/>
          <a:p>
            <a:pPr algn="ctr"/>
            <a:r>
              <a:rPr lang="en-US" sz="1000" i="1">
                <a:latin typeface="Helvetica" charset="0"/>
                <a:ea typeface="Helvetica" charset="0"/>
                <a:cs typeface="Helvetica" charset="0"/>
              </a:rPr>
              <a:t>Fraction of 2-y storms that are ARs</a:t>
            </a:r>
            <a:endParaRPr lang="en-US" sz="1000" i="1" dirty="0">
              <a:latin typeface="Helvetica" charset="0"/>
              <a:ea typeface="Helvetica" charset="0"/>
              <a:cs typeface="Helvetica" charset="0"/>
            </a:endParaRPr>
          </a:p>
        </p:txBody>
      </p:sp>
      <p:sp>
        <p:nvSpPr>
          <p:cNvPr id="15" name="TextBox 14"/>
          <p:cNvSpPr txBox="1"/>
          <p:nvPr/>
        </p:nvSpPr>
        <p:spPr>
          <a:xfrm>
            <a:off x="7120481" y="3203996"/>
            <a:ext cx="1431802" cy="538609"/>
          </a:xfrm>
          <a:prstGeom prst="rect">
            <a:avLst/>
          </a:prstGeom>
          <a:noFill/>
        </p:spPr>
        <p:txBody>
          <a:bodyPr wrap="none" rtlCol="0">
            <a:spAutoFit/>
          </a:bodyPr>
          <a:lstStyle/>
          <a:p>
            <a:r>
              <a:rPr lang="en-US" b="1" dirty="0">
                <a:solidFill>
                  <a:srgbClr val="FF0000"/>
                </a:solidFill>
                <a:latin typeface="Helvetica" charset="0"/>
                <a:ea typeface="Helvetica" charset="0"/>
                <a:cs typeface="Helvetica" charset="0"/>
              </a:rPr>
              <a:t>AR Storms</a:t>
            </a:r>
          </a:p>
          <a:p>
            <a:r>
              <a:rPr lang="en-US" sz="1050" dirty="0">
                <a:solidFill>
                  <a:srgbClr val="FF0000"/>
                </a:solidFill>
                <a:latin typeface="Helvetica" charset="0"/>
                <a:ea typeface="Helvetica" charset="0"/>
                <a:cs typeface="Helvetica" charset="0"/>
              </a:rPr>
              <a:t>w/ return period &gt;2y</a:t>
            </a:r>
          </a:p>
        </p:txBody>
      </p:sp>
      <p:sp>
        <p:nvSpPr>
          <p:cNvPr id="16" name="TextBox 15"/>
          <p:cNvSpPr txBox="1"/>
          <p:nvPr/>
        </p:nvSpPr>
        <p:spPr>
          <a:xfrm>
            <a:off x="2520177" y="4764007"/>
            <a:ext cx="1393901" cy="415498"/>
          </a:xfrm>
          <a:prstGeom prst="rect">
            <a:avLst/>
          </a:prstGeom>
          <a:noFill/>
        </p:spPr>
        <p:txBody>
          <a:bodyPr wrap="square" rtlCol="0">
            <a:spAutoFit/>
          </a:bodyPr>
          <a:lstStyle/>
          <a:p>
            <a:r>
              <a:rPr lang="en-US" sz="1050">
                <a:solidFill>
                  <a:schemeClr val="bg1">
                    <a:lumMod val="50000"/>
                  </a:schemeClr>
                </a:solidFill>
                <a:latin typeface="Helvetica" charset="0"/>
                <a:ea typeface="Helvetica" charset="0"/>
                <a:cs typeface="Helvetica" charset="0"/>
              </a:rPr>
              <a:t>All storms </a:t>
            </a:r>
            <a:r>
              <a:rPr lang="en-US" sz="1050" dirty="0">
                <a:solidFill>
                  <a:schemeClr val="bg1">
                    <a:lumMod val="50000"/>
                  </a:schemeClr>
                </a:solidFill>
                <a:latin typeface="Helvetica" charset="0"/>
                <a:ea typeface="Helvetica" charset="0"/>
                <a:cs typeface="Helvetica" charset="0"/>
              </a:rPr>
              <a:t>that produce &gt;25.4 mm</a:t>
            </a:r>
          </a:p>
        </p:txBody>
      </p:sp>
      <p:cxnSp>
        <p:nvCxnSpPr>
          <p:cNvPr id="20" name="Straight Arrow Connector 19"/>
          <p:cNvCxnSpPr/>
          <p:nvPr/>
        </p:nvCxnSpPr>
        <p:spPr>
          <a:xfrm flipH="1">
            <a:off x="1962615" y="4948673"/>
            <a:ext cx="546410" cy="97380"/>
          </a:xfrm>
          <a:prstGeom prst="straightConnector1">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614061" y="2401405"/>
            <a:ext cx="1315844" cy="400110"/>
          </a:xfrm>
          <a:prstGeom prst="rect">
            <a:avLst/>
          </a:prstGeom>
          <a:noFill/>
        </p:spPr>
        <p:txBody>
          <a:bodyPr wrap="square" rtlCol="0">
            <a:spAutoFit/>
          </a:bodyPr>
          <a:lstStyle/>
          <a:p>
            <a:pPr algn="ctr"/>
            <a:r>
              <a:rPr lang="en-US" sz="1000" i="1">
                <a:latin typeface="Helvetica" charset="0"/>
                <a:ea typeface="Helvetica" charset="0"/>
                <a:cs typeface="Helvetica" charset="0"/>
              </a:rPr>
              <a:t>Fraction of 2-y storms that are ARs</a:t>
            </a:r>
            <a:endParaRPr lang="en-US" sz="1000" i="1" dirty="0">
              <a:latin typeface="Helvetica" charset="0"/>
              <a:ea typeface="Helvetica" charset="0"/>
              <a:cs typeface="Helvetica" charset="0"/>
            </a:endParaRPr>
          </a:p>
        </p:txBody>
      </p:sp>
      <p:sp>
        <p:nvSpPr>
          <p:cNvPr id="22" name="TextBox 21"/>
          <p:cNvSpPr txBox="1"/>
          <p:nvPr/>
        </p:nvSpPr>
        <p:spPr>
          <a:xfrm>
            <a:off x="2129883" y="3187409"/>
            <a:ext cx="1393901" cy="415498"/>
          </a:xfrm>
          <a:prstGeom prst="rect">
            <a:avLst/>
          </a:prstGeom>
          <a:noFill/>
        </p:spPr>
        <p:txBody>
          <a:bodyPr wrap="square" rtlCol="0">
            <a:spAutoFit/>
          </a:bodyPr>
          <a:lstStyle/>
          <a:p>
            <a:r>
              <a:rPr lang="en-US" sz="1050" dirty="0">
                <a:solidFill>
                  <a:schemeClr val="tx2">
                    <a:lumMod val="40000"/>
                    <a:lumOff val="60000"/>
                  </a:schemeClr>
                </a:solidFill>
                <a:latin typeface="Helvetica" charset="0"/>
                <a:ea typeface="Helvetica" charset="0"/>
                <a:cs typeface="Helvetica" charset="0"/>
              </a:rPr>
              <a:t>2-y storms that produce &gt;25.4 mm</a:t>
            </a:r>
          </a:p>
        </p:txBody>
      </p:sp>
      <p:cxnSp>
        <p:nvCxnSpPr>
          <p:cNvPr id="23" name="Straight Arrow Connector 22"/>
          <p:cNvCxnSpPr/>
          <p:nvPr/>
        </p:nvCxnSpPr>
        <p:spPr>
          <a:xfrm flipH="1">
            <a:off x="1572321" y="3372075"/>
            <a:ext cx="546410" cy="97380"/>
          </a:xfrm>
          <a:prstGeom prst="straightConnector1">
            <a:avLst/>
          </a:prstGeom>
          <a:ln>
            <a:solidFill>
              <a:schemeClr val="accent1">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7EE15C2-CB09-C745-B251-CD4338550CF3}"/>
              </a:ext>
            </a:extLst>
          </p:cNvPr>
          <p:cNvSpPr txBox="1"/>
          <p:nvPr/>
        </p:nvSpPr>
        <p:spPr>
          <a:xfrm>
            <a:off x="339578" y="155448"/>
            <a:ext cx="8523421" cy="461665"/>
          </a:xfrm>
          <a:prstGeom prst="rect">
            <a:avLst/>
          </a:prstGeom>
          <a:noFill/>
        </p:spPr>
        <p:txBody>
          <a:bodyPr wrap="square" rtlCol="0">
            <a:spAutoFit/>
          </a:bodyPr>
          <a:lstStyle/>
          <a:p>
            <a:pPr algn="ctr"/>
            <a:r>
              <a:rPr lang="en-US" sz="2400" b="1" dirty="0">
                <a:latin typeface="Times New Roman"/>
                <a:cs typeface="Times New Roman"/>
              </a:rPr>
              <a:t>ARs and </a:t>
            </a:r>
            <a:r>
              <a:rPr lang="en-US" sz="2400" b="1" dirty="0" err="1">
                <a:latin typeface="Times New Roman"/>
                <a:cs typeface="Times New Roman"/>
              </a:rPr>
              <a:t>Precipiation</a:t>
            </a:r>
            <a:endParaRPr lang="en-US" sz="2400" b="1" dirty="0">
              <a:latin typeface="Times New Roman"/>
              <a:cs typeface="Times New Roman"/>
            </a:endParaRPr>
          </a:p>
        </p:txBody>
      </p:sp>
      <p:sp>
        <p:nvSpPr>
          <p:cNvPr id="3" name="TextBox 2">
            <a:extLst>
              <a:ext uri="{FF2B5EF4-FFF2-40B4-BE49-F238E27FC236}">
                <a16:creationId xmlns:a16="http://schemas.microsoft.com/office/drawing/2014/main" id="{A81C330F-C02C-0840-B22D-A68D952F2E30}"/>
              </a:ext>
            </a:extLst>
          </p:cNvPr>
          <p:cNvSpPr txBox="1"/>
          <p:nvPr/>
        </p:nvSpPr>
        <p:spPr>
          <a:xfrm>
            <a:off x="3614878" y="1659633"/>
            <a:ext cx="2052100" cy="369332"/>
          </a:xfrm>
          <a:prstGeom prst="rect">
            <a:avLst/>
          </a:prstGeom>
          <a:noFill/>
        </p:spPr>
        <p:txBody>
          <a:bodyPr wrap="none" rtlCol="0">
            <a:spAutoFit/>
          </a:bodyPr>
          <a:lstStyle/>
          <a:p>
            <a:r>
              <a:rPr lang="en-US" dirty="0">
                <a:solidFill>
                  <a:srgbClr val="FF0000"/>
                </a:solidFill>
              </a:rPr>
              <a:t>~San Francisco Area</a:t>
            </a:r>
          </a:p>
        </p:txBody>
      </p:sp>
      <p:cxnSp>
        <p:nvCxnSpPr>
          <p:cNvPr id="25" name="Straight Connector 24">
            <a:extLst>
              <a:ext uri="{FF2B5EF4-FFF2-40B4-BE49-F238E27FC236}">
                <a16:creationId xmlns:a16="http://schemas.microsoft.com/office/drawing/2014/main" id="{9F7B3F55-DE89-2240-AB05-AAB5CACAEA50}"/>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865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331" t="4929" r="38546" b="5899"/>
          <a:stretch/>
        </p:blipFill>
        <p:spPr>
          <a:xfrm>
            <a:off x="386510" y="1224279"/>
            <a:ext cx="3782564" cy="4645840"/>
          </a:xfrm>
          <a:prstGeom prst="rect">
            <a:avLst/>
          </a:prstGeom>
          <a:ln w="12700">
            <a:solidFill>
              <a:schemeClr val="tx1"/>
            </a:solidFill>
          </a:ln>
        </p:spPr>
      </p:pic>
      <p:grpSp>
        <p:nvGrpSpPr>
          <p:cNvPr id="13" name="Group 12"/>
          <p:cNvGrpSpPr>
            <a:grpSpLocks noChangeAspect="1"/>
          </p:cNvGrpSpPr>
          <p:nvPr/>
        </p:nvGrpSpPr>
        <p:grpSpPr>
          <a:xfrm>
            <a:off x="5160416" y="5768522"/>
            <a:ext cx="3931920" cy="1048506"/>
            <a:chOff x="4878948" y="5515523"/>
            <a:chExt cx="3660951" cy="976248"/>
          </a:xfrm>
        </p:grpSpPr>
        <p:pic>
          <p:nvPicPr>
            <p:cNvPr id="15" name="Picture 14"/>
            <p:cNvPicPr>
              <a:picLocks noChangeAspect="1"/>
            </p:cNvPicPr>
            <p:nvPr/>
          </p:nvPicPr>
          <p:blipFill>
            <a:blip r:embed="rId3"/>
            <a:stretch>
              <a:fillRect/>
            </a:stretch>
          </p:blipFill>
          <p:spPr>
            <a:xfrm>
              <a:off x="4878948" y="5515523"/>
              <a:ext cx="3660951" cy="976248"/>
            </a:xfrm>
            <a:prstGeom prst="rect">
              <a:avLst/>
            </a:prstGeom>
          </p:spPr>
        </p:pic>
        <p:sp>
          <p:nvSpPr>
            <p:cNvPr id="20" name="Rectangle 19"/>
            <p:cNvSpPr/>
            <p:nvPr/>
          </p:nvSpPr>
          <p:spPr>
            <a:xfrm>
              <a:off x="4957549" y="5677223"/>
              <a:ext cx="3381612" cy="672621"/>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957549" y="5910514"/>
              <a:ext cx="3388588" cy="0"/>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961958" y="6054447"/>
              <a:ext cx="3388588" cy="0"/>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3" name="Rectangle 22"/>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045669" y="153237"/>
            <a:ext cx="7052764" cy="461665"/>
          </a:xfrm>
          <a:prstGeom prst="rect">
            <a:avLst/>
          </a:prstGeom>
          <a:noFill/>
        </p:spPr>
        <p:txBody>
          <a:bodyPr wrap="none" rtlCol="0">
            <a:spAutoFit/>
          </a:bodyPr>
          <a:lstStyle/>
          <a:p>
            <a:pPr algn="ctr"/>
            <a:r>
              <a:rPr lang="en-US" sz="2400" b="1" dirty="0">
                <a:latin typeface="Times New Roman"/>
                <a:cs typeface="Times New Roman"/>
              </a:rPr>
              <a:t>Example of an Extreme Event on 8–9 January 2017</a:t>
            </a:r>
          </a:p>
        </p:txBody>
      </p:sp>
      <p:grpSp>
        <p:nvGrpSpPr>
          <p:cNvPr id="12" name="Group 11"/>
          <p:cNvGrpSpPr>
            <a:grpSpLocks noChangeAspect="1"/>
          </p:cNvGrpSpPr>
          <p:nvPr/>
        </p:nvGrpSpPr>
        <p:grpSpPr>
          <a:xfrm>
            <a:off x="375921" y="5888669"/>
            <a:ext cx="3840480" cy="775926"/>
            <a:chOff x="602075" y="5644166"/>
            <a:chExt cx="3217333" cy="650027"/>
          </a:xfrm>
        </p:grpSpPr>
        <p:pic>
          <p:nvPicPr>
            <p:cNvPr id="4" name="Picture 3"/>
            <p:cNvPicPr>
              <a:picLocks noChangeAspect="1"/>
            </p:cNvPicPr>
            <p:nvPr/>
          </p:nvPicPr>
          <p:blipFill rotWithShape="1">
            <a:blip r:embed="rId4"/>
            <a:srcRect l="91426" t="5575" r="3380" b="6289"/>
            <a:stretch/>
          </p:blipFill>
          <p:spPr>
            <a:xfrm rot="5400000">
              <a:off x="2007077" y="4442082"/>
              <a:ext cx="407327" cy="3217332"/>
            </a:xfrm>
            <a:prstGeom prst="rect">
              <a:avLst/>
            </a:prstGeom>
          </p:spPr>
        </p:pic>
        <p:sp>
          <p:nvSpPr>
            <p:cNvPr id="30" name="TextBox 29"/>
            <p:cNvSpPr txBox="1"/>
            <p:nvPr/>
          </p:nvSpPr>
          <p:spPr>
            <a:xfrm>
              <a:off x="1422046" y="5644166"/>
              <a:ext cx="1578180" cy="206270"/>
            </a:xfrm>
            <a:prstGeom prst="rect">
              <a:avLst/>
            </a:prstGeom>
            <a:solidFill>
              <a:schemeClr val="bg1"/>
            </a:solidFill>
          </p:spPr>
          <p:txBody>
            <a:bodyPr wrap="none" rtlCol="0">
              <a:spAutoFit/>
            </a:bodyPr>
            <a:lstStyle/>
            <a:p>
              <a:pPr algn="ctr"/>
              <a:r>
                <a:rPr lang="en-US" sz="1000" dirty="0">
                  <a:latin typeface="Helvetica"/>
                  <a:cs typeface="Helvetica"/>
                </a:rPr>
                <a:t>Total Precipitable Water (mm)</a:t>
              </a:r>
            </a:p>
          </p:txBody>
        </p:sp>
        <p:sp>
          <p:nvSpPr>
            <p:cNvPr id="26" name="Rectangle 25"/>
            <p:cNvSpPr/>
            <p:nvPr/>
          </p:nvSpPr>
          <p:spPr>
            <a:xfrm>
              <a:off x="602076" y="5677223"/>
              <a:ext cx="3217332" cy="61697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p:cNvSpPr/>
          <p:nvPr/>
        </p:nvSpPr>
        <p:spPr>
          <a:xfrm>
            <a:off x="2882301" y="2569240"/>
            <a:ext cx="804897" cy="648356"/>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21278" y="742038"/>
            <a:ext cx="2975430" cy="523220"/>
          </a:xfrm>
          <a:prstGeom prst="rect">
            <a:avLst/>
          </a:prstGeom>
          <a:noFill/>
        </p:spPr>
        <p:txBody>
          <a:bodyPr wrap="none" rtlCol="0">
            <a:spAutoFit/>
          </a:bodyPr>
          <a:lstStyle/>
          <a:p>
            <a:pPr algn="ctr"/>
            <a:r>
              <a:rPr lang="en-US" sz="1400" b="1" dirty="0">
                <a:latin typeface="Helvetica"/>
                <a:cs typeface="Helvetica"/>
              </a:rPr>
              <a:t>1500 UTC 8 Jan 2017</a:t>
            </a:r>
          </a:p>
          <a:p>
            <a:pPr algn="ctr"/>
            <a:r>
              <a:rPr lang="en-US" sz="1400" dirty="0">
                <a:latin typeface="Helvetica"/>
                <a:cs typeface="Helvetica"/>
              </a:rPr>
              <a:t>Satellite-derived Precipitable Water</a:t>
            </a:r>
          </a:p>
        </p:txBody>
      </p:sp>
      <p:pic>
        <p:nvPicPr>
          <p:cNvPr id="16" name="Content Placeholder 6"/>
          <p:cNvPicPr>
            <a:picLocks noChangeAspect="1"/>
          </p:cNvPicPr>
          <p:nvPr/>
        </p:nvPicPr>
        <p:blipFill rotWithShape="1">
          <a:blip r:embed="rId5">
            <a:extLst>
              <a:ext uri="{28A0092B-C50C-407E-A947-70E740481C1C}">
                <a14:useLocalDpi xmlns:a14="http://schemas.microsoft.com/office/drawing/2010/main" val="0"/>
              </a:ext>
            </a:extLst>
          </a:blip>
          <a:srcRect l="1" t="-1" r="58" b="223"/>
          <a:stretch/>
        </p:blipFill>
        <p:spPr>
          <a:xfrm>
            <a:off x="5248517" y="1232514"/>
            <a:ext cx="3587295" cy="4633343"/>
          </a:xfrm>
          <a:prstGeom prst="rect">
            <a:avLst/>
          </a:prstGeom>
          <a:ln w="12700" cmpd="sng">
            <a:solidFill>
              <a:schemeClr val="tx1"/>
            </a:solidFill>
          </a:ln>
        </p:spPr>
      </p:pic>
      <p:sp>
        <p:nvSpPr>
          <p:cNvPr id="17" name="Oval 16"/>
          <p:cNvSpPr/>
          <p:nvPr/>
        </p:nvSpPr>
        <p:spPr>
          <a:xfrm rot="19917456">
            <a:off x="6211723" y="3321715"/>
            <a:ext cx="708960" cy="1065250"/>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875418" y="742038"/>
            <a:ext cx="2456122" cy="523220"/>
          </a:xfrm>
          <a:prstGeom prst="rect">
            <a:avLst/>
          </a:prstGeom>
          <a:noFill/>
        </p:spPr>
        <p:txBody>
          <a:bodyPr wrap="none" rtlCol="0">
            <a:spAutoFit/>
          </a:bodyPr>
          <a:lstStyle/>
          <a:p>
            <a:pPr algn="ctr"/>
            <a:r>
              <a:rPr lang="en-US" sz="1400" b="1" dirty="0">
                <a:latin typeface="Helvetica"/>
                <a:cs typeface="Helvetica"/>
              </a:rPr>
              <a:t>1500 UTC 9 Jan 2017</a:t>
            </a:r>
          </a:p>
          <a:p>
            <a:pPr algn="ctr"/>
            <a:r>
              <a:rPr lang="en-US" sz="1400" dirty="0">
                <a:latin typeface="Helvetica"/>
                <a:cs typeface="Helvetica"/>
              </a:rPr>
              <a:t>USGS streamflow Percentile</a:t>
            </a:r>
          </a:p>
        </p:txBody>
      </p:sp>
      <p:sp>
        <p:nvSpPr>
          <p:cNvPr id="19" name="Oval 18"/>
          <p:cNvSpPr/>
          <p:nvPr/>
        </p:nvSpPr>
        <p:spPr>
          <a:xfrm rot="19917456">
            <a:off x="6677399" y="2281768"/>
            <a:ext cx="1044825" cy="1203695"/>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016571" y="3554755"/>
            <a:ext cx="1611611" cy="718181"/>
          </a:xfrm>
          <a:prstGeom prst="rect">
            <a:avLst/>
          </a:prstGeom>
          <a:noFill/>
        </p:spPr>
        <p:txBody>
          <a:bodyPr wrap="square" rtlCol="0">
            <a:spAutoFit/>
          </a:bodyPr>
          <a:lstStyle/>
          <a:p>
            <a:r>
              <a:rPr lang="en-US" b="1">
                <a:solidFill>
                  <a:srgbClr val="FF0000"/>
                </a:solidFill>
                <a:latin typeface="Helvetica" charset="0"/>
                <a:ea typeface="Helvetica" charset="0"/>
                <a:cs typeface="Helvetica" charset="0"/>
              </a:rPr>
              <a:t>Record Streamflow</a:t>
            </a:r>
          </a:p>
        </p:txBody>
      </p:sp>
      <p:sp>
        <p:nvSpPr>
          <p:cNvPr id="31" name="TextBox 30"/>
          <p:cNvSpPr txBox="1"/>
          <p:nvPr/>
        </p:nvSpPr>
        <p:spPr>
          <a:xfrm>
            <a:off x="339578" y="1220759"/>
            <a:ext cx="915635" cy="369332"/>
          </a:xfrm>
          <a:prstGeom prst="rect">
            <a:avLst/>
          </a:prstGeom>
          <a:noFill/>
        </p:spPr>
        <p:txBody>
          <a:bodyPr wrap="none" rtlCol="0">
            <a:spAutoFit/>
          </a:bodyPr>
          <a:lstStyle/>
          <a:p>
            <a:r>
              <a:rPr lang="en-US" b="1">
                <a:solidFill>
                  <a:schemeClr val="bg1"/>
                </a:solidFill>
                <a:latin typeface="Times New Roman" charset="0"/>
                <a:ea typeface="Times New Roman" charset="0"/>
                <a:cs typeface="Times New Roman" charset="0"/>
              </a:rPr>
              <a:t>CIMSS</a:t>
            </a:r>
          </a:p>
        </p:txBody>
      </p:sp>
      <p:sp>
        <p:nvSpPr>
          <p:cNvPr id="28" name="TextBox 27"/>
          <p:cNvSpPr txBox="1"/>
          <p:nvPr/>
        </p:nvSpPr>
        <p:spPr>
          <a:xfrm>
            <a:off x="2095990" y="3964821"/>
            <a:ext cx="493332" cy="341991"/>
          </a:xfrm>
          <a:prstGeom prst="rect">
            <a:avLst/>
          </a:prstGeom>
          <a:noFill/>
        </p:spPr>
        <p:txBody>
          <a:bodyPr wrap="none" rtlCol="0">
            <a:spAutoFit/>
          </a:bodyPr>
          <a:lstStyle/>
          <a:p>
            <a:pPr algn="ctr"/>
            <a:r>
              <a:rPr lang="en-US" sz="1400" b="1" dirty="0">
                <a:latin typeface="Helvetica"/>
                <a:cs typeface="Helvetica"/>
              </a:rPr>
              <a:t>AR</a:t>
            </a:r>
          </a:p>
        </p:txBody>
      </p:sp>
      <p:sp>
        <p:nvSpPr>
          <p:cNvPr id="27" name="TextBox 26"/>
          <p:cNvSpPr txBox="1"/>
          <p:nvPr/>
        </p:nvSpPr>
        <p:spPr>
          <a:xfrm>
            <a:off x="1255213" y="2322652"/>
            <a:ext cx="1192281" cy="584775"/>
          </a:xfrm>
          <a:prstGeom prst="rect">
            <a:avLst/>
          </a:prstGeom>
          <a:noFill/>
        </p:spPr>
        <p:txBody>
          <a:bodyPr wrap="square" rtlCol="0">
            <a:spAutoFit/>
          </a:bodyPr>
          <a:lstStyle/>
          <a:p>
            <a:pPr algn="ctr"/>
            <a:r>
              <a:rPr lang="en-US" sz="1600" b="1" dirty="0">
                <a:solidFill>
                  <a:schemeClr val="bg1"/>
                </a:solidFill>
                <a:latin typeface="Helvetica"/>
                <a:cs typeface="Helvetica"/>
              </a:rPr>
              <a:t>18–22”</a:t>
            </a:r>
          </a:p>
          <a:p>
            <a:pPr algn="ctr"/>
            <a:r>
              <a:rPr lang="en-US" sz="1600" b="1" dirty="0">
                <a:solidFill>
                  <a:schemeClr val="bg1"/>
                </a:solidFill>
                <a:latin typeface="Helvetica"/>
                <a:cs typeface="Helvetica"/>
              </a:rPr>
              <a:t>of rain</a:t>
            </a:r>
            <a:endParaRPr lang="is-IS" sz="1600" dirty="0">
              <a:solidFill>
                <a:schemeClr val="bg1"/>
              </a:solidFill>
              <a:latin typeface="Helvetica"/>
              <a:cs typeface="Helvetica"/>
            </a:endParaRPr>
          </a:p>
        </p:txBody>
      </p:sp>
      <p:cxnSp>
        <p:nvCxnSpPr>
          <p:cNvPr id="29" name="Straight Arrow Connector 28"/>
          <p:cNvCxnSpPr/>
          <p:nvPr/>
        </p:nvCxnSpPr>
        <p:spPr>
          <a:xfrm>
            <a:off x="2230244" y="2754351"/>
            <a:ext cx="847493" cy="156117"/>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4524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B61A1D-020A-0F47-B86D-FEA5AA351A93}"/>
              </a:ext>
            </a:extLst>
          </p:cNvPr>
          <p:cNvSpPr/>
          <p:nvPr/>
        </p:nvSpPr>
        <p:spPr>
          <a:xfrm>
            <a:off x="0" y="0"/>
            <a:ext cx="9144000" cy="307776"/>
          </a:xfrm>
          <a:prstGeom prst="rect">
            <a:avLst/>
          </a:prstGeom>
          <a:gradFill>
            <a:gsLst>
              <a:gs pos="0">
                <a:srgbClr val="008000"/>
              </a:gs>
              <a:gs pos="81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377FDC3-8263-3A48-AB51-7F74C7B3EFC1}"/>
              </a:ext>
            </a:extLst>
          </p:cNvPr>
          <p:cNvCxnSpPr/>
          <p:nvPr/>
        </p:nvCxnSpPr>
        <p:spPr>
          <a:xfrm flipV="1">
            <a:off x="339578" y="58718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6F873ABD-F280-DD4D-971E-E4BADE06D85E}"/>
              </a:ext>
            </a:extLst>
          </p:cNvPr>
          <p:cNvSpPr txBox="1"/>
          <p:nvPr/>
        </p:nvSpPr>
        <p:spPr>
          <a:xfrm>
            <a:off x="2615906" y="153237"/>
            <a:ext cx="3912289" cy="461665"/>
          </a:xfrm>
          <a:prstGeom prst="rect">
            <a:avLst/>
          </a:prstGeom>
          <a:noFill/>
        </p:spPr>
        <p:txBody>
          <a:bodyPr wrap="none" rtlCol="0">
            <a:spAutoFit/>
          </a:bodyPr>
          <a:lstStyle/>
          <a:p>
            <a:pPr algn="ctr"/>
            <a:r>
              <a:rPr lang="en-US" sz="2400" b="1" dirty="0">
                <a:latin typeface="Times New Roman"/>
                <a:cs typeface="Times New Roman"/>
              </a:rPr>
              <a:t>Development of an AR Scale</a:t>
            </a:r>
          </a:p>
        </p:txBody>
      </p:sp>
      <p:grpSp>
        <p:nvGrpSpPr>
          <p:cNvPr id="13" name="Group 12">
            <a:extLst>
              <a:ext uri="{FF2B5EF4-FFF2-40B4-BE49-F238E27FC236}">
                <a16:creationId xmlns:a16="http://schemas.microsoft.com/office/drawing/2014/main" id="{D817C78D-7239-F34F-872B-87938B951F63}"/>
              </a:ext>
            </a:extLst>
          </p:cNvPr>
          <p:cNvGrpSpPr>
            <a:grpSpLocks noChangeAspect="1"/>
          </p:cNvGrpSpPr>
          <p:nvPr/>
        </p:nvGrpSpPr>
        <p:grpSpPr>
          <a:xfrm>
            <a:off x="586173" y="1268111"/>
            <a:ext cx="8276826" cy="3766875"/>
            <a:chOff x="882852" y="2113064"/>
            <a:chExt cx="5943600" cy="2704998"/>
          </a:xfrm>
        </p:grpSpPr>
        <p:pic>
          <p:nvPicPr>
            <p:cNvPr id="11" name="Picture 10">
              <a:extLst>
                <a:ext uri="{FF2B5EF4-FFF2-40B4-BE49-F238E27FC236}">
                  <a16:creationId xmlns:a16="http://schemas.microsoft.com/office/drawing/2014/main" id="{58BD4AFE-84F0-074D-A43A-D45AD8926DFD}"/>
                </a:ext>
              </a:extLst>
            </p:cNvPr>
            <p:cNvPicPr>
              <a:picLocks noChangeAspect="1"/>
            </p:cNvPicPr>
            <p:nvPr/>
          </p:nvPicPr>
          <p:blipFill rotWithShape="1">
            <a:blip r:embed="rId2">
              <a:extLst>
                <a:ext uri="{28A0092B-C50C-407E-A947-70E740481C1C}">
                  <a14:useLocalDpi xmlns:a14="http://schemas.microsoft.com/office/drawing/2010/main" val="0"/>
                </a:ext>
              </a:extLst>
            </a:blip>
            <a:srcRect t="8978"/>
            <a:stretch/>
          </p:blipFill>
          <p:spPr>
            <a:xfrm>
              <a:off x="882852" y="2113064"/>
              <a:ext cx="2971800" cy="2704998"/>
            </a:xfrm>
            <a:prstGeom prst="rect">
              <a:avLst/>
            </a:prstGeom>
          </p:spPr>
        </p:pic>
        <p:pic>
          <p:nvPicPr>
            <p:cNvPr id="12" name="Picture 11" descr="IVT-D2-0.png">
              <a:extLst>
                <a:ext uri="{FF2B5EF4-FFF2-40B4-BE49-F238E27FC236}">
                  <a16:creationId xmlns:a16="http://schemas.microsoft.com/office/drawing/2014/main" id="{E7B0D2F5-8A8D-D843-9F23-F43D39205E58}"/>
                </a:ext>
              </a:extLst>
            </p:cNvPr>
            <p:cNvPicPr>
              <a:picLocks noChangeAspect="1"/>
            </p:cNvPicPr>
            <p:nvPr/>
          </p:nvPicPr>
          <p:blipFill rotWithShape="1">
            <a:blip r:embed="rId3">
              <a:extLst>
                <a:ext uri="{28A0092B-C50C-407E-A947-70E740481C1C}">
                  <a14:useLocalDpi xmlns:a14="http://schemas.microsoft.com/office/drawing/2010/main" val="0"/>
                </a:ext>
              </a:extLst>
            </a:blip>
            <a:srcRect t="8978" b="7254"/>
            <a:stretch/>
          </p:blipFill>
          <p:spPr>
            <a:xfrm>
              <a:off x="3854652" y="2113064"/>
              <a:ext cx="2971800" cy="2489427"/>
            </a:xfrm>
            <a:prstGeom prst="rect">
              <a:avLst/>
            </a:prstGeom>
          </p:spPr>
        </p:pic>
      </p:grpSp>
      <p:sp>
        <p:nvSpPr>
          <p:cNvPr id="14" name="TextBox 13">
            <a:extLst>
              <a:ext uri="{FF2B5EF4-FFF2-40B4-BE49-F238E27FC236}">
                <a16:creationId xmlns:a16="http://schemas.microsoft.com/office/drawing/2014/main" id="{69C70EF8-0046-6C49-A82C-A3ACD0059C48}"/>
              </a:ext>
            </a:extLst>
          </p:cNvPr>
          <p:cNvSpPr txBox="1"/>
          <p:nvPr/>
        </p:nvSpPr>
        <p:spPr>
          <a:xfrm>
            <a:off x="339577" y="5335926"/>
            <a:ext cx="8523421" cy="1200329"/>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“Common practice” during field campaigns to use </a:t>
            </a:r>
            <a:r>
              <a:rPr lang="en-US" b="1" dirty="0">
                <a:solidFill>
                  <a:srgbClr val="FF0000"/>
                </a:solidFill>
                <a:latin typeface="Times New Roman" panose="02020603050405020304" pitchFamily="18" charset="0"/>
                <a:cs typeface="Times New Roman" panose="02020603050405020304" pitchFamily="18" charset="0"/>
              </a:rPr>
              <a:t>250 kg m</a:t>
            </a:r>
            <a:r>
              <a:rPr lang="en-US" b="1" baseline="30000" dirty="0">
                <a:solidFill>
                  <a:srgbClr val="FF0000"/>
                </a:solidFill>
                <a:latin typeface="Times New Roman" panose="02020603050405020304" pitchFamily="18" charset="0"/>
                <a:cs typeface="Times New Roman" panose="02020603050405020304" pitchFamily="18" charset="0"/>
              </a:rPr>
              <a:t>–1</a:t>
            </a:r>
            <a:r>
              <a:rPr lang="en-US" b="1" dirty="0">
                <a:solidFill>
                  <a:srgbClr val="FF0000"/>
                </a:solidFill>
                <a:latin typeface="Times New Roman" panose="02020603050405020304" pitchFamily="18" charset="0"/>
                <a:cs typeface="Times New Roman" panose="02020603050405020304" pitchFamily="18" charset="0"/>
              </a:rPr>
              <a:t> s</a:t>
            </a:r>
            <a:r>
              <a:rPr lang="en-US" b="1" baseline="30000" dirty="0">
                <a:solidFill>
                  <a:srgbClr val="FF0000"/>
                </a:solidFill>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intervals of IVT to describe magnitude of forecasted and analyzed landfalling ARs along U.S. West Coast. </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Nothing magical about minimum 250 kg m</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s</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sym typeface="Wingdings" pitchFamily="2" charset="2"/>
              </a:rPr>
              <a:t> freq. ~10 events/year NorCal</a:t>
            </a:r>
            <a:endParaRPr lang="en-US"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B48D5AF-5CDF-3A4B-A429-B634E5453EE9}"/>
              </a:ext>
            </a:extLst>
          </p:cNvPr>
          <p:cNvSpPr txBox="1"/>
          <p:nvPr/>
        </p:nvSpPr>
        <p:spPr>
          <a:xfrm>
            <a:off x="1552986" y="853551"/>
            <a:ext cx="6096605" cy="369332"/>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NCEP–GFS 84-h Forecast and Analysis valid 7 February 2015 </a:t>
            </a:r>
          </a:p>
        </p:txBody>
      </p:sp>
      <p:sp>
        <p:nvSpPr>
          <p:cNvPr id="16" name="TextBox 15">
            <a:extLst>
              <a:ext uri="{FF2B5EF4-FFF2-40B4-BE49-F238E27FC236}">
                <a16:creationId xmlns:a16="http://schemas.microsoft.com/office/drawing/2014/main" id="{546C9894-3CC3-764A-A665-9920F5619810}"/>
              </a:ext>
            </a:extLst>
          </p:cNvPr>
          <p:cNvSpPr txBox="1"/>
          <p:nvPr/>
        </p:nvSpPr>
        <p:spPr>
          <a:xfrm>
            <a:off x="580584" y="4815752"/>
            <a:ext cx="8288038" cy="369332"/>
          </a:xfrm>
          <a:prstGeom prst="rect">
            <a:avLst/>
          </a:prstGeom>
          <a:noFill/>
        </p:spPr>
        <p:txBody>
          <a:bodyPr wrap="none" rtlCol="0">
            <a:spAutoFit/>
          </a:bodyPr>
          <a:lstStyle/>
          <a:p>
            <a:pPr algn="ctr"/>
            <a:r>
              <a:rPr lang="en-US" b="1" dirty="0">
                <a:latin typeface="Times New Roman" panose="02020603050405020304" pitchFamily="18" charset="0"/>
                <a:cs typeface="Times New Roman" panose="02020603050405020304" pitchFamily="18" charset="0"/>
              </a:rPr>
              <a:t>Plot: Integrated Vapor Transport (IVT) magnitude (shaded) and direction (arrows)</a:t>
            </a:r>
          </a:p>
        </p:txBody>
      </p:sp>
    </p:spTree>
    <p:extLst>
      <p:ext uri="{BB962C8B-B14F-4D97-AF65-F5344CB8AC3E}">
        <p14:creationId xmlns:p14="http://schemas.microsoft.com/office/powerpoint/2010/main" val="341337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16437</TotalTime>
  <Words>1572</Words>
  <Application>Microsoft Macintosh PowerPoint</Application>
  <PresentationFormat>On-screen Show (4:3)</PresentationFormat>
  <Paragraphs>262</Paragraphs>
  <Slides>28</Slides>
  <Notes>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MS Mincho</vt:lpstr>
      <vt:lpstr>ＭＳ Ｐゴシック</vt:lpstr>
      <vt:lpstr>Arial</vt:lpstr>
      <vt:lpstr>Calibri</vt:lpstr>
      <vt:lpstr>Helvetica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Plymouth State University</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Cordeira</dc:creator>
  <cp:lastModifiedBy>Jason Cordeira</cp:lastModifiedBy>
  <cp:revision>296</cp:revision>
  <dcterms:created xsi:type="dcterms:W3CDTF">2015-05-28T14:47:01Z</dcterms:created>
  <dcterms:modified xsi:type="dcterms:W3CDTF">2018-09-25T12:45:16Z</dcterms:modified>
</cp:coreProperties>
</file>