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5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8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9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1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  <p:sldMasterId id="2147483685" r:id="rId3"/>
    <p:sldMasterId id="2147483710" r:id="rId4"/>
    <p:sldMasterId id="2147483743" r:id="rId5"/>
    <p:sldMasterId id="2147483762" r:id="rId6"/>
    <p:sldMasterId id="2147483775" r:id="rId7"/>
    <p:sldMasterId id="2147483800" r:id="rId8"/>
    <p:sldMasterId id="2147483812" r:id="rId9"/>
    <p:sldMasterId id="2147483824" r:id="rId10"/>
    <p:sldMasterId id="2147483857" r:id="rId11"/>
    <p:sldMasterId id="2147483862" r:id="rId12"/>
    <p:sldMasterId id="2147483878" r:id="rId13"/>
    <p:sldMasterId id="2147483891" r:id="rId14"/>
    <p:sldMasterId id="2147483910" r:id="rId15"/>
    <p:sldMasterId id="2147483930" r:id="rId16"/>
    <p:sldMasterId id="2147483949" r:id="rId17"/>
    <p:sldMasterId id="2147483954" r:id="rId18"/>
    <p:sldMasterId id="2147483966" r:id="rId19"/>
    <p:sldMasterId id="2147483978" r:id="rId20"/>
    <p:sldMasterId id="2147483983" r:id="rId21"/>
    <p:sldMasterId id="2147483995" r:id="rId22"/>
  </p:sldMasterIdLst>
  <p:notesMasterIdLst>
    <p:notesMasterId r:id="rId70"/>
  </p:notesMasterIdLst>
  <p:sldIdLst>
    <p:sldId id="314" r:id="rId23"/>
    <p:sldId id="315" r:id="rId24"/>
    <p:sldId id="300" r:id="rId25"/>
    <p:sldId id="304" r:id="rId26"/>
    <p:sldId id="305" r:id="rId27"/>
    <p:sldId id="273" r:id="rId28"/>
    <p:sldId id="294" r:id="rId29"/>
    <p:sldId id="274" r:id="rId30"/>
    <p:sldId id="270" r:id="rId31"/>
    <p:sldId id="301" r:id="rId32"/>
    <p:sldId id="302" r:id="rId33"/>
    <p:sldId id="303" r:id="rId34"/>
    <p:sldId id="258" r:id="rId35"/>
    <p:sldId id="295" r:id="rId36"/>
    <p:sldId id="260" r:id="rId37"/>
    <p:sldId id="261" r:id="rId38"/>
    <p:sldId id="283" r:id="rId39"/>
    <p:sldId id="284" r:id="rId40"/>
    <p:sldId id="285" r:id="rId41"/>
    <p:sldId id="286" r:id="rId42"/>
    <p:sldId id="277" r:id="rId43"/>
    <p:sldId id="278" r:id="rId44"/>
    <p:sldId id="262" r:id="rId45"/>
    <p:sldId id="275" r:id="rId46"/>
    <p:sldId id="279" r:id="rId47"/>
    <p:sldId id="281" r:id="rId48"/>
    <p:sldId id="280" r:id="rId49"/>
    <p:sldId id="289" r:id="rId50"/>
    <p:sldId id="291" r:id="rId51"/>
    <p:sldId id="290" r:id="rId52"/>
    <p:sldId id="292" r:id="rId53"/>
    <p:sldId id="293" r:id="rId54"/>
    <p:sldId id="263" r:id="rId55"/>
    <p:sldId id="272" r:id="rId56"/>
    <p:sldId id="306" r:id="rId57"/>
    <p:sldId id="307" r:id="rId58"/>
    <p:sldId id="308" r:id="rId59"/>
    <p:sldId id="309" r:id="rId60"/>
    <p:sldId id="264" r:id="rId61"/>
    <p:sldId id="296" r:id="rId62"/>
    <p:sldId id="297" r:id="rId63"/>
    <p:sldId id="310" r:id="rId64"/>
    <p:sldId id="311" r:id="rId65"/>
    <p:sldId id="312" r:id="rId66"/>
    <p:sldId id="313" r:id="rId67"/>
    <p:sldId id="316" r:id="rId68"/>
    <p:sldId id="268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9782-2ACD-2545-8AC1-7ACB8AFBCDA4}" type="datetimeFigureOut">
              <a:rPr lang="en-US" smtClean="0"/>
              <a:t>9/27/2018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E321-CB92-3045-ACD9-BA0E2EE2E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4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64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29057" indent="-280406" defTabSz="90664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1626" indent="-224325" defTabSz="90664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0276" indent="-224325" defTabSz="90664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18927" indent="-224325" defTabSz="90664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67577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16227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64878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3528" indent="-224325" defTabSz="9066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EF45672-1D07-4FD0-97D2-98682604BDAA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/>
          </p:cNvSpPr>
          <p:nvPr>
            <p:ph type="body" idx="1"/>
          </p:nvPr>
        </p:nvSpPr>
        <p:spPr>
          <a:xfrm>
            <a:off x="386695" y="4159771"/>
            <a:ext cx="6236804" cy="43502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45323" bIns="45323"/>
          <a:lstStyle/>
          <a:p>
            <a:pPr>
              <a:lnSpc>
                <a:spcPct val="90000"/>
              </a:lnSpc>
            </a:pPr>
            <a:r>
              <a:rPr lang="en-US" sz="1100"/>
              <a:t>A key part of the NWS strategic plan and campaign to Build a Weather-Ready Nation is impact-based decision support during all phases of weather events, from preparation to response to recovery. </a:t>
            </a:r>
          </a:p>
        </p:txBody>
      </p:sp>
    </p:spTree>
    <p:extLst>
      <p:ext uri="{BB962C8B-B14F-4D97-AF65-F5344CB8AC3E}">
        <p14:creationId xmlns:p14="http://schemas.microsoft.com/office/powerpoint/2010/main" val="518540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/>
            <a:r>
              <a:rPr lang="en-US" sz="800" b="1" dirty="0"/>
              <a:t>Warning and Ongoing Phase:</a:t>
            </a:r>
            <a:endParaRPr lang="en-US" sz="800" dirty="0"/>
          </a:p>
          <a:p>
            <a:pPr rtl="0"/>
            <a:r>
              <a:rPr lang="en-US" sz="800" dirty="0"/>
              <a:t>Due to the fact that this briefing is likely taking place around or just after landfall, there is a shift in focus to more rapid-response type operations (search and rescue, </a:t>
            </a:r>
            <a:r>
              <a:rPr lang="en-US" sz="800" dirty="0" err="1"/>
              <a:t>etc</a:t>
            </a:r>
            <a:r>
              <a:rPr lang="en-US" sz="800" dirty="0"/>
              <a:t>)…but also needs to factor in recovery efforts that will be taking place in the next few days.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97515" indent="-228462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201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879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56977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18499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80021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1543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03066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09BC8C-9C0D-4093-8C65-73C68DAFFEB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51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rtl="0"/>
            <a:r>
              <a:rPr lang="en-US" sz="800" b="1" dirty="0"/>
              <a:t>Warning and Ongoing Phase:</a:t>
            </a:r>
            <a:endParaRPr lang="en-US" sz="800" dirty="0"/>
          </a:p>
          <a:p>
            <a:pPr rtl="0"/>
            <a:r>
              <a:rPr lang="en-US" sz="800" dirty="0"/>
              <a:t>Due to the fact that this briefing is likely taking place around or just after landfall, there is a shift in focus to more rapid-response type operations (search and rescue, </a:t>
            </a:r>
            <a:r>
              <a:rPr lang="en-US" sz="800" dirty="0" err="1"/>
              <a:t>etc</a:t>
            </a:r>
            <a:r>
              <a:rPr lang="en-US" sz="800" dirty="0"/>
              <a:t>)…but also needs to factor in recovery efforts that will be taking place in the next few days.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97515" indent="-228462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201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879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56977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18499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80021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1543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03066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09BC8C-9C0D-4093-8C65-73C68DAFFEB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5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25000"/>
            </a:pPr>
            <a:endParaRPr lang="en" sz="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97515" indent="-228462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201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87924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56977" indent="-182017">
              <a:spcBef>
                <a:spcPct val="30000"/>
              </a:spcBef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18499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380021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1543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103066" indent="-182017" defTabSz="1446089" eaLnBrk="0" fontAlgn="base" hangingPunct="0">
              <a:spcBef>
                <a:spcPct val="3000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09BC8C-9C0D-4093-8C65-73C68DAFFEB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757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027" y="8686488"/>
            <a:ext cx="2972421" cy="4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43" tIns="45321" rIns="90643" bIns="45321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5111C05-1229-4D05-857B-6382B1FC7D71}" type="slidenum">
              <a:rPr lang="en-US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76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xfrm>
            <a:off x="687975" y="4344025"/>
            <a:ext cx="5482052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0" tIns="46145" rIns="92290" bIns="46145"/>
          <a:lstStyle/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000">
                <a:latin typeface="Arial" pitchFamily="34" charset="0"/>
              </a:rPr>
              <a:t> Less tolerance for community leaders not being aware of impending high impact events. They want access to weather expertise!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000">
                <a:latin typeface="Arial" pitchFamily="34" charset="0"/>
              </a:rPr>
              <a:t> Partners are becoming increasingly mobile, need for information -- anytime, anywhere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000">
                <a:latin typeface="Arial" pitchFamily="34" charset="0"/>
              </a:rPr>
              <a:t> Current NWS dissemination of information is not keeping pace with consumer technologies that are being adopted (for example, cell phones/PDA with Internet access is quickly becoming the new communication standard in the U.S.)</a:t>
            </a:r>
          </a:p>
          <a:p>
            <a:pPr eaLnBrk="1" hangingPunct="1">
              <a:lnSpc>
                <a:spcPct val="90000"/>
              </a:lnSpc>
              <a:buFontTx/>
              <a:buChar char="•"/>
            </a:pPr>
            <a:r>
              <a:rPr lang="en-US" sz="2000">
                <a:latin typeface="Arial" pitchFamily="34" charset="0"/>
              </a:rPr>
              <a:t> The personalized delivery of information, vice mass media, is the new communications model of the 21</a:t>
            </a:r>
            <a:r>
              <a:rPr lang="en-US" sz="2000" baseline="30000">
                <a:latin typeface="Arial" pitchFamily="34" charset="0"/>
              </a:rPr>
              <a:t>st</a:t>
            </a:r>
            <a:r>
              <a:rPr lang="en-US" sz="2000">
                <a:latin typeface="Arial" pitchFamily="34" charset="0"/>
              </a:rPr>
              <a:t> century</a:t>
            </a:r>
          </a:p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84027" y="8684926"/>
            <a:ext cx="2972421" cy="4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90" tIns="46145" rIns="92290" bIns="46145" anchor="b"/>
          <a:lstStyle>
            <a:lvl1pPr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382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2DFE093-B842-46B3-8474-12282FC712FE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74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ather.gov/srh/tropical?office=tbw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weather.gov/tbw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hyperlink" Target="https://twitter.com/nwstampabay" TargetMode="External"/><Relationship Id="rId5" Type="http://schemas.openxmlformats.org/officeDocument/2006/relationships/hyperlink" Target="https://www.facebook.com/NWSTampaBay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gif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vos.noaa.gov/MWL/dec_09/Images/noaa_logo_xparent.png&amp;imgrefurl=http://www.vos.noaa.gov/MWL/dec_09/editor.shtml&amp;usg=__StabiM444C_GjNQOB9Yb3RgjE2c=&amp;h=287&amp;w=318&amp;sz=112&amp;hl=en&amp;start=15&amp;um=1&amp;itbs=1&amp;tbnid=W9c2c9OoUC7vIM:&amp;tbnh=106&amp;tbnw=118&amp;prev=/images?q=noaa+logo&amp;um=1&amp;hl=en&amp;sa=N&amp;rls=com.microsoft:en-us&amp;tbs=isch:1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1.jpeg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vos.noaa.gov/MWL/dec_09/Images/noaa_logo_xparent.png&amp;imgrefurl=http://www.vos.noaa.gov/MWL/dec_09/editor.shtml&amp;usg=__StabiM444C_GjNQOB9Yb3RgjE2c=&amp;h=287&amp;w=318&amp;sz=112&amp;hl=en&amp;start=15&amp;um=1&amp;itbs=1&amp;tbnid=W9c2c9OoUC7vIM:&amp;tbnh=106&amp;tbnw=118&amp;prev=/images?q=noaa+logo&amp;um=1&amp;hl=en&amp;sa=N&amp;rls=com.microsoft:en-us&amp;tbs=isch:1" TargetMode="External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3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.png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ather.gov/srh/tropical?office=tbw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weather.gov/tbw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s://twitter.com/nwstampabay" TargetMode="External"/><Relationship Id="rId5" Type="http://schemas.openxmlformats.org/officeDocument/2006/relationships/hyperlink" Target="https://www.facebook.com/NWSTampaBay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gi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eather.gov/srh/tropical?office=tbw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www.weather.gov/tbw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s://twitter.com/nwstampabay" TargetMode="External"/><Relationship Id="rId5" Type="http://schemas.openxmlformats.org/officeDocument/2006/relationships/hyperlink" Target="https://www.facebook.com/NWSTampaBay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7.gif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0" y="31749"/>
            <a:ext cx="8823325" cy="882651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0" y="1157289"/>
            <a:ext cx="8823325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3219BB-7D1E-4DA4-9DD1-517A4399B92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Name of Meeting Goes Here</a:t>
            </a:r>
          </a:p>
        </p:txBody>
      </p:sp>
    </p:spTree>
    <p:extLst>
      <p:ext uri="{BB962C8B-B14F-4D97-AF65-F5344CB8AC3E}">
        <p14:creationId xmlns:p14="http://schemas.microsoft.com/office/powerpoint/2010/main" val="23625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29D69-99F0-4BB0-A433-317E64D311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340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E9D241-D246-E540-98F2-D91748638BFD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5D73A-2E17-8048-99EF-DFEB997DD4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62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86024D-075C-2D4F-943B-40676C38167D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C2FF6-C0FC-D84B-A4BB-C732A66860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5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4286BA-ADA6-4D49-AF45-BF1AC81A6DBA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B0D7C-A9EB-7449-A68A-61E30A455B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426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0719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7973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0893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95796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180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2391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78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67C71-557B-4FF6-ADEE-8C01A47DD2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987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714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403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39801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4186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11480" y="640080"/>
            <a:ext cx="5889149" cy="32004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2860" rtlCol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59412E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91440" y="91440"/>
            <a:ext cx="8961120" cy="548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tIns="0" bIns="91440" anchor="ctr"/>
          <a:lstStyle/>
          <a:p>
            <a:pPr defTabSz="914400">
              <a:defRPr/>
            </a:pPr>
            <a:endParaRPr lang="en-US" sz="3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1440" y="640080"/>
            <a:ext cx="320040" cy="320040"/>
          </a:xfrm>
          <a:prstGeom prst="rect">
            <a:avLst/>
          </a:prstGeom>
          <a:solidFill>
            <a:srgbClr val="B28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057900" y="91440"/>
            <a:ext cx="2994660" cy="86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182880"/>
            <a:ext cx="2253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Tampa Bay Area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24449" y="618853"/>
            <a:ext cx="1920240" cy="246221"/>
          </a:xfrm>
          <a:prstGeom prst="rect">
            <a:avLst/>
          </a:prstGeom>
          <a:noFill/>
        </p:spPr>
        <p:txBody>
          <a:bodyPr wrap="square" lIns="6858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WEATHER FORECAST OFFICE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1440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05041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anchor="ctr"/>
          <a:lstStyle/>
          <a:p>
            <a:pPr algn="r" defTabSz="914400">
              <a:defRPr/>
            </a:pPr>
            <a:endParaRPr lang="en-US" sz="10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20" name="Shape 2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28800" y="6460874"/>
            <a:ext cx="225202" cy="26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5" descr="https://cdn1.iconfinder.com/data/icons/new_twitter_icon/491/bird_twitter_new_sing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2" y="6521331"/>
            <a:ext cx="240042" cy="196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dn0.iconfinder.com/data/icons/ie_Bright/512/internet_earth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47" y="6454213"/>
            <a:ext cx="312347" cy="312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2057400" y="6480210"/>
            <a:ext cx="164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fb.com/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796679" y="6484819"/>
            <a:ext cx="1279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@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251545" y="6495205"/>
            <a:ext cx="1653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weather.gov/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905580" y="6489661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8"/>
              </a:rPr>
              <a:t>NWS Tampa Bay Tropical Products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0" name="Picture 8" descr="https://www.weather.gov/images/peac/hurricane_symbol.GIF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49" y="6478081"/>
            <a:ext cx="221857" cy="26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94707" y="6453052"/>
            <a:ext cx="1620137" cy="27432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fld id="{F845B46B-8D13-4A19-943A-D7A69EC303B0}" type="datetime8">
              <a:rPr lang="en-US" sz="1200">
                <a:solidFill>
                  <a:srgbClr val="000000"/>
                </a:solidFill>
                <a:latin typeface="Gill Sans MT" panose="020B0502020104020203" pitchFamily="34" charset="0"/>
              </a:rPr>
              <a:pPr defTabSz="914400">
                <a:defRPr/>
              </a:pPr>
              <a:t>9/27/2018 3:25 PM</a:t>
            </a:fld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880"/>
            <a:ext cx="711512" cy="71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9364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0" y="31749"/>
            <a:ext cx="8823325" cy="882651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0" y="1157289"/>
            <a:ext cx="8823325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3219BB-7D1E-4DA4-9DD1-517A4399B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Name of Meeting Goes Here</a:t>
            </a:r>
          </a:p>
        </p:txBody>
      </p:sp>
    </p:spTree>
    <p:extLst>
      <p:ext uri="{BB962C8B-B14F-4D97-AF65-F5344CB8AC3E}">
        <p14:creationId xmlns:p14="http://schemas.microsoft.com/office/powerpoint/2010/main" val="23415825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4641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none">
                <a:solidFill>
                  <a:srgbClr val="0094B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3279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Arial"/>
              <a:buChar char="•"/>
              <a:defRPr sz="2400">
                <a:solidFill>
                  <a:srgbClr val="0A7D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4F81B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D9608D-653F-4353-A1D1-186F1157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F81BD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687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1147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5E7CA-5EE8-46C3-9296-9E87E98F2BFE}" type="datetimeFigureOut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B4F8-CCC8-4DD0-9756-3997C1E0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446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4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9E02B-B973-4CD0-80CA-140F03CA0F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907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321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433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07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551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nws_logo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6153150"/>
            <a:ext cx="631710" cy="609600"/>
          </a:xfrm>
          <a:prstGeom prst="rect">
            <a:avLst/>
          </a:prstGeom>
        </p:spPr>
      </p:pic>
      <p:pic>
        <p:nvPicPr>
          <p:cNvPr id="29698" name="Picture 2" descr="http://t2.gstatic.com/images?q=tbn:W9c2c9OoUC7vIM:http://www.vos.noaa.gov/MWL/dec_09/Images/noaa_logo_xparent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164450"/>
            <a:ext cx="687238" cy="6173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685800" y="6412468"/>
            <a:ext cx="235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7F"/>
                </a:solidFill>
              </a:rPr>
              <a:t>weather.gov/</a:t>
            </a:r>
            <a:r>
              <a:rPr lang="en-US" dirty="0" err="1">
                <a:solidFill>
                  <a:srgbClr val="00007F"/>
                </a:solidFill>
              </a:rPr>
              <a:t>tampabay</a:t>
            </a:r>
            <a:endParaRPr lang="en-US" dirty="0">
              <a:solidFill>
                <a:srgbClr val="000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714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400800"/>
            <a:ext cx="1828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>
                <a:solidFill>
                  <a:srgbClr val="00007F">
                    <a:tint val="75000"/>
                  </a:srgbClr>
                </a:solidFill>
              </a:rPr>
              <a:t>weather.gov/</a:t>
            </a:r>
            <a:r>
              <a:rPr lang="en-US" dirty="0" err="1" smtClean="0">
                <a:solidFill>
                  <a:srgbClr val="00007F">
                    <a:tint val="75000"/>
                  </a:srgbClr>
                </a:solidFill>
              </a:rPr>
              <a:t>tampabay</a:t>
            </a:r>
            <a:endParaRPr lang="en-US" dirty="0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7F">
                  <a:tint val="75000"/>
                </a:srgbClr>
              </a:solidFill>
            </a:endParaRPr>
          </a:p>
        </p:txBody>
      </p:sp>
      <p:pic>
        <p:nvPicPr>
          <p:cNvPr id="6" name="Picture 5" descr="nws_logo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6153150"/>
            <a:ext cx="631710" cy="609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188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330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509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2533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00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AE20-BB6E-4726-9C8E-88DAF9FA95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706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7084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32400" y="1524000"/>
            <a:ext cx="3709988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32400" y="3868738"/>
            <a:ext cx="3709988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2929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7F">
                    <a:tint val="75000"/>
                  </a:srgbClr>
                </a:solidFill>
              </a:rPr>
              <a:t>FEMA Hurricane Readiness </a:t>
            </a:r>
            <a:r>
              <a:rPr lang="en-US">
                <a:solidFill>
                  <a:srgbClr val="00007F">
                    <a:tint val="75000"/>
                  </a:srgbClr>
                </a:solidFill>
                <a:sym typeface="Symbol" pitchFamily="18" charset="2"/>
              </a:rPr>
              <a:t> </a:t>
            </a:r>
            <a:r>
              <a:rPr lang="en-US">
                <a:solidFill>
                  <a:srgbClr val="00007F">
                    <a:tint val="75000"/>
                  </a:srgbClr>
                </a:solidFill>
              </a:rPr>
              <a:t>Coastal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4514858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62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7F">
                    <a:tint val="75000"/>
                  </a:srgbClr>
                </a:solidFill>
              </a:rPr>
              <a:t>The Nation's Hurricane Progress: An Interagency Success Story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F80BC-5C6A-4D57-B620-B00A9EA67195}" type="slidenum">
              <a:rPr lang="en-US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635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76400"/>
            <a:ext cx="3886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86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10000"/>
            <a:ext cx="7924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3BF1-5B7F-458D-9525-A329B3CC85B2}" type="slidenum">
              <a:rPr lang="en-US">
                <a:solidFill>
                  <a:srgbClr val="00007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2479"/>
      </p:ext>
    </p:extLst>
  </p:cSld>
  <p:clrMapOvr>
    <a:masterClrMapping/>
  </p:clrMapOvr>
  <p:transition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0674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42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372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850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829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nws_logo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6153150"/>
            <a:ext cx="631710" cy="609600"/>
          </a:xfrm>
          <a:prstGeom prst="rect">
            <a:avLst/>
          </a:prstGeom>
        </p:spPr>
      </p:pic>
      <p:pic>
        <p:nvPicPr>
          <p:cNvPr id="29698" name="Picture 2" descr="http://t2.gstatic.com/images?q=tbn:W9c2c9OoUC7vIM:http://www.vos.noaa.gov/MWL/dec_09/Images/noaa_logo_xparent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164450"/>
            <a:ext cx="687238" cy="61734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685800" y="6412468"/>
            <a:ext cx="235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dirty="0">
                <a:solidFill>
                  <a:srgbClr val="00007F"/>
                </a:solidFill>
              </a:rPr>
              <a:t>weather.gov/</a:t>
            </a:r>
            <a:r>
              <a:rPr lang="en-US" dirty="0" err="1">
                <a:solidFill>
                  <a:srgbClr val="00007F"/>
                </a:solidFill>
              </a:rPr>
              <a:t>tampabay</a:t>
            </a:r>
            <a:endParaRPr lang="en-US" dirty="0">
              <a:solidFill>
                <a:srgbClr val="0000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34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3158D-56F2-40D5-946B-4F95DDCC2A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6053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800" y="6400800"/>
            <a:ext cx="1828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>
                <a:solidFill>
                  <a:srgbClr val="00007F">
                    <a:tint val="75000"/>
                  </a:srgbClr>
                </a:solidFill>
              </a:rPr>
              <a:t>weather.gov/</a:t>
            </a:r>
            <a:r>
              <a:rPr lang="en-US" dirty="0" err="1" smtClean="0">
                <a:solidFill>
                  <a:srgbClr val="00007F">
                    <a:tint val="75000"/>
                  </a:srgbClr>
                </a:solidFill>
              </a:rPr>
              <a:t>tampabay</a:t>
            </a:r>
            <a:endParaRPr lang="en-US" dirty="0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7F">
                  <a:tint val="75000"/>
                </a:srgbClr>
              </a:solidFill>
            </a:endParaRPr>
          </a:p>
        </p:txBody>
      </p:sp>
      <p:pic>
        <p:nvPicPr>
          <p:cNvPr id="6" name="Picture 5" descr="nws_logo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" y="6153150"/>
            <a:ext cx="631710" cy="609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170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8937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686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1656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7873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524000"/>
            <a:ext cx="3708400" cy="453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32400" y="1524000"/>
            <a:ext cx="3709988" cy="2192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32400" y="3868738"/>
            <a:ext cx="3709988" cy="2192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86426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6D05-54A1-4073-B8F0-7A1AE64EF5D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8174-DB24-4F19-9623-F6EC6135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50152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C910-A9D0-4835-995C-A5604E28B5F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F3F1-2126-4705-9F93-EC063274C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7428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74D0-CEFD-482C-A5CE-74744355C3A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E07C-CF9C-41A1-9B96-161CBF94A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8400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6A44B-3B6E-42C9-A853-728A125C5FB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7B48-35E2-4039-99B5-8ED7F037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286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1C8BF-236D-4E14-BB11-1E3D7726F9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460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A508-6A60-4B55-852F-66BB509E6804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21500-FF77-46EE-ACA1-4D7ECFC61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94763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A8587-B6C4-4F20-9194-79B9E88DA61F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1FE16-69DC-49CF-B72F-C2E7D5F7A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65183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CEC16-1C51-4126-9628-E062A070669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EA7DD-4865-4471-A1E9-5BB38266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78299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1EDF-CCE7-4744-841D-C22A4D5B1135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BBB9-2CC2-4505-BC65-1D8689B34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5830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10EF-93AB-49BE-8E27-B21A5E336EF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CF985-3AB8-4282-ABDD-C4B57A14A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91374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8894-767F-4353-A152-D3FDAB45A231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5A06-73DE-4A9A-9A5D-D7C3A480B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6672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7F4E-7D39-42EE-8077-A85D17E915E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B1D4-25D2-43E5-A52A-A4B428CD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17930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6783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ADA3C-2ABF-4D09-84F1-0FF18A794F1C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DB8C-6C7A-4733-BCFB-803304112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1978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1F8EF-395A-4B16-8AC3-633BC2AFF2AD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A574-8F98-47F7-99FB-A4E5609FD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81908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CC5BF-4D4A-44A2-B86D-418CCF38E4F7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5C3E9-1F75-4A80-80AB-53735E391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9577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9224-E4BD-48C4-8A09-8ABBCE32F2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553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78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2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64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E4AF3A0-E955-4522-9FD4-7E92F3BBA1C6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69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187B4-A4B6-475C-9A71-4134C18C64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34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53B7-CD00-436D-AFEE-23677C4A4B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10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AA973-8B5C-4934-985F-7D379D7ED3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2380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20AA-2AFA-4DE1-9364-6FEF0E4657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3822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BE97-6B0F-4EB7-9C3C-8041F4AEF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793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29D69-99F0-4BB0-A433-317E64D311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35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99F45-1CDF-481F-9A2E-B9BDBBFE01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43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67C71-557B-4FF6-ADEE-8C01A47DD2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54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9E02B-B973-4CD0-80CA-140F03CA0FB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49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AE20-BB6E-4726-9C8E-88DAF9FA95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574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3158D-56F2-40D5-946B-4F95DDCC2A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320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1C8BF-236D-4E14-BB11-1E3D7726F9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744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9224-E4BD-48C4-8A09-8ABBCE32F2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469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99F45-1CDF-481F-9A2E-B9BDBBFE019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280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4F4B-9C9C-4039-BC3C-1EA8AD4AB1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01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6F85A-8DD6-4734-8E76-F4CEC74D18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654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04C5-B1A7-480D-89FA-14BBBD9430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00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34F4B-9C9C-4039-BC3C-1EA8AD4AB16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85620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745FF-9315-46D7-A40F-2063429AC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820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EE5B-21D1-4A4D-9C42-3F50DD8793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819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D1DB-BE4D-42AA-9BFE-101C048839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2506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6D05-54A1-4073-B8F0-7A1AE64EF5D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8174-DB24-4F19-9623-F6EC6135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80226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C910-A9D0-4835-995C-A5604E28B5F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F3F1-2126-4705-9F93-EC063274C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84814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74D0-CEFD-482C-A5CE-74744355C3A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E07C-CF9C-41A1-9B96-161CBF94A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8048"/>
      </p:ext>
    </p:extLst>
  </p:cSld>
  <p:clrMapOvr>
    <a:masterClrMapping/>
  </p:clrMapOvr>
  <p:transition spd="med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6A44B-3B6E-42C9-A853-728A125C5FB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7B48-35E2-4039-99B5-8ED7F037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8316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A508-6A60-4B55-852F-66BB509E6804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21500-FF77-46EE-ACA1-4D7ECFC61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34316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A8587-B6C4-4F20-9194-79B9E88DA61F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1FE16-69DC-49CF-B72F-C2E7D5F7A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4502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CEC16-1C51-4126-9628-E062A070669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EA7DD-4865-4471-A1E9-5BB38266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0580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6F85A-8DD6-4734-8E76-F4CEC74D18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2520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1EDF-CCE7-4744-841D-C22A4D5B1135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BBB9-2CC2-4505-BC65-1D8689B34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61457"/>
      </p:ext>
    </p:extLst>
  </p:cSld>
  <p:clrMapOvr>
    <a:masterClrMapping/>
  </p:clrMapOvr>
  <p:transition spd="med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10EF-93AB-49BE-8E27-B21A5E336EF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CF985-3AB8-4282-ABDD-C4B57A14A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60993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8894-767F-4353-A152-D3FDAB45A231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5A06-73DE-4A9A-9A5D-D7C3A480B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3748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7F4E-7D39-42EE-8077-A85D17E915E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B1D4-25D2-43E5-A52A-A4B428CD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18294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6783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ADA3C-2ABF-4D09-84F1-0FF18A794F1C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DB8C-6C7A-4733-BCFB-803304112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7291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1F8EF-395A-4B16-8AC3-633BC2AFF2AD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A574-8F98-47F7-99FB-A4E5609FD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9147"/>
      </p:ext>
    </p:extLst>
  </p:cSld>
  <p:clrMapOvr>
    <a:masterClrMapping/>
  </p:clrMapOvr>
  <p:transition spd="med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CC5BF-4D4A-44A2-B86D-418CCF38E4F7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5C3E9-1F75-4A80-80AB-53735E391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24868"/>
      </p:ext>
    </p:extLst>
  </p:cSld>
  <p:clrMapOvr>
    <a:masterClrMapping/>
  </p:clrMapOvr>
  <p:transition spd="med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97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4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19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4641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none">
                <a:solidFill>
                  <a:srgbClr val="0094B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3279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Arial"/>
              <a:buChar char="•"/>
              <a:defRPr sz="2400">
                <a:solidFill>
                  <a:srgbClr val="0A7D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4F81B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D9608D-653F-4353-A1D1-186F1157F0B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F81BD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51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04C5-B1A7-480D-89FA-14BBBD9430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2118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E4AF3A0-E955-4522-9FD4-7E92F3BBA1C6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8" y="31750"/>
            <a:ext cx="8823325" cy="88265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38" y="1157288"/>
            <a:ext cx="8823325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3219BB-7D1E-4DA4-9DD1-517A4399B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75" y="6497638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Name of Meeting Goes Here</a:t>
            </a:r>
          </a:p>
        </p:txBody>
      </p:sp>
    </p:spTree>
    <p:extLst>
      <p:ext uri="{BB962C8B-B14F-4D97-AF65-F5344CB8AC3E}">
        <p14:creationId xmlns:p14="http://schemas.microsoft.com/office/powerpoint/2010/main" val="15559171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4638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none">
                <a:solidFill>
                  <a:srgbClr val="0094B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3279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Arial"/>
              <a:buChar char="•"/>
              <a:defRPr sz="2400">
                <a:solidFill>
                  <a:srgbClr val="0A7D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4F81B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D9608D-653F-4353-A1D1-186F1157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75" y="6497638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F81BD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808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574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5E7CA-5EE8-46C3-9296-9E87E98F2BFE}" type="datetimeFigureOut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B4F8-CCC8-4DD0-9756-3997C1E0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154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77C4E-2291-46CC-92B8-AE16CBEBD3FB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434F3-D75F-49AF-A904-25887EB24F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743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F2B71-7155-45C4-8E8A-15CE64ED5586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2C98D-62A3-4922-B0C5-8AE253616E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2345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BCFD0-A543-492B-AAE5-9298F3AA9AF9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E34C9-1850-435C-A521-AA66413466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107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0E368-2835-4852-972D-AEB63E1B32A4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D0C8-489B-444E-B9EA-3E771B07FD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809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25CC8-A292-4288-881C-685D9958AF23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6DA4-47FA-40F3-8C03-AE5A003BC9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9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745FF-9315-46D7-A40F-2063429AC6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456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4FB0C-D66B-432B-B2A4-F5701AF7F932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F09C1-A0DD-48E5-B4DB-737B08ABF8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1165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1C9DB-058B-4DE9-B1D5-6B7154C9E50F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0FC75-0520-41DB-A661-6CD9720F46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226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95EB0-FF58-470B-BFB9-AADF2EC98A36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A5198-D1CF-45AC-AC49-67E82AD4F3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125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B7D4B-EB3E-4B5D-AC7D-BA82FCD3EE67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A6B99-5BEC-409B-BB91-384E3F7490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221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604D4-35FA-4874-95B2-FEA04736C17A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2D76-AF6A-46AC-8389-78F5BB1FA7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079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69F57-D1D3-4F63-A863-EAF1013B434F}" type="datetimeFigureOut">
              <a:rPr lang="en-US"/>
              <a:pPr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41669-CA98-40A8-86CE-95A1141D14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99081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935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2188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1889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29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EEE5B-21D1-4A4D-9C42-3F50DD8793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4043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4199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3688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590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5217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1495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795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9652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0" y="31749"/>
            <a:ext cx="8823325" cy="882651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0" y="1157289"/>
            <a:ext cx="8823325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3219BB-7D1E-4DA4-9DD1-517A4399B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Name of Meeting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6900897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4641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none">
                <a:solidFill>
                  <a:srgbClr val="0094B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3279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Arial"/>
              <a:buChar char="•"/>
              <a:defRPr sz="2400">
                <a:solidFill>
                  <a:srgbClr val="0A7D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4F81B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D9608D-653F-4353-A1D1-186F1157F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F81BD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2236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D1DB-BE4D-42AA-9BFE-101C048839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18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5E7CA-5EE8-46C3-9296-9E87E98F2BFE}" type="datetimeFigureOut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B4F8-CCC8-4DD0-9756-3997C1E0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95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490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4761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3200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7198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8073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38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231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245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48" y="31749"/>
            <a:ext cx="8823325" cy="882651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48" y="1157289"/>
            <a:ext cx="8823325" cy="53355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63219BB-7D1E-4DA4-9DD1-517A4399B92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Name of Meeting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390098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112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78750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2462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9925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082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9886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04589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0447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100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807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544641"/>
            <a:ext cx="77724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none">
                <a:solidFill>
                  <a:srgbClr val="0094B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32797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>
              <a:buFont typeface="Arial"/>
              <a:buChar char="•"/>
              <a:defRPr sz="2400">
                <a:solidFill>
                  <a:srgbClr val="0A7D8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4F81BD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D9608D-653F-4353-A1D1-186F1157F0B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7583" y="6497641"/>
            <a:ext cx="3108325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4F81BD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975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0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7662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801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24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767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5E7CA-5EE8-46C3-9296-9E87E98F2BFE}" type="datetimeFigureOut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B4F8-CCC8-4DD0-9756-3997C1E0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18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9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29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103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403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2460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3596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63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9799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21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127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005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36D05-54A1-4073-B8F0-7A1AE64EF5D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D8174-DB24-4F19-9623-F6EC6135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0399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A5E7CA-5EE8-46C3-9296-9E87E98F2BFE}" type="datetimeFigureOut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9/27/2018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2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3B4F8-CCC8-4DD0-9756-3997C1E02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28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8C910-A9D0-4835-995C-A5604E28B5F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9F3F1-2126-4705-9F93-EC063274C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1938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74D0-CEFD-482C-A5CE-74744355C3A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DE07C-CF9C-41A1-9B96-161CBF94A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3414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6A44B-3B6E-42C9-A853-728A125C5FB6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07B48-35E2-4039-99B5-8ED7F0372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1007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1A508-6A60-4B55-852F-66BB509E6804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21500-FF77-46EE-ACA1-4D7ECFC61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1940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A8587-B6C4-4F20-9194-79B9E88DA61F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1FE16-69DC-49CF-B72F-C2E7D5F7A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5761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CEC16-1C51-4126-9628-E062A070669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EA7DD-4865-4471-A1E9-5BB38266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36020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01EDF-CCE7-4744-841D-C22A4D5B1135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9BBB9-2CC2-4505-BC65-1D8689B34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4281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10EF-93AB-49BE-8E27-B21A5E336EFE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CF985-3AB8-4282-ABDD-C4B57A14A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6394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68894-767F-4353-A152-D3FDAB45A231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5A06-73DE-4A9A-9A5D-D7C3A480B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379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7F4E-7D39-42EE-8077-A85D17E915EA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8B1D4-25D2-43E5-A52A-A4B428CD9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6217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187B4-A4B6-475C-9A71-4134C18C64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1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447800"/>
            <a:ext cx="8229600" cy="46783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ADA3C-2ABF-4D09-84F1-0FF18A794F1C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DB8C-6C7A-4733-BCFB-803304112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31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1F8EF-395A-4B16-8AC3-633BC2AFF2AD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A574-8F98-47F7-99FB-A4E5609FD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032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CC5BF-4D4A-44A2-B86D-418CCF38E4F7}" type="datetime1">
              <a:rPr lang="en-US"/>
              <a:pPr>
                <a:defRPr/>
              </a:pPr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5C3E9-1F75-4A80-80AB-53735E391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7202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89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AC4F372-E02D-4E45-B96E-3514ED7F34E1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25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noaatransparen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ws_emblem_200x200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</p:spPr>
        <p:txBody>
          <a:bodyPr/>
          <a:lstStyle>
            <a:lvl1pPr>
              <a:defRPr>
                <a:solidFill>
                  <a:prstClr val="white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EE4AF3A0-E955-4522-9FD4-7E92F3BBA1C6}" type="datetimeFigureOut">
              <a:rPr lang="en-US"/>
              <a:pPr>
                <a:defRPr/>
              </a:pPr>
              <a:t>9/27/2018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33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7124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69225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936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53B7-CD00-436D-AFEE-23677C4A4B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53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519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5425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3797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0200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0455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708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399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917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11480" y="640080"/>
            <a:ext cx="5889149" cy="32004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2860" rtlCol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59412E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91440" y="91440"/>
            <a:ext cx="8961120" cy="548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tIns="0" bIns="91440" anchor="ctr"/>
          <a:lstStyle/>
          <a:p>
            <a:pPr defTabSz="914400">
              <a:defRPr/>
            </a:pPr>
            <a:endParaRPr lang="en-US" sz="3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1440" y="640080"/>
            <a:ext cx="320040" cy="320040"/>
          </a:xfrm>
          <a:prstGeom prst="rect">
            <a:avLst/>
          </a:prstGeom>
          <a:solidFill>
            <a:srgbClr val="B28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057900" y="91440"/>
            <a:ext cx="2994660" cy="86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182880"/>
            <a:ext cx="2253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Tampa Bay Area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24449" y="618853"/>
            <a:ext cx="1920240" cy="246221"/>
          </a:xfrm>
          <a:prstGeom prst="rect">
            <a:avLst/>
          </a:prstGeom>
          <a:noFill/>
        </p:spPr>
        <p:txBody>
          <a:bodyPr wrap="square" lIns="6858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WEATHER FORECAST OFFICE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1440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05041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anchor="ctr"/>
          <a:lstStyle/>
          <a:p>
            <a:pPr algn="r" defTabSz="914400">
              <a:defRPr/>
            </a:pPr>
            <a:endParaRPr lang="en-US" sz="10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20" name="Shape 2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28800" y="6460874"/>
            <a:ext cx="225202" cy="26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5" descr="https://cdn1.iconfinder.com/data/icons/new_twitter_icon/491/bird_twitter_new_sing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2" y="6521331"/>
            <a:ext cx="240042" cy="196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dn0.iconfinder.com/data/icons/ie_Bright/512/internet_earth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47" y="6454213"/>
            <a:ext cx="312347" cy="312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2057400" y="6480210"/>
            <a:ext cx="164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fb.com/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796679" y="6484819"/>
            <a:ext cx="1279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@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251545" y="6495205"/>
            <a:ext cx="1653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weather.gov/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905580" y="6489661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8"/>
              </a:rPr>
              <a:t>NWS Tampa Bay Tropical Products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0" name="Picture 8" descr="https://www.weather.gov/images/peac/hurricane_symbol.GIF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49" y="6478081"/>
            <a:ext cx="221857" cy="26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94707" y="6453052"/>
            <a:ext cx="1620137" cy="27432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fld id="{F845B46B-8D13-4A19-943A-D7A69EC303B0}" type="datetime8">
              <a:rPr lang="en-US" sz="1200">
                <a:solidFill>
                  <a:srgbClr val="000000"/>
                </a:solidFill>
                <a:latin typeface="Gill Sans MT" panose="020B0502020104020203" pitchFamily="34" charset="0"/>
              </a:rPr>
              <a:pPr defTabSz="914400">
                <a:defRPr/>
              </a:pPr>
              <a:t>9/27/2018 3:25 PM</a:t>
            </a:fld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880"/>
            <a:ext cx="711512" cy="71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74134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201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AA973-8B5C-4934-985F-7D379D7ED3B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657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1152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5055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8722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20352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109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68253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0635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9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097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8597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4307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B20AA-2AFA-4DE1-9364-6FEF0E4657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04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411480" y="640080"/>
            <a:ext cx="5889149" cy="32004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22860" rtlCol="0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900" dirty="0">
              <a:solidFill>
                <a:srgbClr val="59412E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91440" y="91440"/>
            <a:ext cx="8961120" cy="548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5840" tIns="0" bIns="91440" anchor="ctr"/>
          <a:lstStyle/>
          <a:p>
            <a:pPr defTabSz="914400">
              <a:defRPr/>
            </a:pPr>
            <a:endParaRPr lang="en-US" sz="3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1440" y="640080"/>
            <a:ext cx="320040" cy="320040"/>
          </a:xfrm>
          <a:prstGeom prst="rect">
            <a:avLst/>
          </a:prstGeom>
          <a:solidFill>
            <a:srgbClr val="B28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057900" y="91440"/>
            <a:ext cx="2994660" cy="86868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58000" y="182880"/>
            <a:ext cx="225313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Tampa Bay Area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024449" y="618853"/>
            <a:ext cx="1920240" cy="246221"/>
          </a:xfrm>
          <a:prstGeom prst="rect">
            <a:avLst/>
          </a:prstGeom>
          <a:noFill/>
        </p:spPr>
        <p:txBody>
          <a:bodyPr wrap="square" lIns="6858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abic Typesetting" panose="03020402040406030203" pitchFamily="66" charset="-78"/>
              </a:rPr>
              <a:t>WEATHER FORECAST OFFICE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1440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4505041" y="6427667"/>
            <a:ext cx="4480560" cy="33889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182880" bIns="0" anchor="ctr"/>
          <a:lstStyle/>
          <a:p>
            <a:pPr algn="r" defTabSz="914400">
              <a:defRPr/>
            </a:pPr>
            <a:endParaRPr lang="en-US" sz="10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20" name="Shape 21"/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828800" y="6460874"/>
            <a:ext cx="225202" cy="26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5" descr="https://cdn1.iconfinder.com/data/icons/new_twitter_icon/491/bird_twitter_new_sing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302" y="6521331"/>
            <a:ext cx="240042" cy="1963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cdn0.iconfinder.com/data/icons/ie_Bright/512/internet_earth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847" y="6454213"/>
            <a:ext cx="312347" cy="312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 userDrawn="1"/>
        </p:nvSpPr>
        <p:spPr>
          <a:xfrm>
            <a:off x="2057400" y="6480210"/>
            <a:ext cx="164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fb.com/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5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3796679" y="6484819"/>
            <a:ext cx="12792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@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6"/>
              </a:rPr>
              <a:t>NWSTampaBay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5251545" y="6495205"/>
            <a:ext cx="16532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weather.gov/</a:t>
            </a:r>
            <a:r>
              <a:rPr lang="en-US" sz="1000" b="1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7"/>
              </a:rPr>
              <a:t>tampabay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905580" y="6489661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0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hlinkClick r:id="rId8"/>
              </a:rPr>
              <a:t>NWS Tampa Bay Tropical Products</a:t>
            </a:r>
            <a:endParaRPr lang="en-US" sz="10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0" name="Picture 8" descr="https://www.weather.gov/images/peac/hurricane_symbol.GIF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449" y="6478081"/>
            <a:ext cx="221857" cy="26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 userDrawn="1"/>
        </p:nvSpPr>
        <p:spPr>
          <a:xfrm>
            <a:off x="94707" y="6453052"/>
            <a:ext cx="1620137" cy="274320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0" rIns="0" bIns="0" anchor="ctr"/>
          <a:lstStyle/>
          <a:p>
            <a:pPr defTabSz="914400">
              <a:defRPr/>
            </a:pPr>
            <a:fld id="{F845B46B-8D13-4A19-943A-D7A69EC303B0}" type="datetime8">
              <a:rPr lang="en-US" sz="1200">
                <a:solidFill>
                  <a:srgbClr val="000000"/>
                </a:solidFill>
                <a:latin typeface="Gill Sans MT" panose="020B0502020104020203" pitchFamily="34" charset="0"/>
              </a:rPr>
              <a:pPr defTabSz="914400">
                <a:defRPr/>
              </a:pPr>
              <a:t>9/27/2018 3:25 PM</a:t>
            </a:fld>
            <a:endParaRPr lang="en-US" sz="1200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0880"/>
            <a:ext cx="711512" cy="7126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513139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8EAEC0-E85F-264C-AFA5-C3A960D9A3AC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66838-C12A-4747-9152-24A6A3EE93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069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D282FA-92FF-2647-BDD7-A6A559EED650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08459-A65F-C34D-BFCA-9009CB3810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695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946C5-DBC3-7045-87E1-89D0956FE835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1F23E-BDC5-1545-BE38-372239F932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A3ACA7-3451-6C4E-BAB5-4393E3E8E4CD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C3B23-BB14-AC43-B0BD-A2EB365877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2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E5B68F-D7C9-FF48-B75D-723D1402AC01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B6B08-9554-2A4A-AED0-FEF882D90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82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6E0935-2725-3444-A383-97F44387048F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DA69E-B77D-6142-8642-888986A22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262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85824D-41EB-234B-B3AB-3F4824646FBB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EF9D5-9C55-9E4B-B615-1BA4555736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8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E7233F-CB7F-7943-B7EF-A941B0563160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15EF5-C7B7-654A-9926-B286BB8C3F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899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8CE20E-9B68-F949-A00D-A2DEDF7D0EE5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231B9-B857-C847-A2C4-62B65C957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0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D8BE97-6B0F-4EB7-9C3C-8041F4AEF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910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607E05-B5B9-6642-AD0A-15A1EE418829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914C1-18FB-2F49-A2A4-E91704B10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368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840B90-18E8-D246-A369-7A487726F96B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565D8-60CD-5847-BA54-509A017263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90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2D18F6-5A10-564F-B47B-6DAAB1281242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28ECB-7D68-B043-9398-628355213E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074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89C6BA-AE53-AD40-ABF6-B501E48D26D0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A412A-65A9-2F45-BC25-2C373B561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023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91050B-6E08-1E43-881D-B53B4B9B1C03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CB370-F5C5-8143-8B08-CE56B88882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946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D78A1-2052-8041-BFF3-453AB3905212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7A81D6-2C64-E746-90EA-FAD5F38B0A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69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2F7AA3-96C6-EF44-A76C-E1754100808E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E4CB6-B5DA-5542-A969-997729758B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37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35A390-2CFF-7546-A223-456155BD154D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286F3-4814-624F-A670-9A40F55D69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70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04ABB1-5B17-2C42-8CC2-36A87DA6280A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93107-D76D-7D41-B538-E215587809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02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7246AD-2BAF-224E-8F38-3CB519DC2A5F}" type="datetimeFigureOut">
              <a:rPr lang="en-US"/>
              <a:pPr/>
              <a:t>9/27/2018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1254D-D1B7-E445-A3C0-5A1AA0174C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1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image" Target="../media/image9.gif"/><Relationship Id="rId2" Type="http://schemas.openxmlformats.org/officeDocument/2006/relationships/slideLayout" Target="../slideLayouts/slideLayout120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9.gi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19" Type="http://schemas.openxmlformats.org/officeDocument/2006/relationships/theme" Target="../theme/theme16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20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2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5" Type="http://schemas.openxmlformats.org/officeDocument/2006/relationships/theme" Target="../theme/theme20.xml"/><Relationship Id="rId4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5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FAFBFF"/>
            </a:gs>
            <a:gs pos="0">
              <a:schemeClr val="bg1"/>
            </a:gs>
            <a:gs pos="64000">
              <a:srgbClr val="D4DEFF"/>
            </a:gs>
            <a:gs pos="99000">
              <a:srgbClr val="D4DE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634" y="6503989"/>
            <a:ext cx="519113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F81BD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83AFB6-23FB-46F0-880A-D35544F53A22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solidFill>
            <a:srgbClr val="2B4C7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97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kern="1200">
          <a:solidFill>
            <a:srgbClr val="31859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8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FAFBFF"/>
            </a:gs>
            <a:gs pos="0">
              <a:schemeClr val="bg1"/>
            </a:gs>
            <a:gs pos="64000">
              <a:srgbClr val="D4DEFF"/>
            </a:gs>
            <a:gs pos="99000">
              <a:srgbClr val="D4DE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624" y="6503989"/>
            <a:ext cx="519113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F81BD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83AFB6-23FB-46F0-880A-D35544F53A22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7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solidFill>
            <a:srgbClr val="2B4C7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97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kern="1200">
          <a:solidFill>
            <a:srgbClr val="31859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 defTabSz="914400"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0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  <p:sldLayoutId id="214748387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1F1F6AD-2BA1-49B0-BBEF-9CEF244589BF}" type="datetimeFigureOut">
              <a:rPr lang="en-US" smtClean="0">
                <a:solidFill>
                  <a:srgbClr val="00007F">
                    <a:tint val="75000"/>
                  </a:srgbClr>
                </a:solidFill>
              </a:rPr>
              <a:pPr defTabSz="914400"/>
              <a:t>9/27/2018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E3F86A4-D127-4FE9-A594-D3491F99C386}" type="slidenum">
              <a:rPr lang="en-US" smtClean="0">
                <a:solidFill>
                  <a:srgbClr val="00007F">
                    <a:tint val="7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0000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3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0AA614B5-C64E-4BAA-BA5B-F97417D01FFC}" type="datetime1">
              <a:rPr lang="en-US"/>
              <a:pPr defTabSz="914400" fontAlgn="base">
                <a:spcAft>
                  <a:spcPct val="0"/>
                </a:spcAft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DAD0A3-1D23-48B2-AD5F-F07D285D66AC}" type="slidenum">
              <a:rPr lang="en-US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8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AB30A12-19FC-4734-A585-7CF143BA0D86}" type="slidenum">
              <a:rPr 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66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928" r:id="rId18"/>
    <p:sldLayoutId id="2147483929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0AA614B5-C64E-4BAA-BA5B-F97417D01FFC}" type="datetime1">
              <a:rPr lang="en-US"/>
              <a:pPr defTabSz="914400" fontAlgn="base">
                <a:spcAft>
                  <a:spcPct val="0"/>
                </a:spcAft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DAD0A3-1D23-48B2-AD5F-F07D285D66AC}" type="slidenum">
              <a:rPr lang="en-US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7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FAFBFF"/>
            </a:gs>
            <a:gs pos="0">
              <a:schemeClr val="bg1"/>
            </a:gs>
            <a:gs pos="64000">
              <a:srgbClr val="D4DEFF"/>
            </a:gs>
            <a:gs pos="99000">
              <a:srgbClr val="D4DE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550" y="6503988"/>
            <a:ext cx="519113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F81BD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83AFB6-23FB-46F0-880A-D35544F53A22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4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solidFill>
            <a:srgbClr val="2B4C7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97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kern="1200">
          <a:solidFill>
            <a:srgbClr val="31859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A187004B-D617-4D5D-BDCF-77A274D87B99}" type="datetimeFigureOut">
              <a:rPr lang="en-US"/>
              <a:pPr defTabSz="914400" fontAlgn="base">
                <a:spcAft>
                  <a:spcPct val="0"/>
                </a:spcAft>
                <a:defRPr/>
              </a:pPr>
              <a:t>9/27/2018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 dirty="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76AE9C7-4EB0-4D1E-B200-FA633765CF26}" type="slidenum">
              <a:rPr lang="en-US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0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b="1" i="1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i="1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b="1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6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AB30A12-19FC-4734-A585-7CF143BA0D86}" type="slidenum">
              <a:rPr lang="en-US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1932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FAFBFF"/>
            </a:gs>
            <a:gs pos="0">
              <a:schemeClr val="bg1"/>
            </a:gs>
            <a:gs pos="64000">
              <a:srgbClr val="D4DEFF"/>
            </a:gs>
            <a:gs pos="99000">
              <a:srgbClr val="D4DE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656" y="6503989"/>
            <a:ext cx="519113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F81BD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83AFB6-23FB-46F0-880A-D35544F53A22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8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solidFill>
            <a:srgbClr val="2B4C7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97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kern="1200">
          <a:solidFill>
            <a:srgbClr val="31859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33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4000">
              <a:srgbClr val="FAFBFF"/>
            </a:gs>
            <a:gs pos="0">
              <a:schemeClr val="bg1"/>
            </a:gs>
            <a:gs pos="64000">
              <a:srgbClr val="D4DEFF"/>
            </a:gs>
            <a:gs pos="99000">
              <a:srgbClr val="D4DE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4560" y="6503989"/>
            <a:ext cx="519113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F81BD"/>
                </a:solidFill>
                <a:latin typeface="Calibri" pitchFamily="34" charset="0"/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583AFB6-23FB-46F0-880A-D35544F53A22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4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ln w="9000" cmpd="sng">
            <a:solidFill>
              <a:schemeClr val="accent4">
                <a:shade val="50000"/>
                <a:satMod val="120000"/>
              </a:schemeClr>
            </a:solidFill>
            <a:prstDash val="solid"/>
          </a:ln>
          <a:solidFill>
            <a:srgbClr val="2B4C73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2B4C73"/>
          </a:solidFill>
          <a:latin typeface="Calibri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4400" b="1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974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alibri" pitchFamily="34" charset="0"/>
        <a:buChar char="–"/>
        <a:defRPr sz="28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Ø"/>
        <a:defRPr sz="2400" kern="1200">
          <a:solidFill>
            <a:srgbClr val="31859C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7E8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3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0AA614B5-C64E-4BAA-BA5B-F97417D01FFC}" type="datetime1">
              <a:rPr lang="en-US"/>
              <a:pPr defTabSz="914400" fontAlgn="base">
                <a:spcAft>
                  <a:spcPct val="0"/>
                </a:spcAft>
                <a:defRPr/>
              </a:pPr>
              <a:t>9/27/2018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latin typeface="Arial" charset="0"/>
                <a:ea typeface="+mn-ea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DAD0A3-1D23-48B2-AD5F-F07D285D66AC}" type="slidenum">
              <a:rPr lang="en-US"/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9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bg1"/>
          </a:solidFill>
          <a:latin typeface="Arial" charset="0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i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bg1"/>
          </a:solidFill>
          <a:latin typeface="Arial" charset="0"/>
          <a:ea typeface="ＭＳ Ｐゴシック" pitchFamily="-108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03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CE968C-53D7-4397-B869-E16338E15D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9/27/2018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E97771B-4920-4CB3-A304-FF986FB215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9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50000">
              <a:srgbClr val="0D0D0D"/>
            </a:gs>
            <a:gs pos="100000">
              <a:srgbClr val="1D45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03994D5-4A39-FC4C-A34C-B3F4B58822A7}" type="datetimeFigureOut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9/27/2018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4339B2A-EE07-4840-85B2-73EA0D3568F6}" type="slidenum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24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3B5144B5-7AB2-6E48-A0CB-9914C0C61996}" type="datetimeFigureOut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9/27/2018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6526127-44D2-C448-84DB-E1EF74EDF508}" type="slidenum">
              <a:rPr lang="en-US">
                <a:latin typeface="Calibri" charset="0"/>
                <a:ea typeface="ＭＳ Ｐゴシック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upload.wikimedia.org/wikipedia/commons/8/8e/1921_Tampa_Bay_hurricane_track.png" TargetMode="External"/><Relationship Id="rId1" Type="http://schemas.openxmlformats.org/officeDocument/2006/relationships/slideLayout" Target="../slideLayouts/slideLayout16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emf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69.jpeg"/><Relationship Id="rId5" Type="http://schemas.openxmlformats.org/officeDocument/2006/relationships/image" Target="../media/image68.gif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038600"/>
            <a:ext cx="9144000" cy="4572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marL="0" indent="0" algn="ctr" defTabSz="914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36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Weather-Ready Nation:</a:t>
            </a:r>
          </a:p>
          <a:p>
            <a:pPr marL="0" indent="0" algn="ctr" defTabSz="914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eading Public Resiliency and Reviewing Impacts from the 2017 Hurricane Season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defTabSz="91440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sz="3600" b="1" i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3073403"/>
            <a:ext cx="9144000" cy="8763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3200" b="1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Oceanic and Atmospheric Administration</a:t>
            </a:r>
          </a:p>
        </p:txBody>
      </p:sp>
      <p:sp>
        <p:nvSpPr>
          <p:cNvPr id="968707" name="Rectangle 3"/>
          <p:cNvSpPr>
            <a:spLocks noChangeArrowheads="1"/>
          </p:cNvSpPr>
          <p:nvPr/>
        </p:nvSpPr>
        <p:spPr bwMode="auto">
          <a:xfrm rot="16200000">
            <a:off x="4524428" y="-650869"/>
            <a:ext cx="92075" cy="9140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968710" name="Picture 6" descr="ivan4x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14313"/>
            <a:ext cx="2514600" cy="25146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50000"/>
              </a:schemeClr>
            </a:outerShdw>
          </a:effectLst>
        </p:spPr>
      </p:pic>
      <p:pic>
        <p:nvPicPr>
          <p:cNvPr id="968715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14315"/>
            <a:ext cx="2514600" cy="2513012"/>
          </a:xfrm>
          <a:prstGeom prst="rect">
            <a:avLst/>
          </a:prstGeom>
          <a:noFill/>
          <a:ln w="57150">
            <a:solidFill>
              <a:srgbClr val="336699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tx2">
                <a:alpha val="50000"/>
              </a:schemeClr>
            </a:outerShdw>
          </a:effectLst>
        </p:spPr>
      </p:pic>
      <p:sp>
        <p:nvSpPr>
          <p:cNvPr id="22535" name="Text Box 12"/>
          <p:cNvSpPr txBox="1">
            <a:spLocks noChangeArrowheads="1"/>
          </p:cNvSpPr>
          <p:nvPr/>
        </p:nvSpPr>
        <p:spPr bwMode="auto">
          <a:xfrm>
            <a:off x="1371706" y="5073651"/>
            <a:ext cx="619601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000" b="1" dirty="0" smtClean="0">
              <a:solidFill>
                <a:srgbClr val="3568A5"/>
              </a:solidFill>
              <a:latin typeface="Calibri" pitchFamily="34" charset="0"/>
              <a:ea typeface="ＭＳ Ｐゴシック" pitchFamily="34" charset="-128"/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000" b="1" dirty="0" smtClean="0">
                <a:solidFill>
                  <a:srgbClr val="3568A5"/>
                </a:solidFill>
                <a:latin typeface="Calibri" pitchFamily="34" charset="0"/>
                <a:ea typeface="ＭＳ Ｐゴシック" pitchFamily="34" charset="-128"/>
              </a:rPr>
              <a:t>Brian LaMarre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3568A5"/>
                </a:solidFill>
                <a:latin typeface="Calibri" pitchFamily="34" charset="0"/>
                <a:ea typeface="ＭＳ Ｐゴシック" pitchFamily="34" charset="-128"/>
              </a:rPr>
              <a:t>National Weather Service Meteorologist in Charge – Tampa Bay Area, FL</a:t>
            </a:r>
          </a:p>
        </p:txBody>
      </p:sp>
      <p:pic>
        <p:nvPicPr>
          <p:cNvPr id="14" name="Picture 16" descr="test logo.eps"/>
          <p:cNvPicPr preferRelativeResize="0"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410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grpSp>
        <p:nvGrpSpPr>
          <p:cNvPr id="22537" name="Group 8"/>
          <p:cNvGrpSpPr>
            <a:grpSpLocks/>
          </p:cNvGrpSpPr>
          <p:nvPr/>
        </p:nvGrpSpPr>
        <p:grpSpPr bwMode="auto">
          <a:xfrm>
            <a:off x="7567613" y="5492751"/>
            <a:ext cx="1143000" cy="1143000"/>
            <a:chOff x="4664" y="3471"/>
            <a:chExt cx="461" cy="459"/>
          </a:xfrm>
        </p:grpSpPr>
        <p:sp>
          <p:nvSpPr>
            <p:cNvPr id="16" name="Oval 9"/>
            <p:cNvSpPr>
              <a:spLocks noChangeArrowheads="1"/>
            </p:cNvSpPr>
            <p:nvPr/>
          </p:nvSpPr>
          <p:spPr bwMode="auto">
            <a:xfrm>
              <a:off x="4722" y="3514"/>
              <a:ext cx="378" cy="378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2540" name="Picture 10" descr="doc_logo"/>
            <p:cNvPicPr preferRelativeResize="0"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" y="3471"/>
              <a:ext cx="461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6232525" y="202730"/>
            <a:ext cx="2743200" cy="255905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526" y="202730"/>
            <a:ext cx="2743200" cy="25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14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371600"/>
          </a:xfrm>
        </p:spPr>
        <p:txBody>
          <a:bodyPr/>
          <a:lstStyle/>
          <a:p>
            <a:pPr algn="ctr"/>
            <a:r>
              <a:rPr lang="en-US" b="0" dirty="0" smtClean="0">
                <a:ea typeface="ＭＳ Ｐゴシック" pitchFamily="34" charset="-128"/>
              </a:rPr>
              <a:t>Hurricanes:  When?</a:t>
            </a:r>
          </a:p>
        </p:txBody>
      </p:sp>
      <p:pic>
        <p:nvPicPr>
          <p:cNvPr id="177155" name="Picture 3" descr="Newspr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202488" cy="466043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http://www.nhc.noaa.gov/climo/images/strikes_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4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http://www.nhc.noaa.gov/climo/images/strikes_egul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86800" cy="655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85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June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95400"/>
            <a:ext cx="90630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7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160470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24.media.tumblr.com/tumblr_m67gw8SnZa1qbqjmf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650" y="1371636"/>
            <a:ext cx="3935950" cy="5250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http://25.media.tumblr.com/tumblr_m6591oIYGF1qgh0iao1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1"/>
            <a:ext cx="4811216" cy="6554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27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Tropical Storm Debby: June 2012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charset="0"/>
              </a:rPr>
              <a:t>Tampa, Fla.</a:t>
            </a:r>
          </a:p>
        </p:txBody>
      </p:sp>
    </p:spTree>
    <p:extLst>
      <p:ext uri="{BB962C8B-B14F-4D97-AF65-F5344CB8AC3E}">
        <p14:creationId xmlns:p14="http://schemas.microsoft.com/office/powerpoint/2010/main" val="264815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July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95400"/>
            <a:ext cx="90630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7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JULY</a:t>
            </a:r>
          </a:p>
        </p:txBody>
      </p:sp>
    </p:spTree>
    <p:extLst>
      <p:ext uri="{BB962C8B-B14F-4D97-AF65-F5344CB8AC3E}">
        <p14:creationId xmlns:p14="http://schemas.microsoft.com/office/powerpoint/2010/main" val="16464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August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95400"/>
            <a:ext cx="90630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7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AUGUST</a:t>
            </a:r>
          </a:p>
        </p:txBody>
      </p:sp>
    </p:spTree>
    <p:extLst>
      <p:ext uri="{BB962C8B-B14F-4D97-AF65-F5344CB8AC3E}">
        <p14:creationId xmlns:p14="http://schemas.microsoft.com/office/powerpoint/2010/main" val="7569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Calibri" charset="0"/>
              </a:rPr>
              <a:t>Radar Loop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9225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 flipV="1">
            <a:off x="3200400" y="3810000"/>
            <a:ext cx="1905000" cy="2362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3733800" y="3429000"/>
            <a:ext cx="1905000" cy="2514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8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Harvey Impacts - Landfall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Harvey Impacts - Winds</a:t>
            </a:r>
            <a:endParaRPr lang="en-US" dirty="0">
              <a:ea typeface="+mj-ea"/>
            </a:endParaRP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696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70"/>
            <a:ext cx="9144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2800" dirty="0" smtClean="0">
              <a:solidFill>
                <a:srgbClr val="FFFF00"/>
              </a:solidFill>
              <a:cs typeface="Arial" charset="0"/>
            </a:endParaRPr>
          </a:p>
          <a:p>
            <a:pPr algn="ctr" defTabSz="914400"/>
            <a:endParaRPr lang="en-US" dirty="0" smtClean="0">
              <a:solidFill>
                <a:srgbClr val="FFFF00"/>
              </a:solidFill>
              <a:cs typeface="Arial" charset="0"/>
            </a:endParaRPr>
          </a:p>
          <a:p>
            <a:pPr algn="ctr" defTabSz="914400"/>
            <a:r>
              <a:rPr lang="en-US" sz="3600" i="1" dirty="0" smtClean="0">
                <a:solidFill>
                  <a:prstClr val="white"/>
                </a:solidFill>
                <a:cs typeface="Arial" charset="0"/>
              </a:rPr>
              <a:t>“Meeting </a:t>
            </a:r>
            <a:r>
              <a:rPr lang="en-US" sz="3600" i="1" dirty="0">
                <a:solidFill>
                  <a:prstClr val="white"/>
                </a:solidFill>
                <a:cs typeface="Arial" charset="0"/>
              </a:rPr>
              <a:t>the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evolving</a:t>
            </a:r>
            <a:r>
              <a:rPr lang="en-US" sz="3600" i="1" dirty="0">
                <a:solidFill>
                  <a:prstClr val="white"/>
                </a:solidFill>
                <a:cs typeface="Arial" charset="0"/>
              </a:rPr>
              <a:t> expectations of core partners and members of the weather enterprise and keeping pace with technology may require additional resources or shifts in how resources are aligned</a:t>
            </a:r>
            <a:r>
              <a:rPr lang="en-US" sz="3600" i="1" dirty="0" smtClean="0">
                <a:solidFill>
                  <a:prstClr val="white"/>
                </a:solidFill>
                <a:cs typeface="Arial" charset="0"/>
              </a:rPr>
              <a:t>.”</a:t>
            </a:r>
          </a:p>
          <a:p>
            <a:pPr algn="ctr" defTabSz="914400"/>
            <a:endParaRPr lang="en-US" sz="3600" dirty="0" smtClean="0">
              <a:solidFill>
                <a:prstClr val="white"/>
              </a:solidFill>
              <a:cs typeface="Arial" charset="0"/>
            </a:endParaRPr>
          </a:p>
          <a:p>
            <a:pPr algn="ctr" defTabSz="914400"/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Forecasts </a:t>
            </a:r>
            <a:r>
              <a:rPr lang="en-US" sz="2800" dirty="0">
                <a:solidFill>
                  <a:srgbClr val="FFFF00"/>
                </a:solidFill>
                <a:cs typeface="Arial" charset="0"/>
              </a:rPr>
              <a:t>for the Future: Assuring the Capacity of the National Weather Service—NAPA, </a:t>
            </a:r>
            <a:r>
              <a:rPr lang="en-US" sz="2800" dirty="0" smtClean="0">
                <a:solidFill>
                  <a:srgbClr val="FFFF00"/>
                </a:solidFill>
                <a:cs typeface="Arial" charset="0"/>
              </a:rPr>
              <a:t>2013</a:t>
            </a:r>
            <a:endParaRPr lang="en-US" sz="2800" dirty="0">
              <a:solidFill>
                <a:srgbClr val="FFFF00"/>
              </a:solidFill>
              <a:cs typeface="Arial" charset="0"/>
            </a:endParaRPr>
          </a:p>
          <a:p>
            <a:pPr algn="ctr" defTabSz="914400"/>
            <a:endParaRPr lang="en-US" sz="3600" i="1" dirty="0">
              <a:solidFill>
                <a:prstClr val="white"/>
              </a:solidFill>
              <a:cs typeface="Arial" charset="0"/>
            </a:endParaRPr>
          </a:p>
          <a:p>
            <a:pPr algn="ctr" defTabSz="914400"/>
            <a:endParaRPr lang="en-US" sz="2400" dirty="0" smtClean="0">
              <a:solidFill>
                <a:prstClr val="white"/>
              </a:solidFill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cs typeface="Arial" charset="0"/>
            </a:endParaRPr>
          </a:p>
          <a:p>
            <a:pPr defTabSz="914400"/>
            <a:endParaRPr lang="en-US" sz="1400" dirty="0" smtClean="0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-4763"/>
            <a:ext cx="8359775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4092575" y="3584575"/>
            <a:ext cx="579438" cy="806450"/>
          </a:xfrm>
          <a:custGeom>
            <a:avLst/>
            <a:gdLst>
              <a:gd name="connsiteX0" fmla="*/ 506994 w 579422"/>
              <a:gd name="connsiteY0" fmla="*/ 334978 h 805759"/>
              <a:gd name="connsiteX1" fmla="*/ 389299 w 579422"/>
              <a:gd name="connsiteY1" fmla="*/ 389299 h 805759"/>
              <a:gd name="connsiteX2" fmla="*/ 208230 w 579422"/>
              <a:gd name="connsiteY2" fmla="*/ 805759 h 805759"/>
              <a:gd name="connsiteX3" fmla="*/ 72428 w 579422"/>
              <a:gd name="connsiteY3" fmla="*/ 805759 h 805759"/>
              <a:gd name="connsiteX4" fmla="*/ 0 w 579422"/>
              <a:gd name="connsiteY4" fmla="*/ 633743 h 805759"/>
              <a:gd name="connsiteX5" fmla="*/ 18107 w 579422"/>
              <a:gd name="connsiteY5" fmla="*/ 488887 h 805759"/>
              <a:gd name="connsiteX6" fmla="*/ 54321 w 579422"/>
              <a:gd name="connsiteY6" fmla="*/ 307818 h 805759"/>
              <a:gd name="connsiteX7" fmla="*/ 334979 w 579422"/>
              <a:gd name="connsiteY7" fmla="*/ 153909 h 805759"/>
              <a:gd name="connsiteX8" fmla="*/ 579422 w 579422"/>
              <a:gd name="connsiteY8" fmla="*/ 0 h 80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22" h="805759">
                <a:moveTo>
                  <a:pt x="506994" y="334978"/>
                </a:moveTo>
                <a:lnTo>
                  <a:pt x="389299" y="389299"/>
                </a:lnTo>
                <a:lnTo>
                  <a:pt x="208230" y="805759"/>
                </a:lnTo>
                <a:lnTo>
                  <a:pt x="72428" y="805759"/>
                </a:lnTo>
                <a:lnTo>
                  <a:pt x="0" y="633743"/>
                </a:lnTo>
                <a:lnTo>
                  <a:pt x="18107" y="488887"/>
                </a:lnTo>
                <a:lnTo>
                  <a:pt x="54321" y="307818"/>
                </a:lnTo>
                <a:lnTo>
                  <a:pt x="334979" y="153909"/>
                </a:lnTo>
                <a:lnTo>
                  <a:pt x="579422" y="0"/>
                </a:lnTo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14913" y="2516188"/>
            <a:ext cx="698500" cy="987425"/>
          </a:xfrm>
          <a:custGeom>
            <a:avLst/>
            <a:gdLst>
              <a:gd name="connsiteX0" fmla="*/ 217283 w 697117"/>
              <a:gd name="connsiteY0" fmla="*/ 823866 h 986828"/>
              <a:gd name="connsiteX1" fmla="*/ 316871 w 697117"/>
              <a:gd name="connsiteY1" fmla="*/ 597529 h 986828"/>
              <a:gd name="connsiteX2" fmla="*/ 280657 w 697117"/>
              <a:gd name="connsiteY2" fmla="*/ 506994 h 986828"/>
              <a:gd name="connsiteX3" fmla="*/ 135802 w 697117"/>
              <a:gd name="connsiteY3" fmla="*/ 353086 h 986828"/>
              <a:gd name="connsiteX4" fmla="*/ 117695 w 697117"/>
              <a:gd name="connsiteY4" fmla="*/ 253497 h 986828"/>
              <a:gd name="connsiteX5" fmla="*/ 0 w 697117"/>
              <a:gd name="connsiteY5" fmla="*/ 45268 h 986828"/>
              <a:gd name="connsiteX6" fmla="*/ 108641 w 697117"/>
              <a:gd name="connsiteY6" fmla="*/ 0 h 986828"/>
              <a:gd name="connsiteX7" fmla="*/ 362138 w 697117"/>
              <a:gd name="connsiteY7" fmla="*/ 217284 h 986828"/>
              <a:gd name="connsiteX8" fmla="*/ 479833 w 697117"/>
              <a:gd name="connsiteY8" fmla="*/ 334979 h 986828"/>
              <a:gd name="connsiteX9" fmla="*/ 570368 w 697117"/>
              <a:gd name="connsiteY9" fmla="*/ 344032 h 986828"/>
              <a:gd name="connsiteX10" fmla="*/ 633742 w 697117"/>
              <a:gd name="connsiteY10" fmla="*/ 534155 h 986828"/>
              <a:gd name="connsiteX11" fmla="*/ 679010 w 697117"/>
              <a:gd name="connsiteY11" fmla="*/ 588476 h 986828"/>
              <a:gd name="connsiteX12" fmla="*/ 697117 w 697117"/>
              <a:gd name="connsiteY12" fmla="*/ 724278 h 986828"/>
              <a:gd name="connsiteX13" fmla="*/ 253497 w 697117"/>
              <a:gd name="connsiteY13" fmla="*/ 986828 h 98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7117" h="986828">
                <a:moveTo>
                  <a:pt x="217283" y="823866"/>
                </a:moveTo>
                <a:lnTo>
                  <a:pt x="316871" y="597529"/>
                </a:lnTo>
                <a:lnTo>
                  <a:pt x="280657" y="506994"/>
                </a:lnTo>
                <a:lnTo>
                  <a:pt x="135802" y="353086"/>
                </a:lnTo>
                <a:lnTo>
                  <a:pt x="117695" y="253497"/>
                </a:lnTo>
                <a:lnTo>
                  <a:pt x="0" y="45268"/>
                </a:lnTo>
                <a:lnTo>
                  <a:pt x="108641" y="0"/>
                </a:lnTo>
                <a:lnTo>
                  <a:pt x="362138" y="217284"/>
                </a:lnTo>
                <a:lnTo>
                  <a:pt x="479833" y="334979"/>
                </a:lnTo>
                <a:lnTo>
                  <a:pt x="570368" y="344032"/>
                </a:lnTo>
                <a:lnTo>
                  <a:pt x="633742" y="534155"/>
                </a:lnTo>
                <a:lnTo>
                  <a:pt x="679010" y="588476"/>
                </a:lnTo>
                <a:lnTo>
                  <a:pt x="697117" y="724278"/>
                </a:lnTo>
                <a:lnTo>
                  <a:pt x="253497" y="986828"/>
                </a:lnTo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667375" y="1601788"/>
            <a:ext cx="760413" cy="815975"/>
          </a:xfrm>
          <a:custGeom>
            <a:avLst/>
            <a:gdLst>
              <a:gd name="connsiteX0" fmla="*/ 452674 w 760491"/>
              <a:gd name="connsiteY0" fmla="*/ 814812 h 814812"/>
              <a:gd name="connsiteX1" fmla="*/ 307818 w 760491"/>
              <a:gd name="connsiteY1" fmla="*/ 688064 h 814812"/>
              <a:gd name="connsiteX2" fmla="*/ 126749 w 760491"/>
              <a:gd name="connsiteY2" fmla="*/ 715224 h 814812"/>
              <a:gd name="connsiteX3" fmla="*/ 181070 w 760491"/>
              <a:gd name="connsiteY3" fmla="*/ 606583 h 814812"/>
              <a:gd name="connsiteX4" fmla="*/ 90535 w 760491"/>
              <a:gd name="connsiteY4" fmla="*/ 443620 h 814812"/>
              <a:gd name="connsiteX5" fmla="*/ 0 w 760491"/>
              <a:gd name="connsiteY5" fmla="*/ 289711 h 814812"/>
              <a:gd name="connsiteX6" fmla="*/ 172016 w 760491"/>
              <a:gd name="connsiteY6" fmla="*/ 181070 h 814812"/>
              <a:gd name="connsiteX7" fmla="*/ 253497 w 760491"/>
              <a:gd name="connsiteY7" fmla="*/ 0 h 814812"/>
              <a:gd name="connsiteX8" fmla="*/ 344032 w 760491"/>
              <a:gd name="connsiteY8" fmla="*/ 217284 h 814812"/>
              <a:gd name="connsiteX9" fmla="*/ 389299 w 760491"/>
              <a:gd name="connsiteY9" fmla="*/ 307818 h 814812"/>
              <a:gd name="connsiteX10" fmla="*/ 506994 w 760491"/>
              <a:gd name="connsiteY10" fmla="*/ 470781 h 814812"/>
              <a:gd name="connsiteX11" fmla="*/ 579422 w 760491"/>
              <a:gd name="connsiteY11" fmla="*/ 389299 h 814812"/>
              <a:gd name="connsiteX12" fmla="*/ 679010 w 760491"/>
              <a:gd name="connsiteY12" fmla="*/ 434567 h 814812"/>
              <a:gd name="connsiteX13" fmla="*/ 760491 w 760491"/>
              <a:gd name="connsiteY13" fmla="*/ 597529 h 814812"/>
              <a:gd name="connsiteX14" fmla="*/ 452674 w 760491"/>
              <a:gd name="connsiteY14" fmla="*/ 814812 h 81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0491" h="814812">
                <a:moveTo>
                  <a:pt x="452674" y="814812"/>
                </a:moveTo>
                <a:lnTo>
                  <a:pt x="307818" y="688064"/>
                </a:lnTo>
                <a:lnTo>
                  <a:pt x="126749" y="715224"/>
                </a:lnTo>
                <a:lnTo>
                  <a:pt x="181070" y="606583"/>
                </a:lnTo>
                <a:lnTo>
                  <a:pt x="90535" y="443620"/>
                </a:lnTo>
                <a:lnTo>
                  <a:pt x="0" y="289711"/>
                </a:lnTo>
                <a:lnTo>
                  <a:pt x="172016" y="181070"/>
                </a:lnTo>
                <a:lnTo>
                  <a:pt x="253497" y="0"/>
                </a:lnTo>
                <a:lnTo>
                  <a:pt x="344032" y="217284"/>
                </a:lnTo>
                <a:lnTo>
                  <a:pt x="389299" y="307818"/>
                </a:lnTo>
                <a:lnTo>
                  <a:pt x="506994" y="470781"/>
                </a:lnTo>
                <a:lnTo>
                  <a:pt x="579422" y="389299"/>
                </a:lnTo>
                <a:lnTo>
                  <a:pt x="679010" y="434567"/>
                </a:lnTo>
                <a:lnTo>
                  <a:pt x="760491" y="597529"/>
                </a:lnTo>
                <a:lnTo>
                  <a:pt x="452674" y="814812"/>
                </a:lnTo>
                <a:close/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4200525" y="4491038"/>
            <a:ext cx="425450" cy="733425"/>
          </a:xfrm>
          <a:custGeom>
            <a:avLst/>
            <a:gdLst>
              <a:gd name="connsiteX0" fmla="*/ 217283 w 425513"/>
              <a:gd name="connsiteY0" fmla="*/ 126748 h 733331"/>
              <a:gd name="connsiteX1" fmla="*/ 72428 w 425513"/>
              <a:gd name="connsiteY1" fmla="*/ 425513 h 733331"/>
              <a:gd name="connsiteX2" fmla="*/ 0 w 425513"/>
              <a:gd name="connsiteY2" fmla="*/ 733331 h 733331"/>
              <a:gd name="connsiteX3" fmla="*/ 199176 w 425513"/>
              <a:gd name="connsiteY3" fmla="*/ 452673 h 733331"/>
              <a:gd name="connsiteX4" fmla="*/ 425513 w 425513"/>
              <a:gd name="connsiteY4" fmla="*/ 63374 h 733331"/>
              <a:gd name="connsiteX5" fmla="*/ 316871 w 425513"/>
              <a:gd name="connsiteY5" fmla="*/ 0 h 73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513" h="733331">
                <a:moveTo>
                  <a:pt x="217283" y="126748"/>
                </a:moveTo>
                <a:lnTo>
                  <a:pt x="72428" y="425513"/>
                </a:lnTo>
                <a:lnTo>
                  <a:pt x="0" y="733331"/>
                </a:lnTo>
                <a:lnTo>
                  <a:pt x="199176" y="452673"/>
                </a:lnTo>
                <a:lnTo>
                  <a:pt x="425513" y="63374"/>
                </a:lnTo>
                <a:lnTo>
                  <a:pt x="316871" y="0"/>
                </a:lnTo>
              </a:path>
            </a:pathLst>
          </a:cu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73338" y="2271713"/>
            <a:ext cx="1781175" cy="4619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Arial" charset="0"/>
              </a:rPr>
              <a:t>5-12 ft surge</a:t>
            </a:r>
          </a:p>
        </p:txBody>
      </p:sp>
      <p:cxnSp>
        <p:nvCxnSpPr>
          <p:cNvPr id="8" name="Straight Arrow Connector 7"/>
          <p:cNvCxnSpPr>
            <a:endCxn id="4" idx="4"/>
          </p:cNvCxnSpPr>
          <p:nvPr/>
        </p:nvCxnSpPr>
        <p:spPr>
          <a:xfrm flipV="1">
            <a:off x="4413250" y="2046288"/>
            <a:ext cx="1344613" cy="381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73563" y="2608263"/>
            <a:ext cx="806450" cy="46037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" idx="7"/>
          </p:cNvCxnSpPr>
          <p:nvPr/>
        </p:nvCxnSpPr>
        <p:spPr>
          <a:xfrm>
            <a:off x="3992563" y="2733675"/>
            <a:ext cx="434975" cy="10048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76600" y="2833688"/>
            <a:ext cx="979488" cy="18907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1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2-28 at 9.43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2-28 at 9.4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500"/>
            <a:ext cx="9144000" cy="52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eptember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719"/>
            <a:ext cx="9063038" cy="54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12743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19456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KATIA                    IRMA                     JOSE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" y="91440"/>
            <a:ext cx="4762266" cy="553998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2880" tIns="0" rIns="0" bIns="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Jacksonville Storm Surge</a:t>
            </a:r>
          </a:p>
        </p:txBody>
      </p:sp>
      <p:sp>
        <p:nvSpPr>
          <p:cNvPr id="9" name="Subheader"/>
          <p:cNvSpPr/>
          <p:nvPr/>
        </p:nvSpPr>
        <p:spPr>
          <a:xfrm>
            <a:off x="411480" y="640080"/>
            <a:ext cx="6446520" cy="369332"/>
          </a:xfrm>
          <a:prstGeom prst="rect">
            <a:avLst/>
          </a:prstGeom>
        </p:spPr>
        <p:txBody>
          <a:bodyPr wrap="square" lIns="18288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59412E">
                    <a:lumMod val="50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Hurricane Irma</a:t>
            </a:r>
            <a:endParaRPr lang="en-US" dirty="0">
              <a:solidFill>
                <a:srgbClr val="59412E">
                  <a:lumMod val="50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Irma JAX Surge 6.6 ft News 104.5 WOK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3617" y="1229478"/>
            <a:ext cx="2814124" cy="49762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9" y="1204400"/>
            <a:ext cx="4606117" cy="504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" y="91440"/>
            <a:ext cx="5703677" cy="553998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2880" tIns="0" rIns="0" bIns="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The Big Blowout – Tampa Bay</a:t>
            </a:r>
          </a:p>
        </p:txBody>
      </p:sp>
      <p:sp>
        <p:nvSpPr>
          <p:cNvPr id="9" name="Subheader"/>
          <p:cNvSpPr/>
          <p:nvPr/>
        </p:nvSpPr>
        <p:spPr>
          <a:xfrm>
            <a:off x="411480" y="640080"/>
            <a:ext cx="6446520" cy="369332"/>
          </a:xfrm>
          <a:prstGeom prst="rect">
            <a:avLst/>
          </a:prstGeom>
        </p:spPr>
        <p:txBody>
          <a:bodyPr wrap="square" lIns="18288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59412E">
                    <a:lumMod val="50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Hurricane Irma – 4-7 feet below normal tides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28247"/>
          <a:stretch/>
        </p:blipFill>
        <p:spPr>
          <a:xfrm>
            <a:off x="4565062" y="1258277"/>
            <a:ext cx="4234812" cy="46328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258694"/>
            <a:ext cx="4201073" cy="46374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925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" y="91440"/>
            <a:ext cx="5532155" cy="553998"/>
          </a:xfrm>
          <a:prstGeom prst="rect">
            <a:avLst/>
          </a:prstGeom>
          <a:noFill/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182880" tIns="0" rIns="0" bIns="0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rial" panose="020B0604020202020204" pitchFamily="34" charset="0"/>
              </a:rPr>
              <a:t>Current Radar View &amp; Gusts</a:t>
            </a:r>
          </a:p>
        </p:txBody>
      </p:sp>
      <p:sp>
        <p:nvSpPr>
          <p:cNvPr id="8" name="Subheader"/>
          <p:cNvSpPr/>
          <p:nvPr/>
        </p:nvSpPr>
        <p:spPr>
          <a:xfrm>
            <a:off x="411480" y="640080"/>
            <a:ext cx="6446520" cy="369332"/>
          </a:xfrm>
          <a:prstGeom prst="rect">
            <a:avLst/>
          </a:prstGeom>
        </p:spPr>
        <p:txBody>
          <a:bodyPr wrap="square" lIns="18288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59412E">
                    <a:lumMod val="50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Hurricane Irma</a:t>
            </a:r>
            <a:endParaRPr lang="en-US" dirty="0">
              <a:solidFill>
                <a:srgbClr val="59412E">
                  <a:lumMod val="50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17057" r="150" b="17117"/>
          <a:stretch/>
        </p:blipFill>
        <p:spPr>
          <a:xfrm>
            <a:off x="461318" y="1375719"/>
            <a:ext cx="8097795" cy="45143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7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rricane Maria Radar Lo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nws_map"/>
          <p:cNvPicPr>
            <a:picLocks noChangeAspect="1" noChangeArrowheads="1"/>
          </p:cNvPicPr>
          <p:nvPr/>
        </p:nvPicPr>
        <p:blipFill>
          <a:blip r:embed="rId2" cstate="print">
            <a:lum bright="-36000" contrast="56000"/>
          </a:blip>
          <a:srcRect/>
          <a:stretch>
            <a:fillRect/>
          </a:stretch>
        </p:blipFill>
        <p:spPr bwMode="auto">
          <a:xfrm>
            <a:off x="1051560" y="1676400"/>
            <a:ext cx="7040880" cy="480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7"/>
          <p:cNvSpPr txBox="1">
            <a:spLocks noChangeArrowheads="1"/>
          </p:cNvSpPr>
          <p:nvPr/>
        </p:nvSpPr>
        <p:spPr bwMode="auto">
          <a:xfrm>
            <a:off x="0" y="76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hangingPunct="0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Service </a:t>
            </a:r>
          </a:p>
          <a:p>
            <a:pPr algn="ctr" defTabSz="914400" eaLnBrk="0" hangingPunct="0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 Forecast Offices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124200" y="1752600"/>
            <a:ext cx="3429000" cy="553998"/>
          </a:xfrm>
          <a:custGeom>
            <a:avLst/>
            <a:gdLst>
              <a:gd name="connsiteX0" fmla="*/ 0 w 2743200"/>
              <a:gd name="connsiteY0" fmla="*/ 0 h 553998"/>
              <a:gd name="connsiteX1" fmla="*/ 2743200 w 2743200"/>
              <a:gd name="connsiteY1" fmla="*/ 0 h 553998"/>
              <a:gd name="connsiteX2" fmla="*/ 2743200 w 2743200"/>
              <a:gd name="connsiteY2" fmla="*/ 553998 h 553998"/>
              <a:gd name="connsiteX3" fmla="*/ 0 w 2743200"/>
              <a:gd name="connsiteY3" fmla="*/ 553998 h 553998"/>
              <a:gd name="connsiteX4" fmla="*/ 0 w 2743200"/>
              <a:gd name="connsiteY4" fmla="*/ 0 h 553998"/>
              <a:gd name="connsiteX0" fmla="*/ 0 w 2751438"/>
              <a:gd name="connsiteY0" fmla="*/ 0 h 603425"/>
              <a:gd name="connsiteX1" fmla="*/ 2751438 w 2751438"/>
              <a:gd name="connsiteY1" fmla="*/ 49427 h 603425"/>
              <a:gd name="connsiteX2" fmla="*/ 2751438 w 2751438"/>
              <a:gd name="connsiteY2" fmla="*/ 603425 h 603425"/>
              <a:gd name="connsiteX3" fmla="*/ 8238 w 2751438"/>
              <a:gd name="connsiteY3" fmla="*/ 603425 h 603425"/>
              <a:gd name="connsiteX4" fmla="*/ 0 w 2751438"/>
              <a:gd name="connsiteY4" fmla="*/ 0 h 603425"/>
              <a:gd name="connsiteX0" fmla="*/ 0 w 2751438"/>
              <a:gd name="connsiteY0" fmla="*/ 0 h 603425"/>
              <a:gd name="connsiteX1" fmla="*/ 2751438 w 2751438"/>
              <a:gd name="connsiteY1" fmla="*/ 0 h 603425"/>
              <a:gd name="connsiteX2" fmla="*/ 2751438 w 2751438"/>
              <a:gd name="connsiteY2" fmla="*/ 603425 h 603425"/>
              <a:gd name="connsiteX3" fmla="*/ 8238 w 2751438"/>
              <a:gd name="connsiteY3" fmla="*/ 603425 h 603425"/>
              <a:gd name="connsiteX4" fmla="*/ 0 w 2751438"/>
              <a:gd name="connsiteY4" fmla="*/ 0 h 603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1438" h="603425">
                <a:moveTo>
                  <a:pt x="0" y="0"/>
                </a:moveTo>
                <a:lnTo>
                  <a:pt x="2751438" y="0"/>
                </a:lnTo>
                <a:lnTo>
                  <a:pt x="2751438" y="603425"/>
                </a:lnTo>
                <a:lnTo>
                  <a:pt x="8238" y="603425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292100" indent="-292100" algn="ctr" defTabSz="381000">
              <a:buClr>
                <a:srgbClr val="4F81BD"/>
              </a:buClr>
              <a:buSzPct val="70000"/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122 local offices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939" y="1295400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weather.gov</a:t>
            </a:r>
            <a:endParaRPr lang="en-US" sz="2000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490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2-28 at 10.10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0"/>
            <a:ext cx="670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6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401701"/>
            <a:ext cx="9220200" cy="60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October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95400"/>
            <a:ext cx="90630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7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OCTOBER</a:t>
            </a:r>
          </a:p>
        </p:txBody>
      </p:sp>
    </p:spTree>
    <p:extLst>
      <p:ext uri="{BB962C8B-B14F-4D97-AF65-F5344CB8AC3E}">
        <p14:creationId xmlns:p14="http://schemas.microsoft.com/office/powerpoint/2010/main" val="5644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67022-5451-4053-AB42-8F3BBD6C67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26" name="Picture 2" descr="http://upload.wikimedia.org/wikipedia/commons/b/b4/Hurricane_Wilma_over_South_Florida,_enhanced_color_GOES_12_satellite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40798" cy="73632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9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mage:1921 Tampa Bay hurricane track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Tampa Bay Area “Tarpon Springs” Hurricane                                               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25, 1921 </a:t>
            </a:r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Category 3</a:t>
            </a:r>
          </a:p>
        </p:txBody>
      </p:sp>
    </p:spTree>
    <p:extLst>
      <p:ext uri="{BB962C8B-B14F-4D97-AF65-F5344CB8AC3E}">
        <p14:creationId xmlns:p14="http://schemas.microsoft.com/office/powerpoint/2010/main" val="227488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pload.wikimedia.org/wikipedia/commons/9/92/Sandy_2012_tr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Sandy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</a:t>
            </a:r>
            <a:r>
              <a:rPr lang="en-US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 </a:t>
            </a:r>
            <a:r>
              <a:rPr 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</a:t>
            </a:r>
            <a:r>
              <a:rPr 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Category 3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905000" y="914400"/>
            <a:ext cx="2209800" cy="4114800"/>
          </a:xfrm>
          <a:prstGeom prst="straightConnector1">
            <a:avLst/>
          </a:prstGeom>
          <a:ln w="444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1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5302B-678C-4347-9674-7C0DBEE7FA5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81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800" dirty="0" smtClean="0">
                <a:solidFill>
                  <a:srgbClr val="FFFF00"/>
                </a:solidFill>
              </a:rPr>
              <a:t>Hurricane MATTHEW: Sep/Oct 2016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87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5302B-678C-4347-9674-7C0DBEE7FA5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87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800" dirty="0" smtClean="0">
                <a:solidFill>
                  <a:srgbClr val="FFFF00"/>
                </a:solidFill>
              </a:rPr>
              <a:t>Hurricane MATTHEW: Oct 7, 2016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90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November Hurricane Clima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95400"/>
            <a:ext cx="90630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04807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NOVEMBER</a:t>
            </a:r>
          </a:p>
        </p:txBody>
      </p:sp>
    </p:spTree>
    <p:extLst>
      <p:ext uri="{BB962C8B-B14F-4D97-AF65-F5344CB8AC3E}">
        <p14:creationId xmlns:p14="http://schemas.microsoft.com/office/powerpoint/2010/main" val="16499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5302B-678C-4347-9674-7C0DBEE7FA5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60400"/>
            <a:ext cx="8890000" cy="5524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252972" y="3484033"/>
            <a:ext cx="258165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70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55"/>
            <a:ext cx="8001000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i="1" dirty="0">
                <a:solidFill>
                  <a:prstClr val="white"/>
                </a:solidFill>
                <a:latin typeface="Calibri"/>
                <a:cs typeface="Arial" charset="0"/>
              </a:rPr>
              <a:t>Question:</a:t>
            </a:r>
          </a:p>
          <a:p>
            <a:pPr defTabSz="914400"/>
            <a:endParaRPr lang="en-US" sz="3600" i="1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r>
              <a:rPr lang="en-US" sz="4000" dirty="0">
                <a:solidFill>
                  <a:srgbClr val="FFFF00"/>
                </a:solidFill>
                <a:latin typeface="Calibri"/>
                <a:cs typeface="Arial" charset="0"/>
              </a:rPr>
              <a:t>What  year did Tropical Storm Debby form?</a:t>
            </a:r>
          </a:p>
          <a:p>
            <a:pPr defTabSz="914400"/>
            <a:endParaRPr lang="en-US" sz="2800" dirty="0">
              <a:solidFill>
                <a:srgbClr val="00B0F0"/>
              </a:solidFill>
              <a:latin typeface="Calibri"/>
              <a:cs typeface="Arial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1994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2000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2006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2012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F0"/>
              </a:solidFill>
              <a:latin typeface="Calibri"/>
              <a:cs typeface="Arial" charset="0"/>
            </a:endParaRPr>
          </a:p>
          <a:p>
            <a:pPr defTabSz="914400"/>
            <a:endParaRPr lang="en-US" sz="3600" i="1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endParaRPr lang="en-US" sz="2400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endParaRPr lang="en-US" sz="1400" dirty="0">
              <a:solidFill>
                <a:srgbClr val="FFFF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7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55"/>
            <a:ext cx="8001000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i="1" dirty="0">
                <a:solidFill>
                  <a:prstClr val="white"/>
                </a:solidFill>
                <a:latin typeface="Calibri"/>
                <a:cs typeface="Arial" charset="0"/>
              </a:rPr>
              <a:t>Answer:</a:t>
            </a:r>
          </a:p>
          <a:p>
            <a:pPr defTabSz="914400"/>
            <a:endParaRPr lang="en-US" sz="3600" i="1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r>
              <a:rPr lang="en-US" sz="4000" dirty="0">
                <a:solidFill>
                  <a:srgbClr val="FFFF00"/>
                </a:solidFill>
                <a:latin typeface="Calibri"/>
                <a:cs typeface="Arial" charset="0"/>
              </a:rPr>
              <a:t>What  year did Tropical Storm Debby form?</a:t>
            </a:r>
          </a:p>
          <a:p>
            <a:pPr defTabSz="914400"/>
            <a:endParaRPr lang="en-US" sz="2800" dirty="0">
              <a:solidFill>
                <a:srgbClr val="00B0F0"/>
              </a:solidFill>
              <a:latin typeface="Calibri"/>
              <a:cs typeface="Arial" charset="0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1994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2000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2006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B0F0"/>
                </a:solidFill>
                <a:latin typeface="Calibri"/>
                <a:cs typeface="Arial" charset="0"/>
              </a:rPr>
              <a:t>2012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F0"/>
              </a:solidFill>
              <a:latin typeface="Calibri"/>
              <a:cs typeface="Arial" charset="0"/>
            </a:endParaRPr>
          </a:p>
          <a:p>
            <a:pPr defTabSz="914400"/>
            <a:endParaRPr lang="en-US" sz="3600" i="1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endParaRPr lang="en-US" sz="2400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Calibri"/>
              <a:cs typeface="Arial" charset="0"/>
            </a:endParaRPr>
          </a:p>
          <a:p>
            <a:pPr defTabSz="914400"/>
            <a:endParaRPr lang="en-US" sz="1400" dirty="0">
              <a:solidFill>
                <a:srgbClr val="FFFF00"/>
              </a:solidFill>
              <a:latin typeface="Calibri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00" y="3968884"/>
            <a:ext cx="2861755" cy="603116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" y="3352800"/>
            <a:ext cx="2849880" cy="548287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645" y="4557113"/>
            <a:ext cx="2849880" cy="548287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375" y="5185513"/>
            <a:ext cx="2849880" cy="548287"/>
          </a:xfrm>
          <a:prstGeom prst="rect">
            <a:avLst/>
          </a:prstGeom>
          <a:noFill/>
          <a:ln w="698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04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119063" y="287780"/>
            <a:ext cx="8910637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002060"/>
                </a:solidFill>
              </a:rPr>
              <a:t>Building a Weather-Ready Nation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2214563" y="1865313"/>
            <a:ext cx="6515100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Clr>
                <a:srgbClr val="1F497D"/>
              </a:buClr>
              <a:buFont typeface="Arial" charset="0"/>
              <a:buNone/>
            </a:pPr>
            <a:endParaRPr lang="en-US" sz="1400" smtClean="0">
              <a:solidFill>
                <a:srgbClr val="000000"/>
              </a:solidFill>
            </a:endParaRPr>
          </a:p>
          <a:p>
            <a:pPr marL="742950" lvl="2" indent="-342900" eaLnBrk="1" hangingPunct="1">
              <a:buFontTx/>
              <a:buNone/>
            </a:pPr>
            <a:endParaRPr lang="en-US" sz="1400" smtClean="0"/>
          </a:p>
          <a:p>
            <a:pPr eaLnBrk="1" hangingPunct="1"/>
            <a:endParaRPr lang="en-US" sz="1800" smtClean="0"/>
          </a:p>
        </p:txBody>
      </p:sp>
      <p:grpSp>
        <p:nvGrpSpPr>
          <p:cNvPr id="29700" name="Group 11"/>
          <p:cNvGrpSpPr>
            <a:grpSpLocks/>
          </p:cNvGrpSpPr>
          <p:nvPr/>
        </p:nvGrpSpPr>
        <p:grpSpPr bwMode="auto">
          <a:xfrm>
            <a:off x="95250" y="309563"/>
            <a:ext cx="8845550" cy="628650"/>
            <a:chOff x="95536" y="170787"/>
            <a:chExt cx="8845904" cy="628650"/>
          </a:xfrm>
        </p:grpSpPr>
        <p:pic>
          <p:nvPicPr>
            <p:cNvPr id="29709" name="Picture 7" descr="Nws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790" y="170787"/>
              <a:ext cx="62865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0" name="Picture 9" descr="noaa_sm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6" y="177423"/>
              <a:ext cx="614147" cy="614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1" name="Slide Number Placeholder 5"/>
          <p:cNvSpPr txBox="1">
            <a:spLocks noGrp="1"/>
          </p:cNvSpPr>
          <p:nvPr/>
        </p:nvSpPr>
        <p:spPr bwMode="auto">
          <a:xfrm>
            <a:off x="6553200" y="6405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98463" y="1108075"/>
            <a:ext cx="8366125" cy="457200"/>
          </a:xfrm>
          <a:prstGeom prst="rect">
            <a:avLst/>
          </a:prstGeom>
          <a:solidFill>
            <a:srgbClr val="9AB4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en-US" sz="2400" b="1" i="1" smtClean="0">
                <a:solidFill>
                  <a:srgbClr val="000000"/>
                </a:solidFill>
                <a:latin typeface="Arial" charset="0"/>
                <a:cs typeface="Arial" charset="0"/>
              </a:rPr>
              <a:t>In action…</a:t>
            </a:r>
          </a:p>
        </p:txBody>
      </p:sp>
      <p:sp>
        <p:nvSpPr>
          <p:cNvPr id="29703" name="Content Placeholder 2"/>
          <p:cNvSpPr>
            <a:spLocks/>
          </p:cNvSpPr>
          <p:nvPr/>
        </p:nvSpPr>
        <p:spPr bwMode="auto">
          <a:xfrm>
            <a:off x="2214563" y="1865313"/>
            <a:ext cx="65151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None/>
            </a:pPr>
            <a:endParaRPr lang="en-US" sz="1400" smtClean="0">
              <a:solidFill>
                <a:srgbClr val="000000"/>
              </a:solidFill>
              <a:cs typeface="Arial" charset="0"/>
            </a:endParaRPr>
          </a:p>
          <a:p>
            <a:pPr marL="742950" lvl="2" indent="-342900" fontAlgn="base">
              <a:spcBef>
                <a:spcPct val="20000"/>
              </a:spcBef>
              <a:spcAft>
                <a:spcPct val="0"/>
              </a:spcAft>
              <a:buSzPct val="70000"/>
            </a:pPr>
            <a:endParaRPr lang="en-US" sz="1400" smtClean="0">
              <a:solidFill>
                <a:srgbClr val="31859C"/>
              </a:solidFill>
              <a:cs typeface="Arial" charset="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mtClean="0">
              <a:solidFill>
                <a:srgbClr val="006974"/>
              </a:solidFill>
              <a:cs typeface="Arial" charset="0"/>
            </a:endParaRPr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963"/>
            <a:ext cx="497522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3187700" cy="274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4419600"/>
            <a:ext cx="31210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1612900"/>
            <a:ext cx="4462462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8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577"/>
            <a:ext cx="9144000" cy="6101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smtClean="0">
                <a:solidFill>
                  <a:srgbClr val="FFFF00"/>
                </a:solidFill>
              </a:rPr>
              <a:t>City of Tampa: </a:t>
            </a:r>
            <a:r>
              <a:rPr lang="en-US" sz="2800" dirty="0" err="1" smtClean="0">
                <a:solidFill>
                  <a:srgbClr val="FFFF00"/>
                </a:solidFill>
              </a:rPr>
              <a:t>StormReady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Recognition – June 1, 2016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Kim.Runk\Desktop\3-dayRainfallEstim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327150"/>
            <a:ext cx="28352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-228600"/>
            <a:ext cx="910113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ＭＳ Ｐゴシック" charset="-128"/>
              </a:rPr>
              <a:t>Technology </a:t>
            </a:r>
            <a:r>
              <a:rPr lang="en-US" sz="40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ＭＳ Ｐゴシック" charset="-128"/>
                <a:sym typeface="Wingdings" pitchFamily="2" charset="2"/>
              </a:rPr>
              <a:t></a:t>
            </a:r>
            <a:r>
              <a:rPr lang="en-US" sz="4000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ＭＳ Ｐゴシック" charset="-128"/>
              </a:rPr>
              <a:t>Awareness</a:t>
            </a:r>
            <a:endParaRPr lang="en-US" sz="40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ＭＳ Ｐゴシック" charset="-128"/>
            </a:endParaRPr>
          </a:p>
        </p:txBody>
      </p:sp>
      <p:grpSp>
        <p:nvGrpSpPr>
          <p:cNvPr id="24580" name="Group 9"/>
          <p:cNvGrpSpPr>
            <a:grpSpLocks/>
          </p:cNvGrpSpPr>
          <p:nvPr/>
        </p:nvGrpSpPr>
        <p:grpSpPr bwMode="auto">
          <a:xfrm>
            <a:off x="0" y="838200"/>
            <a:ext cx="1981200" cy="2438400"/>
            <a:chOff x="291776" y="3130140"/>
            <a:chExt cx="1308424" cy="1746660"/>
          </a:xfrm>
        </p:grpSpPr>
        <p:pic>
          <p:nvPicPr>
            <p:cNvPr id="24585" name="Picture 6" descr="C:\Documents and Settings\Kim.Runk\Desktop\iPOD1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76" y="3130140"/>
              <a:ext cx="1308424" cy="1746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17433" y="3428073"/>
              <a:ext cx="609130" cy="7630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24587" name="Picture 31" descr="animehurr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200" y="3441403"/>
              <a:ext cx="640080" cy="68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8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765175"/>
            <a:ext cx="16367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1066800"/>
            <a:ext cx="14573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3" name="Picture 2" descr="http://www.kare11.com/images/640/360/2/assetpool/images/120618060624_emergency%20alert%20tex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82963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 descr="http://media.nj.com/ledgerupdates_impact/photo/10346263-larg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763963"/>
            <a:ext cx="3619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15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2" y="228600"/>
            <a:ext cx="2150645" cy="2150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6" y="304811"/>
            <a:ext cx="6254369" cy="625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2400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endParaRPr lang="en-US" sz="2800" i="1" dirty="0" smtClean="0">
              <a:solidFill>
                <a:srgbClr val="FFFF00"/>
              </a:solidFill>
              <a:cs typeface="Arial" charset="0"/>
            </a:endParaRPr>
          </a:p>
          <a:p>
            <a:pPr algn="ctr" defTabSz="914400"/>
            <a:endParaRPr lang="en-US" sz="3600" i="1" dirty="0" smtClean="0">
              <a:solidFill>
                <a:prstClr val="white"/>
              </a:solidFill>
              <a:cs typeface="Arial" charset="0"/>
            </a:endParaRPr>
          </a:p>
          <a:p>
            <a:pPr algn="ctr" defTabSz="914400"/>
            <a:r>
              <a:rPr lang="en-US" sz="3600" i="1" dirty="0" smtClean="0">
                <a:solidFill>
                  <a:prstClr val="white"/>
                </a:solidFill>
                <a:cs typeface="Arial" charset="0"/>
              </a:rPr>
              <a:t>“The </a:t>
            </a:r>
            <a:r>
              <a:rPr lang="en-US" sz="3600" i="1" dirty="0">
                <a:solidFill>
                  <a:prstClr val="white"/>
                </a:solidFill>
                <a:cs typeface="Arial" charset="0"/>
              </a:rPr>
              <a:t>entire weather enterprise would likely benefit from broader, more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coordinated and consistent </a:t>
            </a:r>
            <a:r>
              <a:rPr lang="en-US" sz="3600" i="1" dirty="0">
                <a:solidFill>
                  <a:prstClr val="white"/>
                </a:solidFill>
                <a:cs typeface="Arial" charset="0"/>
              </a:rPr>
              <a:t>engagement that leverages all parties’ capabilities while also meeting their needs</a:t>
            </a:r>
            <a:r>
              <a:rPr lang="en-US" sz="3600" i="1" dirty="0" smtClean="0">
                <a:solidFill>
                  <a:prstClr val="white"/>
                </a:solidFill>
                <a:cs typeface="Arial" charset="0"/>
              </a:rPr>
              <a:t>.”</a:t>
            </a:r>
            <a:endParaRPr lang="en-US" sz="2400" i="1" dirty="0" smtClean="0">
              <a:solidFill>
                <a:prstClr val="white"/>
              </a:solidFill>
              <a:cs typeface="Arial" charset="0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FFFF00"/>
              </a:solidFill>
              <a:cs typeface="Arial" charset="0"/>
            </a:endParaRPr>
          </a:p>
          <a:p>
            <a:pPr algn="ctr" defTabSz="914400"/>
            <a:r>
              <a:rPr lang="en-US" sz="2800" dirty="0">
                <a:solidFill>
                  <a:srgbClr val="FFFF00"/>
                </a:solidFill>
                <a:cs typeface="Arial" charset="0"/>
              </a:rPr>
              <a:t>Forecasts for the Future: Assuring the Capacity of the National Weather Service—NAPA, 2013</a:t>
            </a:r>
          </a:p>
          <a:p>
            <a:pPr defTabSz="914400"/>
            <a:endParaRPr lang="en-US" dirty="0" smtClean="0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3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2888" y="-9525"/>
            <a:ext cx="12169776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sp_5x_log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1449388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95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5302B-678C-4347-9674-7C0DBEE7FA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60400"/>
            <a:ext cx="8890000" cy="5524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55833" y="3462866"/>
            <a:ext cx="21336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505200" y="510540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05200" y="457200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05200" y="289560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05200" y="2438400"/>
            <a:ext cx="2133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11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2017 Tropical Cyclone Season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5334000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Arial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Hurricanes “Harvey”, “Irma”, and “Maria” 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most active season </a:t>
            </a:r>
            <a:r>
              <a:rPr lang="mr-IN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tied with 1936</a:t>
            </a:r>
          </a:p>
          <a:p>
            <a:pPr marL="285750" indent="-285750" defTabSz="914400">
              <a:buFont typeface="Arial" pitchFamily="34" charset="0"/>
              <a:buChar char="•"/>
            </a:pPr>
            <a:endParaRPr lang="en-US" sz="2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costliest season </a:t>
            </a:r>
            <a:r>
              <a:rPr lang="mr-I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$280+ B; nearly $100B over 2005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4191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Season total: 17/10/6</a:t>
            </a:r>
          </a:p>
          <a:p>
            <a:pPr defTabSz="914400"/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r>
              <a:rPr lang="en-US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Average:       12/6/3</a:t>
            </a:r>
          </a:p>
          <a:p>
            <a:pPr defTabSz="914400"/>
            <a:endParaRPr lang="en-US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defTabSz="914400"/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Record:</a:t>
            </a:r>
          </a:p>
          <a:p>
            <a:pPr defTabSz="914400"/>
            <a:r>
              <a:rPr lang="en-U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2005:            28/15/7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262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2-28 at 10.1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700"/>
            <a:ext cx="9144000" cy="454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8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7100"/>
            <a:ext cx="91440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091484"/>
            <a:ext cx="9144000" cy="457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524000"/>
            <a:ext cx="9144000" cy="541972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41355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Sixteen 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$1 Billion Disasters in 2017</a:t>
            </a:r>
          </a:p>
        </p:txBody>
      </p:sp>
      <p:pic>
        <p:nvPicPr>
          <p:cNvPr id="2" name="Picture 1" descr="2017-billion-dollar-disaster-ma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567"/>
            <a:ext cx="9144000" cy="54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Office Theme">
  <a:themeElements>
    <a:clrScheme name="Custom 3">
      <a:dk1>
        <a:srgbClr val="00007F"/>
      </a:dk1>
      <a:lt1>
        <a:srgbClr val="00007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Custom 3">
      <a:dk1>
        <a:srgbClr val="00007F"/>
      </a:dk1>
      <a:lt1>
        <a:srgbClr val="00007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6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589</Words>
  <Application>Microsoft Office PowerPoint</Application>
  <PresentationFormat>On-screen Show (4:3)</PresentationFormat>
  <Paragraphs>107</Paragraphs>
  <Slides>47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47</vt:i4>
      </vt:variant>
    </vt:vector>
  </HeadingPairs>
  <TitlesOfParts>
    <vt:vector size="79" baseType="lpstr">
      <vt:lpstr>ＭＳ Ｐゴシック</vt:lpstr>
      <vt:lpstr>Arabic Typesetting</vt:lpstr>
      <vt:lpstr>Arial</vt:lpstr>
      <vt:lpstr>Calibri</vt:lpstr>
      <vt:lpstr>Cambria</vt:lpstr>
      <vt:lpstr>Century Gothic</vt:lpstr>
      <vt:lpstr>Gill Sans MT</vt:lpstr>
      <vt:lpstr>Symbol</vt:lpstr>
      <vt:lpstr>Times New Roman</vt:lpstr>
      <vt:lpstr>Wingdings</vt:lpstr>
      <vt:lpstr>9_Office Theme</vt:lpstr>
      <vt:lpstr>7_Default Design</vt:lpstr>
      <vt:lpstr>4_Office Theme</vt:lpstr>
      <vt:lpstr>6_Office Theme</vt:lpstr>
      <vt:lpstr>8_Office Theme</vt:lpstr>
      <vt:lpstr>7_Office Theme</vt:lpstr>
      <vt:lpstr>10_Office Theme</vt:lpstr>
      <vt:lpstr>3_Office Theme</vt:lpstr>
      <vt:lpstr>Office Theme</vt:lpstr>
      <vt:lpstr>11_Office Theme</vt:lpstr>
      <vt:lpstr>12_Office Theme</vt:lpstr>
      <vt:lpstr>1_Office Theme</vt:lpstr>
      <vt:lpstr>5_Office Theme</vt:lpstr>
      <vt:lpstr>13_Office Theme</vt:lpstr>
      <vt:lpstr>8_Default Design</vt:lpstr>
      <vt:lpstr>14_Office Theme</vt:lpstr>
      <vt:lpstr>15_Office Theme</vt:lpstr>
      <vt:lpstr>16_Office Theme</vt:lpstr>
      <vt:lpstr>17_Office Theme</vt:lpstr>
      <vt:lpstr>18_Office Theme</vt:lpstr>
      <vt:lpstr>2_Office Theme</vt:lpstr>
      <vt:lpstr>19_Office Theme</vt:lpstr>
      <vt:lpstr>National Oceanic and Atmospheric Administration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Hurricanes:  When?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Loop</vt:lpstr>
      <vt:lpstr>Harvey Impacts - Landfall</vt:lpstr>
      <vt:lpstr>Harvey Impacts -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a Weather-Ready Nation</vt:lpstr>
      <vt:lpstr>PowerPoint Presentation</vt:lpstr>
      <vt:lpstr>Technology Awareness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BML</dc:creator>
  <cp:lastModifiedBy>Brian LaMarre</cp:lastModifiedBy>
  <cp:revision>18</cp:revision>
  <dcterms:created xsi:type="dcterms:W3CDTF">2018-03-01T05:50:51Z</dcterms:created>
  <dcterms:modified xsi:type="dcterms:W3CDTF">2018-09-27T19:59:20Z</dcterms:modified>
</cp:coreProperties>
</file>