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319" r:id="rId2"/>
    <p:sldId id="669" r:id="rId3"/>
    <p:sldId id="697" r:id="rId4"/>
    <p:sldId id="259" r:id="rId5"/>
    <p:sldId id="696" r:id="rId6"/>
    <p:sldId id="261" r:id="rId7"/>
    <p:sldId id="698" r:id="rId8"/>
    <p:sldId id="297" r:id="rId9"/>
    <p:sldId id="701" r:id="rId10"/>
    <p:sldId id="256" r:id="rId11"/>
    <p:sldId id="682" r:id="rId12"/>
    <p:sldId id="272" r:id="rId13"/>
  </p:sldIdLst>
  <p:sldSz cx="9144000" cy="6858000" type="screen4x3"/>
  <p:notesSz cx="7010400" cy="92964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MS PGothic" panose="020B0600070205080204" pitchFamily="34" charset="-128"/>
      <p:regular r:id="rId19"/>
    </p:embeddedFont>
    <p:embeddedFont>
      <p:font typeface="MS PGothic" panose="020B0600070205080204" pitchFamily="34" charset="-128"/>
      <p:regular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0099"/>
    <a:srgbClr val="0F0991"/>
    <a:srgbClr val="1E1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FBBAD37-99D3-4BBF-944D-BE9C278D5FD6}">
  <a:tblStyle styleId="{8FBBAD37-99D3-4BBF-944D-BE9C278D5FD6}" styleName="Table_0"/>
  <a:tblStyle styleId="{E998DB0B-C321-4B99-AEE8-28C7884933A9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3F9FA"/>
          </a:solidFill>
        </a:fill>
      </a:tcStyle>
    </a:wholeTbl>
    <a:band1H>
      <a:tcStyle>
        <a:tcBdr/>
        <a:fill>
          <a:solidFill>
            <a:srgbClr val="E7F3F4"/>
          </a:solidFill>
        </a:fill>
      </a:tcStyle>
    </a:band1H>
    <a:band1V>
      <a:tcStyle>
        <a:tcBdr/>
        <a:fill>
          <a:solidFill>
            <a:srgbClr val="E7F3F4"/>
          </a:solidFill>
        </a:fill>
      </a:tcStyle>
    </a:band1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03" autoAdjust="0"/>
    <p:restoredTop sz="95899" autoAdjust="0"/>
  </p:normalViewPr>
  <p:slideViewPr>
    <p:cSldViewPr>
      <p:cViewPr varScale="1">
        <p:scale>
          <a:sx n="92" d="100"/>
          <a:sy n="92" d="100"/>
        </p:scale>
        <p:origin x="210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06724" cy="4683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187" marR="0" lvl="1" indent="-12687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4" marR="0" lvl="2" indent="-12674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1" marR="0" lvl="3" indent="-1266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48" marR="0" lvl="4" indent="-12648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34" marR="0" lvl="5" indent="-1263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21" marR="0" lvl="6" indent="-1262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07" marR="0" lvl="7" indent="-12606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494" marR="0" lvl="8" indent="-1259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4003675" y="0"/>
            <a:ext cx="3006724" cy="4683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187" marR="0" lvl="1" indent="-12687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4" marR="0" lvl="2" indent="-12674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1" marR="0" lvl="3" indent="-1266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48" marR="0" lvl="4" indent="-12648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34" marR="0" lvl="5" indent="-1263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21" marR="0" lvl="6" indent="-1262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07" marR="0" lvl="7" indent="-12606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494" marR="0" lvl="8" indent="-1259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76337" y="703262"/>
            <a:ext cx="4672011" cy="3505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928687" y="4445000"/>
            <a:ext cx="5153024" cy="41354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187" marR="0" lvl="1" indent="-12687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374" marR="0" lvl="2" indent="-12674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561" marR="0" lvl="3" indent="-1266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748" marR="0" lvl="4" indent="-12648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5934" marR="0" lvl="5" indent="-12633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21" marR="0" lvl="6" indent="-1262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07" marR="0" lvl="7" indent="-12606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494" marR="0" lvl="8" indent="-12594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813800"/>
            <a:ext cx="3006724" cy="46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187" marR="0" lvl="1" indent="-12687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4" marR="0" lvl="2" indent="-12674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1" marR="0" lvl="3" indent="-1266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48" marR="0" lvl="4" indent="-12648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34" marR="0" lvl="5" indent="-1263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21" marR="0" lvl="6" indent="-1262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07" marR="0" lvl="7" indent="-12606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494" marR="0" lvl="8" indent="-1259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4003675" y="8813800"/>
            <a:ext cx="3006724" cy="469899"/>
          </a:xfrm>
          <a:prstGeom prst="rect">
            <a:avLst/>
          </a:prstGeom>
          <a:noFill/>
          <a:ln>
            <a:noFill/>
          </a:ln>
        </p:spPr>
        <p:txBody>
          <a:bodyPr lIns="92100" tIns="46050" rIns="92100" bIns="460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2527562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6338" y="703263"/>
            <a:ext cx="4672012" cy="3505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53">
              <a:defRPr/>
            </a:pPr>
            <a:endParaRPr lang="en-US" dirty="0">
              <a:latin typeface="Times New Roman" panose="02020603050405020304" pitchFamily="18" charset="0"/>
              <a:ea typeface="ＭＳ Ｐゴシック" pitchFamily="-12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27BB7-3913-42FA-964C-6EBC4E8A099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909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928687" y="4445000"/>
            <a:ext cx="5153024" cy="413543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1176338" y="703263"/>
            <a:ext cx="4672012" cy="3505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6338" y="703263"/>
            <a:ext cx="4672012" cy="3505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27BB7-3913-42FA-964C-6EBC4E8A099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932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6338" y="703263"/>
            <a:ext cx="4672012" cy="3505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2041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928687" y="4445000"/>
            <a:ext cx="5153024" cy="413543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176338" y="703263"/>
            <a:ext cx="4672012" cy="3505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6338" y="703263"/>
            <a:ext cx="4672012" cy="3505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27BB7-3913-42FA-964C-6EBC4E8A099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7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176338" y="703263"/>
            <a:ext cx="4672012" cy="3505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928687" y="4445000"/>
            <a:ext cx="5153024" cy="4135438"/>
          </a:xfrm>
          <a:prstGeom prst="rect">
            <a:avLst/>
          </a:prstGeom>
          <a:noFill/>
          <a:ln>
            <a:noFill/>
          </a:ln>
        </p:spPr>
        <p:txBody>
          <a:bodyPr lIns="92100" tIns="46050" rIns="92100" bIns="460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  <a:tabLst/>
              <a:defRPr/>
            </a:pP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1" name="Shape 171"/>
          <p:cNvSpPr txBox="1"/>
          <p:nvPr/>
        </p:nvSpPr>
        <p:spPr>
          <a:xfrm>
            <a:off x="4004203" y="8813750"/>
            <a:ext cx="3006195" cy="470354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fld>
            <a:endParaRPr lang="en-US"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6338" y="703263"/>
            <a:ext cx="4672012" cy="3505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3836E-62BB-442B-806F-55E4E0BA7A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59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6338" y="703263"/>
            <a:ext cx="4672012" cy="3505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3836E-62BB-442B-806F-55E4E0BA7A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00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6338" y="703263"/>
            <a:ext cx="4672012" cy="3505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49021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7572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87" marR="0" lvl="5" indent="-12687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374" marR="0" lvl="6" indent="-12674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561" marR="0" lvl="7" indent="-1266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748" marR="0" lvl="8" indent="-12648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890" marR="0" lvl="0" indent="-13969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28" marR="0" lvl="1" indent="-120628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2967" marR="0" lvl="2" indent="-8886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154" marR="0" lvl="3" indent="-11425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341" marR="0" lvl="4" indent="-11424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528" marR="0" lvl="5" indent="-11422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714" marR="0" lvl="6" indent="-11421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901" marR="0" lvl="7" indent="-11420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088" marR="0" lvl="8" indent="-11418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7" marR="0" lvl="1" indent="-12687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4" marR="0" lvl="2" indent="-12674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1" marR="0" lvl="3" indent="-1266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48" marR="0" lvl="4" indent="-12648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34" marR="0" lvl="5" indent="-1263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21" marR="0" lvl="6" indent="-1262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07" marR="0" lvl="7" indent="-12606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494" marR="0" lvl="8" indent="-1259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7" marR="0" lvl="1" indent="-12687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4" marR="0" lvl="2" indent="-12674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1" marR="0" lvl="3" indent="-1266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48" marR="0" lvl="4" indent="-12648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34" marR="0" lvl="5" indent="-1263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21" marR="0" lvl="6" indent="-1262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07" marR="0" lvl="7" indent="-12606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494" marR="0" lvl="8" indent="-1259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732337" y="2171703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87" marR="0" lvl="5" indent="-12687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374" marR="0" lvl="6" indent="-12674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561" marR="0" lvl="7" indent="-1266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748" marR="0" lvl="8" indent="-12648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3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890" marR="0" lvl="0" indent="-13969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28" marR="0" lvl="1" indent="-120628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2967" marR="0" lvl="2" indent="-8886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154" marR="0" lvl="3" indent="-11425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341" marR="0" lvl="4" indent="-11424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528" marR="0" lvl="5" indent="-11422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714" marR="0" lvl="6" indent="-11421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901" marR="0" lvl="7" indent="-11420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088" marR="0" lvl="8" indent="-11418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7" marR="0" lvl="1" indent="-12687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4" marR="0" lvl="2" indent="-12674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1" marR="0" lvl="3" indent="-1266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48" marR="0" lvl="4" indent="-12648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34" marR="0" lvl="5" indent="-1263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21" marR="0" lvl="6" indent="-1262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07" marR="0" lvl="7" indent="-12606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494" marR="0" lvl="8" indent="-1259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7" marR="0" lvl="1" indent="-12687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4" marR="0" lvl="2" indent="-12674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1" marR="0" lvl="3" indent="-1266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48" marR="0" lvl="4" indent="-12648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34" marR="0" lvl="5" indent="-1263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21" marR="0" lvl="6" indent="-1262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07" marR="0" lvl="7" indent="-12606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494" marR="0" lvl="8" indent="-1259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7" marR="0" lvl="1" indent="-12687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4" marR="0" lvl="2" indent="-12674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1" marR="0" lvl="3" indent="-1266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48" marR="0" lvl="4" indent="-12648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34" marR="0" lvl="5" indent="-1263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21" marR="0" lvl="6" indent="-1262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07" marR="0" lvl="7" indent="-12606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494" marR="0" lvl="8" indent="-1259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7" marR="0" lvl="1" indent="-12687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4" marR="0" lvl="2" indent="-12674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1" marR="0" lvl="3" indent="-1266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48" marR="0" lvl="4" indent="-12648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34" marR="0" lvl="5" indent="-1263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21" marR="0" lvl="6" indent="-1262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07" marR="0" lvl="7" indent="-12606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494" marR="0" lvl="8" indent="-1259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ctrTitle"/>
          </p:nvPr>
        </p:nvSpPr>
        <p:spPr>
          <a:xfrm>
            <a:off x="685800" y="2130427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87" marR="0" lvl="5" indent="-12687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374" marR="0" lvl="6" indent="-12674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561" marR="0" lvl="7" indent="-1266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748" marR="0" lvl="8" indent="-12648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7" marR="0" lvl="1" indent="-12687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4" marR="0" lvl="2" indent="-12674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1" marR="0" lvl="3" indent="-1266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48" marR="0" lvl="4" indent="-12648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34" marR="0" lvl="5" indent="-12633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21" marR="0" lvl="6" indent="-1262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07" marR="0" lvl="7" indent="-12606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494" marR="0" lvl="8" indent="-12594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7" marR="0" lvl="1" indent="-12687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4" marR="0" lvl="2" indent="-12674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1" marR="0" lvl="3" indent="-1266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48" marR="0" lvl="4" indent="-12648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34" marR="0" lvl="5" indent="-1263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21" marR="0" lvl="6" indent="-1262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07" marR="0" lvl="7" indent="-12606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494" marR="0" lvl="8" indent="-1259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7" marR="0" lvl="1" indent="-12687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4" marR="0" lvl="2" indent="-12674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1" marR="0" lvl="3" indent="-1266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48" marR="0" lvl="4" indent="-12648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34" marR="0" lvl="5" indent="-1263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21" marR="0" lvl="6" indent="-1262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07" marR="0" lvl="7" indent="-12606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494" marR="0" lvl="8" indent="-1259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722312" y="4406903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87" marR="0" lvl="5" indent="-12687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374" marR="0" lvl="6" indent="-12674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561" marR="0" lvl="7" indent="-1266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748" marR="0" lvl="8" indent="-12648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722312" y="2906716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7" marR="0" lvl="1" indent="-1268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4" marR="0" lvl="2" indent="-12674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1" marR="0" lvl="3" indent="-1266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48" marR="0" lvl="4" indent="-12648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34" marR="0" lvl="5" indent="-12633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21" marR="0" lvl="6" indent="-1262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07" marR="0" lvl="7" indent="-12606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494" marR="0" lvl="8" indent="-12594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7" marR="0" lvl="1" indent="-12687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4" marR="0" lvl="2" indent="-12674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1" marR="0" lvl="3" indent="-1266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48" marR="0" lvl="4" indent="-12648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34" marR="0" lvl="5" indent="-1263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21" marR="0" lvl="6" indent="-1262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07" marR="0" lvl="7" indent="-12606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494" marR="0" lvl="8" indent="-1259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7" marR="0" lvl="1" indent="-12687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4" marR="0" lvl="2" indent="-12674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1" marR="0" lvl="3" indent="-1266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48" marR="0" lvl="4" indent="-12648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34" marR="0" lvl="5" indent="-1263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21" marR="0" lvl="6" indent="-1262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07" marR="0" lvl="7" indent="-12606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494" marR="0" lvl="8" indent="-1259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7572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87" marR="0" lvl="5" indent="-12687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374" marR="0" lvl="6" indent="-12674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561" marR="0" lvl="7" indent="-1266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748" marR="0" lvl="8" indent="-12648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890" marR="0" lvl="0" indent="-16509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28" marR="0" lvl="1" indent="-146028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2967" marR="0" lvl="2" indent="-11426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154" marR="0" lvl="3" indent="-126953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341" marR="0" lvl="4" indent="-12694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528" marR="0" lvl="5" indent="-12692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714" marR="0" lvl="6" indent="-126913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901" marR="0" lvl="7" indent="-12690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088" marR="0" lvl="8" indent="-12688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4648200" y="1600201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890" marR="0" lvl="0" indent="-16509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28" marR="0" lvl="1" indent="-146028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2967" marR="0" lvl="2" indent="-11426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154" marR="0" lvl="3" indent="-126953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341" marR="0" lvl="4" indent="-12694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528" marR="0" lvl="5" indent="-12692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714" marR="0" lvl="6" indent="-126913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901" marR="0" lvl="7" indent="-12690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088" marR="0" lvl="8" indent="-12688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7" marR="0" lvl="1" indent="-12687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4" marR="0" lvl="2" indent="-12674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1" marR="0" lvl="3" indent="-1266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48" marR="0" lvl="4" indent="-12648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34" marR="0" lvl="5" indent="-1263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21" marR="0" lvl="6" indent="-1262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07" marR="0" lvl="7" indent="-12606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494" marR="0" lvl="8" indent="-1259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7" marR="0" lvl="1" indent="-12687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4" marR="0" lvl="2" indent="-12674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1" marR="0" lvl="3" indent="-1266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48" marR="0" lvl="4" indent="-12648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34" marR="0" lvl="5" indent="-1263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21" marR="0" lvl="6" indent="-1262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07" marR="0" lvl="7" indent="-12606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494" marR="0" lvl="8" indent="-1259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87" marR="0" lvl="5" indent="-12687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374" marR="0" lvl="6" indent="-12674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561" marR="0" lvl="7" indent="-1266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748" marR="0" lvl="8" indent="-12648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7" marR="0" lvl="1" indent="-1268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4" marR="0" lvl="2" indent="-12674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1" marR="0" lvl="3" indent="-1266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48" marR="0" lvl="4" indent="-12648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34" marR="0" lvl="5" indent="-12633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21" marR="0" lvl="6" indent="-1262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07" marR="0" lvl="7" indent="-12606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494" marR="0" lvl="8" indent="-12594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890" marR="0" lvl="0" indent="-19049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28" marR="0" lvl="1" indent="-17142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2967" marR="0" lvl="2" indent="-12696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154" marR="0" lvl="3" indent="-139653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341" marR="0" lvl="4" indent="-139641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528" marR="0" lvl="5" indent="-139627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714" marR="0" lvl="6" indent="-139613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901" marR="0" lvl="7" indent="-139601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088" marR="0" lvl="8" indent="-139587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7" marR="0" lvl="1" indent="-1268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4" marR="0" lvl="2" indent="-12674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1" marR="0" lvl="3" indent="-1266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48" marR="0" lvl="4" indent="-12648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34" marR="0" lvl="5" indent="-12633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21" marR="0" lvl="6" indent="-1262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07" marR="0" lvl="7" indent="-12606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494" marR="0" lvl="8" indent="-12594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890" marR="0" lvl="0" indent="-19049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28" marR="0" lvl="1" indent="-17142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2967" marR="0" lvl="2" indent="-126966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154" marR="0" lvl="3" indent="-139653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341" marR="0" lvl="4" indent="-139641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528" marR="0" lvl="5" indent="-139627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714" marR="0" lvl="6" indent="-139613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901" marR="0" lvl="7" indent="-139601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088" marR="0" lvl="8" indent="-139587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7" marR="0" lvl="1" indent="-12687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4" marR="0" lvl="2" indent="-12674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1" marR="0" lvl="3" indent="-1266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48" marR="0" lvl="4" indent="-12648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34" marR="0" lvl="5" indent="-1263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21" marR="0" lvl="6" indent="-1262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07" marR="0" lvl="7" indent="-12606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494" marR="0" lvl="8" indent="-1259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7" marR="0" lvl="1" indent="-12687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4" marR="0" lvl="2" indent="-12674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1" marR="0" lvl="3" indent="-1266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48" marR="0" lvl="4" indent="-12648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34" marR="0" lvl="5" indent="-1263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21" marR="0" lvl="6" indent="-1262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07" marR="0" lvl="7" indent="-12606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494" marR="0" lvl="8" indent="-1259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87" marR="0" lvl="5" indent="-12687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374" marR="0" lvl="6" indent="-12674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561" marR="0" lvl="7" indent="-1266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748" marR="0" lvl="8" indent="-12648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73053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890" marR="0" lvl="0" indent="-13969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28" marR="0" lvl="1" indent="-120628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2967" marR="0" lvl="2" indent="-8886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154" marR="0" lvl="3" indent="-11425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341" marR="0" lvl="4" indent="-11424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528" marR="0" lvl="5" indent="-11422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714" marR="0" lvl="6" indent="-11421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901" marR="0" lvl="7" indent="-11420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088" marR="0" lvl="8" indent="-11418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7" marR="0" lvl="1" indent="-12687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4" marR="0" lvl="2" indent="-12674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1" marR="0" lvl="3" indent="-1266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48" marR="0" lvl="4" indent="-12648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34" marR="0" lvl="5" indent="-12633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21" marR="0" lvl="6" indent="-1262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07" marR="0" lvl="7" indent="-12606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494" marR="0" lvl="8" indent="-12594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7" marR="0" lvl="1" indent="-12687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4" marR="0" lvl="2" indent="-12674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1" marR="0" lvl="3" indent="-1266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48" marR="0" lvl="4" indent="-12648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34" marR="0" lvl="5" indent="-1263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21" marR="0" lvl="6" indent="-1262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07" marR="0" lvl="7" indent="-12606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494" marR="0" lvl="8" indent="-1259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7" marR="0" lvl="1" indent="-12687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4" marR="0" lvl="2" indent="-12674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1" marR="0" lvl="3" indent="-1266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48" marR="0" lvl="4" indent="-12648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34" marR="0" lvl="5" indent="-1263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21" marR="0" lvl="6" indent="-1262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07" marR="0" lvl="7" indent="-12606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494" marR="0" lvl="8" indent="-1259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87" marR="0" lvl="5" indent="-12687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374" marR="0" lvl="6" indent="-12674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561" marR="0" lvl="7" indent="-1266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748" marR="0" lvl="8" indent="-12648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7" marR="0" lvl="1" indent="-12687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4" marR="0" lvl="2" indent="-12674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1" marR="0" lvl="3" indent="-1266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48" marR="0" lvl="4" indent="-1264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34" marR="0" lvl="5" indent="-1263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21" marR="0" lvl="6" indent="-1262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07" marR="0" lvl="7" indent="-1260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494" marR="0" lvl="8" indent="-125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7" marR="0" lvl="1" indent="-12687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4" marR="0" lvl="2" indent="-12674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1" marR="0" lvl="3" indent="-1266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48" marR="0" lvl="4" indent="-12648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34" marR="0" lvl="5" indent="-12633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21" marR="0" lvl="6" indent="-1262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07" marR="0" lvl="7" indent="-12606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494" marR="0" lvl="8" indent="-12594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7" marR="0" lvl="1" indent="-12687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4" marR="0" lvl="2" indent="-12674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1" marR="0" lvl="3" indent="-1266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48" marR="0" lvl="4" indent="-12648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34" marR="0" lvl="5" indent="-1263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21" marR="0" lvl="6" indent="-1262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07" marR="0" lvl="7" indent="-12606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494" marR="0" lvl="8" indent="-1259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7" marR="0" lvl="1" indent="-12687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4" marR="0" lvl="2" indent="-12674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1" marR="0" lvl="3" indent="-1266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48" marR="0" lvl="4" indent="-12648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34" marR="0" lvl="5" indent="-1263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21" marR="0" lvl="6" indent="-1262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07" marR="0" lvl="7" indent="-12606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494" marR="0" lvl="8" indent="-1259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7572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87" marR="0" lvl="5" indent="-12687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374" marR="0" lvl="6" indent="-12674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561" marR="0" lvl="7" indent="-1266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748" marR="0" lvl="8" indent="-12648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6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890" marR="0" lvl="0" indent="-13969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28" marR="0" lvl="1" indent="-120628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2967" marR="0" lvl="2" indent="-8886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154" marR="0" lvl="3" indent="-11425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341" marR="0" lvl="4" indent="-11424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528" marR="0" lvl="5" indent="-11422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714" marR="0" lvl="6" indent="-11421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901" marR="0" lvl="7" indent="-11420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088" marR="0" lvl="8" indent="-11418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7" marR="0" lvl="1" indent="-12687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4" marR="0" lvl="2" indent="-12674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1" marR="0" lvl="3" indent="-1266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48" marR="0" lvl="4" indent="-12648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34" marR="0" lvl="5" indent="-1263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21" marR="0" lvl="6" indent="-1262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07" marR="0" lvl="7" indent="-12606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494" marR="0" lvl="8" indent="-1259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7" marR="0" lvl="1" indent="-12687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4" marR="0" lvl="2" indent="-12674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1" marR="0" lvl="3" indent="-1266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48" marR="0" lvl="4" indent="-12648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34" marR="0" lvl="5" indent="-1263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21" marR="0" lvl="6" indent="-1262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07" marR="0" lvl="7" indent="-12606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494" marR="0" lvl="8" indent="-1259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7572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87" marR="0" lvl="5" indent="-12687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374" marR="0" lvl="6" indent="-12674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561" marR="0" lvl="7" indent="-1266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748" marR="0" lvl="8" indent="-12648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890" marR="0" lvl="0" indent="-13969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28" marR="0" lvl="1" indent="-120628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2967" marR="0" lvl="2" indent="-8886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154" marR="0" lvl="3" indent="-11425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341" marR="0" lvl="4" indent="-11424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528" marR="0" lvl="5" indent="-11422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714" marR="0" lvl="6" indent="-11421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901" marR="0" lvl="7" indent="-11420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088" marR="0" lvl="8" indent="-11418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7" marR="0" lvl="1" indent="-12687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4" marR="0" lvl="2" indent="-12674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1" marR="0" lvl="3" indent="-1266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48" marR="0" lvl="4" indent="-12648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34" marR="0" lvl="5" indent="-1263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21" marR="0" lvl="6" indent="-1262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07" marR="0" lvl="7" indent="-12606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494" marR="0" lvl="8" indent="-1259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7" marR="0" lvl="1" indent="-12687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4" marR="0" lvl="2" indent="-12674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1" marR="0" lvl="3" indent="-1266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48" marR="0" lvl="4" indent="-12648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34" marR="0" lvl="5" indent="-1263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21" marR="0" lvl="6" indent="-1262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07" marR="0" lvl="7" indent="-12606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494" marR="0" lvl="8" indent="-1259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ws.noaa.gov/oh/hdsc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ws.noaa.gov/ohd/hdsc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5"/>
          <p:cNvSpPr txBox="1">
            <a:spLocks noChangeArrowheads="1"/>
          </p:cNvSpPr>
          <p:nvPr/>
        </p:nvSpPr>
        <p:spPr bwMode="auto">
          <a:xfrm>
            <a:off x="237331" y="1957989"/>
            <a:ext cx="8669337" cy="3460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Presenter: 	Sanja Perica, Ph.D.</a:t>
            </a:r>
            <a:endParaRPr lang="en-US" sz="1600" b="1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   		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Chief, Hydrometeorological Design Studies Center (HDSC),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	Office of Water Prediction, National Weather Service, NOAA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	Email: Sanja.perica@noaa.gov</a:t>
            </a:r>
          </a:p>
          <a:p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	Web: </a:t>
            </a:r>
            <a:r>
              <a:rPr lang="en-US" altLang="en-US" sz="1600" dirty="0">
                <a:solidFill>
                  <a:srgbClr val="1E1B45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www.nws.noaa.gov/oh/hdsc</a:t>
            </a:r>
            <a:endParaRPr lang="en-US" altLang="en-US" sz="1600" dirty="0">
              <a:solidFill>
                <a:srgbClr val="1E1B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eaLnBrk="0" hangingPunct="0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Authors:               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Sandra Pavlovic, Sanja Perica, Michael St Laurent, Carl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Trypaluk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eaLnBrk="0" hangingPunct="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	Dale Unruh,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Orlan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Wilhite</a:t>
            </a:r>
          </a:p>
          <a:p>
            <a:pPr eaLnBrk="0" hangingPunct="0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  <a:p>
            <a:pPr eaLnBrk="0" hangingPunct="0">
              <a:lnSpc>
                <a:spcPct val="110000"/>
              </a:lnSpc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730" name="Picture 2" descr="NOAA-Transparent-Logo.png"/>
          <p:cNvPicPr>
            <a:picLocks noChangeAspect="1" noChangeArrowheads="1"/>
          </p:cNvPicPr>
          <p:nvPr/>
        </p:nvPicPr>
        <p:blipFill>
          <a:blip r:embed="rId4">
            <a:lum bright="-12000" contrast="56000"/>
          </a:blip>
          <a:srcRect/>
          <a:stretch>
            <a:fillRect/>
          </a:stretch>
        </p:blipFill>
        <p:spPr bwMode="auto">
          <a:xfrm>
            <a:off x="266700" y="5332413"/>
            <a:ext cx="1241425" cy="1239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15363" name="Picture 4" descr="cmyk 1 1 mb cmyk 15 1 mb nws logo pdf rgb 299 kb rgb 78 k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54938" y="5376863"/>
            <a:ext cx="1209675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Rectangle 10"/>
          <p:cNvSpPr>
            <a:spLocks noChangeArrowheads="1"/>
          </p:cNvSpPr>
          <p:nvPr/>
        </p:nvSpPr>
        <p:spPr bwMode="auto">
          <a:xfrm>
            <a:off x="0" y="5505459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Weather Conference</a:t>
            </a:r>
          </a:p>
          <a:p>
            <a:pPr algn="ctr" eaLnBrk="0" hangingPunct="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Western Connecticut State University, Danbury, CT</a:t>
            </a:r>
            <a:endParaRPr lang="en-US" sz="160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algn="ctr" eaLnBrk="0" hangingPunct="0"/>
            <a:r>
              <a:rPr lang="en-US" sz="16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29 September 2018</a:t>
            </a:r>
          </a:p>
          <a:p>
            <a:pPr eaLnBrk="0" hangingPunct="0"/>
            <a:endParaRPr lang="en-US" sz="1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369" y="228600"/>
            <a:ext cx="91176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uFill>
                  <a:solidFill>
                    <a:srgbClr val="00206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Evaluating Impacts of Recent Major Storms and Non-Stationary Climate Conditions on  </a:t>
            </a:r>
          </a:p>
          <a:p>
            <a:pPr algn="ctr"/>
            <a:r>
              <a:rPr lang="en-US" altLang="en-US" sz="2800" b="1" dirty="0">
                <a:uFill>
                  <a:solidFill>
                    <a:srgbClr val="00206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NOAA Atlas 14 Precipitation Frequency Estimates  </a:t>
            </a:r>
          </a:p>
        </p:txBody>
      </p:sp>
    </p:spTree>
    <p:extLst>
      <p:ext uri="{BB962C8B-B14F-4D97-AF65-F5344CB8AC3E}">
        <p14:creationId xmlns:p14="http://schemas.microsoft.com/office/powerpoint/2010/main" val="33081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49"/>
    </mc:Choice>
    <mc:Fallback xmlns="">
      <p:transition spd="slow" advTm="4724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7242" t="18808" r="22022" b="8803"/>
          <a:stretch/>
        </p:blipFill>
        <p:spPr>
          <a:xfrm>
            <a:off x="4489299" y="2791128"/>
            <a:ext cx="4234885" cy="33355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1638" r="35169" b="11645"/>
          <a:stretch/>
        </p:blipFill>
        <p:spPr>
          <a:xfrm>
            <a:off x="5562600" y="5294776"/>
            <a:ext cx="777727" cy="991772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224474"/>
              </p:ext>
            </p:extLst>
          </p:nvPr>
        </p:nvGraphicFramePr>
        <p:xfrm>
          <a:off x="457200" y="2820345"/>
          <a:ext cx="3276600" cy="1637444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6392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43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38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48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1476">
                <a:tc row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Record length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# of stations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# of </a:t>
                      </a:r>
                      <a:r>
                        <a:rPr lang="en-US" sz="1200" baseline="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exceedances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1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58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≤ 30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129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99073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96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30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02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31-  50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296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99073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202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78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12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835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51 - 70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356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99073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204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125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25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71 - 90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224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99073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104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97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18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16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&gt; 90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223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99073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89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89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32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13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320984"/>
              </p:ext>
            </p:extLst>
          </p:nvPr>
        </p:nvGraphicFramePr>
        <p:xfrm>
          <a:off x="419816" y="4608517"/>
          <a:ext cx="4168197" cy="16924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8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8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8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24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7168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Record length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# of stations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99073" marT="0" marB="0"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% of stations exceeding 100 year estimate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actual   (expected) 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7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0 times           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≥1 times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78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≤ 30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129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990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74   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(    &gt;73)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 26   </a:t>
                      </a:r>
                      <a:r>
                        <a:rPr lang="en-US" sz="1200" b="1">
                          <a:solidFill>
                            <a:srgbClr val="FF0000"/>
                          </a:solidFill>
                          <a:effectLst/>
                        </a:rPr>
                        <a:t>(   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&lt;27)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578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31-  50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296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990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68   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(61-73)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32   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(27-39) 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578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51 - 70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356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990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57</a:t>
                      </a:r>
                      <a:r>
                        <a:rPr lang="en-US" sz="1200" b="1" baseline="0" dirty="0">
                          <a:effectLst/>
                        </a:rPr>
                        <a:t> </a:t>
                      </a:r>
                      <a:r>
                        <a:rPr lang="en-US" sz="1200" b="1" dirty="0">
                          <a:effectLst/>
                        </a:rPr>
                        <a:t>  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(49-61)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 43   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(39-51)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578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71 - 90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224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990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46   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(40-49)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 54   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(51-60)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578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&gt; 90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223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9907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40  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(30-40)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 60   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(60-70)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885C949-C95A-481A-A865-16288D21DF42}"/>
              </a:ext>
            </a:extLst>
          </p:cNvPr>
          <p:cNvSpPr txBox="1"/>
          <p:nvPr/>
        </p:nvSpPr>
        <p:spPr>
          <a:xfrm>
            <a:off x="23814" y="6581001"/>
            <a:ext cx="9120186" cy="2769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i="1" dirty="0">
                <a:solidFill>
                  <a:schemeClr val="bg1">
                    <a:lumMod val="75000"/>
                  </a:schemeClr>
                </a:solidFill>
              </a:rPr>
              <a:t>S. Perica, NOAA/NWS/HDSC	Weather Conference, Danbury, 29 September 2018			            10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DD1415F-9E34-476C-BC89-6C1DCDBAF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7273" y="28876"/>
            <a:ext cx="9144000" cy="68911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342900" indent="-342900">
              <a:lnSpc>
                <a:spcPct val="120000"/>
              </a:lnSpc>
              <a:defRPr/>
            </a:pP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  </a:t>
            </a:r>
            <a:r>
              <a:rPr lang="en-US" sz="27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Why do 100-year (1000-year) events happen so often?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C3FE91-9554-4877-99EF-69BEC74C87AB}"/>
              </a:ext>
            </a:extLst>
          </p:cNvPr>
          <p:cNvSpPr/>
          <p:nvPr/>
        </p:nvSpPr>
        <p:spPr>
          <a:xfrm>
            <a:off x="125127" y="938347"/>
            <a:ext cx="8839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latin typeface="Arial" panose="020B0604020202020204" pitchFamily="34" charset="0"/>
              </a:rPr>
              <a:t>When talking about the frequency of extreme events, three elements should be specified: duration, location and area size. 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800" dirty="0"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/>
              <a:t>Example: analysis of exceedances of NOAA Atlas 14 24-hour 100-year estimates at Texas stations.</a:t>
            </a:r>
          </a:p>
        </p:txBody>
      </p:sp>
    </p:spTree>
    <p:extLst>
      <p:ext uri="{BB962C8B-B14F-4D97-AF65-F5344CB8AC3E}">
        <p14:creationId xmlns:p14="http://schemas.microsoft.com/office/powerpoint/2010/main" val="256259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1755" y="1126785"/>
            <a:ext cx="184725" cy="369330"/>
          </a:xfrm>
          <a:prstGeom prst="rect">
            <a:avLst/>
          </a:prstGeom>
          <a:noFill/>
        </p:spPr>
        <p:txBody>
          <a:bodyPr wrap="none" lIns="91437" tIns="45719" rIns="91437" bIns="45719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509109" y="829620"/>
            <a:ext cx="3945365" cy="2041583"/>
          </a:xfrm>
          <a:prstGeom prst="rect">
            <a:avLst/>
          </a:prstGeom>
        </p:spPr>
        <p:txBody>
          <a:bodyPr wrap="square" lIns="91437" tIns="45719" rIns="91437" bIns="45719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000" b="1" dirty="0">
                <a:solidFill>
                  <a:srgbClr val="0000FF"/>
                </a:solidFill>
              </a:rPr>
              <a:t>AT-STATION ANALYSIS: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1. Parametric and non-parametric statistical tests for trends in AMS mean and variance</a:t>
            </a:r>
          </a:p>
          <a:p>
            <a:pPr>
              <a:spcAft>
                <a:spcPts val="0"/>
              </a:spcAft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2.Investigate spatial patterns in tests results</a:t>
            </a:r>
          </a:p>
        </p:txBody>
      </p:sp>
      <p:pic>
        <p:nvPicPr>
          <p:cNvPr id="13" name="Picture 3" descr="D:\Users\Sanja.Perica\Downloads\NE_Trend_Daily_Documentation_D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044" y="3075734"/>
            <a:ext cx="2573075" cy="255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Users\Sanja.Perica\Downloads\NE_Trend_Daily_Documentation_D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6" t="63022" r="18847" b="15665"/>
          <a:stretch/>
        </p:blipFill>
        <p:spPr bwMode="auto">
          <a:xfrm>
            <a:off x="4588963" y="4291241"/>
            <a:ext cx="2761382" cy="1991113"/>
          </a:xfrm>
          <a:prstGeom prst="rect">
            <a:avLst/>
          </a:prstGeom>
          <a:noFill/>
          <a:ln w="222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23652" y="2815464"/>
            <a:ext cx="1496099" cy="331297"/>
          </a:xfrm>
          <a:prstGeom prst="rect">
            <a:avLst/>
          </a:prstGeom>
          <a:solidFill>
            <a:schemeClr val="bg1"/>
          </a:solidFill>
        </p:spPr>
        <p:txBody>
          <a:bodyPr wrap="square" lIns="91437" tIns="45719" rIns="91437" bIns="45719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Vol 10, 24-hr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7945687" y="4708320"/>
            <a:ext cx="595342" cy="461614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7" tIns="45719" rIns="91437" bIns="45719" numCol="1" rtlCol="0" anchor="t" anchorCtr="0" compatLnSpc="1">
            <a:prstTxWarp prst="textNoShape">
              <a:avLst/>
            </a:prstTxWarp>
          </a:bodyPr>
          <a:lstStyle/>
          <a:p>
            <a:pPr defTabSz="914374" eaLnBrk="0" hangingPunct="0"/>
            <a:endParaRPr lang="en-US" dirty="0">
              <a:ea typeface="ＭＳ Ｐゴシック" pitchFamily="34" charset="-128"/>
            </a:endParaRPr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 bwMode="auto">
          <a:xfrm flipH="1" flipV="1">
            <a:off x="7350345" y="4269113"/>
            <a:ext cx="1190683" cy="43920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>
            <a:cxnSpLocks/>
          </p:cNvCxnSpPr>
          <p:nvPr/>
        </p:nvCxnSpPr>
        <p:spPr bwMode="auto">
          <a:xfrm flipV="1">
            <a:off x="7391400" y="5169934"/>
            <a:ext cx="1149628" cy="108439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4587220" y="3209853"/>
            <a:ext cx="1710129" cy="83099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37" tIns="45719" rIns="91437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altLang="en-US" sz="1600" i="1" dirty="0">
                <a:solidFill>
                  <a:srgbClr val="FF0000"/>
                </a:solidFill>
                <a:latin typeface="Calibri" panose="020F0502020204030204" pitchFamily="34" charset="0"/>
              </a:rPr>
              <a:t>positive trend</a:t>
            </a:r>
          </a:p>
          <a:p>
            <a:r>
              <a:rPr lang="en-US" altLang="en-US" sz="1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 negative trend</a:t>
            </a:r>
          </a:p>
          <a:p>
            <a:r>
              <a:rPr lang="en-US" altLang="en-US" sz="1600" i="1" dirty="0">
                <a:latin typeface="Calibri" panose="020F0502020204030204" pitchFamily="34" charset="0"/>
              </a:rPr>
              <a:t> </a:t>
            </a:r>
            <a:r>
              <a:rPr lang="en-US" altLang="en-US" sz="1600" b="1" i="1" dirty="0">
                <a:solidFill>
                  <a:srgbClr val="63C45C"/>
                </a:solidFill>
                <a:latin typeface="Calibri" panose="020F0502020204030204" pitchFamily="34" charset="0"/>
              </a:rPr>
              <a:t>no trend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37059" y="3076249"/>
            <a:ext cx="4067721" cy="1107994"/>
          </a:xfrm>
          <a:prstGeom prst="rect">
            <a:avLst/>
          </a:prstGeom>
        </p:spPr>
        <p:txBody>
          <a:bodyPr wrap="square" lIns="91437" tIns="45719" rIns="91437" bIns="45719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000" b="1" dirty="0">
                <a:solidFill>
                  <a:srgbClr val="0000FF"/>
                </a:solidFill>
              </a:rPr>
              <a:t>REGIONAL ANALYSIS: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 no correlation in normalized AMS regressed against time (5% level)</a:t>
            </a:r>
          </a:p>
        </p:txBody>
      </p:sp>
      <p:pic>
        <p:nvPicPr>
          <p:cNvPr id="29" name="Picture 28" descr="D:\Users\Sanja.Perica\Downloads\NE_ClimateRegions_Documentation 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33" y="4288539"/>
            <a:ext cx="2864880" cy="207706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29"/>
          <p:cNvSpPr txBox="1"/>
          <p:nvPr/>
        </p:nvSpPr>
        <p:spPr bwMode="auto">
          <a:xfrm>
            <a:off x="694117" y="4411772"/>
            <a:ext cx="1169318" cy="153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eaLnBrk="0" hangingPunct="0">
              <a:spcBef>
                <a:spcPts val="0"/>
              </a:spcBef>
            </a:pPr>
            <a:r>
              <a:rPr lang="en-US" sz="1000" b="1" dirty="0"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Volume 10  regions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879C4F-08E3-4734-8688-BC6DE70CE261}"/>
              </a:ext>
            </a:extLst>
          </p:cNvPr>
          <p:cNvSpPr txBox="1"/>
          <p:nvPr/>
        </p:nvSpPr>
        <p:spPr>
          <a:xfrm>
            <a:off x="23814" y="6581001"/>
            <a:ext cx="9120186" cy="2769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i="1" dirty="0">
                <a:solidFill>
                  <a:schemeClr val="bg1">
                    <a:lumMod val="75000"/>
                  </a:schemeClr>
                </a:solidFill>
              </a:rPr>
              <a:t>S. Perica, NOAA/NWS/HDSC	Weather Conference, Danbury, 29 September 2018			            11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00EAEC98-5044-4B0E-A2E7-6BFC4F84B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113" y="-32079"/>
            <a:ext cx="9144000" cy="68911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342900" indent="-342900">
              <a:lnSpc>
                <a:spcPct val="120000"/>
              </a:lnSpc>
              <a:defRPr/>
            </a:pP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  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Analysis of non-stationary climate in  NA14</a:t>
            </a:r>
          </a:p>
        </p:txBody>
      </p:sp>
      <p:pic>
        <p:nvPicPr>
          <p:cNvPr id="18" name="Picture 2" descr="Explain_AMS">
            <a:extLst>
              <a:ext uri="{FF2B5EF4-FFF2-40B4-BE49-F238E27FC236}">
                <a16:creationId xmlns:a16="http://schemas.microsoft.com/office/drawing/2014/main" id="{CA022EDF-2402-499E-ADE5-D6A217FF4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" t="4755" r="8081" b="54965"/>
          <a:stretch>
            <a:fillRect/>
          </a:stretch>
        </p:blipFill>
        <p:spPr bwMode="auto">
          <a:xfrm>
            <a:off x="235810" y="1303516"/>
            <a:ext cx="3541170" cy="1390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7FCC68-D19E-415D-BB16-DE5769714846}"/>
              </a:ext>
            </a:extLst>
          </p:cNvPr>
          <p:cNvSpPr/>
          <p:nvPr/>
        </p:nvSpPr>
        <p:spPr>
          <a:xfrm>
            <a:off x="270446" y="863397"/>
            <a:ext cx="33810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2200"/>
              </a:spcAft>
              <a:defRPr/>
            </a:pPr>
            <a:r>
              <a:rPr lang="en-US" sz="2000" b="1" dirty="0">
                <a:solidFill>
                  <a:srgbClr val="0000FF"/>
                </a:solidFill>
              </a:rPr>
              <a:t>DATA ANALYZED – AMS: </a:t>
            </a:r>
          </a:p>
        </p:txBody>
      </p:sp>
    </p:spTree>
    <p:extLst>
      <p:ext uri="{BB962C8B-B14F-4D97-AF65-F5344CB8AC3E}">
        <p14:creationId xmlns:p14="http://schemas.microsoft.com/office/powerpoint/2010/main" val="4191316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/>
        </p:nvSpPr>
        <p:spPr>
          <a:xfrm>
            <a:off x="6858000" y="6415089"/>
            <a:ext cx="184724" cy="369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1" y="6415089"/>
            <a:ext cx="184725" cy="369330"/>
          </a:xfrm>
          <a:prstGeom prst="rect">
            <a:avLst/>
          </a:prstGeom>
          <a:noFill/>
        </p:spPr>
        <p:txBody>
          <a:bodyPr wrap="none" lIns="91437" tIns="45719" rIns="91437" bIns="45719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12072" y="888833"/>
            <a:ext cx="4301712" cy="3170097"/>
          </a:xfrm>
          <a:prstGeom prst="rect">
            <a:avLst/>
          </a:prstGeom>
        </p:spPr>
        <p:txBody>
          <a:bodyPr wrap="square" lIns="91437" tIns="45719" rIns="91437" bIns="45719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000" b="1" dirty="0">
                <a:solidFill>
                  <a:srgbClr val="0000FF"/>
                </a:solidFill>
                <a:latin typeface="+mn-lt"/>
              </a:rPr>
              <a:t>METHODOLOGY CHANGE </a:t>
            </a:r>
          </a:p>
          <a:p>
            <a:pPr marL="285750" lvl="1" indent="-285750">
              <a:buFont typeface="Wingdings" panose="05000000000000000000" pitchFamily="2" charset="2"/>
              <a:buChar char="q"/>
            </a:pPr>
            <a:r>
              <a:rPr lang="en-US" sz="1800" dirty="0">
                <a:latin typeface="+mn-lt"/>
              </a:rPr>
              <a:t>In partnership with the Penn State University  developed non- stationary  NOAA Atlas 14 methodology </a:t>
            </a:r>
          </a:p>
          <a:p>
            <a:pPr marL="285750" lvl="1" indent="-285750">
              <a:buFont typeface="Wingdings" panose="05000000000000000000" pitchFamily="2" charset="2"/>
              <a:buChar char="q"/>
            </a:pPr>
            <a:endParaRPr lang="en-US" sz="1800" dirty="0">
              <a:latin typeface="+mn-lt"/>
            </a:endParaRPr>
          </a:p>
          <a:p>
            <a:pPr marL="285750" lvl="1" indent="-285750">
              <a:buFont typeface="Wingdings" panose="05000000000000000000" pitchFamily="2" charset="2"/>
              <a:buChar char="q"/>
            </a:pPr>
            <a:r>
              <a:rPr lang="en-US" sz="1800" dirty="0">
                <a:latin typeface="+mn-lt"/>
              </a:rPr>
              <a:t>Challenges: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latin typeface="Calibri" panose="020F0502020204030204" pitchFamily="34" charset="0"/>
            </a:endParaRPr>
          </a:p>
          <a:p>
            <a:pPr>
              <a:spcAft>
                <a:spcPts val="1200"/>
              </a:spcAft>
              <a:defRPr/>
            </a:pPr>
            <a:endParaRPr lang="en-US" sz="1800" b="1" dirty="0">
              <a:solidFill>
                <a:srgbClr val="0000FF"/>
              </a:solidFill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902837"/>
              </p:ext>
            </p:extLst>
          </p:nvPr>
        </p:nvGraphicFramePr>
        <p:xfrm>
          <a:off x="932832" y="3000600"/>
          <a:ext cx="2724768" cy="823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3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9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24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281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NA14 old </a:t>
                      </a:r>
                    </a:p>
                  </a:txBody>
                  <a:tcPr marL="91447" marR="91447" marT="45741" marB="4574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NA14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new</a:t>
                      </a:r>
                    </a:p>
                  </a:txBody>
                  <a:tcPr marL="91447" marR="91447" marT="45741" marB="4574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NA14(t) new</a:t>
                      </a:r>
                    </a:p>
                  </a:txBody>
                  <a:tcPr marL="91447" marR="91447" marT="45741" marB="4574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81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15.0</a:t>
                      </a:r>
                    </a:p>
                  </a:txBody>
                  <a:tcPr marL="91447" marR="91447" marT="45741" marB="4574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19.3</a:t>
                      </a:r>
                    </a:p>
                  </a:txBody>
                  <a:tcPr marL="91447" marR="91447" marT="45741" marB="4574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20.7</a:t>
                      </a:r>
                    </a:p>
                  </a:txBody>
                  <a:tcPr marL="91447" marR="91447" marT="45741" marB="4574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9" name="Straight Connector 18"/>
          <p:cNvCxnSpPr/>
          <p:nvPr/>
        </p:nvCxnSpPr>
        <p:spPr bwMode="auto">
          <a:xfrm>
            <a:off x="4871464" y="807964"/>
            <a:ext cx="9832" cy="57960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5" t="32764" r="48859" b="27904"/>
          <a:stretch>
            <a:fillRect/>
          </a:stretch>
        </p:blipFill>
        <p:spPr bwMode="auto">
          <a:xfrm>
            <a:off x="557905" y="5352450"/>
            <a:ext cx="3370678" cy="110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6"/>
          <p:cNvSpPr txBox="1">
            <a:spLocks noChangeArrowheads="1"/>
          </p:cNvSpPr>
          <p:nvPr/>
        </p:nvSpPr>
        <p:spPr bwMode="auto">
          <a:xfrm>
            <a:off x="3784036" y="5438574"/>
            <a:ext cx="1079996" cy="26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7" tIns="45719" rIns="91437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altLang="en-US" sz="1100" dirty="0">
                <a:solidFill>
                  <a:srgbClr val="0000FF"/>
                </a:solidFill>
              </a:rPr>
              <a:t>non-stationary</a:t>
            </a:r>
          </a:p>
        </p:txBody>
      </p:sp>
      <p:sp>
        <p:nvSpPr>
          <p:cNvPr id="25" name="TextBox 3"/>
          <p:cNvSpPr txBox="1">
            <a:spLocks noChangeArrowheads="1"/>
          </p:cNvSpPr>
          <p:nvPr/>
        </p:nvSpPr>
        <p:spPr bwMode="auto">
          <a:xfrm>
            <a:off x="3749508" y="5584196"/>
            <a:ext cx="849333" cy="26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7" tIns="45719" rIns="91437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altLang="en-US" sz="1100" dirty="0">
                <a:solidFill>
                  <a:srgbClr val="B48900"/>
                </a:solidFill>
              </a:rPr>
              <a:t> stationary</a:t>
            </a:r>
          </a:p>
        </p:txBody>
      </p:sp>
      <p:cxnSp>
        <p:nvCxnSpPr>
          <p:cNvPr id="28" name="Straight Connector 27"/>
          <p:cNvCxnSpPr>
            <a:cxnSpLocks/>
          </p:cNvCxnSpPr>
          <p:nvPr/>
        </p:nvCxnSpPr>
        <p:spPr bwMode="auto">
          <a:xfrm>
            <a:off x="1066800" y="5715000"/>
            <a:ext cx="25908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extBox 12"/>
          <p:cNvSpPr txBox="1"/>
          <p:nvPr/>
        </p:nvSpPr>
        <p:spPr>
          <a:xfrm>
            <a:off x="4898560" y="834978"/>
            <a:ext cx="4169240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1pPr>
            <a:lvl2pPr marL="4571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2pPr>
            <a:lvl3pPr marL="91437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3pPr>
            <a:lvl4pPr marL="137156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4pPr>
            <a:lvl5pPr marL="182874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5pPr>
            <a:lvl6pPr marL="2285934" algn="l" defTabSz="91437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6pPr>
            <a:lvl7pPr marL="2743121" algn="l" defTabSz="91437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7pPr>
            <a:lvl8pPr marL="3200307" algn="l" defTabSz="91437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8pPr>
            <a:lvl9pPr marL="3657494" algn="l" defTabSz="914374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9pPr>
          </a:lstStyle>
          <a:p>
            <a:pPr>
              <a:spcAft>
                <a:spcPts val="1200"/>
              </a:spcAft>
              <a:defRPr/>
            </a:pPr>
            <a:r>
              <a:rPr lang="en-US" sz="1800" b="1" dirty="0">
                <a:solidFill>
                  <a:srgbClr val="0000FF"/>
                </a:solidFill>
                <a:latin typeface="+mn-lt"/>
              </a:rPr>
              <a:t>INCUSION OF (DOWNSCALED) CLIMATE PROJECTIONS DATA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latin typeface="+mn-lt"/>
              </a:rPr>
              <a:t>In partnership with the University of Illinois, Urbana-Champaign  &amp; University of Wisconsin-Madison 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endParaRPr lang="en-US" sz="1800" dirty="0">
              <a:latin typeface="+mn-lt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latin typeface="+mn-lt"/>
              </a:rPr>
              <a:t>Challenges</a:t>
            </a:r>
          </a:p>
          <a:p>
            <a:pPr marL="742937" lvl="1" indent="-285750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+mn-lt"/>
              </a:rPr>
              <a:t>How to develop scientifically defensible methods to incorporate climate projections?</a:t>
            </a:r>
          </a:p>
          <a:p>
            <a:pPr marL="742937" lvl="1" indent="-285750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+mn-lt"/>
              </a:rPr>
              <a:t>Can we extract useful information about extreme precipitation at spatial and temporal scales of interest (point, sub-daily)?  </a:t>
            </a:r>
          </a:p>
          <a:p>
            <a:pPr>
              <a:spcAft>
                <a:spcPts val="1200"/>
              </a:spcAft>
              <a:defRPr/>
            </a:pPr>
            <a:r>
              <a:rPr lang="en-US" sz="1600" b="1" dirty="0"/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E02658-2D9D-4B74-89CE-CCB1C47C7132}"/>
              </a:ext>
            </a:extLst>
          </p:cNvPr>
          <p:cNvSpPr txBox="1"/>
          <p:nvPr/>
        </p:nvSpPr>
        <p:spPr>
          <a:xfrm>
            <a:off x="23814" y="6581001"/>
            <a:ext cx="9120186" cy="2769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i="1" dirty="0">
                <a:solidFill>
                  <a:schemeClr val="bg1">
                    <a:lumMod val="75000"/>
                  </a:schemeClr>
                </a:solidFill>
              </a:rPr>
              <a:t>S. Perica, NOAA/NWS/HDSC	Weather Conference, Danbury, 29 September 2018			            12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F7AEB0DB-A60D-412A-A1A3-59165FC27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823" y="50013"/>
            <a:ext cx="9144000" cy="68911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342900" indent="-342900">
              <a:lnSpc>
                <a:spcPct val="120000"/>
              </a:lnSpc>
              <a:defRPr/>
            </a:pP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  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Non-stationary NA14 - current status, future work </a:t>
            </a:r>
          </a:p>
        </p:txBody>
      </p:sp>
      <p:pic>
        <p:nvPicPr>
          <p:cNvPr id="32" name="Picture 1">
            <a:extLst>
              <a:ext uri="{FF2B5EF4-FFF2-40B4-BE49-F238E27FC236}">
                <a16:creationId xmlns:a16="http://schemas.microsoft.com/office/drawing/2014/main" id="{712E9854-99C2-4E6C-87DF-0ACEE3E48B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4" t="6483" r="7442" b="2858"/>
          <a:stretch>
            <a:fillRect/>
          </a:stretch>
        </p:blipFill>
        <p:spPr bwMode="auto">
          <a:xfrm>
            <a:off x="270224" y="4049101"/>
            <a:ext cx="3946039" cy="113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287" y="754247"/>
            <a:ext cx="90065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2" indent="-342900"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r>
              <a:rPr lang="en-US" altLang="en-US" sz="2400" b="1" kern="0" dirty="0">
                <a:latin typeface="+mn-lt"/>
                <a:cs typeface="Calibri" panose="020F0502020204030204" pitchFamily="34" charset="0"/>
              </a:rPr>
              <a:t>HDSC</a:t>
            </a:r>
          </a:p>
          <a:p>
            <a:pPr marL="342900" lvl="2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kern="0" dirty="0">
                <a:latin typeface="+mn-lt"/>
                <a:cs typeface="Calibri" panose="020F0502020204030204" pitchFamily="34" charset="0"/>
              </a:rPr>
              <a:t>part of the NOAA/National Weather Service's Office of Water Prediction  </a:t>
            </a:r>
            <a:r>
              <a:rPr lang="en-US" altLang="en-US" sz="2000" u="sng" kern="0" dirty="0">
                <a:solidFill>
                  <a:srgbClr val="0F0991"/>
                </a:solidFill>
                <a:latin typeface="+mn-lt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http://www.nws.noaa.gov/ohd/hdsc/</a:t>
            </a:r>
            <a:endParaRPr lang="en-US" altLang="en-US" sz="2000" u="sng" kern="0" dirty="0">
              <a:solidFill>
                <a:srgbClr val="0F0991"/>
              </a:solidFill>
              <a:latin typeface="+mn-lt"/>
              <a:cs typeface="Calibri" panose="020F0502020204030204" pitchFamily="34" charset="0"/>
            </a:endParaRPr>
          </a:p>
          <a:p>
            <a:pPr marL="342900" lvl="2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>
                <a:latin typeface="+mn-lt"/>
                <a:cs typeface="Calibri" panose="020F0502020204030204" pitchFamily="34" charset="0"/>
              </a:rPr>
              <a:t>R</a:t>
            </a:r>
            <a:r>
              <a:rPr lang="en-US" altLang="en-US" sz="2000" b="1" kern="0" dirty="0">
                <a:latin typeface="+mn-lt"/>
                <a:cs typeface="Calibri" panose="020F0502020204030204" pitchFamily="34" charset="0"/>
              </a:rPr>
              <a:t>esponsibility: </a:t>
            </a:r>
            <a:r>
              <a:rPr lang="en-US" altLang="en-US" sz="2000" kern="0" dirty="0">
                <a:latin typeface="+mn-lt"/>
                <a:cs typeface="Calibri" panose="020F0502020204030204" pitchFamily="34" charset="0"/>
              </a:rPr>
              <a:t>preparing national standards and updating Precipitation Frequency (PF) estimates for various parts of the USA and affiliated territories.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2766" y="-1702408"/>
            <a:ext cx="940525" cy="931119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-3313"/>
            <a:ext cx="9144000" cy="83936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0" hangingPunct="0">
              <a:spcBef>
                <a:spcPts val="0"/>
              </a:spcBef>
              <a:defRPr/>
            </a:pPr>
            <a:r>
              <a:rPr lang="en-US" sz="2800" b="1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sz="2800" b="1" dirty="0">
                <a:latin typeface="+mn-lt"/>
                <a:ea typeface="ＭＳ Ｐゴシック" pitchFamily="34" charset="-128"/>
                <a:cs typeface="Calibri" panose="020F0502020204030204" pitchFamily="34" charset="0"/>
              </a:rPr>
              <a:t>About HDSC and NOAA Atlas 14 </a:t>
            </a:r>
            <a:endParaRPr lang="en-US" sz="2000" b="1" kern="0" dirty="0">
              <a:latin typeface="+mn-lt"/>
              <a:ea typeface="+mj-ea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9DD75A-CAA0-48FF-93CB-480B9994FF07}"/>
              </a:ext>
            </a:extLst>
          </p:cNvPr>
          <p:cNvSpPr/>
          <p:nvPr/>
        </p:nvSpPr>
        <p:spPr>
          <a:xfrm>
            <a:off x="76200" y="3207026"/>
            <a:ext cx="31242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endParaRPr lang="en-US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>
                <a:latin typeface="+mn-lt"/>
                <a:cs typeface="Calibri" panose="020F0502020204030204" pitchFamily="34" charset="0"/>
              </a:rPr>
              <a:t>NOAA Atlas 14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n-lt"/>
                <a:cs typeface="Calibri" panose="020F0502020204030204" pitchFamily="34" charset="0"/>
              </a:rPr>
              <a:t>Since 2004, updates are published as Volumes of  NOAA Atlas 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50716D-FC45-45BF-AA1A-2035B00666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9643" b="4400"/>
          <a:stretch/>
        </p:blipFill>
        <p:spPr>
          <a:xfrm>
            <a:off x="3441702" y="3124200"/>
            <a:ext cx="5003800" cy="3035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BEBEA3-4A28-4086-9DFC-150168BA2703}"/>
              </a:ext>
            </a:extLst>
          </p:cNvPr>
          <p:cNvSpPr txBox="1"/>
          <p:nvPr/>
        </p:nvSpPr>
        <p:spPr>
          <a:xfrm>
            <a:off x="23814" y="6581001"/>
            <a:ext cx="9120186" cy="2769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i="1" dirty="0">
                <a:solidFill>
                  <a:schemeClr val="bg1">
                    <a:lumMod val="75000"/>
                  </a:schemeClr>
                </a:solidFill>
              </a:rPr>
              <a:t>S. Perica, NOAA/NWS/HDSC	Weather Conference, Danbury, 29 September 2018			              2</a:t>
            </a:r>
          </a:p>
        </p:txBody>
      </p:sp>
    </p:spTree>
    <p:extLst>
      <p:ext uri="{BB962C8B-B14F-4D97-AF65-F5344CB8AC3E}">
        <p14:creationId xmlns:p14="http://schemas.microsoft.com/office/powerpoint/2010/main" val="1706151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B1FADD-698F-4F6F-8B0A-B2BB5104B12A}"/>
              </a:ext>
            </a:extLst>
          </p:cNvPr>
          <p:cNvSpPr/>
          <p:nvPr/>
        </p:nvSpPr>
        <p:spPr>
          <a:xfrm>
            <a:off x="71406" y="830478"/>
            <a:ext cx="4729193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rPr>
              <a:t>V</a:t>
            </a:r>
            <a:r>
              <a:rPr lang="en-US" sz="2000" dirty="0">
                <a:latin typeface="+mn-lt"/>
                <a:cs typeface="Calibri" panose="020F0502020204030204" pitchFamily="34" charset="0"/>
              </a:rPr>
              <a:t>ariety of infrastructure design and planning activities under federal, state, and local regulations</a:t>
            </a:r>
          </a:p>
          <a:p>
            <a:pPr marL="283464" lvl="2" indent="274320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+mn-lt"/>
                <a:cs typeface="Calibri" panose="020F0502020204030204" pitchFamily="34" charset="0"/>
              </a:rPr>
              <a:t>Storm water drainage </a:t>
            </a:r>
          </a:p>
          <a:p>
            <a:pPr marL="283464" lvl="2" indent="274320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+mn-lt"/>
                <a:cs typeface="Calibri" panose="020F0502020204030204" pitchFamily="34" charset="0"/>
              </a:rPr>
              <a:t>FEMA’s National Flood Ins. Program</a:t>
            </a:r>
          </a:p>
          <a:p>
            <a:pPr marL="283464" lvl="2" indent="274320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+mn-lt"/>
                <a:cs typeface="Calibri" panose="020F0502020204030204" pitchFamily="34" charset="0"/>
              </a:rPr>
              <a:t>Water-quality management</a:t>
            </a:r>
          </a:p>
          <a:p>
            <a:pPr marL="283464" lvl="2" indent="274320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+mn-lt"/>
                <a:cs typeface="Calibri" panose="020F0502020204030204" pitchFamily="34" charset="0"/>
              </a:rPr>
              <a:t>Etc.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DF5A4E-5679-4257-AACC-B9D46A77F8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4284" r="4455" b="4073"/>
          <a:stretch/>
        </p:blipFill>
        <p:spPr>
          <a:xfrm>
            <a:off x="5600626" y="2624468"/>
            <a:ext cx="2698232" cy="3459272"/>
          </a:xfrm>
          <a:prstGeom prst="rect">
            <a:avLst/>
          </a:prstGeom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41A05A-5DDF-4E80-A01D-FC9E39B47B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225" t="25000" r="7752" b="47036"/>
          <a:stretch/>
        </p:blipFill>
        <p:spPr>
          <a:xfrm>
            <a:off x="914400" y="3657600"/>
            <a:ext cx="2850632" cy="2308237"/>
          </a:xfrm>
          <a:prstGeom prst="rect">
            <a:avLst/>
          </a:prstGeom>
          <a:ln w="15875">
            <a:solidFill>
              <a:schemeClr val="accent1">
                <a:shade val="50000"/>
              </a:schemeClr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AE3974-6E93-4679-B769-D4417E8C0271}"/>
              </a:ext>
            </a:extLst>
          </p:cNvPr>
          <p:cNvSpPr/>
          <p:nvPr/>
        </p:nvSpPr>
        <p:spPr>
          <a:xfrm>
            <a:off x="4697626" y="839364"/>
            <a:ext cx="407365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+mn-lt"/>
                <a:cs typeface="Calibri" panose="020F0502020204030204" pitchFamily="34" charset="0"/>
              </a:rPr>
              <a:t>For monitoring observed and forecasted precipitation to indicate flooding threats</a:t>
            </a:r>
            <a:r>
              <a:rPr lang="en-US" sz="2000" dirty="0">
                <a:latin typeface="+mn-lt"/>
              </a:rPr>
              <a:t>  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+mn-lt"/>
                <a:cs typeface="Calibri" panose="020F0502020204030204" pitchFamily="34" charset="0"/>
              </a:rPr>
              <a:t>Estimating severity of  historic events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30612B-9344-475B-8BE7-E8F1444679F6}"/>
              </a:ext>
            </a:extLst>
          </p:cNvPr>
          <p:cNvSpPr txBox="1"/>
          <p:nvPr/>
        </p:nvSpPr>
        <p:spPr>
          <a:xfrm>
            <a:off x="23814" y="6581001"/>
            <a:ext cx="9120186" cy="2769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i="1" dirty="0">
                <a:solidFill>
                  <a:schemeClr val="bg1">
                    <a:lumMod val="75000"/>
                  </a:schemeClr>
                </a:solidFill>
              </a:rPr>
              <a:t>S. Perica, NOAA/NWS/HDSC	Weather Conference, Danbury, 29 September 2018			              3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ACF53CC-F7D7-4104-9D1B-6AC19153C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1" y="0"/>
            <a:ext cx="9144000" cy="83936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0" hangingPunct="0">
              <a:spcBef>
                <a:spcPts val="0"/>
              </a:spcBef>
              <a:defRPr/>
            </a:pPr>
            <a:r>
              <a:rPr lang="en-US" sz="2800" b="1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sz="2800" b="1" dirty="0">
                <a:latin typeface="+mn-lt"/>
                <a:ea typeface="ＭＳ Ｐゴシック" pitchFamily="34" charset="-128"/>
                <a:cs typeface="Calibri" panose="020F0502020204030204" pitchFamily="34" charset="0"/>
              </a:rPr>
              <a:t>Applications</a:t>
            </a:r>
            <a:endParaRPr lang="en-US" sz="2000" b="1" kern="0" dirty="0">
              <a:latin typeface="+mn-lt"/>
              <a:ea typeface="+mj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A5997C-76CD-4DEE-85D0-6F7570964B8C}"/>
              </a:ext>
            </a:extLst>
          </p:cNvPr>
          <p:cNvSpPr txBox="1"/>
          <p:nvPr/>
        </p:nvSpPr>
        <p:spPr>
          <a:xfrm>
            <a:off x="1653916" y="6024817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66FF"/>
                </a:solidFill>
              </a:rPr>
              <a:t>Design criteria.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32AE29-BC72-4BFA-9811-F3FB873B36A1}"/>
              </a:ext>
            </a:extLst>
          </p:cNvPr>
          <p:cNvSpPr txBox="1"/>
          <p:nvPr/>
        </p:nvSpPr>
        <p:spPr>
          <a:xfrm>
            <a:off x="5105400" y="6182636"/>
            <a:ext cx="373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66FF"/>
                </a:solidFill>
              </a:rPr>
              <a:t>Frequency analysis of Hurricane Harvey.</a:t>
            </a:r>
          </a:p>
        </p:txBody>
      </p:sp>
    </p:spTree>
    <p:extLst>
      <p:ext uri="{BB962C8B-B14F-4D97-AF65-F5344CB8AC3E}">
        <p14:creationId xmlns:p14="http://schemas.microsoft.com/office/powerpoint/2010/main" val="835381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>
            <a:off x="1686589" y="807996"/>
            <a:ext cx="5880100" cy="2727811"/>
          </a:xfrm>
          <a:prstGeom prst="rect">
            <a:avLst/>
          </a:prstGeom>
          <a:noFill/>
          <a:ln>
            <a:solidFill>
              <a:schemeClr val="dk1"/>
            </a:solidFill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1" indent="-285750" algn="l" rtl="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+mn-lt"/>
                <a:cs typeface="Calibri" panose="020F0502020204030204" pitchFamily="34" charset="0"/>
                <a:sym typeface="Arial"/>
              </a:rPr>
              <a:t>30 arc-sec PF grids with confidence limits in GIS format  for 5-min to 60-day; 1- to 1,000-year ARI</a:t>
            </a:r>
          </a:p>
          <a:p>
            <a:pPr marL="285750" marR="0" lvl="1" indent="-285750" algn="l" rtl="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+mn-lt"/>
                <a:cs typeface="Calibri" panose="020F0502020204030204" pitchFamily="34" charset="0"/>
                <a:sym typeface="Arial"/>
              </a:rPr>
              <a:t>Cartographic maps for selected durations and ARI</a:t>
            </a:r>
          </a:p>
          <a:p>
            <a:pPr marL="285750" marR="0" lvl="1" indent="-285750" algn="l" rtl="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+mn-lt"/>
                <a:cs typeface="Calibri" panose="020F0502020204030204" pitchFamily="34" charset="0"/>
                <a:sym typeface="Arial"/>
              </a:rPr>
              <a:t>Seasonality and Temporal Distributions</a:t>
            </a:r>
          </a:p>
          <a:p>
            <a:pPr marL="285750" marR="0" lvl="1" indent="-285750" algn="l" rtl="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+mn-lt"/>
                <a:cs typeface="Calibri" panose="020F0502020204030204" pitchFamily="34" charset="0"/>
                <a:sym typeface="Arial"/>
              </a:rPr>
              <a:t> AMS time series data</a:t>
            </a:r>
          </a:p>
          <a:p>
            <a:pPr marL="285750" marR="0" lvl="1" indent="-285750" algn="l" rtl="0">
              <a:spcBef>
                <a:spcPts val="600"/>
              </a:spcBef>
              <a:spcAft>
                <a:spcPts val="1200"/>
              </a:spcAft>
              <a:buClr>
                <a:schemeClr val="dk1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+mn-lt"/>
                <a:cs typeface="Calibri" panose="020F0502020204030204" pitchFamily="34" charset="0"/>
                <a:sym typeface="Arial"/>
              </a:rPr>
              <a:t>Documentation, supplementary information</a:t>
            </a:r>
          </a:p>
        </p:txBody>
      </p:sp>
      <p:sp>
        <p:nvSpPr>
          <p:cNvPr id="140" name="Shape 140"/>
          <p:cNvSpPr txBox="1"/>
          <p:nvPr/>
        </p:nvSpPr>
        <p:spPr>
          <a:xfrm>
            <a:off x="6858000" y="6415089"/>
            <a:ext cx="184724" cy="369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Shape 145"/>
          <p:cNvSpPr/>
          <p:nvPr/>
        </p:nvSpPr>
        <p:spPr>
          <a:xfrm>
            <a:off x="1411219" y="3048000"/>
            <a:ext cx="265182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Shape 147"/>
          <p:cNvPicPr preferRelativeResize="0"/>
          <p:nvPr/>
        </p:nvPicPr>
        <p:blipFill rotWithShape="1">
          <a:blip r:embed="rId3">
            <a:alphaModFix/>
          </a:blip>
          <a:srcRect l="26389" t="42444" r="31572" b="19925"/>
          <a:stretch/>
        </p:blipFill>
        <p:spPr>
          <a:xfrm>
            <a:off x="1637212" y="3706131"/>
            <a:ext cx="4738176" cy="272781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48" name="Shape 148"/>
          <p:cNvPicPr preferRelativeResize="0"/>
          <p:nvPr/>
        </p:nvPicPr>
        <p:blipFill rotWithShape="1">
          <a:blip r:embed="rId4">
            <a:alphaModFix/>
          </a:blip>
          <a:srcRect l="5615" t="49861" r="51717" b="6131"/>
          <a:stretch/>
        </p:blipFill>
        <p:spPr>
          <a:xfrm>
            <a:off x="6650759" y="2486727"/>
            <a:ext cx="2299331" cy="1884546"/>
          </a:xfrm>
          <a:prstGeom prst="rect">
            <a:avLst/>
          </a:prstGeom>
          <a:noFill/>
          <a:ln w="19050" cap="sq" cmpd="thickThin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2" name="Shape 138">
            <a:extLst>
              <a:ext uri="{FF2B5EF4-FFF2-40B4-BE49-F238E27FC236}">
                <a16:creationId xmlns:a16="http://schemas.microsoft.com/office/drawing/2014/main" id="{A7A469F0-0837-417F-B77C-A2377F0FB42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58581" y="4537987"/>
            <a:ext cx="2299332" cy="18952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D1E569-A172-458C-BD6B-0FEF11EB3E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702" r="91742" b="26203"/>
          <a:stretch/>
        </p:blipFill>
        <p:spPr bwMode="auto">
          <a:xfrm>
            <a:off x="232814" y="685799"/>
            <a:ext cx="1178404" cy="58187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7794EAE-374C-4BB5-95DA-818C62162A15}"/>
              </a:ext>
            </a:extLst>
          </p:cNvPr>
          <p:cNvSpPr/>
          <p:nvPr/>
        </p:nvSpPr>
        <p:spPr>
          <a:xfrm>
            <a:off x="232813" y="2796788"/>
            <a:ext cx="1129028" cy="1447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3B52E5-4C3C-490E-8E24-71F2F8C588B2}"/>
              </a:ext>
            </a:extLst>
          </p:cNvPr>
          <p:cNvSpPr txBox="1"/>
          <p:nvPr/>
        </p:nvSpPr>
        <p:spPr>
          <a:xfrm>
            <a:off x="23814" y="6581001"/>
            <a:ext cx="9120186" cy="2769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i="1" dirty="0">
                <a:solidFill>
                  <a:schemeClr val="bg1">
                    <a:lumMod val="75000"/>
                  </a:schemeClr>
                </a:solidFill>
              </a:rPr>
              <a:t>S. Perica, NOAA/NWS/HDSC	Weather Conference, Danbury, 29 September 2018			              4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E52CB9B3-0C39-4B1E-A84E-F016B972D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3313"/>
            <a:ext cx="9144000" cy="68911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342900" indent="-342900">
              <a:lnSpc>
                <a:spcPct val="120000"/>
              </a:lnSpc>
              <a:defRPr/>
            </a:pP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  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NOAA Atlas 14 products - project area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7" t="18041" r="46978" b="25903"/>
          <a:stretch/>
        </p:blipFill>
        <p:spPr bwMode="auto">
          <a:xfrm>
            <a:off x="1815966" y="776948"/>
            <a:ext cx="4021090" cy="267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lus 15"/>
          <p:cNvSpPr/>
          <p:nvPr/>
        </p:nvSpPr>
        <p:spPr bwMode="auto">
          <a:xfrm>
            <a:off x="3276600" y="2592537"/>
            <a:ext cx="228600" cy="267555"/>
          </a:xfrm>
          <a:prstGeom prst="mathPl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8BBA442-B24B-4F75-8101-973EA3D208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167" t="34026" r="20681" b="39257"/>
          <a:stretch/>
        </p:blipFill>
        <p:spPr>
          <a:xfrm>
            <a:off x="1666356" y="4037216"/>
            <a:ext cx="4256918" cy="2514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3E948E2-60F9-45AD-8A39-BA869A9639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t="11819" r="60299" b="8838"/>
          <a:stretch/>
        </p:blipFill>
        <p:spPr bwMode="auto">
          <a:xfrm>
            <a:off x="6203517" y="1026239"/>
            <a:ext cx="2646545" cy="341447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1FF57A3-A5F7-4691-B611-B5D16A46D65D}"/>
              </a:ext>
            </a:extLst>
          </p:cNvPr>
          <p:cNvSpPr txBox="1"/>
          <p:nvPr/>
        </p:nvSpPr>
        <p:spPr bwMode="auto">
          <a:xfrm>
            <a:off x="5562600" y="756542"/>
            <a:ext cx="30390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 eaLnBrk="0" hangingPunct="0">
              <a:spcBef>
                <a:spcPts val="0"/>
              </a:spcBef>
            </a:pPr>
            <a:r>
              <a:rPr lang="en-US" b="1" i="1" dirty="0">
                <a:solidFill>
                  <a:srgbClr val="0066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Supplementary information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6DDF0-A750-4FAB-96FE-0F506AAF4655}"/>
              </a:ext>
            </a:extLst>
          </p:cNvPr>
          <p:cNvSpPr txBox="1"/>
          <p:nvPr/>
        </p:nvSpPr>
        <p:spPr bwMode="auto">
          <a:xfrm>
            <a:off x="5778908" y="4607551"/>
            <a:ext cx="162261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 eaLnBrk="0" hangingPunct="0">
              <a:spcBef>
                <a:spcPts val="0"/>
              </a:spcBef>
            </a:pPr>
            <a:r>
              <a:rPr lang="en-US" b="1" i="1" dirty="0">
                <a:solidFill>
                  <a:srgbClr val="0066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PF graphical</a:t>
            </a:r>
          </a:p>
        </p:txBody>
      </p:sp>
      <p:pic>
        <p:nvPicPr>
          <p:cNvPr id="33" name="Picture 3">
            <a:extLst>
              <a:ext uri="{FF2B5EF4-FFF2-40B4-BE49-F238E27FC236}">
                <a16:creationId xmlns:a16="http://schemas.microsoft.com/office/drawing/2014/main" id="{FCC26B34-A663-4A02-A175-616DBCFBD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9" t="25762" r="66251" b="38306"/>
          <a:stretch/>
        </p:blipFill>
        <p:spPr bwMode="auto">
          <a:xfrm>
            <a:off x="6203517" y="4882958"/>
            <a:ext cx="2142909" cy="155846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FE35B68-1C12-4176-BB35-D9EDEA57F6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17417" t="28280" r="54149" b="27179"/>
          <a:stretch/>
        </p:blipFill>
        <p:spPr bwMode="auto">
          <a:xfrm>
            <a:off x="7444754" y="4939030"/>
            <a:ext cx="1447801" cy="127574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F745D1-7012-4A7A-A6A9-AB0F053AA65E}"/>
              </a:ext>
            </a:extLst>
          </p:cNvPr>
          <p:cNvSpPr txBox="1"/>
          <p:nvPr/>
        </p:nvSpPr>
        <p:spPr bwMode="auto">
          <a:xfrm>
            <a:off x="1131794" y="3743754"/>
            <a:ext cx="162261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 eaLnBrk="0" hangingPunct="0">
              <a:spcBef>
                <a:spcPts val="0"/>
              </a:spcBef>
            </a:pPr>
            <a:r>
              <a:rPr lang="en-US" b="1" i="1" dirty="0">
                <a:solidFill>
                  <a:srgbClr val="0066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PF tabular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FDF1A7-0373-4E22-BBA7-822DB20188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702" r="91742" b="26203"/>
          <a:stretch/>
        </p:blipFill>
        <p:spPr bwMode="auto">
          <a:xfrm>
            <a:off x="154805" y="685235"/>
            <a:ext cx="1178404" cy="60049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Shape 145">
            <a:extLst>
              <a:ext uri="{FF2B5EF4-FFF2-40B4-BE49-F238E27FC236}">
                <a16:creationId xmlns:a16="http://schemas.microsoft.com/office/drawing/2014/main" id="{3511BE79-E067-41B9-943C-753E0EE874C0}"/>
              </a:ext>
            </a:extLst>
          </p:cNvPr>
          <p:cNvSpPr/>
          <p:nvPr/>
        </p:nvSpPr>
        <p:spPr>
          <a:xfrm>
            <a:off x="1371599" y="3276601"/>
            <a:ext cx="328071" cy="1523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9127D6-7D07-4DDD-B2B1-23B0663579A6}"/>
              </a:ext>
            </a:extLst>
          </p:cNvPr>
          <p:cNvSpPr txBox="1"/>
          <p:nvPr/>
        </p:nvSpPr>
        <p:spPr>
          <a:xfrm>
            <a:off x="23814" y="6581001"/>
            <a:ext cx="9120186" cy="2769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200" i="1" dirty="0">
                <a:solidFill>
                  <a:schemeClr val="bg1">
                    <a:lumMod val="75000"/>
                  </a:schemeClr>
                </a:solidFill>
              </a:rPr>
              <a:t>S. Perica, NOAA/NWS/HDSC	Weather Conference, Danbury, 29 September 2018    		                                 5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22DA0095-4685-49F3-9603-AF85DB0EE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22"/>
            <a:ext cx="9144000" cy="68911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342900" indent="-342900">
              <a:lnSpc>
                <a:spcPct val="120000"/>
              </a:lnSpc>
              <a:defRPr/>
            </a:pP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  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NOAA Atlas 14 products – selected location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0CACC2-E5A2-4C21-BDB9-BEEE3E5A1AF8}"/>
              </a:ext>
            </a:extLst>
          </p:cNvPr>
          <p:cNvSpPr/>
          <p:nvPr/>
        </p:nvSpPr>
        <p:spPr>
          <a:xfrm>
            <a:off x="166431" y="3214425"/>
            <a:ext cx="1129028" cy="2769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36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/>
        </p:nvSpPr>
        <p:spPr>
          <a:xfrm>
            <a:off x="457200" y="712220"/>
            <a:ext cx="8197973" cy="10296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Approach: </a:t>
            </a:r>
            <a:r>
              <a:rPr lang="en-US" sz="1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Region-of-influence regional frequency analysis approach based on GEV distribution with parameters calculated based on L-moment statistics from annual maximum series (AMS).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8" name="Shape 189"/>
          <p:cNvSpPr txBox="1"/>
          <p:nvPr/>
        </p:nvSpPr>
        <p:spPr>
          <a:xfrm>
            <a:off x="457200" y="2107939"/>
            <a:ext cx="5867400" cy="42190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33400" marR="0" lvl="0" indent="-533400" algn="l" rtl="0">
              <a:spcAft>
                <a:spcPts val="600"/>
              </a:spcAft>
              <a:buSzPct val="25000"/>
              <a:buNone/>
            </a:pPr>
            <a:r>
              <a:rPr lang="en-US" sz="1800" b="1" dirty="0">
                <a:solidFill>
                  <a:schemeClr val="dk1"/>
                </a:solidFill>
                <a:latin typeface="+mn-lt"/>
                <a:cs typeface="Calibri" panose="020F0502020204030204" pitchFamily="34" charset="0"/>
                <a:sym typeface="Arial"/>
              </a:rPr>
              <a:t>Main steps:</a:t>
            </a:r>
            <a:endParaRPr sz="1800" b="1" dirty="0">
              <a:solidFill>
                <a:schemeClr val="dk1"/>
              </a:solidFill>
              <a:latin typeface="+mn-lt"/>
              <a:cs typeface="Calibri" panose="020F0502020204030204" pitchFamily="34" charset="0"/>
            </a:endParaRPr>
          </a:p>
          <a:p>
            <a:pPr marL="533400" marR="0" lvl="0" indent="-533400" algn="l" rtl="0">
              <a:spcAft>
                <a:spcPts val="600"/>
              </a:spcAft>
              <a:buSzPct val="25000"/>
              <a:buNone/>
            </a:pPr>
            <a:r>
              <a:rPr lang="en-US" sz="1800" b="1" dirty="0">
                <a:solidFill>
                  <a:schemeClr val="dk1"/>
                </a:solidFill>
                <a:latin typeface="+mn-lt"/>
                <a:cs typeface="Calibri" panose="020F0502020204030204" pitchFamily="34" charset="0"/>
              </a:rPr>
              <a:t>1. </a:t>
            </a:r>
            <a:r>
              <a:rPr lang="en-US" sz="1800" dirty="0">
                <a:solidFill>
                  <a:schemeClr val="dk1"/>
                </a:solidFill>
                <a:latin typeface="+mn-lt"/>
                <a:cs typeface="Calibri" panose="020F0502020204030204" pitchFamily="34" charset="0"/>
              </a:rPr>
              <a:t>Data collection, formatting</a:t>
            </a:r>
          </a:p>
          <a:p>
            <a:pPr marL="533400" marR="0" lvl="0" indent="-533400" algn="l" rtl="0">
              <a:spcAft>
                <a:spcPts val="600"/>
              </a:spcAft>
              <a:buSzPct val="25000"/>
              <a:buNone/>
            </a:pPr>
            <a:r>
              <a:rPr lang="en-US" sz="1800" b="1" dirty="0">
                <a:solidFill>
                  <a:schemeClr val="dk1"/>
                </a:solidFill>
                <a:latin typeface="+mn-lt"/>
                <a:cs typeface="Calibri" panose="020F0502020204030204" pitchFamily="34" charset="0"/>
              </a:rPr>
              <a:t>2</a:t>
            </a:r>
            <a:r>
              <a:rPr lang="en-US" sz="1800" dirty="0">
                <a:solidFill>
                  <a:schemeClr val="dk1"/>
                </a:solidFill>
                <a:latin typeface="+mn-lt"/>
                <a:cs typeface="Calibri" panose="020F0502020204030204" pitchFamily="34" charset="0"/>
              </a:rPr>
              <a:t>. Examination of geospatial data, station cleanup</a:t>
            </a:r>
          </a:p>
          <a:p>
            <a:pPr marL="0" lvl="0" indent="0" rtl="0">
              <a:spcAft>
                <a:spcPts val="60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+mn-lt"/>
                <a:cs typeface="Calibri" panose="020F0502020204030204" pitchFamily="34" charset="0"/>
              </a:rPr>
              <a:t>3.</a:t>
            </a:r>
            <a:r>
              <a:rPr lang="en-US" sz="1800" dirty="0">
                <a:solidFill>
                  <a:schemeClr val="dk1"/>
                </a:solidFill>
                <a:latin typeface="+mn-lt"/>
                <a:cs typeface="Calibri" panose="020F0502020204030204" pitchFamily="34" charset="0"/>
              </a:rPr>
              <a:t> AMS extraction and quality control </a:t>
            </a:r>
          </a:p>
          <a:p>
            <a:pPr marL="0" lvl="0" indent="0" rtl="0">
              <a:spcAft>
                <a:spcPts val="60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+mn-lt"/>
                <a:cs typeface="Calibri" panose="020F0502020204030204" pitchFamily="34" charset="0"/>
              </a:rPr>
              <a:t>4</a:t>
            </a:r>
            <a:r>
              <a:rPr lang="en-US" sz="1800" dirty="0">
                <a:solidFill>
                  <a:schemeClr val="dk1"/>
                </a:solidFill>
                <a:latin typeface="+mn-lt"/>
                <a:cs typeface="Calibri" panose="020F0502020204030204" pitchFamily="34" charset="0"/>
              </a:rPr>
              <a:t>. Regionalization</a:t>
            </a:r>
          </a:p>
          <a:p>
            <a:pPr lvl="0" rtl="0">
              <a:spcAft>
                <a:spcPts val="6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 b="1" dirty="0">
                <a:solidFill>
                  <a:schemeClr val="dk1"/>
                </a:solidFill>
                <a:latin typeface="+mn-lt"/>
                <a:cs typeface="Calibri" panose="020F0502020204030204" pitchFamily="34" charset="0"/>
              </a:rPr>
              <a:t>5</a:t>
            </a:r>
            <a:r>
              <a:rPr lang="en-US" sz="1800" dirty="0">
                <a:solidFill>
                  <a:schemeClr val="dk1"/>
                </a:solidFill>
                <a:latin typeface="+mn-lt"/>
                <a:cs typeface="Calibri" panose="020F0502020204030204" pitchFamily="34" charset="0"/>
              </a:rPr>
              <a:t>. Calculation of regional moments, distribution fitting                               </a:t>
            </a:r>
          </a:p>
          <a:p>
            <a:pPr lvl="0" rtl="0">
              <a:spcAft>
                <a:spcPts val="60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+mn-lt"/>
                <a:cs typeface="Calibri" panose="020F0502020204030204" pitchFamily="34" charset="0"/>
              </a:rPr>
              <a:t>6</a:t>
            </a:r>
            <a:r>
              <a:rPr lang="en-US" sz="1800" dirty="0">
                <a:solidFill>
                  <a:schemeClr val="dk1"/>
                </a:solidFill>
                <a:latin typeface="+mn-lt"/>
                <a:cs typeface="Calibri" panose="020F0502020204030204" pitchFamily="34" charset="0"/>
              </a:rPr>
              <a:t>. Derivation of DDF curves and confidence limits </a:t>
            </a:r>
          </a:p>
          <a:p>
            <a:pPr lvl="0" rtl="0">
              <a:spcAft>
                <a:spcPts val="60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+mn-lt"/>
                <a:cs typeface="Calibri" panose="020F0502020204030204" pitchFamily="34" charset="0"/>
              </a:rPr>
              <a:t>7.</a:t>
            </a:r>
            <a:r>
              <a:rPr lang="en-US" sz="1800" dirty="0">
                <a:solidFill>
                  <a:schemeClr val="dk1"/>
                </a:solidFill>
                <a:latin typeface="+mn-lt"/>
                <a:cs typeface="Calibri" panose="020F0502020204030204" pitchFamily="34" charset="0"/>
              </a:rPr>
              <a:t> Interpolation (30 arc-sec grid) using PRISM statistical-geographic approach</a:t>
            </a:r>
          </a:p>
          <a:p>
            <a:pPr lvl="0" rtl="0">
              <a:spcAft>
                <a:spcPts val="6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 b="1" dirty="0">
                <a:solidFill>
                  <a:schemeClr val="dk1"/>
                </a:solidFill>
                <a:latin typeface="+mn-lt"/>
                <a:cs typeface="Calibri" panose="020F0502020204030204" pitchFamily="34" charset="0"/>
              </a:rPr>
              <a:t>8</a:t>
            </a:r>
            <a:r>
              <a:rPr lang="en-US" sz="1800" dirty="0">
                <a:solidFill>
                  <a:schemeClr val="dk1"/>
                </a:solidFill>
                <a:latin typeface="+mn-lt"/>
                <a:cs typeface="Calibri" panose="020F0502020204030204" pitchFamily="34" charset="0"/>
              </a:rPr>
              <a:t>. Peer review  and revision</a:t>
            </a:r>
          </a:p>
          <a:p>
            <a:pPr lvl="0" rtl="0">
              <a:spcAft>
                <a:spcPts val="6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 b="1" dirty="0">
                <a:solidFill>
                  <a:schemeClr val="dk1"/>
                </a:solidFill>
                <a:latin typeface="+mn-lt"/>
                <a:cs typeface="Calibri" panose="020F0502020204030204" pitchFamily="34" charset="0"/>
              </a:rPr>
              <a:t>9. </a:t>
            </a:r>
            <a:r>
              <a:rPr lang="en-US" sz="1800" dirty="0">
                <a:solidFill>
                  <a:schemeClr val="dk1"/>
                </a:solidFill>
                <a:latin typeface="+mn-lt"/>
                <a:cs typeface="Calibri" panose="020F0502020204030204" pitchFamily="34" charset="0"/>
              </a:rPr>
              <a:t>Development of supplementary products</a:t>
            </a:r>
          </a:p>
          <a:p>
            <a:pPr lvl="0" rtl="0">
              <a:spcAft>
                <a:spcPts val="6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 b="1" dirty="0">
                <a:solidFill>
                  <a:schemeClr val="dk1"/>
                </a:solidFill>
                <a:latin typeface="+mn-lt"/>
                <a:cs typeface="Calibri" panose="020F0502020204030204" pitchFamily="34" charset="0"/>
              </a:rPr>
              <a:t>10. </a:t>
            </a:r>
            <a:r>
              <a:rPr lang="en-US" sz="1800" dirty="0">
                <a:solidFill>
                  <a:schemeClr val="dk1"/>
                </a:solidFill>
                <a:latin typeface="+mn-lt"/>
                <a:cs typeface="Calibri" panose="020F0502020204030204" pitchFamily="34" charset="0"/>
              </a:rPr>
              <a:t>Publication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E890F94-E9FB-40B1-9755-A57DDD1B9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9" t="22054" r="54981" b="24473"/>
          <a:stretch/>
        </p:blipFill>
        <p:spPr bwMode="auto">
          <a:xfrm>
            <a:off x="6216773" y="3889511"/>
            <a:ext cx="2438400" cy="2121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1F6F3B-8A42-41D9-8230-EC133507D602}"/>
              </a:ext>
            </a:extLst>
          </p:cNvPr>
          <p:cNvSpPr txBox="1"/>
          <p:nvPr/>
        </p:nvSpPr>
        <p:spPr>
          <a:xfrm>
            <a:off x="6755021" y="3246849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66FF"/>
                </a:solidFill>
                <a:latin typeface="+mn-lt"/>
                <a:cs typeface="Calibri" panose="020F0502020204030204" pitchFamily="34" charset="0"/>
              </a:rPr>
              <a:t>AMS series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88619F-63F4-48E2-B045-677F15017D7B}"/>
              </a:ext>
            </a:extLst>
          </p:cNvPr>
          <p:cNvSpPr txBox="1"/>
          <p:nvPr/>
        </p:nvSpPr>
        <p:spPr>
          <a:xfrm>
            <a:off x="6658504" y="5990327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66FF"/>
                </a:solidFill>
                <a:latin typeface="+mn-lt"/>
                <a:cs typeface="Calibri" panose="020F0502020204030204" pitchFamily="34" charset="0"/>
              </a:rPr>
              <a:t>Regionalization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52C4DE-FD74-4A1B-9126-4F823A0B8B84}"/>
              </a:ext>
            </a:extLst>
          </p:cNvPr>
          <p:cNvSpPr txBox="1"/>
          <p:nvPr/>
        </p:nvSpPr>
        <p:spPr>
          <a:xfrm>
            <a:off x="23814" y="6581001"/>
            <a:ext cx="9120186" cy="2769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i="1" dirty="0">
                <a:solidFill>
                  <a:schemeClr val="bg1">
                    <a:lumMod val="75000"/>
                  </a:schemeClr>
                </a:solidFill>
              </a:rPr>
              <a:t>S. Perica, NOAA/NWS/HDSC	Weather Conference, Danbury, 29 September 2018			              6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1F689D01-8861-4CD1-B648-70B206EC1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22"/>
            <a:ext cx="9144000" cy="68911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342900" indent="-342900">
              <a:lnSpc>
                <a:spcPct val="120000"/>
              </a:lnSpc>
              <a:defRPr/>
            </a:pP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  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NOAA Atlas 14 process</a:t>
            </a:r>
          </a:p>
        </p:txBody>
      </p:sp>
      <p:pic>
        <p:nvPicPr>
          <p:cNvPr id="15" name="Picture 2" descr="Explain_AMS">
            <a:extLst>
              <a:ext uri="{FF2B5EF4-FFF2-40B4-BE49-F238E27FC236}">
                <a16:creationId xmlns:a16="http://schemas.microsoft.com/office/drawing/2014/main" id="{6AD4ABC6-57B1-4095-85D2-79F01B02A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" t="4755" r="8081" b="54965"/>
          <a:stretch>
            <a:fillRect/>
          </a:stretch>
        </p:blipFill>
        <p:spPr bwMode="auto">
          <a:xfrm>
            <a:off x="5715000" y="1966528"/>
            <a:ext cx="3223042" cy="1266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52400" y="3673806"/>
            <a:ext cx="3150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+mn-lt"/>
                <a:cs typeface="Calibri" panose="020F0502020204030204" pitchFamily="34" charset="0"/>
              </a:rPr>
              <a:t>Regionalization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9" t="22054" r="54981" b="24473"/>
          <a:stretch/>
        </p:blipFill>
        <p:spPr bwMode="auto">
          <a:xfrm>
            <a:off x="607121" y="4111776"/>
            <a:ext cx="2722326" cy="236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dist1"/>
          <p:cNvPicPr>
            <a:picLocks noChangeAspect="1" noChangeArrowheads="1"/>
          </p:cNvPicPr>
          <p:nvPr/>
        </p:nvPicPr>
        <p:blipFill>
          <a:blip r:embed="rId4" cstate="print"/>
          <a:srcRect l="7726" t="2670" r="10056"/>
          <a:stretch>
            <a:fillRect/>
          </a:stretch>
        </p:blipFill>
        <p:spPr bwMode="auto">
          <a:xfrm>
            <a:off x="457200" y="1310482"/>
            <a:ext cx="3598602" cy="2150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D86F12-BE5A-4466-BA86-3F8D289DCB86}"/>
              </a:ext>
            </a:extLst>
          </p:cNvPr>
          <p:cNvSpPr txBox="1"/>
          <p:nvPr/>
        </p:nvSpPr>
        <p:spPr>
          <a:xfrm>
            <a:off x="23814" y="766611"/>
            <a:ext cx="3816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>
                <a:latin typeface="+mn-lt"/>
                <a:cs typeface="Calibri" panose="020F0502020204030204" pitchFamily="34" charset="0"/>
              </a:rPr>
              <a:t>Distribution fitting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CDE287-5DB9-4113-A7B3-71BE042B4A1D}"/>
              </a:ext>
            </a:extLst>
          </p:cNvPr>
          <p:cNvSpPr/>
          <p:nvPr/>
        </p:nvSpPr>
        <p:spPr>
          <a:xfrm>
            <a:off x="4393130" y="777291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>
                <a:latin typeface="+mn-lt"/>
                <a:cs typeface="Calibri" panose="020F0502020204030204" pitchFamily="34" charset="0"/>
              </a:rPr>
              <a:t>Interpolation</a:t>
            </a:r>
          </a:p>
          <a:p>
            <a:r>
              <a:rPr lang="en-US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39F9B2-5179-4DF3-B404-2F78D778B2CE}"/>
              </a:ext>
            </a:extLst>
          </p:cNvPr>
          <p:cNvSpPr/>
          <p:nvPr/>
        </p:nvSpPr>
        <p:spPr>
          <a:xfrm>
            <a:off x="4239927" y="3618447"/>
            <a:ext cx="487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+mn-lt"/>
                <a:cs typeface="Calibri" panose="020F0502020204030204" pitchFamily="34" charset="0"/>
              </a:rPr>
              <a:t>Smoothing &amp; consistency checks 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(spatially and across durations and frequencies)</a:t>
            </a:r>
          </a:p>
        </p:txBody>
      </p:sp>
      <p:pic>
        <p:nvPicPr>
          <p:cNvPr id="14" name="Shape 285">
            <a:extLst>
              <a:ext uri="{FF2B5EF4-FFF2-40B4-BE49-F238E27FC236}">
                <a16:creationId xmlns:a16="http://schemas.microsoft.com/office/drawing/2014/main" id="{D19D7FC4-DB44-4AC0-8B00-FAFCD9BBB44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714" t="6148" r="4750" b="4879"/>
          <a:stretch/>
        </p:blipFill>
        <p:spPr>
          <a:xfrm>
            <a:off x="4648200" y="1353638"/>
            <a:ext cx="2895599" cy="1853162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6" name="Shape 285">
            <a:extLst>
              <a:ext uri="{FF2B5EF4-FFF2-40B4-BE49-F238E27FC236}">
                <a16:creationId xmlns:a16="http://schemas.microsoft.com/office/drawing/2014/main" id="{ABF19F6B-323B-43E3-B0CA-C448AF63D05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1968" t="68047" r="38905" b="17177"/>
          <a:stretch/>
        </p:blipFill>
        <p:spPr>
          <a:xfrm>
            <a:off x="6857998" y="2067223"/>
            <a:ext cx="2133601" cy="104699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E05DF5-C830-4BCE-B31C-CDB9A411EF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316"/>
          <a:stretch/>
        </p:blipFill>
        <p:spPr>
          <a:xfrm>
            <a:off x="4876800" y="4326333"/>
            <a:ext cx="3862134" cy="2206511"/>
          </a:xfrm>
          <a:prstGeom prst="rect">
            <a:avLst/>
          </a:prstGeom>
        </p:spPr>
      </p:pic>
      <p:graphicFrame>
        <p:nvGraphicFramePr>
          <p:cNvPr id="17" name="Group 46">
            <a:extLst>
              <a:ext uri="{FF2B5EF4-FFF2-40B4-BE49-F238E27FC236}">
                <a16:creationId xmlns:a16="http://schemas.microsoft.com/office/drawing/2014/main" id="{B10712D6-1DB1-4072-B469-FC49592CF6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034608"/>
              </p:ext>
            </p:extLst>
          </p:nvPr>
        </p:nvGraphicFramePr>
        <p:xfrm>
          <a:off x="838200" y="1612831"/>
          <a:ext cx="1365276" cy="902863"/>
        </p:xfrm>
        <a:graphic>
          <a:graphicData uri="http://schemas.openxmlformats.org/drawingml/2006/table">
            <a:tbl>
              <a:tblPr/>
              <a:tblGrid>
                <a:gridCol w="635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2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57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ARI (years)</a:t>
                      </a:r>
                    </a:p>
                  </a:txBody>
                  <a:tcPr marT="45702" marB="45702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Potential PF range</a:t>
                      </a:r>
                    </a:p>
                  </a:txBody>
                  <a:tcPr marT="45702" marB="4570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5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 </a:t>
                      </a:r>
                    </a:p>
                  </a:txBody>
                  <a:tcPr marT="45702" marB="45702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11-13 in</a:t>
                      </a:r>
                    </a:p>
                  </a:txBody>
                  <a:tcPr marT="45702" marB="4570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5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1000  </a:t>
                      </a:r>
                    </a:p>
                  </a:txBody>
                  <a:tcPr marT="45702" marB="45702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13 -22 in</a:t>
                      </a:r>
                    </a:p>
                  </a:txBody>
                  <a:tcPr marT="45702" marB="45702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9ED7F35A-9531-488F-920A-53FC7B411E9E}"/>
              </a:ext>
            </a:extLst>
          </p:cNvPr>
          <p:cNvSpPr txBox="1"/>
          <p:nvPr/>
        </p:nvSpPr>
        <p:spPr>
          <a:xfrm>
            <a:off x="23814" y="6581001"/>
            <a:ext cx="9120186" cy="2769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i="1" dirty="0">
                <a:solidFill>
                  <a:schemeClr val="bg1">
                    <a:lumMod val="75000"/>
                  </a:schemeClr>
                </a:solidFill>
              </a:rPr>
              <a:t>S. Perica, NOAA/NWS/HDSC	Weather Conference, Danbury, 29 September 2018			              7</a:t>
            </a: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9BD0EE4C-2E42-4FF8-9E04-038B7FAF0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7273" y="28876"/>
            <a:ext cx="9144000" cy="68911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342900" indent="-342900">
              <a:lnSpc>
                <a:spcPct val="120000"/>
              </a:lnSpc>
              <a:defRPr/>
            </a:pP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  Major sources of errors - methods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F0521C-005D-4814-ADE7-4463BB294FCA}"/>
              </a:ext>
            </a:extLst>
          </p:cNvPr>
          <p:cNvSpPr txBox="1"/>
          <p:nvPr/>
        </p:nvSpPr>
        <p:spPr>
          <a:xfrm>
            <a:off x="7644865" y="1657111"/>
            <a:ext cx="1219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66FF"/>
                </a:solidFill>
              </a:rPr>
              <a:t>NA14-TP40</a:t>
            </a:r>
          </a:p>
        </p:txBody>
      </p:sp>
    </p:spTree>
    <p:extLst>
      <p:ext uri="{BB962C8B-B14F-4D97-AF65-F5344CB8AC3E}">
        <p14:creationId xmlns:p14="http://schemas.microsoft.com/office/powerpoint/2010/main" val="2146600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49114" y="772680"/>
            <a:ext cx="2415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>
                <a:latin typeface="+mn-lt"/>
                <a:cs typeface="Calibri" panose="020F0502020204030204" pitchFamily="34" charset="0"/>
              </a:rPr>
              <a:t>Record length 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9" t="6801" r="3961" b="782"/>
          <a:stretch/>
        </p:blipFill>
        <p:spPr>
          <a:xfrm>
            <a:off x="51746" y="1337171"/>
            <a:ext cx="3711688" cy="213974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481407" y="1186510"/>
            <a:ext cx="775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n latest years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2" t="41646" r="31136" b="24809"/>
          <a:stretch/>
        </p:blipFill>
        <p:spPr bwMode="auto">
          <a:xfrm>
            <a:off x="4987432" y="4250549"/>
            <a:ext cx="3661075" cy="1980961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Shape 209">
            <a:extLst>
              <a:ext uri="{FF2B5EF4-FFF2-40B4-BE49-F238E27FC236}">
                <a16:creationId xmlns:a16="http://schemas.microsoft.com/office/drawing/2014/main" id="{7B2BB0F5-A0C7-4CEF-A016-A61A6CDA2AC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8496" y="4194153"/>
            <a:ext cx="2248652" cy="224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224">
            <a:extLst>
              <a:ext uri="{FF2B5EF4-FFF2-40B4-BE49-F238E27FC236}">
                <a16:creationId xmlns:a16="http://schemas.microsoft.com/office/drawing/2014/main" id="{C0931FC0-EE06-4DA0-8242-22B429A2D0E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6214" t="8312" r="7559"/>
          <a:stretch/>
        </p:blipFill>
        <p:spPr>
          <a:xfrm>
            <a:off x="6096100" y="1449487"/>
            <a:ext cx="2716836" cy="155351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FA4D04-596F-4AD8-9A6B-C436BBBA44F3}"/>
              </a:ext>
            </a:extLst>
          </p:cNvPr>
          <p:cNvSpPr/>
          <p:nvPr/>
        </p:nvSpPr>
        <p:spPr>
          <a:xfrm>
            <a:off x="4800600" y="304002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i="1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1hr AMS for ITHACA, NY.  Hourly record extended 49 years through digitization; 100-yr estimate changed  from 1.6 to 2.5 in.</a:t>
            </a:r>
            <a:endParaRPr lang="en-US" sz="1200" dirty="0">
              <a:solidFill>
                <a:srgbClr val="0066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59DD9C-FDBC-4D3A-B240-209B99548100}"/>
              </a:ext>
            </a:extLst>
          </p:cNvPr>
          <p:cNvSpPr txBox="1"/>
          <p:nvPr/>
        </p:nvSpPr>
        <p:spPr>
          <a:xfrm>
            <a:off x="228600" y="3679471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>
                <a:latin typeface="+mn-lt"/>
                <a:cs typeface="Calibri" panose="020F0502020204030204" pitchFamily="34" charset="0"/>
              </a:rPr>
              <a:t>Spatial coverage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3FE65C-31F0-42F9-BE32-338E1B718F61}"/>
              </a:ext>
            </a:extLst>
          </p:cNvPr>
          <p:cNvSpPr txBox="1"/>
          <p:nvPr/>
        </p:nvSpPr>
        <p:spPr>
          <a:xfrm>
            <a:off x="4356373" y="3692189"/>
            <a:ext cx="2333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>
                <a:latin typeface="+mn-lt"/>
                <a:cs typeface="Calibri" panose="020F0502020204030204" pitchFamily="34" charset="0"/>
              </a:rPr>
              <a:t>Quality control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E4A8B6-9316-4AEB-BF13-8CB716F204D3}"/>
              </a:ext>
            </a:extLst>
          </p:cNvPr>
          <p:cNvSpPr/>
          <p:nvPr/>
        </p:nvSpPr>
        <p:spPr>
          <a:xfrm>
            <a:off x="5098604" y="6257391"/>
            <a:ext cx="35499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i="1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 low outlier reduced 100-year estimate ~35%.</a:t>
            </a:r>
            <a:endParaRPr lang="en-US" sz="1200" dirty="0">
              <a:solidFill>
                <a:srgbClr val="0066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6FB142-B24A-41FA-BDB4-C352F544A5C9}"/>
              </a:ext>
            </a:extLst>
          </p:cNvPr>
          <p:cNvSpPr txBox="1"/>
          <p:nvPr/>
        </p:nvSpPr>
        <p:spPr>
          <a:xfrm>
            <a:off x="579632" y="1444798"/>
            <a:ext cx="1981200" cy="304800"/>
          </a:xfrm>
          <a:prstGeom prst="rect">
            <a:avLst/>
          </a:prstGeom>
          <a:solidFill>
            <a:schemeClr val="l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100-yr range: 6.6 – 17 in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73E512-D30B-4DD6-A559-D1F3589F7340}"/>
              </a:ext>
            </a:extLst>
          </p:cNvPr>
          <p:cNvSpPr txBox="1"/>
          <p:nvPr/>
        </p:nvSpPr>
        <p:spPr>
          <a:xfrm>
            <a:off x="5441697" y="4517279"/>
            <a:ext cx="1797303" cy="307777"/>
          </a:xfrm>
          <a:prstGeom prst="rect">
            <a:avLst/>
          </a:prstGeom>
          <a:solidFill>
            <a:schemeClr val="l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100-yr:  3.1 vs 4.8 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A49B39-3925-4744-A2D4-2FA961F75FDB}"/>
              </a:ext>
            </a:extLst>
          </p:cNvPr>
          <p:cNvSpPr txBox="1"/>
          <p:nvPr/>
        </p:nvSpPr>
        <p:spPr>
          <a:xfrm>
            <a:off x="23814" y="6560272"/>
            <a:ext cx="9120186" cy="2769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i="1" dirty="0">
                <a:solidFill>
                  <a:schemeClr val="bg1">
                    <a:lumMod val="75000"/>
                  </a:schemeClr>
                </a:solidFill>
              </a:rPr>
              <a:t>S. Perica, NOAA/NWS/HDSC	Weather Conference, Danbury, 29 September 2018			              8</a:t>
            </a: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0A476F3F-CD0C-4C3A-97F5-5E9EDF65F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7273" y="28876"/>
            <a:ext cx="9144000" cy="68911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342900" indent="-342900">
              <a:lnSpc>
                <a:spcPct val="120000"/>
              </a:lnSpc>
              <a:defRPr/>
            </a:pP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  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Major sources of errors - data</a:t>
            </a:r>
          </a:p>
        </p:txBody>
      </p:sp>
      <p:pic>
        <p:nvPicPr>
          <p:cNvPr id="26" name="Shape 225">
            <a:extLst>
              <a:ext uri="{FF2B5EF4-FFF2-40B4-BE49-F238E27FC236}">
                <a16:creationId xmlns:a16="http://schemas.microsoft.com/office/drawing/2014/main" id="{636A93DF-F335-4076-AB8F-3E0AE752971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6978" t="4282" r="7847"/>
          <a:stretch/>
        </p:blipFill>
        <p:spPr>
          <a:xfrm>
            <a:off x="4572000" y="915947"/>
            <a:ext cx="3085435" cy="132714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7353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1D3514-9599-4AAB-9EA2-E01E792CF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3505200"/>
            <a:ext cx="3167367" cy="2375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AD7969-5434-48E7-8E13-84C70DFA9D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46" t="1" r="6816" b="1729"/>
          <a:stretch/>
        </p:blipFill>
        <p:spPr>
          <a:xfrm>
            <a:off x="469919" y="3505200"/>
            <a:ext cx="3936961" cy="23150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3C3BA1-EE32-46C6-9F8A-A1967C8D1EE6}"/>
              </a:ext>
            </a:extLst>
          </p:cNvPr>
          <p:cNvSpPr txBox="1"/>
          <p:nvPr/>
        </p:nvSpPr>
        <p:spPr>
          <a:xfrm>
            <a:off x="23814" y="6581001"/>
            <a:ext cx="9120186" cy="2769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i="1" dirty="0">
                <a:solidFill>
                  <a:schemeClr val="bg1">
                    <a:lumMod val="75000"/>
                  </a:schemeClr>
                </a:solidFill>
              </a:rPr>
              <a:t>S. Perica, NOAA/NWS/HDSC	Weather Conference, Danbury, 29 September 2018			              9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014FFEE-9A9D-455C-B102-6F06A643C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7273" y="28876"/>
            <a:ext cx="9144000" cy="68911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342900" indent="-342900">
              <a:lnSpc>
                <a:spcPct val="120000"/>
              </a:lnSpc>
              <a:defRPr/>
            </a:pP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  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Impact of major storms on estimates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7F115F-90F3-44C6-9251-293FBE338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480" y="746090"/>
            <a:ext cx="4876800" cy="219528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ED740F3-B411-4851-BDA9-CD4AD070258A}"/>
              </a:ext>
            </a:extLst>
          </p:cNvPr>
          <p:cNvSpPr/>
          <p:nvPr/>
        </p:nvSpPr>
        <p:spPr>
          <a:xfrm>
            <a:off x="304800" y="5915216"/>
            <a:ext cx="4102080" cy="275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1200" i="1" kern="150" dirty="0">
                <a:solidFill>
                  <a:srgbClr val="0066FF"/>
                </a:solidFill>
                <a:latin typeface="+mn-lt"/>
                <a:ea typeface="Times New Roman" panose="02020603050405020304" pitchFamily="18" charset="0"/>
              </a:rPr>
              <a:t>24-hour frequency curves at Houston Hobby Airport. </a:t>
            </a:r>
            <a:endParaRPr lang="en-US" sz="1200" kern="150" dirty="0">
              <a:solidFill>
                <a:srgbClr val="0066FF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007846-981E-4341-B34F-2A41C91F7FE7}"/>
              </a:ext>
            </a:extLst>
          </p:cNvPr>
          <p:cNvSpPr/>
          <p:nvPr/>
        </p:nvSpPr>
        <p:spPr>
          <a:xfrm>
            <a:off x="4953000" y="5903184"/>
            <a:ext cx="3354991" cy="473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1200" i="1" kern="150" dirty="0">
                <a:solidFill>
                  <a:srgbClr val="0066FF"/>
                </a:solidFill>
                <a:latin typeface="+mn-lt"/>
                <a:ea typeface="Times New Roman" panose="02020603050405020304" pitchFamily="18" charset="0"/>
              </a:rPr>
              <a:t>Percent change in 100-year 24-hour  estimates (</a:t>
            </a:r>
            <a:r>
              <a:rPr lang="en-US" sz="1200" i="1" kern="150" dirty="0" err="1">
                <a:solidFill>
                  <a:srgbClr val="0066FF"/>
                </a:solidFill>
                <a:latin typeface="+mn-lt"/>
                <a:ea typeface="Times New Roman" panose="02020603050405020304" pitchFamily="18" charset="0"/>
              </a:rPr>
              <a:t>ver</a:t>
            </a:r>
            <a:r>
              <a:rPr lang="en-US" sz="1200" i="1" kern="150" dirty="0">
                <a:solidFill>
                  <a:srgbClr val="0066FF"/>
                </a:solidFill>
                <a:latin typeface="+mn-lt"/>
                <a:ea typeface="Times New Roman" panose="02020603050405020304" pitchFamily="18" charset="0"/>
              </a:rPr>
              <a:t> 1)  due to Hurricane Harvey.</a:t>
            </a:r>
            <a:endParaRPr lang="en-US" sz="1200" kern="150" dirty="0">
              <a:solidFill>
                <a:srgbClr val="0066FF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FE78F7-8183-4BDF-83B2-4153A227A469}"/>
              </a:ext>
            </a:extLst>
          </p:cNvPr>
          <p:cNvSpPr txBox="1"/>
          <p:nvPr/>
        </p:nvSpPr>
        <p:spPr>
          <a:xfrm>
            <a:off x="5842020" y="977275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Tropical storm Charley, 1998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2BD870-906C-48F0-8ADA-5DA8ACB7538C}"/>
              </a:ext>
            </a:extLst>
          </p:cNvPr>
          <p:cNvSpPr/>
          <p:nvPr/>
        </p:nvSpPr>
        <p:spPr>
          <a:xfrm>
            <a:off x="990600" y="2910120"/>
            <a:ext cx="6934200" cy="275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1200" i="1" kern="150" dirty="0">
                <a:solidFill>
                  <a:srgbClr val="0066FF"/>
                </a:solidFill>
                <a:latin typeface="+mj-lt"/>
                <a:ea typeface="Times New Roman" panose="02020603050405020304" pitchFamily="18" charset="0"/>
              </a:rPr>
              <a:t>Progression over the years in 24-hour frequency estimates at Del Rio Intl Ap station. </a:t>
            </a:r>
            <a:endParaRPr lang="en-US" sz="1200" i="1" kern="150" dirty="0">
              <a:solidFill>
                <a:srgbClr val="0066FF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605751"/>
      </p:ext>
    </p:extLst>
  </p:cSld>
  <p:clrMapOvr>
    <a:masterClrMapping/>
  </p:clrMapOvr>
</p:sld>
</file>

<file path=ppt/theme/theme1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4941</TotalTime>
  <Words>922</Words>
  <Application>Microsoft Office PowerPoint</Application>
  <PresentationFormat>On-screen Show (4:3)</PresentationFormat>
  <Paragraphs>212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Wingdings</vt:lpstr>
      <vt:lpstr>MS PGothic</vt:lpstr>
      <vt:lpstr>MS PGothic</vt:lpstr>
      <vt:lpstr>Times New Roman</vt:lpstr>
      <vt:lpstr>Arial Unicode MS</vt:lpstr>
      <vt:lpstr>Calibri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Sandra_Pavlovic</dc:creator>
  <cp:lastModifiedBy>Sanja Perica</cp:lastModifiedBy>
  <cp:revision>262</cp:revision>
  <cp:lastPrinted>2018-09-26T12:43:16Z</cp:lastPrinted>
  <dcterms:modified xsi:type="dcterms:W3CDTF">2018-09-26T12:49:35Z</dcterms:modified>
</cp:coreProperties>
</file>