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15" r:id="rId2"/>
    <p:sldId id="393" r:id="rId3"/>
    <p:sldId id="347" r:id="rId4"/>
    <p:sldId id="350" r:id="rId5"/>
    <p:sldId id="410" r:id="rId6"/>
    <p:sldId id="436" r:id="rId7"/>
    <p:sldId id="419" r:id="rId8"/>
    <p:sldId id="380" r:id="rId9"/>
    <p:sldId id="451" r:id="rId10"/>
    <p:sldId id="382" r:id="rId11"/>
    <p:sldId id="446" r:id="rId12"/>
    <p:sldId id="371" r:id="rId13"/>
    <p:sldId id="447" r:id="rId14"/>
    <p:sldId id="375" r:id="rId15"/>
    <p:sldId id="448" r:id="rId16"/>
    <p:sldId id="423" r:id="rId17"/>
    <p:sldId id="427" r:id="rId18"/>
    <p:sldId id="428" r:id="rId19"/>
    <p:sldId id="381" r:id="rId20"/>
    <p:sldId id="449" r:id="rId21"/>
    <p:sldId id="444" r:id="rId22"/>
    <p:sldId id="450" r:id="rId23"/>
    <p:sldId id="431" r:id="rId24"/>
    <p:sldId id="435" r:id="rId25"/>
    <p:sldId id="440" r:id="rId26"/>
    <p:sldId id="417" r:id="rId27"/>
    <p:sldId id="437" r:id="rId28"/>
    <p:sldId id="439" r:id="rId29"/>
    <p:sldId id="438" r:id="rId30"/>
    <p:sldId id="372" r:id="rId31"/>
    <p:sldId id="445" r:id="rId32"/>
    <p:sldId id="432" r:id="rId33"/>
    <p:sldId id="442" r:id="rId34"/>
    <p:sldId id="443" r:id="rId3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5" autoAdjust="0"/>
    <p:restoredTop sz="96374" autoAdjust="0"/>
  </p:normalViewPr>
  <p:slideViewPr>
    <p:cSldViewPr snapToGrid="0">
      <p:cViewPr varScale="1">
        <p:scale>
          <a:sx n="58" d="100"/>
          <a:sy n="58" d="100"/>
        </p:scale>
        <p:origin x="7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50"/>
    </p:cViewPr>
  </p:sorterViewPr>
  <p:notesViewPr>
    <p:cSldViewPr snapToGrid="0">
      <p:cViewPr varScale="1">
        <p:scale>
          <a:sx n="86" d="100"/>
          <a:sy n="86" d="100"/>
        </p:scale>
        <p:origin x="3840" y="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imsc\Desktop\Rutgers\1Q14%20Mesonet%20Data%20Update\Mesonet%20Paper%20Analyses\Sounding%20Observations\Sounding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/>
              <a:t>Wind Speed Profiles at Fort Dix, NJ</a:t>
            </a:r>
          </a:p>
        </c:rich>
      </c:tx>
      <c:layout>
        <c:manualLayout>
          <c:xMode val="edge"/>
          <c:yMode val="edge"/>
          <c:x val="0.22371526969298106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288514585897374"/>
          <c:y val="7.8964644679738225E-2"/>
          <c:w val="0.79859525500967043"/>
          <c:h val="0.77182940103761732"/>
        </c:manualLayout>
      </c:layout>
      <c:scatterChart>
        <c:scatterStyle val="lineMarker"/>
        <c:varyColors val="0"/>
        <c:ser>
          <c:idx val="0"/>
          <c:order val="0"/>
          <c:tx>
            <c:strRef>
              <c:f>'DIX VAD'!$E$1</c:f>
              <c:strCache>
                <c:ptCount val="1"/>
                <c:pt idx="0">
                  <c:v>VAD 12Z Oct 29</c:v>
                </c:pt>
              </c:strCache>
            </c:strRef>
          </c:tx>
          <c:marker>
            <c:symbol val="none"/>
          </c:marker>
          <c:xVal>
            <c:numRef>
              <c:f>'DIX VAD'!$E$4:$E$18</c:f>
              <c:numCache>
                <c:formatCode>0</c:formatCode>
                <c:ptCount val="15"/>
                <c:pt idx="0">
                  <c:v>4.6299960000000002</c:v>
                </c:pt>
                <c:pt idx="1">
                  <c:v>28.294420000000002</c:v>
                </c:pt>
                <c:pt idx="2">
                  <c:v>33.438859999999998</c:v>
                </c:pt>
                <c:pt idx="3">
                  <c:v>36.01108</c:v>
                </c:pt>
                <c:pt idx="4">
                  <c:v>36.01108</c:v>
                </c:pt>
                <c:pt idx="5">
                  <c:v>36.01108</c:v>
                </c:pt>
                <c:pt idx="6">
                  <c:v>33.438859999999998</c:v>
                </c:pt>
                <c:pt idx="7">
                  <c:v>33.438859999999998</c:v>
                </c:pt>
                <c:pt idx="8">
                  <c:v>33.438859999999998</c:v>
                </c:pt>
                <c:pt idx="9">
                  <c:v>33.438859999999998</c:v>
                </c:pt>
                <c:pt idx="10">
                  <c:v>33.438859999999998</c:v>
                </c:pt>
                <c:pt idx="11">
                  <c:v>30.86664</c:v>
                </c:pt>
                <c:pt idx="12">
                  <c:v>30.86664</c:v>
                </c:pt>
                <c:pt idx="13">
                  <c:v>30.86664</c:v>
                </c:pt>
                <c:pt idx="14">
                  <c:v>30.86664</c:v>
                </c:pt>
              </c:numCache>
            </c:numRef>
          </c:xVal>
          <c:yVal>
            <c:numRef>
              <c:f>'DIX VAD'!$B$4:$B$18</c:f>
              <c:numCache>
                <c:formatCode>#,##0</c:formatCode>
                <c:ptCount val="15"/>
                <c:pt idx="0">
                  <c:v>304.8</c:v>
                </c:pt>
                <c:pt idx="1">
                  <c:v>609.6</c:v>
                </c:pt>
                <c:pt idx="2">
                  <c:v>914.40000000000009</c:v>
                </c:pt>
                <c:pt idx="3">
                  <c:v>1219.2</c:v>
                </c:pt>
                <c:pt idx="4">
                  <c:v>1524</c:v>
                </c:pt>
                <c:pt idx="5">
                  <c:v>1828.8000000000002</c:v>
                </c:pt>
                <c:pt idx="6">
                  <c:v>2133.6</c:v>
                </c:pt>
                <c:pt idx="7">
                  <c:v>2438.4</c:v>
                </c:pt>
                <c:pt idx="8">
                  <c:v>2743.2000000000003</c:v>
                </c:pt>
                <c:pt idx="9">
                  <c:v>3048</c:v>
                </c:pt>
                <c:pt idx="10">
                  <c:v>3352.8</c:v>
                </c:pt>
                <c:pt idx="11">
                  <c:v>3657.6000000000004</c:v>
                </c:pt>
                <c:pt idx="12">
                  <c:v>3962.4</c:v>
                </c:pt>
                <c:pt idx="13">
                  <c:v>4267.2</c:v>
                </c:pt>
                <c:pt idx="14">
                  <c:v>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D9-4788-80E4-A32FCA8BDF95}"/>
            </c:ext>
          </c:extLst>
        </c:ser>
        <c:ser>
          <c:idx val="1"/>
          <c:order val="1"/>
          <c:tx>
            <c:strRef>
              <c:f>'DIX VAD'!$H$1</c:f>
              <c:strCache>
                <c:ptCount val="1"/>
                <c:pt idx="0">
                  <c:v>VAD 15Z Oct 29</c:v>
                </c:pt>
              </c:strCache>
            </c:strRef>
          </c:tx>
          <c:marker>
            <c:symbol val="none"/>
          </c:marker>
          <c:xVal>
            <c:numRef>
              <c:f>'DIX VAD'!$H$4:$H$18</c:f>
              <c:numCache>
                <c:formatCode>0</c:formatCode>
                <c:ptCount val="15"/>
                <c:pt idx="0">
                  <c:v>20.577760000000001</c:v>
                </c:pt>
                <c:pt idx="1">
                  <c:v>30.86664</c:v>
                </c:pt>
                <c:pt idx="2">
                  <c:v>36.01108</c:v>
                </c:pt>
                <c:pt idx="3">
                  <c:v>41.155520000000003</c:v>
                </c:pt>
                <c:pt idx="4">
                  <c:v>43.727740000000004</c:v>
                </c:pt>
                <c:pt idx="5">
                  <c:v>41.155520000000003</c:v>
                </c:pt>
                <c:pt idx="6">
                  <c:v>41.155520000000003</c:v>
                </c:pt>
                <c:pt idx="7">
                  <c:v>38.583300000000001</c:v>
                </c:pt>
                <c:pt idx="8">
                  <c:v>36.01108</c:v>
                </c:pt>
                <c:pt idx="9">
                  <c:v>33.438859999999998</c:v>
                </c:pt>
                <c:pt idx="10">
                  <c:v>33.438859999999998</c:v>
                </c:pt>
                <c:pt idx="11">
                  <c:v>33.438859999999998</c:v>
                </c:pt>
                <c:pt idx="12">
                  <c:v>33.438859999999998</c:v>
                </c:pt>
                <c:pt idx="13">
                  <c:v>33.438859999999998</c:v>
                </c:pt>
                <c:pt idx="14">
                  <c:v>33.438859999999998</c:v>
                </c:pt>
              </c:numCache>
            </c:numRef>
          </c:xVal>
          <c:yVal>
            <c:numRef>
              <c:f>'DIX VAD'!$B$4:$B$18</c:f>
              <c:numCache>
                <c:formatCode>#,##0</c:formatCode>
                <c:ptCount val="15"/>
                <c:pt idx="0">
                  <c:v>304.8</c:v>
                </c:pt>
                <c:pt idx="1">
                  <c:v>609.6</c:v>
                </c:pt>
                <c:pt idx="2">
                  <c:v>914.40000000000009</c:v>
                </c:pt>
                <c:pt idx="3">
                  <c:v>1219.2</c:v>
                </c:pt>
                <c:pt idx="4">
                  <c:v>1524</c:v>
                </c:pt>
                <c:pt idx="5">
                  <c:v>1828.8000000000002</c:v>
                </c:pt>
                <c:pt idx="6">
                  <c:v>2133.6</c:v>
                </c:pt>
                <c:pt idx="7">
                  <c:v>2438.4</c:v>
                </c:pt>
                <c:pt idx="8">
                  <c:v>2743.2000000000003</c:v>
                </c:pt>
                <c:pt idx="9">
                  <c:v>3048</c:v>
                </c:pt>
                <c:pt idx="10">
                  <c:v>3352.8</c:v>
                </c:pt>
                <c:pt idx="11">
                  <c:v>3657.6000000000004</c:v>
                </c:pt>
                <c:pt idx="12">
                  <c:v>3962.4</c:v>
                </c:pt>
                <c:pt idx="13">
                  <c:v>4267.2</c:v>
                </c:pt>
                <c:pt idx="14">
                  <c:v>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D9-4788-80E4-A32FCA8BDF95}"/>
            </c:ext>
          </c:extLst>
        </c:ser>
        <c:ser>
          <c:idx val="2"/>
          <c:order val="2"/>
          <c:tx>
            <c:strRef>
              <c:f>'DIX VAD'!$K$1</c:f>
              <c:strCache>
                <c:ptCount val="1"/>
                <c:pt idx="0">
                  <c:v>VAD 18Z Oct 29</c:v>
                </c:pt>
              </c:strCache>
            </c:strRef>
          </c:tx>
          <c:marker>
            <c:symbol val="none"/>
          </c:marker>
          <c:xVal>
            <c:numRef>
              <c:f>'DIX VAD'!$K$4:$K$18</c:f>
              <c:numCache>
                <c:formatCode>0</c:formatCode>
                <c:ptCount val="15"/>
                <c:pt idx="0">
                  <c:v>25.722200000000001</c:v>
                </c:pt>
                <c:pt idx="1">
                  <c:v>36.01108</c:v>
                </c:pt>
                <c:pt idx="2">
                  <c:v>43.727740000000004</c:v>
                </c:pt>
                <c:pt idx="3">
                  <c:v>48.87218</c:v>
                </c:pt>
                <c:pt idx="4">
                  <c:v>51.444400000000002</c:v>
                </c:pt>
                <c:pt idx="5">
                  <c:v>51.444400000000002</c:v>
                </c:pt>
                <c:pt idx="6">
                  <c:v>48.87218</c:v>
                </c:pt>
                <c:pt idx="7">
                  <c:v>48.87218</c:v>
                </c:pt>
                <c:pt idx="8">
                  <c:v>46.299959999999999</c:v>
                </c:pt>
                <c:pt idx="9">
                  <c:v>43.727740000000004</c:v>
                </c:pt>
                <c:pt idx="10">
                  <c:v>41.155520000000003</c:v>
                </c:pt>
                <c:pt idx="11">
                  <c:v>38.583300000000001</c:v>
                </c:pt>
                <c:pt idx="12">
                  <c:v>38.583300000000001</c:v>
                </c:pt>
                <c:pt idx="13">
                  <c:v>36.01108</c:v>
                </c:pt>
                <c:pt idx="14">
                  <c:v>36.01108</c:v>
                </c:pt>
              </c:numCache>
            </c:numRef>
          </c:xVal>
          <c:yVal>
            <c:numRef>
              <c:f>'DIX VAD'!$B$4:$B$18</c:f>
              <c:numCache>
                <c:formatCode>#,##0</c:formatCode>
                <c:ptCount val="15"/>
                <c:pt idx="0">
                  <c:v>304.8</c:v>
                </c:pt>
                <c:pt idx="1">
                  <c:v>609.6</c:v>
                </c:pt>
                <c:pt idx="2">
                  <c:v>914.40000000000009</c:v>
                </c:pt>
                <c:pt idx="3">
                  <c:v>1219.2</c:v>
                </c:pt>
                <c:pt idx="4">
                  <c:v>1524</c:v>
                </c:pt>
                <c:pt idx="5">
                  <c:v>1828.8000000000002</c:v>
                </c:pt>
                <c:pt idx="6">
                  <c:v>2133.6</c:v>
                </c:pt>
                <c:pt idx="7">
                  <c:v>2438.4</c:v>
                </c:pt>
                <c:pt idx="8">
                  <c:v>2743.2000000000003</c:v>
                </c:pt>
                <c:pt idx="9">
                  <c:v>3048</c:v>
                </c:pt>
                <c:pt idx="10">
                  <c:v>3352.8</c:v>
                </c:pt>
                <c:pt idx="11">
                  <c:v>3657.6000000000004</c:v>
                </c:pt>
                <c:pt idx="12">
                  <c:v>3962.4</c:v>
                </c:pt>
                <c:pt idx="13">
                  <c:v>4267.2</c:v>
                </c:pt>
                <c:pt idx="14">
                  <c:v>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D9-4788-80E4-A32FCA8BDF95}"/>
            </c:ext>
          </c:extLst>
        </c:ser>
        <c:ser>
          <c:idx val="3"/>
          <c:order val="3"/>
          <c:tx>
            <c:strRef>
              <c:f>'DIX VAD'!$N$1</c:f>
              <c:strCache>
                <c:ptCount val="1"/>
                <c:pt idx="0">
                  <c:v>VAD 21Z Oct 29</c:v>
                </c:pt>
              </c:strCache>
            </c:strRef>
          </c:tx>
          <c:spPr>
            <a:ln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'DIX VAD'!$N$4:$N$18</c:f>
              <c:numCache>
                <c:formatCode>0</c:formatCode>
                <c:ptCount val="15"/>
                <c:pt idx="0">
                  <c:v>28.294420000000002</c:v>
                </c:pt>
                <c:pt idx="1">
                  <c:v>38.583300000000001</c:v>
                </c:pt>
                <c:pt idx="2">
                  <c:v>43.727740000000004</c:v>
                </c:pt>
                <c:pt idx="3">
                  <c:v>46.299959999999999</c:v>
                </c:pt>
                <c:pt idx="4">
                  <c:v>46.299959999999999</c:v>
                </c:pt>
                <c:pt idx="5">
                  <c:v>43.727740000000004</c:v>
                </c:pt>
                <c:pt idx="6">
                  <c:v>43.727740000000004</c:v>
                </c:pt>
                <c:pt idx="7">
                  <c:v>46.299959999999999</c:v>
                </c:pt>
                <c:pt idx="8">
                  <c:v>38.583300000000001</c:v>
                </c:pt>
                <c:pt idx="9">
                  <c:v>30.86664</c:v>
                </c:pt>
                <c:pt idx="10">
                  <c:v>28.294420000000002</c:v>
                </c:pt>
                <c:pt idx="11">
                  <c:v>33.438859999999998</c:v>
                </c:pt>
                <c:pt idx="12">
                  <c:v>30.86664</c:v>
                </c:pt>
                <c:pt idx="13">
                  <c:v>30.86664</c:v>
                </c:pt>
                <c:pt idx="14">
                  <c:v>30.86664</c:v>
                </c:pt>
              </c:numCache>
            </c:numRef>
          </c:xVal>
          <c:yVal>
            <c:numRef>
              <c:f>'DIX VAD'!$B$4:$B$18</c:f>
              <c:numCache>
                <c:formatCode>#,##0</c:formatCode>
                <c:ptCount val="15"/>
                <c:pt idx="0">
                  <c:v>304.8</c:v>
                </c:pt>
                <c:pt idx="1">
                  <c:v>609.6</c:v>
                </c:pt>
                <c:pt idx="2">
                  <c:v>914.40000000000009</c:v>
                </c:pt>
                <c:pt idx="3">
                  <c:v>1219.2</c:v>
                </c:pt>
                <c:pt idx="4">
                  <c:v>1524</c:v>
                </c:pt>
                <c:pt idx="5">
                  <c:v>1828.8000000000002</c:v>
                </c:pt>
                <c:pt idx="6">
                  <c:v>2133.6</c:v>
                </c:pt>
                <c:pt idx="7">
                  <c:v>2438.4</c:v>
                </c:pt>
                <c:pt idx="8">
                  <c:v>2743.2000000000003</c:v>
                </c:pt>
                <c:pt idx="9">
                  <c:v>3048</c:v>
                </c:pt>
                <c:pt idx="10">
                  <c:v>3352.8</c:v>
                </c:pt>
                <c:pt idx="11">
                  <c:v>3657.6000000000004</c:v>
                </c:pt>
                <c:pt idx="12">
                  <c:v>3962.4</c:v>
                </c:pt>
                <c:pt idx="13">
                  <c:v>4267.2</c:v>
                </c:pt>
                <c:pt idx="14">
                  <c:v>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DD9-4788-80E4-A32FCA8BDF95}"/>
            </c:ext>
          </c:extLst>
        </c:ser>
        <c:ser>
          <c:idx val="4"/>
          <c:order val="4"/>
          <c:tx>
            <c:strRef>
              <c:f>'DIX VAD'!$AC$1</c:f>
              <c:strCache>
                <c:ptCount val="1"/>
                <c:pt idx="0">
                  <c:v>VAD 00Z Oct 30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'DIX VAD'!$Q$4:$Q$11</c:f>
              <c:numCache>
                <c:formatCode>0</c:formatCode>
                <c:ptCount val="8"/>
                <c:pt idx="0">
                  <c:v>25.722200000000001</c:v>
                </c:pt>
                <c:pt idx="1">
                  <c:v>36.01108</c:v>
                </c:pt>
                <c:pt idx="2">
                  <c:v>33.438859999999998</c:v>
                </c:pt>
                <c:pt idx="3">
                  <c:v>33.438859999999998</c:v>
                </c:pt>
                <c:pt idx="4">
                  <c:v>30.86664</c:v>
                </c:pt>
                <c:pt idx="5">
                  <c:v>25.722200000000001</c:v>
                </c:pt>
                <c:pt idx="6">
                  <c:v>25.722200000000001</c:v>
                </c:pt>
                <c:pt idx="7">
                  <c:v>18.00554</c:v>
                </c:pt>
              </c:numCache>
            </c:numRef>
          </c:xVal>
          <c:yVal>
            <c:numRef>
              <c:f>'DIX VAD'!$B$4:$B$11</c:f>
              <c:numCache>
                <c:formatCode>#,##0</c:formatCode>
                <c:ptCount val="8"/>
                <c:pt idx="0">
                  <c:v>304.8</c:v>
                </c:pt>
                <c:pt idx="1">
                  <c:v>609.6</c:v>
                </c:pt>
                <c:pt idx="2">
                  <c:v>914.40000000000009</c:v>
                </c:pt>
                <c:pt idx="3">
                  <c:v>1219.2</c:v>
                </c:pt>
                <c:pt idx="4">
                  <c:v>1524</c:v>
                </c:pt>
                <c:pt idx="5">
                  <c:v>1828.8000000000002</c:v>
                </c:pt>
                <c:pt idx="6">
                  <c:v>2133.6</c:v>
                </c:pt>
                <c:pt idx="7">
                  <c:v>2438.4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DD9-4788-80E4-A32FCA8BD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29216"/>
        <c:axId val="109931136"/>
      </c:scatterChart>
      <c:valAx>
        <c:axId val="109929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/>
                  <a:t>Wind Speed (m/s)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09931136"/>
        <c:crosses val="autoZero"/>
        <c:crossBetween val="midCat"/>
      </c:valAx>
      <c:valAx>
        <c:axId val="1099311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 b="0"/>
                </a:pPr>
                <a:r>
                  <a:rPr lang="en-US" sz="2400" b="0"/>
                  <a:t>Elevation Above Ground (m)</a:t>
                </a:r>
              </a:p>
            </c:rich>
          </c:tx>
          <c:layout>
            <c:manualLayout>
              <c:xMode val="edge"/>
              <c:yMode val="edge"/>
              <c:x val="3.5550006415038766E-4"/>
              <c:y val="0.10139357355914001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09929216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9044438398996413"/>
          <c:y val="0.10102772162456354"/>
          <c:w val="0.30364472208626581"/>
          <c:h val="0.25874119415503943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2" y="1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CC7BE76D-2CF1-4F35-AC05-0A7D99D9B53E}" type="datetimeFigureOut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669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2" y="8772669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C10E7624-8712-43DC-A991-0B536E9A2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2" y="1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/>
          <a:lstStyle>
            <a:lvl1pPr algn="r">
              <a:defRPr sz="1200"/>
            </a:lvl1pPr>
          </a:lstStyle>
          <a:p>
            <a:fld id="{B40A08E6-B956-4E18-9AD6-B2A1C26A491B}" type="datetimeFigureOut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5" rIns="92474" bIns="462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4" tIns="46235" rIns="92474" bIns="462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669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2" y="8772669"/>
            <a:ext cx="3011699" cy="461804"/>
          </a:xfrm>
          <a:prstGeom prst="rect">
            <a:avLst/>
          </a:prstGeom>
        </p:spPr>
        <p:txBody>
          <a:bodyPr vert="horz" lIns="92474" tIns="46235" rIns="92474" bIns="46235" rtlCol="0" anchor="b"/>
          <a:lstStyle>
            <a:lvl1pPr algn="r">
              <a:defRPr sz="1200"/>
            </a:lvl1pPr>
          </a:lstStyle>
          <a:p>
            <a:fld id="{48F4748B-7756-4BF2-9EE3-762EF4388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this picture in mind as we proceed.</a:t>
            </a:r>
          </a:p>
          <a:p>
            <a:endParaRPr lang="en-US" b="1" dirty="0"/>
          </a:p>
          <a:p>
            <a:r>
              <a:rPr lang="en-US" b="1" dirty="0"/>
              <a:t>Flooding,</a:t>
            </a:r>
            <a:r>
              <a:rPr lang="en-US" dirty="0"/>
              <a:t> as we all know, caused most of the deaths and destruction by Sandy.</a:t>
            </a:r>
          </a:p>
          <a:p>
            <a:r>
              <a:rPr lang="en-US" dirty="0"/>
              <a:t>But wind-downed trees caused massive, long-duration power outages.</a:t>
            </a:r>
          </a:p>
          <a:p>
            <a:r>
              <a:rPr lang="en-US" dirty="0"/>
              <a:t>This work is about simulated and observed </a:t>
            </a:r>
            <a:r>
              <a:rPr lang="en-US" b="1" dirty="0"/>
              <a:t>winds</a:t>
            </a:r>
            <a:r>
              <a:rPr lang="en-US" dirty="0"/>
              <a:t> during Sandy.</a:t>
            </a:r>
          </a:p>
          <a:p>
            <a:endParaRPr lang="en-US" dirty="0"/>
          </a:p>
          <a:p>
            <a:r>
              <a:rPr lang="en-US" dirty="0"/>
              <a:t>And we’re in an LES session, so hopefully,</a:t>
            </a:r>
          </a:p>
          <a:p>
            <a:r>
              <a:rPr lang="en-US" dirty="0"/>
              <a:t>what I learn this afternoon will be a nice springboard for launching </a:t>
            </a:r>
            <a:r>
              <a:rPr lang="en-US" b="1" dirty="0"/>
              <a:t>our own </a:t>
            </a:r>
            <a:r>
              <a:rPr lang="en-US" dirty="0"/>
              <a:t>LES study.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387136"/>
            <a:ext cx="5734367" cy="4156234"/>
          </a:xfrm>
        </p:spPr>
        <p:txBody>
          <a:bodyPr>
            <a:normAutofit/>
          </a:bodyPr>
          <a:lstStyle/>
          <a:p>
            <a:r>
              <a:rPr lang="en-US" dirty="0"/>
              <a:t>Rolls are manifested in radar reflectivity images as alternating lines of enhanced and diminished rainfall intensity.</a:t>
            </a:r>
          </a:p>
          <a:p>
            <a:endParaRPr lang="en-US" dirty="0"/>
          </a:p>
          <a:p>
            <a:r>
              <a:rPr lang="en-US" dirty="0"/>
              <a:t>Rapid asymmetry loss is caused by storm entering region of cold water and air at 6 hours before landfall.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Details may differ, but similar structures exist in both.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yellow and green arc </a:t>
            </a:r>
            <a:r>
              <a:rPr lang="en-US" dirty="0"/>
              <a:t>in the SW quadrant is</a:t>
            </a:r>
          </a:p>
          <a:p>
            <a:r>
              <a:rPr lang="en-US" dirty="0"/>
              <a:t>deep convection ahead of the SW-ward moving warm front.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blue and green swath </a:t>
            </a:r>
            <a:r>
              <a:rPr lang="en-US" dirty="0"/>
              <a:t>in the center is</a:t>
            </a:r>
          </a:p>
          <a:p>
            <a:r>
              <a:rPr lang="en-US" dirty="0"/>
              <a:t>shallow precipitation within the warm, moist air.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light blue arc </a:t>
            </a:r>
            <a:r>
              <a:rPr lang="en-US" dirty="0"/>
              <a:t>in the left image along the coast is</a:t>
            </a:r>
          </a:p>
          <a:p>
            <a:r>
              <a:rPr lang="en-US" dirty="0"/>
              <a:t>the leading edge of the cool intrusion.</a:t>
            </a:r>
          </a:p>
          <a:p>
            <a:endParaRPr lang="en-US" dirty="0"/>
          </a:p>
          <a:p>
            <a:r>
              <a:rPr lang="en-US" dirty="0"/>
              <a:t>Note the near-linear bands.</a:t>
            </a:r>
          </a:p>
          <a:p>
            <a:r>
              <a:rPr lang="en-US" dirty="0"/>
              <a:t>Let’s look at these more closely in the radar base velocity imagery.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vortices vary 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Spacing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Orientation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Propagation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Here’s a look at radar base velocity.</a:t>
            </a:r>
          </a:p>
          <a:p>
            <a:endParaRPr lang="en-US" dirty="0"/>
          </a:p>
          <a:p>
            <a:r>
              <a:rPr lang="en-US" b="1" dirty="0"/>
              <a:t>[play video]</a:t>
            </a:r>
          </a:p>
          <a:p>
            <a:endParaRPr lang="en-US" dirty="0"/>
          </a:p>
          <a:p>
            <a:r>
              <a:rPr lang="en-US" dirty="0"/>
              <a:t>Green is flow </a:t>
            </a:r>
            <a:r>
              <a:rPr lang="en-US" b="1" dirty="0"/>
              <a:t>toward</a:t>
            </a:r>
            <a:r>
              <a:rPr lang="en-US" dirty="0"/>
              <a:t> the radar and red is </a:t>
            </a:r>
            <a:r>
              <a:rPr lang="en-US" b="1" dirty="0"/>
              <a:t>away</a:t>
            </a:r>
            <a:r>
              <a:rPr lang="en-US" dirty="0"/>
              <a:t> from it.</a:t>
            </a:r>
          </a:p>
          <a:p>
            <a:endParaRPr lang="en-US" dirty="0"/>
          </a:p>
          <a:p>
            <a:r>
              <a:rPr lang="en-US" dirty="0"/>
              <a:t>These wind structures are similar to what we would expect from </a:t>
            </a:r>
            <a:r>
              <a:rPr lang="en-US" b="1" dirty="0"/>
              <a:t>roll vortices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Around 23Z there is an orientation change in the features over northern NJ.</a:t>
            </a:r>
          </a:p>
          <a:p>
            <a:endParaRPr lang="en-US" dirty="0"/>
          </a:p>
          <a:p>
            <a:r>
              <a:rPr lang="en-US" dirty="0"/>
              <a:t>We also see evidence of roll vortices in </a:t>
            </a:r>
            <a:r>
              <a:rPr lang="en-US" b="1" dirty="0"/>
              <a:t>WRF</a:t>
            </a:r>
            <a:r>
              <a:rPr lang="en-US" dirty="0"/>
              <a:t> – in its vertical velocity fields.</a:t>
            </a:r>
          </a:p>
          <a:p>
            <a:endParaRPr lang="en-US" dirty="0"/>
          </a:p>
          <a:p>
            <a:r>
              <a:rPr lang="en-US" dirty="0"/>
              <a:t>Vortices often propagate normal to their axis.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shows the roll vortex stages in radial velocity imagery.</a:t>
            </a:r>
          </a:p>
          <a:p>
            <a:endParaRPr lang="en-US" dirty="0"/>
          </a:p>
          <a:p>
            <a:r>
              <a:rPr lang="en-US" dirty="0"/>
              <a:t>These are snapshots every few hours before and after landfall.</a:t>
            </a:r>
          </a:p>
          <a:p>
            <a:endParaRPr lang="en-US" dirty="0"/>
          </a:p>
          <a:p>
            <a:r>
              <a:rPr lang="en-US" dirty="0"/>
              <a:t>And they use a color scheme which resolves the roll features better.</a:t>
            </a:r>
          </a:p>
          <a:p>
            <a:endParaRPr lang="en-US" dirty="0"/>
          </a:p>
          <a:p>
            <a:r>
              <a:rPr lang="en-US" dirty="0"/>
              <a:t>They show how roll locations, sizes and orientation changes during landfall period.</a:t>
            </a:r>
          </a:p>
          <a:p>
            <a:endParaRPr lang="en-US" dirty="0"/>
          </a:p>
          <a:p>
            <a:r>
              <a:rPr lang="en-US" dirty="0"/>
              <a:t>We are now going to zoom into a series of rolls that overlie the Delaware River near Easton, PA to see what we can learn from the radial velocity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84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 vortices have different spacing and orientation.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is WRF vertical velocity at 1 km.</a:t>
            </a:r>
          </a:p>
          <a:p>
            <a:endParaRPr lang="en-US" dirty="0"/>
          </a:p>
          <a:p>
            <a:r>
              <a:rPr lang="en-US" b="1" dirty="0"/>
              <a:t>Red</a:t>
            </a:r>
            <a:r>
              <a:rPr lang="en-US" dirty="0"/>
              <a:t> is upward motion and </a:t>
            </a:r>
            <a:r>
              <a:rPr lang="en-US" b="1" dirty="0"/>
              <a:t>blue</a:t>
            </a:r>
            <a:r>
              <a:rPr lang="en-US" dirty="0"/>
              <a:t> is downward.</a:t>
            </a:r>
          </a:p>
          <a:p>
            <a:endParaRPr lang="en-US" dirty="0"/>
          </a:p>
          <a:p>
            <a:r>
              <a:rPr lang="en-US" dirty="0"/>
              <a:t>These features have wavelengths of about 12 km,</a:t>
            </a:r>
          </a:p>
          <a:p>
            <a:r>
              <a:rPr lang="en-US" dirty="0"/>
              <a:t>which is about the same as those seen in the radar.</a:t>
            </a:r>
          </a:p>
          <a:p>
            <a:endParaRPr lang="en-US" dirty="0"/>
          </a:p>
          <a:p>
            <a:r>
              <a:rPr lang="en-US" dirty="0"/>
              <a:t>We also see signatures with shorter wavelengths,</a:t>
            </a:r>
          </a:p>
          <a:p>
            <a:r>
              <a:rPr lang="en-US" dirty="0"/>
              <a:t>which were </a:t>
            </a:r>
            <a:r>
              <a:rPr lang="en-US" b="1" dirty="0"/>
              <a:t>not</a:t>
            </a:r>
            <a:r>
              <a:rPr lang="en-US" dirty="0"/>
              <a:t> seen in radar imagery.</a:t>
            </a:r>
          </a:p>
          <a:p>
            <a:endParaRPr lang="en-US" dirty="0"/>
          </a:p>
          <a:p>
            <a:r>
              <a:rPr lang="en-US" dirty="0"/>
              <a:t>Elevations for wind speed are 200, 300, 400, 500, 600, 700, 1500, 2500 and 3500 m</a:t>
            </a:r>
          </a:p>
          <a:p>
            <a:r>
              <a:rPr lang="en-US" dirty="0"/>
              <a:t>Here is an upward sweep from 500 to 3500 meters.</a:t>
            </a:r>
          </a:p>
          <a:p>
            <a:endParaRPr lang="en-US" dirty="0"/>
          </a:p>
          <a:p>
            <a:r>
              <a:rPr lang="en-US" b="1" dirty="0"/>
              <a:t>[play video]</a:t>
            </a:r>
          </a:p>
          <a:p>
            <a:endParaRPr lang="en-US" dirty="0"/>
          </a:p>
          <a:p>
            <a:r>
              <a:rPr lang="en-US" dirty="0"/>
              <a:t>Note how the rolls reflect terrain shape at low elevations,</a:t>
            </a:r>
          </a:p>
          <a:p>
            <a:r>
              <a:rPr lang="en-US" dirty="0"/>
              <a:t>But become more regular at higher elevations.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saw evidence of roll-like motion in radar data, but what does model show?</a:t>
            </a:r>
          </a:p>
          <a:p>
            <a:endParaRPr lang="en-US" dirty="0"/>
          </a:p>
          <a:p>
            <a:r>
              <a:rPr lang="en-US" dirty="0"/>
              <a:t>Small arrows on cross section plane represent roll circulations.</a:t>
            </a:r>
          </a:p>
          <a:p>
            <a:endParaRPr lang="en-US" dirty="0"/>
          </a:p>
          <a:p>
            <a:r>
              <a:rPr lang="en-US" dirty="0"/>
              <a:t>Rolls themselves propagate horizontally.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59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 speed fluctuation period is 5-10 minutes, with largest variability at Allentown.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10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5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by discussing treefall.</a:t>
            </a:r>
          </a:p>
          <a:p>
            <a:endParaRPr lang="en-US" dirty="0"/>
          </a:p>
          <a:p>
            <a:r>
              <a:rPr lang="en-US" dirty="0"/>
              <a:t>Then spent most of the time talking about roll vortices.</a:t>
            </a:r>
          </a:p>
          <a:p>
            <a:endParaRPr lang="en-US" dirty="0"/>
          </a:p>
          <a:p>
            <a:r>
              <a:rPr lang="en-US" dirty="0"/>
              <a:t>Now let’s wrap up by returning to treefall.</a:t>
            </a:r>
          </a:p>
          <a:p>
            <a:endParaRPr lang="en-US" dirty="0"/>
          </a:p>
          <a:p>
            <a:r>
              <a:rPr lang="en-US" dirty="0"/>
              <a:t>9/20/13 Google Earth images, 11 months after Sandy.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6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Sandy’s impacts are all too well known to us.</a:t>
            </a:r>
          </a:p>
          <a:p>
            <a:endParaRPr lang="en-US" dirty="0"/>
          </a:p>
          <a:p>
            <a:r>
              <a:rPr lang="en-US" dirty="0"/>
              <a:t>Key impacts: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72 direct fatalities.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$70 B total economic damage.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8.5 M customers lost power, some for weeks.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650,000 homes damaged or destroyed.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12.5 feet maximum storm surge.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46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02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4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 is made possible by the hi-res mesonet </a:t>
            </a:r>
            <a:r>
              <a:rPr lang="en-US" b="1" dirty="0"/>
              <a:t>observations</a:t>
            </a:r>
            <a:r>
              <a:rPr lang="en-US" dirty="0"/>
              <a:t>,</a:t>
            </a:r>
          </a:p>
          <a:p>
            <a:r>
              <a:rPr lang="en-US" dirty="0"/>
              <a:t>and the hi-res WRF </a:t>
            </a:r>
            <a:r>
              <a:rPr lang="en-US" b="1" dirty="0"/>
              <a:t>simulation </a:t>
            </a:r>
            <a:r>
              <a:rPr lang="en-US" dirty="0"/>
              <a:t>of Sandy.</a:t>
            </a:r>
          </a:p>
          <a:p>
            <a:endParaRPr lang="en-US" dirty="0"/>
          </a:p>
          <a:p>
            <a:r>
              <a:rPr lang="en-US" dirty="0"/>
              <a:t>Fortunately, the NJ and DE mesonet stations continued to log winds throughout Sandy.</a:t>
            </a:r>
          </a:p>
          <a:p>
            <a:endParaRPr lang="en-US" dirty="0"/>
          </a:p>
          <a:p>
            <a:r>
              <a:rPr lang="en-US" dirty="0"/>
              <a:t>Fortunately also is that Mel Shapiro, Mark </a:t>
            </a:r>
            <a:r>
              <a:rPr lang="en-US" dirty="0" err="1"/>
              <a:t>Straka</a:t>
            </a:r>
            <a:r>
              <a:rPr lang="en-US" dirty="0"/>
              <a:t>, Pete Johnsen and Alan Norton </a:t>
            </a:r>
          </a:p>
          <a:p>
            <a:r>
              <a:rPr lang="en-US" dirty="0"/>
              <a:t>ran a 500-meter resolution WRF simulation of Sandy not long after Sandy struck – </a:t>
            </a:r>
          </a:p>
          <a:p>
            <a:r>
              <a:rPr lang="en-US" dirty="0"/>
              <a:t>and archived a lot of output – 43 Terabytes worth.</a:t>
            </a:r>
          </a:p>
          <a:p>
            <a:endParaRPr lang="en-US" dirty="0"/>
          </a:p>
          <a:p>
            <a:r>
              <a:rPr lang="en-US" dirty="0"/>
              <a:t>NCAR’s Dick Valent was instrumental in gaining access to this big data set for me.</a:t>
            </a:r>
          </a:p>
          <a:p>
            <a:endParaRPr lang="en-US" dirty="0"/>
          </a:p>
          <a:p>
            <a:r>
              <a:rPr lang="en-US" dirty="0"/>
              <a:t>And NCAR’s VAPOR visualization platform was vital for studying the hi-res WRF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shows the geographical scope of observation stations.</a:t>
            </a:r>
          </a:p>
          <a:p>
            <a:endParaRPr lang="en-US" dirty="0"/>
          </a:p>
          <a:p>
            <a:r>
              <a:rPr lang="en-US" dirty="0"/>
              <a:t>Dots are surface observations,</a:t>
            </a:r>
          </a:p>
          <a:p>
            <a:r>
              <a:rPr lang="en-US" dirty="0"/>
              <a:t>the 4 triangles are profile observations, and</a:t>
            </a:r>
          </a:p>
          <a:p>
            <a:r>
              <a:rPr lang="en-US" dirty="0"/>
              <a:t>the red line is Sandy’s best track from NHC.</a:t>
            </a:r>
          </a:p>
          <a:p>
            <a:endParaRPr lang="en-US" dirty="0"/>
          </a:p>
          <a:p>
            <a:r>
              <a:rPr lang="en-US" dirty="0"/>
              <a:t>Mesonet observations are sampled at 5 minute intervals,</a:t>
            </a:r>
          </a:p>
          <a:p>
            <a:r>
              <a:rPr lang="en-US" dirty="0"/>
              <a:t>and WRF output was archived at 30 minute intervals.</a:t>
            </a:r>
          </a:p>
          <a:p>
            <a:endParaRPr lang="en-US" dirty="0"/>
          </a:p>
          <a:p>
            <a:r>
              <a:rPr lang="en-US" dirty="0"/>
              <a:t>Besides the surface observations, we also used rawinsonde observations, radar data,</a:t>
            </a:r>
          </a:p>
          <a:p>
            <a:r>
              <a:rPr lang="en-US" dirty="0"/>
              <a:t>reconnaissance observations, and satellite imagery.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NHC best track times are 2330, 0000, 0600 Z.</a:t>
            </a:r>
          </a:p>
          <a:p>
            <a:r>
              <a:rPr lang="en-US" dirty="0"/>
              <a:t>88% of stations were used in wind speed averages.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 are a few specifics on the simulation . . 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Hardware specifics:</a:t>
            </a:r>
          </a:p>
          <a:p>
            <a:r>
              <a:rPr lang="en-US" dirty="0"/>
              <a:t>	Simulation was run just after machine came online in March 2013</a:t>
            </a:r>
          </a:p>
          <a:p>
            <a:r>
              <a:rPr lang="en-US" dirty="0"/>
              <a:t>	System uses AMD 2.3 GHz </a:t>
            </a:r>
            <a:r>
              <a:rPr lang="en-US" dirty="0" err="1"/>
              <a:t>Interlagos</a:t>
            </a:r>
            <a:r>
              <a:rPr lang="en-US" dirty="0"/>
              <a:t> processors</a:t>
            </a:r>
          </a:p>
          <a:p>
            <a:r>
              <a:rPr lang="en-US" dirty="0"/>
              <a:t>	Peak performance is 13 </a:t>
            </a:r>
            <a:r>
              <a:rPr lang="en-US" dirty="0" err="1"/>
              <a:t>petaFLOPS</a:t>
            </a:r>
            <a:endParaRPr lang="en-US" dirty="0"/>
          </a:p>
          <a:p>
            <a:endParaRPr lang="en-US" dirty="0"/>
          </a:p>
          <a:p>
            <a:r>
              <a:rPr lang="en-US" dirty="0"/>
              <a:t>WRF specifics:</a:t>
            </a:r>
          </a:p>
          <a:p>
            <a:r>
              <a:rPr lang="en-US" dirty="0"/>
              <a:t>	1.25 second integration steps</a:t>
            </a:r>
          </a:p>
          <a:p>
            <a:r>
              <a:rPr lang="en-US" dirty="0"/>
              <a:t>	</a:t>
            </a:r>
            <a:r>
              <a:rPr lang="en-US" dirty="0" err="1"/>
              <a:t>Yonsei</a:t>
            </a:r>
            <a:r>
              <a:rPr lang="en-US" dirty="0"/>
              <a:t> University (YSU) PBL</a:t>
            </a:r>
          </a:p>
          <a:p>
            <a:r>
              <a:rPr lang="en-US" dirty="0"/>
              <a:t>	Full non-hydrostatic forecast with full moist physics</a:t>
            </a:r>
          </a:p>
          <a:p>
            <a:r>
              <a:rPr lang="en-US" dirty="0"/>
              <a:t>	WSM6 6-class microphysics with </a:t>
            </a:r>
            <a:r>
              <a:rPr lang="en-US" dirty="0" err="1"/>
              <a:t>graupel</a:t>
            </a:r>
            <a:endParaRPr lang="en-US" dirty="0"/>
          </a:p>
          <a:p>
            <a:r>
              <a:rPr lang="en-US" dirty="0"/>
              <a:t>	RRTM/</a:t>
            </a:r>
            <a:r>
              <a:rPr lang="en-US" dirty="0" err="1"/>
              <a:t>Dudhia</a:t>
            </a:r>
            <a:r>
              <a:rPr lang="en-US" dirty="0"/>
              <a:t> long and shortwave radiation schemes</a:t>
            </a:r>
          </a:p>
          <a:p>
            <a:r>
              <a:rPr lang="en-US" dirty="0"/>
              <a:t>	‘Noah’ land surface</a:t>
            </a:r>
          </a:p>
          <a:p>
            <a:r>
              <a:rPr lang="en-US" dirty="0"/>
              <a:t>	Explicit cumulus</a:t>
            </a:r>
          </a:p>
          <a:p>
            <a:r>
              <a:rPr lang="en-US" dirty="0"/>
              <a:t>	Cold start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layer is the lowest layer of the atmosphere that is most affected by the earth’s surface.</a:t>
            </a:r>
          </a:p>
          <a:p>
            <a:endParaRPr lang="en-US" dirty="0"/>
          </a:p>
          <a:p>
            <a:r>
              <a:rPr lang="en-US" dirty="0"/>
              <a:t>It is usually about 1 km thick.</a:t>
            </a:r>
          </a:p>
          <a:p>
            <a:endParaRPr lang="en-US" dirty="0"/>
          </a:p>
          <a:p>
            <a:r>
              <a:rPr lang="en-US" dirty="0"/>
              <a:t>Winds in hurricanes always peak down low in the atmosphere, near the top of the boundary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roll vortices are present in the boundary layer, air also spins slowly around horizontal axes.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8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Moist air is etched away by spiraling cold, dry intrusion.</a:t>
            </a:r>
          </a:p>
          <a:p>
            <a:endParaRPr lang="en-US" dirty="0"/>
          </a:p>
          <a:p>
            <a:r>
              <a:rPr lang="en-US" dirty="0"/>
              <a:t>On the left is NHC’s analysis at 21Z,</a:t>
            </a:r>
          </a:p>
          <a:p>
            <a:r>
              <a:rPr lang="en-US" dirty="0"/>
              <a:t>the time they considered Sandy to have become extratropical.</a:t>
            </a:r>
          </a:p>
          <a:p>
            <a:endParaRPr lang="en-US" dirty="0"/>
          </a:p>
          <a:p>
            <a:r>
              <a:rPr lang="en-US" dirty="0"/>
              <a:t>Note the inverted wave structure, with the warm front pushing </a:t>
            </a:r>
            <a:r>
              <a:rPr lang="en-US" b="1" dirty="0"/>
              <a:t>westward</a:t>
            </a:r>
            <a:r>
              <a:rPr lang="en-US" dirty="0"/>
              <a:t>,</a:t>
            </a:r>
          </a:p>
          <a:p>
            <a:r>
              <a:rPr lang="en-US" dirty="0"/>
              <a:t>and the cold and occluded fronts pushing </a:t>
            </a:r>
            <a:r>
              <a:rPr lang="en-US" b="1" dirty="0"/>
              <a:t>northward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On the right, in the GOES water vapor imagery,</a:t>
            </a:r>
          </a:p>
          <a:p>
            <a:r>
              <a:rPr lang="en-US" dirty="0"/>
              <a:t>we can pick out the classic extratropical cyclone airstreams:</a:t>
            </a:r>
          </a:p>
          <a:p>
            <a:endParaRPr lang="en-US" dirty="0"/>
          </a:p>
          <a:p>
            <a:r>
              <a:rPr lang="en-US" dirty="0"/>
              <a:t>the warm conveyor belt,</a:t>
            </a:r>
          </a:p>
          <a:p>
            <a:r>
              <a:rPr lang="en-US" dirty="0"/>
              <a:t>the cold conveyor belt,</a:t>
            </a:r>
          </a:p>
          <a:p>
            <a:r>
              <a:rPr lang="en-US" dirty="0"/>
              <a:t>and the descending dry air intrusion,</a:t>
            </a:r>
          </a:p>
          <a:p>
            <a:endParaRPr lang="en-US" dirty="0"/>
          </a:p>
          <a:p>
            <a:r>
              <a:rPr lang="en-US" dirty="0"/>
              <a:t>We’ll see these in our data shortly.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represents top of high water vapor concentration layer.</a:t>
            </a:r>
          </a:p>
          <a:p>
            <a:endParaRPr lang="en-US" dirty="0"/>
          </a:p>
          <a:p>
            <a:r>
              <a:rPr lang="en-US" dirty="0"/>
              <a:t>Moist layer is etched away by spiraling cold, dry air intrusion..</a:t>
            </a:r>
          </a:p>
          <a:p>
            <a:endParaRPr lang="en-US" dirty="0"/>
          </a:p>
          <a:p>
            <a:r>
              <a:rPr lang="en-US" dirty="0"/>
              <a:t>The ground image is WRF 2 meter potential temperature,</a:t>
            </a:r>
          </a:p>
          <a:p>
            <a:r>
              <a:rPr lang="en-US" dirty="0"/>
              <a:t>and the 3D iso-surface encloses higher-concentration water vapor.</a:t>
            </a:r>
          </a:p>
          <a:p>
            <a:r>
              <a:rPr lang="en-US" dirty="0"/>
              <a:t>Iso-surface colors denote elevation, with red and yellow below 1 km.</a:t>
            </a:r>
          </a:p>
          <a:p>
            <a:endParaRPr lang="en-US" dirty="0"/>
          </a:p>
          <a:p>
            <a:r>
              <a:rPr lang="en-US" dirty="0"/>
              <a:t>This shows etching of the warm, moist air from the east and also from </a:t>
            </a:r>
            <a:r>
              <a:rPr lang="en-US" b="1" dirty="0"/>
              <a:t>above</a:t>
            </a:r>
            <a:r>
              <a:rPr lang="en-US" dirty="0"/>
              <a:t>,</a:t>
            </a:r>
          </a:p>
          <a:p>
            <a:r>
              <a:rPr lang="en-US" dirty="0"/>
              <a:t>which you can appreciate even better on the animation.</a:t>
            </a:r>
          </a:p>
          <a:p>
            <a:endParaRPr lang="en-US" dirty="0"/>
          </a:p>
          <a:p>
            <a:r>
              <a:rPr lang="en-US" dirty="0"/>
              <a:t>Profile observations at Upton, LI, as shown on the plot,</a:t>
            </a:r>
          </a:p>
          <a:p>
            <a:r>
              <a:rPr lang="en-US" dirty="0"/>
              <a:t>confirm this cooling and drying from above, which </a:t>
            </a:r>
            <a:r>
              <a:rPr lang="en-US" b="1" dirty="0"/>
              <a:t>destabilizes</a:t>
            </a:r>
            <a:r>
              <a:rPr lang="en-US" dirty="0"/>
              <a:t> the boundary layer.</a:t>
            </a:r>
          </a:p>
          <a:p>
            <a:endParaRPr lang="en-US" dirty="0"/>
          </a:p>
          <a:p>
            <a:r>
              <a:rPr lang="en-US" dirty="0"/>
              <a:t>This destabilization, in turn,</a:t>
            </a:r>
          </a:p>
          <a:p>
            <a:r>
              <a:rPr lang="en-US" dirty="0"/>
              <a:t>may have played a role in transporting momentum downward from the LLJs,</a:t>
            </a:r>
          </a:p>
          <a:p>
            <a:r>
              <a:rPr lang="en-US" dirty="0"/>
              <a:t>contributing to the </a:t>
            </a:r>
            <a:r>
              <a:rPr lang="en-US" b="1" dirty="0" err="1"/>
              <a:t>bursty</a:t>
            </a:r>
            <a:r>
              <a:rPr lang="en-US" b="1" dirty="0"/>
              <a:t> and patchy </a:t>
            </a:r>
            <a:r>
              <a:rPr lang="en-US" dirty="0"/>
              <a:t>high</a:t>
            </a:r>
            <a:r>
              <a:rPr lang="en-US" b="1" dirty="0"/>
              <a:t> </a:t>
            </a:r>
            <a:r>
              <a:rPr lang="en-US" dirty="0"/>
              <a:t>winds observed north of the storm center.</a:t>
            </a:r>
          </a:p>
          <a:p>
            <a:endParaRPr lang="en-US" dirty="0"/>
          </a:p>
          <a:p>
            <a:r>
              <a:rPr lang="en-US" dirty="0"/>
              <a:t>This destabilization has been mentioned before by Jeffrey Tongue,</a:t>
            </a:r>
          </a:p>
          <a:p>
            <a:r>
              <a:rPr lang="en-US" dirty="0"/>
              <a:t>and this will be yet another topic for more studies on our 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748B-7756-4BF2-9EE3-762EF4388B5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C7CE-5779-4D41-8BDF-DFAE54233C4B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2141" y="6356350"/>
            <a:ext cx="3219718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i="1"/>
              <a:t>Schiavone, Robinson, Gerbush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E8EB-69F6-47B5-A580-26854B0EC817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B025-3658-4A59-ADF4-5ECDB8D6C2EF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2141" y="6356350"/>
            <a:ext cx="3219718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i="1"/>
              <a:t>Schiavone, Robinson, Gerbush</a:t>
            </a:r>
            <a:endParaRPr lang="en-US" i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9CA3D-9F0D-48EB-945E-82786C0E3F07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E6C15-9954-4AB9-BBD6-2AB726FBBCB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782C5-4E8B-4CF0-B6DF-64156AC1CBC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1C4C-1E13-4D7F-A10B-37A7B424277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5020" y="6356350"/>
            <a:ext cx="3193960" cy="365125"/>
          </a:xfrm>
          <a:prstGeom prst="rect">
            <a:avLst/>
          </a:prstGeom>
        </p:spPr>
        <p:txBody>
          <a:bodyPr/>
          <a:lstStyle/>
          <a:p>
            <a:r>
              <a:rPr lang="en-US" i="1"/>
              <a:t>Schiavone, Robinson, Gerbush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9131-CB0A-48C8-BA6B-F97A928347B8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99F6-EE1E-4DAC-931A-91AB4DE7BF69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69F8-1AAA-448D-A750-2F816252E57F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Schiavone, Robinson, Gerbush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A439-05CC-4504-A48A-C21D0C88847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40C7D-5BD5-464F-93A1-9946E1CC6C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2141" y="6356350"/>
            <a:ext cx="3219718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en-US" i="1"/>
              <a:t>Schiavone, Robinson, Gerbush</a:t>
            </a:r>
            <a:endParaRPr lang="en-US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Qiso0094hires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9hr1Kft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Base%20Velocity%2024hr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S10+W200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S0100to3400m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hyperlink" Target="S10SewRotate23z.mp4" TargetMode="Externa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hyperlink" Target="Base%20Velocity%2024hr.mp4" TargetMode="Externa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Base%20Velocity%2024hr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edme.org/node/70880" TargetMode="External"/><Relationship Id="rId2" Type="http://schemas.openxmlformats.org/officeDocument/2006/relationships/hyperlink" Target="http://www.seedme.org/node/1635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imschiavone@gmail.com" TargetMode="External"/><Relationship Id="rId5" Type="http://schemas.openxmlformats.org/officeDocument/2006/relationships/hyperlink" Target="https://www.researchgate.net/" TargetMode="External"/><Relationship Id="rId4" Type="http://schemas.openxmlformats.org/officeDocument/2006/relationships/hyperlink" Target="https://www.seedme.org/node/4736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edme.org/node/163592" TargetMode="External"/><Relationship Id="rId2" Type="http://schemas.openxmlformats.org/officeDocument/2006/relationships/hyperlink" Target="https://www.seedme.org/node/16360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edme.org/node/1636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WaterVapor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TemprImages512.mp4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m\Desktop\Rutgers\121027 - Storm Sandy Photos\Img2012-11-01 104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2" y="0"/>
            <a:ext cx="9145837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04011"/>
          </a:xfrm>
        </p:spPr>
        <p:txBody>
          <a:bodyPr>
            <a:noAutofit/>
          </a:bodyPr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roll vortices on damaging winds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Sandy’s landfall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68633"/>
            <a:ext cx="9144000" cy="1077688"/>
          </a:xfrm>
        </p:spPr>
        <p:txBody>
          <a:bodyPr anchor="ctr">
            <a:no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A. Schiavone, David A. Robinson, Peter Johnsen, </a:t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Mathieu Gerbush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2628" y="6199465"/>
            <a:ext cx="314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29,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m\Desktop\Rutgers\1Q14 Mesonet Data Update\Mesonet Paper Analyses\VAPOR Output\T2QisoPt0094at22z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846" y="1053566"/>
            <a:ext cx="8220514" cy="53035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Sandy Overview –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04513" y="5098288"/>
            <a:ext cx="2533941" cy="113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 Vapor Surface at 22Z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F738FD-C07D-4571-9F26-08DCA592450B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991450" y="4848837"/>
            <a:ext cx="713063" cy="81768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CDAF3B6-2B6C-492E-8914-18067F653AA9}"/>
              </a:ext>
            </a:extLst>
          </p:cNvPr>
          <p:cNvSpPr txBox="1">
            <a:spLocks/>
          </p:cNvSpPr>
          <p:nvPr/>
        </p:nvSpPr>
        <p:spPr>
          <a:xfrm>
            <a:off x="6459522" y="3289609"/>
            <a:ext cx="1928631" cy="113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Temp. (°K)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23A237-4BAE-40A1-9523-BE6D82F6DEB1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090407" y="3741490"/>
            <a:ext cx="369115" cy="1163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681260-59A3-4096-9A04-786AEE0E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Jim Schiavone Qiso0094hir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582" y="458152"/>
            <a:ext cx="8750836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m\Desktop\Rutgers\Sandy Project Data\Radar\Sandy Radar Data\KDIX_V06_20121029_223818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384" y="1046923"/>
            <a:ext cx="8867232" cy="53800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Roll Vortex Signatures in Radar Images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89EFEE9-00A3-4982-ADD6-6C47AEA0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2C1E6C-D259-4D97-8E03-7B10A021E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45" y="4789190"/>
            <a:ext cx="1372333" cy="82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9924D-8EF7-4152-B0FE-5557350714F7}"/>
              </a:ext>
            </a:extLst>
          </p:cNvPr>
          <p:cNvSpPr txBox="1"/>
          <p:nvPr/>
        </p:nvSpPr>
        <p:spPr>
          <a:xfrm rot="1856994">
            <a:off x="2588486" y="465687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λ</a:t>
            </a:r>
            <a:r>
              <a:rPr lang="en-US" b="1" dirty="0">
                <a:solidFill>
                  <a:schemeClr val="bg1"/>
                </a:solidFill>
              </a:rPr>
              <a:t> = 3.3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C0D92-177C-41E3-8DCE-9F1BB86F699F}"/>
              </a:ext>
            </a:extLst>
          </p:cNvPr>
          <p:cNvSpPr txBox="1"/>
          <p:nvPr/>
        </p:nvSpPr>
        <p:spPr>
          <a:xfrm rot="2017633">
            <a:off x="492009" y="4305608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λ</a:t>
            </a:r>
            <a:r>
              <a:rPr lang="en-US" b="1" dirty="0">
                <a:solidFill>
                  <a:schemeClr val="bg1"/>
                </a:solidFill>
              </a:rPr>
              <a:t> = 8.7 km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B69C245-5ADC-4213-9B88-931AB4297F62}"/>
              </a:ext>
            </a:extLst>
          </p:cNvPr>
          <p:cNvSpPr/>
          <p:nvPr/>
        </p:nvSpPr>
        <p:spPr>
          <a:xfrm rot="7374326">
            <a:off x="3178892" y="4334541"/>
            <a:ext cx="226503" cy="60099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8AE3F77-E29F-4C47-98F1-211C8796E5A2}"/>
              </a:ext>
            </a:extLst>
          </p:cNvPr>
          <p:cNvSpPr/>
          <p:nvPr/>
        </p:nvSpPr>
        <p:spPr>
          <a:xfrm rot="7374326">
            <a:off x="1084289" y="3789875"/>
            <a:ext cx="226503" cy="1052857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Jim Schiavone 9hr1K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80" y="529446"/>
            <a:ext cx="8555040" cy="58269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im\Desktop\Rutgers\Sandy Project Data\Radar\Base Velocity\KPHI_SDUS51_N0UDIX_201210292238.jpg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768" y="1097280"/>
            <a:ext cx="8590465" cy="52120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Roll Vortex Signatures in Radar Velocity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77EAF9-14BD-4C33-A09F-1801A3A4F45F}"/>
              </a:ext>
            </a:extLst>
          </p:cNvPr>
          <p:cNvSpPr/>
          <p:nvPr/>
        </p:nvSpPr>
        <p:spPr>
          <a:xfrm>
            <a:off x="2072082" y="2240280"/>
            <a:ext cx="872454" cy="52808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D67F6C-2532-4656-B3AC-2DE26C1D615D}"/>
              </a:ext>
            </a:extLst>
          </p:cNvPr>
          <p:cNvSpPr txBox="1">
            <a:spLocks/>
          </p:cNvSpPr>
          <p:nvPr/>
        </p:nvSpPr>
        <p:spPr>
          <a:xfrm>
            <a:off x="7747267" y="3289516"/>
            <a:ext cx="1119965" cy="185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From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F185BD-8D8A-4A86-9889-CA426BD9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8057C9-9B93-41B8-8A7F-7A00D22B2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12" y="4730751"/>
            <a:ext cx="1372333" cy="823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9CF8CD-649E-44E1-9D9B-A5FC39807D89}"/>
              </a:ext>
            </a:extLst>
          </p:cNvPr>
          <p:cNvGrpSpPr/>
          <p:nvPr/>
        </p:nvGrpSpPr>
        <p:grpSpPr>
          <a:xfrm>
            <a:off x="3483512" y="3322897"/>
            <a:ext cx="533589" cy="654306"/>
            <a:chOff x="3483512" y="3322897"/>
            <a:chExt cx="533589" cy="65430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4891ABD-8F59-40CB-B5D9-2284F7DD9A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3512" y="3326847"/>
              <a:ext cx="528505" cy="650356"/>
            </a:xfrm>
            <a:prstGeom prst="straightConnector1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9A7738-DF72-454F-B96D-130C28BAB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7764" y="3322897"/>
              <a:ext cx="269337" cy="329128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Jim Schiavone Base Velocity 24h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02920"/>
            <a:ext cx="8370297" cy="56983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Roll Vortex Stages – Radial Velocity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3" name="Group 30"/>
          <p:cNvGrpSpPr/>
          <p:nvPr/>
        </p:nvGrpSpPr>
        <p:grpSpPr>
          <a:xfrm>
            <a:off x="187095" y="1132168"/>
            <a:ext cx="8769810" cy="5147265"/>
            <a:chOff x="189558" y="1132168"/>
            <a:chExt cx="8769810" cy="5147265"/>
          </a:xfrm>
        </p:grpSpPr>
        <p:pic>
          <p:nvPicPr>
            <p:cNvPr id="1034" name="Picture 10" descr="C:\Users\Jim\Desktop\Rutgers\2018_Sandy_Analyses\Roll Vortex Analysis\Key Roll Frames\image_0_2012_10_29_17_19_30Z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558" y="1132168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35" name="Picture 11" descr="C:\Users\Jim\Desktop\Rutgers\2018_Sandy_Analyses\Roll Vortex Analysis\Key Roll Frames\image_1_2012_10_29_18_57_46Z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0344" y="1132168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36" name="Picture 12" descr="C:\Users\Jim\Desktop\Rutgers\2018_Sandy_Analyses\Roll Vortex Analysis\Key Roll Frames\image_2_2012_10_29_19_59_50Z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58526" y="1132168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37" name="Picture 13" descr="C:\Users\Jim\Desktop\Rutgers\2018_Sandy_Analyses\Roll Vortex Analysis\Key Roll Frames\image_3_2012_10_29_22_00_38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6248" y="1132168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38" name="Picture 14" descr="C:\Users\Jim\Desktop\Rutgers\2018_Sandy_Analyses\Roll Vortex Analysis\Key Roll Frames\image_4_2012_10_29_22_59_11Z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9558" y="3759202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39" name="Picture 15" descr="C:\Users\Jim\Desktop\Rutgers\2018_Sandy_Analyses\Roll Vortex Analysis\Key Roll Frames\image_5_2012_10_30_00_01_15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0344" y="3759202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40" name="Picture 16" descr="C:\Users\Jim\Desktop\Rutgers\2018_Sandy_Analyses\Roll Vortex Analysis\Key Roll Frames\image_6_2012_10_30_03_01_48Z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58526" y="3759202"/>
              <a:ext cx="2103120" cy="2520231"/>
            </a:xfrm>
            <a:prstGeom prst="rect">
              <a:avLst/>
            </a:prstGeom>
            <a:noFill/>
          </p:spPr>
        </p:pic>
        <p:pic>
          <p:nvPicPr>
            <p:cNvPr id="1041" name="Picture 17" descr="C:\Users\Jim\Desktop\Rutgers\2018_Sandy_Analyses\Roll Vortex Analysis\Key Roll Frames\image_7_2012_10_30_05_00_43Z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6248" y="3759202"/>
              <a:ext cx="2103120" cy="2520231"/>
            </a:xfrm>
            <a:prstGeom prst="rect">
              <a:avLst/>
            </a:prstGeom>
            <a:noFill/>
          </p:spPr>
        </p:pic>
      </p:grp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405760-2655-40D8-A556-BC7EEC36B76D}"/>
              </a:ext>
            </a:extLst>
          </p:cNvPr>
          <p:cNvSpPr/>
          <p:nvPr/>
        </p:nvSpPr>
        <p:spPr>
          <a:xfrm>
            <a:off x="7239698" y="1777562"/>
            <a:ext cx="704675" cy="49760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87FE2-BC14-4926-8E28-ED6DD5CCC949}"/>
              </a:ext>
            </a:extLst>
          </p:cNvPr>
          <p:cNvSpPr txBox="1"/>
          <p:nvPr/>
        </p:nvSpPr>
        <p:spPr>
          <a:xfrm>
            <a:off x="233363" y="331295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1719Z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A3F8E-1F8E-48F4-BCAC-E2902C6B6A3A}"/>
              </a:ext>
            </a:extLst>
          </p:cNvPr>
          <p:cNvSpPr txBox="1"/>
          <p:nvPr/>
        </p:nvSpPr>
        <p:spPr>
          <a:xfrm>
            <a:off x="2384817" y="331295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1857Z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C6E42A-FB22-4AAC-84FD-6C821450B1A0}"/>
              </a:ext>
            </a:extLst>
          </p:cNvPr>
          <p:cNvSpPr txBox="1"/>
          <p:nvPr/>
        </p:nvSpPr>
        <p:spPr>
          <a:xfrm>
            <a:off x="4657613" y="331295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1959Z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46DABF-511B-409A-8175-88DD405178FD}"/>
              </a:ext>
            </a:extLst>
          </p:cNvPr>
          <p:cNvSpPr txBox="1"/>
          <p:nvPr/>
        </p:nvSpPr>
        <p:spPr>
          <a:xfrm>
            <a:off x="6826855" y="331295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2200Z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540283-617C-4167-867E-1F8827F8DE18}"/>
              </a:ext>
            </a:extLst>
          </p:cNvPr>
          <p:cNvSpPr txBox="1"/>
          <p:nvPr/>
        </p:nvSpPr>
        <p:spPr>
          <a:xfrm>
            <a:off x="233363" y="594856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2259Z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8C76A-A7F5-4609-9EBC-1085B3FD64D4}"/>
              </a:ext>
            </a:extLst>
          </p:cNvPr>
          <p:cNvSpPr txBox="1"/>
          <p:nvPr/>
        </p:nvSpPr>
        <p:spPr>
          <a:xfrm>
            <a:off x="2384817" y="594856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0001Z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F34C1C-D200-4A95-BF50-40E9BECABEDE}"/>
              </a:ext>
            </a:extLst>
          </p:cNvPr>
          <p:cNvSpPr txBox="1"/>
          <p:nvPr/>
        </p:nvSpPr>
        <p:spPr>
          <a:xfrm>
            <a:off x="4657613" y="594856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0301Z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31D415-075B-48CE-9FB6-6E2D2F798D21}"/>
              </a:ext>
            </a:extLst>
          </p:cNvPr>
          <p:cNvSpPr txBox="1"/>
          <p:nvPr/>
        </p:nvSpPr>
        <p:spPr>
          <a:xfrm>
            <a:off x="6826855" y="594856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0500Z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Radial Velocity Confluence Lines</a:t>
            </a:r>
          </a:p>
        </p:txBody>
      </p:sp>
      <p:pic>
        <p:nvPicPr>
          <p:cNvPr id="4098" name="Picture 2" descr="C:\Users\Jim\Desktop\Rutgers\2018_Sandy_Analyses\Roll Vortex Analysis\VelZoomMore2200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03673"/>
            <a:ext cx="8229600" cy="488477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590905" y="301752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I-78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413AB4F-A0AC-4E20-AE63-EDD02892915F}"/>
              </a:ext>
            </a:extLst>
          </p:cNvPr>
          <p:cNvSpPr txBox="1">
            <a:spLocks/>
          </p:cNvSpPr>
          <p:nvPr/>
        </p:nvSpPr>
        <p:spPr>
          <a:xfrm>
            <a:off x="5380574" y="1302287"/>
            <a:ext cx="3281899" cy="1347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Flow relative to KDIX radar: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Yellow: Away from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Green: Toward</a:t>
            </a:r>
            <a:b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  Elevation ≈ 1,300 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7056D637-7392-44CE-8370-439A0552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596F04-3FE5-4A71-8038-37E523ADCAC5}"/>
              </a:ext>
            </a:extLst>
          </p:cNvPr>
          <p:cNvGrpSpPr/>
          <p:nvPr/>
        </p:nvGrpSpPr>
        <p:grpSpPr>
          <a:xfrm>
            <a:off x="2511194" y="1936330"/>
            <a:ext cx="3654475" cy="4076107"/>
            <a:chOff x="2511194" y="1936330"/>
            <a:chExt cx="3654475" cy="4076107"/>
          </a:xfrm>
        </p:grpSpPr>
        <p:cxnSp>
          <p:nvCxnSpPr>
            <p:cNvPr id="24" name="Straight Connector 23"/>
            <p:cNvCxnSpPr>
              <a:cxnSpLocks/>
            </p:cNvCxnSpPr>
            <p:nvPr/>
          </p:nvCxnSpPr>
          <p:spPr>
            <a:xfrm flipV="1">
              <a:off x="2870200" y="2574916"/>
              <a:ext cx="2720705" cy="2600334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 flipV="1">
              <a:off x="2545564" y="2037805"/>
              <a:ext cx="1701196" cy="166552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/>
            </p:cNvCxnSpPr>
            <p:nvPr/>
          </p:nvCxnSpPr>
          <p:spPr>
            <a:xfrm flipV="1">
              <a:off x="4819650" y="4507759"/>
              <a:ext cx="1346019" cy="141215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5087606" y="3287991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552556" y="4569029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4271553" y="392931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3081069" y="3026667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3642597" y="2585987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4152341" y="220340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D3EA77-F67A-46D4-B647-1E141FF3EA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9056" y="2368046"/>
              <a:ext cx="2745697" cy="1507037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350BC2-BBE2-44F5-8160-028A780A36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8913" y="3720103"/>
              <a:ext cx="2779610" cy="1866572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2555487-5AF3-4ED4-8A37-D955EFA614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2435" y="5473768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6B4286F-4920-41F6-9A97-9765A044C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5562" y="4993434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4668342-A288-4C94-B685-AFEA1D8ED6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3774" y="4533913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0FE5AB1-AA02-42BB-81C0-C808C4960494}"/>
                </a:ext>
              </a:extLst>
            </p:cNvPr>
            <p:cNvCxnSpPr/>
            <p:nvPr/>
          </p:nvCxnSpPr>
          <p:spPr>
            <a:xfrm flipH="1">
              <a:off x="5330698" y="5476860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5344005-B4A1-4C0C-8E38-A9084BF88417}"/>
                </a:ext>
              </a:extLst>
            </p:cNvPr>
            <p:cNvCxnSpPr/>
            <p:nvPr/>
          </p:nvCxnSpPr>
          <p:spPr>
            <a:xfrm flipH="1">
              <a:off x="5864377" y="488327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BD77E1C-5095-455A-9C29-2B1E3D6855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1194" y="2972434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2BCD912-7F77-424B-A0FE-78D039101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8527" y="2474689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A93AAAA-0851-4B11-93FA-E04D652B7B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338" y="1936330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358D095-714D-443D-BC3C-670DB41BA1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8238" y="4046975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9C84721-AA3D-48FB-941E-5151FA1D1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939" y="3476008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5B64516-91B3-43A9-977C-25D7DB5ED6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2788" y="2906010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Reflectivity</a:t>
            </a:r>
            <a:r>
              <a:rPr lang="en-US" sz="4400" dirty="0"/>
              <a:t> With Confluence Lines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Jim\Desktop\Rutgers\2018_Sandy_Analyses\Roll Vortex Analysis\RefZoomMore2200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07592"/>
            <a:ext cx="8229600" cy="488477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590905" y="301752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I-78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ADFA69E-023D-4182-AD20-070A6ADA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D27A4E-DB35-464D-A49E-F22099DE9175}"/>
              </a:ext>
            </a:extLst>
          </p:cNvPr>
          <p:cNvGrpSpPr/>
          <p:nvPr/>
        </p:nvGrpSpPr>
        <p:grpSpPr>
          <a:xfrm>
            <a:off x="2511194" y="1936330"/>
            <a:ext cx="3654475" cy="4076107"/>
            <a:chOff x="2511194" y="1936330"/>
            <a:chExt cx="3654475" cy="40761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C47A3A-3857-48D6-AEB0-8271B09E7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0200" y="2574916"/>
              <a:ext cx="2720705" cy="2600334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1218325-F41D-472D-9D90-2C56715FA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5564" y="2037805"/>
              <a:ext cx="1701196" cy="166552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03DFBB-6EA2-42FE-AA91-6965544A9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9650" y="4507759"/>
              <a:ext cx="1346019" cy="1412158"/>
            </a:xfrm>
            <a:prstGeom prst="line">
              <a:avLst/>
            </a:prstGeom>
            <a:ln w="5715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D97C5AE-21E3-4814-9AF3-99F7FB87BB26}"/>
                </a:ext>
              </a:extLst>
            </p:cNvPr>
            <p:cNvCxnSpPr/>
            <p:nvPr/>
          </p:nvCxnSpPr>
          <p:spPr>
            <a:xfrm flipH="1">
              <a:off x="5087606" y="3287991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05B2EAA-9511-4E82-BFB9-7842C2D013B1}"/>
                </a:ext>
              </a:extLst>
            </p:cNvPr>
            <p:cNvCxnSpPr/>
            <p:nvPr/>
          </p:nvCxnSpPr>
          <p:spPr>
            <a:xfrm flipH="1">
              <a:off x="3552556" y="4569029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3C2F69F-9CCF-433A-9AC1-561100AB69BD}"/>
                </a:ext>
              </a:extLst>
            </p:cNvPr>
            <p:cNvCxnSpPr/>
            <p:nvPr/>
          </p:nvCxnSpPr>
          <p:spPr>
            <a:xfrm flipH="1">
              <a:off x="4271553" y="392931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1F3C336-57FF-46CF-9F52-937D16F92047}"/>
                </a:ext>
              </a:extLst>
            </p:cNvPr>
            <p:cNvCxnSpPr/>
            <p:nvPr/>
          </p:nvCxnSpPr>
          <p:spPr>
            <a:xfrm flipH="1">
              <a:off x="3081069" y="3026667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FCBCF5D-93C1-4334-997B-3F3FE708E921}"/>
                </a:ext>
              </a:extLst>
            </p:cNvPr>
            <p:cNvCxnSpPr/>
            <p:nvPr/>
          </p:nvCxnSpPr>
          <p:spPr>
            <a:xfrm flipH="1">
              <a:off x="3642597" y="2585987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E42A2E0-DC23-4130-84A3-2715B8ED3D6F}"/>
                </a:ext>
              </a:extLst>
            </p:cNvPr>
            <p:cNvCxnSpPr/>
            <p:nvPr/>
          </p:nvCxnSpPr>
          <p:spPr>
            <a:xfrm flipH="1">
              <a:off x="4152341" y="220340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96FAA93-627B-4F54-B01C-BAFD3A57F5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9056" y="2368046"/>
              <a:ext cx="2745697" cy="1507037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3D05B89-4911-4853-BE70-56F26EB43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8913" y="3720103"/>
              <a:ext cx="2779610" cy="1866572"/>
            </a:xfrm>
            <a:prstGeom prst="line">
              <a:avLst/>
            </a:prstGeom>
            <a:ln w="571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1E8FE47-22DD-401A-9AC3-B51437D6F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2435" y="5473768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F35C7F7E-40FE-4219-87E4-08C35AEED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5562" y="4993434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7612A60D-E6D8-4266-98F6-68BB43ADE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3774" y="4533913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75D4D49-1CB5-4F50-9BC0-AB403F57D7B8}"/>
                </a:ext>
              </a:extLst>
            </p:cNvPr>
            <p:cNvCxnSpPr/>
            <p:nvPr/>
          </p:nvCxnSpPr>
          <p:spPr>
            <a:xfrm flipH="1">
              <a:off x="5330698" y="5476860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FED8BAD-F56C-4C96-B9FA-2B9E5CC5DB1B}"/>
                </a:ext>
              </a:extLst>
            </p:cNvPr>
            <p:cNvCxnSpPr/>
            <p:nvPr/>
          </p:nvCxnSpPr>
          <p:spPr>
            <a:xfrm flipH="1">
              <a:off x="5864377" y="4883276"/>
              <a:ext cx="300447" cy="5355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14D0950-3757-44AC-9BF6-C72B9A817E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1194" y="2972434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4FAD46B-8132-4C6B-B520-A6CEC5FB7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8527" y="2474689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D2B2B70-F719-4320-8AA8-BD2F31C36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7338" y="1936330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D915668-8B86-4A1C-B3D5-AADDEE318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8238" y="4046975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1E6113B-0076-4EC2-942C-120FAD573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939" y="3476008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E2D7788-CC43-4272-A39F-969D12198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2788" y="2906010"/>
              <a:ext cx="609602" cy="173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Roll Vortex Signatures in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C:\Users\Jim\Desktop\Rutgers\1Q14 Mesonet Data Update\Mesonet Paper Analyses\VAPOR Output\S10Wrd2bl-2at21z1000m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846" y="1083212"/>
            <a:ext cx="7632309" cy="530352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69328" y="1236617"/>
            <a:ext cx="2675608" cy="879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Vertical Velocity at 1 km and 21Z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0B619B-3980-4C6F-83BA-35FED6D512BC}"/>
              </a:ext>
            </a:extLst>
          </p:cNvPr>
          <p:cNvCxnSpPr>
            <a:cxnSpLocks/>
          </p:cNvCxnSpPr>
          <p:nvPr/>
        </p:nvCxnSpPr>
        <p:spPr>
          <a:xfrm flipH="1">
            <a:off x="3330429" y="1676399"/>
            <a:ext cx="838899" cy="11087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4926EBA-D06A-46F1-8486-A54FFFBD2E42}"/>
              </a:ext>
            </a:extLst>
          </p:cNvPr>
          <p:cNvSpPr txBox="1">
            <a:spLocks/>
          </p:cNvSpPr>
          <p:nvPr/>
        </p:nvSpPr>
        <p:spPr>
          <a:xfrm>
            <a:off x="826315" y="4678277"/>
            <a:ext cx="1928631" cy="113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Speed (m/s)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28ACDB-2B8C-49BC-A45C-41E564A2EB9F}"/>
              </a:ext>
            </a:extLst>
          </p:cNvPr>
          <p:cNvCxnSpPr>
            <a:cxnSpLocks/>
          </p:cNvCxnSpPr>
          <p:nvPr/>
        </p:nvCxnSpPr>
        <p:spPr>
          <a:xfrm>
            <a:off x="2754946" y="5246510"/>
            <a:ext cx="575483" cy="18955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E5AD744-4B4D-43FC-9C7B-F793B2219F1B}"/>
              </a:ext>
            </a:extLst>
          </p:cNvPr>
          <p:cNvSpPr txBox="1">
            <a:spLocks/>
          </p:cNvSpPr>
          <p:nvPr/>
        </p:nvSpPr>
        <p:spPr>
          <a:xfrm>
            <a:off x="7549254" y="1083212"/>
            <a:ext cx="838900" cy="1852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F38B177-9987-4DAC-A3A1-2DB89DAD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Sandy’s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6984"/>
            <a:ext cx="8321040" cy="5577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Sandy’s biggest impacts were:</a:t>
            </a:r>
          </a:p>
          <a:p>
            <a:pPr lvl="1"/>
            <a:r>
              <a:rPr lang="en-US" dirty="0"/>
              <a:t>Devastating storm surge flooding</a:t>
            </a:r>
          </a:p>
          <a:p>
            <a:pPr lvl="1"/>
            <a:r>
              <a:rPr lang="en-US" dirty="0"/>
              <a:t>Extended power outages caused by massive tree-fall</a:t>
            </a:r>
          </a:p>
          <a:p>
            <a:pPr lvl="1"/>
            <a:r>
              <a:rPr lang="en-US" dirty="0"/>
              <a:t>72 direct deaths, </a:t>
            </a:r>
            <a:r>
              <a:rPr lang="en-US" i="1" dirty="0"/>
              <a:t>20 of them caused by fallen trees</a:t>
            </a:r>
          </a:p>
          <a:p>
            <a:r>
              <a:rPr lang="en-US" dirty="0"/>
              <a:t>Tree-fall was widespread but patchy – </a:t>
            </a:r>
            <a:r>
              <a:rPr lang="en-US" b="1" dirty="0"/>
              <a:t>Why was it patchy?</a:t>
            </a:r>
          </a:p>
          <a:p>
            <a:pPr lvl="1"/>
            <a:r>
              <a:rPr lang="en-US" dirty="0"/>
              <a:t>Hypothesize that patchiness was caused by </a:t>
            </a:r>
            <a:r>
              <a:rPr lang="en-US" i="1" dirty="0"/>
              <a:t>roll vortices</a:t>
            </a:r>
          </a:p>
          <a:p>
            <a:r>
              <a:rPr lang="en-US" dirty="0"/>
              <a:t>Key resources are leveraged to provide evidence of rolls:</a:t>
            </a:r>
          </a:p>
          <a:p>
            <a:pPr lvl="1"/>
            <a:r>
              <a:rPr lang="en-US" i="1" dirty="0"/>
              <a:t>Resilient</a:t>
            </a:r>
            <a:r>
              <a:rPr lang="en-US" dirty="0"/>
              <a:t> New Jersey and Delaware state mesonets</a:t>
            </a:r>
          </a:p>
          <a:p>
            <a:pPr lvl="1"/>
            <a:r>
              <a:rPr lang="en-US" i="1" dirty="0"/>
              <a:t>500-meter</a:t>
            </a:r>
            <a:r>
              <a:rPr lang="en-US" dirty="0"/>
              <a:t> resolution Weather Research and Forecasting model</a:t>
            </a:r>
          </a:p>
          <a:p>
            <a:pPr lvl="1"/>
            <a:r>
              <a:rPr lang="en-US" dirty="0"/>
              <a:t>NOAA radar, surface and rawinsonde observations</a:t>
            </a:r>
          </a:p>
          <a:p>
            <a:r>
              <a:rPr lang="en-US" dirty="0"/>
              <a:t>What I will cover:</a:t>
            </a:r>
          </a:p>
          <a:p>
            <a:pPr lvl="1"/>
            <a:r>
              <a:rPr lang="en-US" dirty="0"/>
              <a:t>Data resources</a:t>
            </a:r>
          </a:p>
          <a:p>
            <a:pPr lvl="1"/>
            <a:r>
              <a:rPr lang="en-US" dirty="0"/>
              <a:t>Boundary layer wind and roll vortex concepts</a:t>
            </a:r>
          </a:p>
          <a:p>
            <a:pPr lvl="1"/>
            <a:r>
              <a:rPr lang="en-US" dirty="0"/>
              <a:t>Sandy overview</a:t>
            </a:r>
          </a:p>
          <a:p>
            <a:pPr lvl="1"/>
            <a:r>
              <a:rPr lang="en-US" b="1" dirty="0"/>
              <a:t>Evidence of roll vortices – in observations and simulation</a:t>
            </a:r>
          </a:p>
          <a:p>
            <a:pPr lvl="1"/>
            <a:r>
              <a:rPr lang="en-US" dirty="0"/>
              <a:t>What if Sandy tracked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2BB54A7-B9F2-4F75-B5D3-A30BEAAF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Jim Schiavone S10+W2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508" y="536489"/>
            <a:ext cx="8246292" cy="581986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Wind Speed Vertical Section - Model</a:t>
            </a:r>
          </a:p>
        </p:txBody>
      </p:sp>
      <p:pic>
        <p:nvPicPr>
          <p:cNvPr id="11" name="Picture 10">
            <a:hlinkClick r:id="rId3" action="ppaction://hlinkfile"/>
            <a:extLst>
              <a:ext uri="{FF2B5EF4-FFF2-40B4-BE49-F238E27FC236}">
                <a16:creationId xmlns:a16="http://schemas.microsoft.com/office/drawing/2014/main" id="{810CD33A-5A53-4390-BBAE-E78C838A3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537"/>
            <a:ext cx="4165356" cy="342900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file"/>
            <a:extLst>
              <a:ext uri="{FF2B5EF4-FFF2-40B4-BE49-F238E27FC236}">
                <a16:creationId xmlns:a16="http://schemas.microsoft.com/office/drawing/2014/main" id="{8C662ED3-D149-4A06-84C4-012B1E9FB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52" y="1143000"/>
            <a:ext cx="6636748" cy="4611727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4E1944A5-6FAD-46E4-88D2-7F7122E0879E}"/>
              </a:ext>
            </a:extLst>
          </p:cNvPr>
          <p:cNvSpPr/>
          <p:nvPr/>
        </p:nvSpPr>
        <p:spPr>
          <a:xfrm>
            <a:off x="1526796" y="2755169"/>
            <a:ext cx="980454" cy="1316769"/>
          </a:xfrm>
          <a:prstGeom prst="leftArrow">
            <a:avLst>
              <a:gd name="adj1" fmla="val 50000"/>
              <a:gd name="adj2" fmla="val 5117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365B1-91B3-4306-98D8-3DAA53CF6F9E}"/>
              </a:ext>
            </a:extLst>
          </p:cNvPr>
          <p:cNvSpPr txBox="1"/>
          <p:nvPr/>
        </p:nvSpPr>
        <p:spPr>
          <a:xfrm>
            <a:off x="5983036" y="5872540"/>
            <a:ext cx="261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wind speed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7F1798-F771-4CE7-80E3-81DB91696B9B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5327009" y="5754727"/>
            <a:ext cx="656027" cy="3486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038B16-02D5-469E-9B47-4D6C612A207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165358" y="6103373"/>
            <a:ext cx="1817678" cy="197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A9ACB8-6838-4997-981C-EA439E43EDC5}"/>
              </a:ext>
            </a:extLst>
          </p:cNvPr>
          <p:cNvSpPr txBox="1"/>
          <p:nvPr/>
        </p:nvSpPr>
        <p:spPr>
          <a:xfrm>
            <a:off x="96850" y="1146426"/>
            <a:ext cx="2332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Winds on 0-4 km vertical section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36CDAB-46A0-422B-A82F-5E96CB8745B6}"/>
              </a:ext>
            </a:extLst>
          </p:cNvPr>
          <p:cNvCxnSpPr>
            <a:cxnSpLocks/>
          </p:cNvCxnSpPr>
          <p:nvPr/>
        </p:nvCxnSpPr>
        <p:spPr>
          <a:xfrm>
            <a:off x="2175386" y="1660770"/>
            <a:ext cx="331866" cy="1260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D40C519-2946-4E1E-A24C-3EDD67F98D36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028543" y="1660770"/>
            <a:ext cx="146844" cy="10943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6300E8-7387-4403-A5DF-86CC574C78C4}"/>
              </a:ext>
            </a:extLst>
          </p:cNvPr>
          <p:cNvSpPr txBox="1"/>
          <p:nvPr/>
        </p:nvSpPr>
        <p:spPr>
          <a:xfrm>
            <a:off x="2429692" y="850835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76C039-4477-490B-907A-527CE5B78786}"/>
              </a:ext>
            </a:extLst>
          </p:cNvPr>
          <p:cNvSpPr txBox="1"/>
          <p:nvPr/>
        </p:nvSpPr>
        <p:spPr>
          <a:xfrm>
            <a:off x="8265541" y="850835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63447EC-4F49-481A-B634-B7807B9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  <p:extLst>
      <p:ext uri="{BB962C8B-B14F-4D97-AF65-F5344CB8AC3E}">
        <p14:creationId xmlns:p14="http://schemas.microsoft.com/office/powerpoint/2010/main" val="1530008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9131-CB0A-48C8-BA6B-F97A928347B8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Jim Schiavone S10SewRotate23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79" y="412750"/>
            <a:ext cx="85534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1-Minute Wind Speeds – 4 Sites</a:t>
            </a:r>
          </a:p>
        </p:txBody>
      </p:sp>
      <p:grpSp>
        <p:nvGrpSpPr>
          <p:cNvPr id="3" name="Group 12"/>
          <p:cNvGrpSpPr/>
          <p:nvPr/>
        </p:nvGrpSpPr>
        <p:grpSpPr>
          <a:xfrm>
            <a:off x="88174" y="824185"/>
            <a:ext cx="8967652" cy="5577841"/>
            <a:chOff x="88174" y="826566"/>
            <a:chExt cx="8967652" cy="557784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1519" y="826566"/>
              <a:ext cx="4384307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1519" y="3204006"/>
              <a:ext cx="4384307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>
              <a:hlinkClick r:id="rId5" action="ppaction://hlinkfile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174" y="826566"/>
              <a:ext cx="4384307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8174" y="3204007"/>
              <a:ext cx="4384307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885005-EE2B-4979-B903-65CDA556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CFD3E2A-114E-438E-B15C-0127C2663874}"/>
              </a:ext>
            </a:extLst>
          </p:cNvPr>
          <p:cNvSpPr/>
          <p:nvPr/>
        </p:nvSpPr>
        <p:spPr>
          <a:xfrm rot="5400000" flipV="1">
            <a:off x="2531411" y="4816403"/>
            <a:ext cx="226503" cy="1280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7451B-AED0-4110-A9A1-D57FBBFDE21F}"/>
              </a:ext>
            </a:extLst>
          </p:cNvPr>
          <p:cNvSpPr txBox="1"/>
          <p:nvPr/>
        </p:nvSpPr>
        <p:spPr>
          <a:xfrm>
            <a:off x="2087105" y="5240646"/>
            <a:ext cx="111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minutes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4F143556-1A7E-4DEA-9ED6-0420A6D6D829}"/>
              </a:ext>
            </a:extLst>
          </p:cNvPr>
          <p:cNvSpPr/>
          <p:nvPr/>
        </p:nvSpPr>
        <p:spPr>
          <a:xfrm rot="5400000" flipV="1">
            <a:off x="1976387" y="2471857"/>
            <a:ext cx="226503" cy="17373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AA717-0F04-4F87-BFA4-BD2BF2D9D96C}"/>
              </a:ext>
            </a:extLst>
          </p:cNvPr>
          <p:cNvSpPr txBox="1"/>
          <p:nvPr/>
        </p:nvSpPr>
        <p:spPr>
          <a:xfrm>
            <a:off x="1189515" y="2876687"/>
            <a:ext cx="218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6-10 minutes interval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6279CB4-811D-4B40-8A26-8F4DA79C95C9}"/>
              </a:ext>
            </a:extLst>
          </p:cNvPr>
          <p:cNvSpPr/>
          <p:nvPr/>
        </p:nvSpPr>
        <p:spPr>
          <a:xfrm rot="5400000" flipV="1">
            <a:off x="6134714" y="2476429"/>
            <a:ext cx="226503" cy="16459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708EAE-72BD-4996-851A-DDE0E2853CFB}"/>
              </a:ext>
            </a:extLst>
          </p:cNvPr>
          <p:cNvSpPr txBox="1"/>
          <p:nvPr/>
        </p:nvSpPr>
        <p:spPr>
          <a:xfrm>
            <a:off x="5579494" y="2876687"/>
            <a:ext cx="130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7-8 minutes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39BD9B7C-F3EC-46DA-BC28-0E848C30F8F1}"/>
              </a:ext>
            </a:extLst>
          </p:cNvPr>
          <p:cNvSpPr/>
          <p:nvPr/>
        </p:nvSpPr>
        <p:spPr>
          <a:xfrm rot="5400000" flipV="1">
            <a:off x="6296105" y="4826119"/>
            <a:ext cx="226503" cy="10858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F125BA-EC1F-43E2-946B-56A765B13BC5}"/>
              </a:ext>
            </a:extLst>
          </p:cNvPr>
          <p:cNvSpPr txBox="1"/>
          <p:nvPr/>
        </p:nvSpPr>
        <p:spPr>
          <a:xfrm>
            <a:off x="5859993" y="5240646"/>
            <a:ext cx="111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minutes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34BF4-3BAD-4D4B-A0E8-EEFDF94D5907}"/>
              </a:ext>
            </a:extLst>
          </p:cNvPr>
          <p:cNvSpPr txBox="1"/>
          <p:nvPr/>
        </p:nvSpPr>
        <p:spPr>
          <a:xfrm>
            <a:off x="0" y="5802982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Radar shows that it takes ≈6 minutes for rolls to traverse sites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Periods of Propagating Roll Vortices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310744"/>
            <a:ext cx="8229600" cy="204560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In </a:t>
            </a:r>
            <a:r>
              <a:rPr lang="en-US" sz="3200" dirty="0">
                <a:hlinkClick r:id="rId3" action="ppaction://hlinkfile"/>
              </a:rPr>
              <a:t>radar imagery</a:t>
            </a:r>
            <a:r>
              <a:rPr lang="en-US" sz="3200" dirty="0"/>
              <a:t>, roll vortices often propagate normal to their axes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At VAY site: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/>
              <a:t>Roll signatures are difficult to discern on radar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/>
              <a:t>Evidence of periodicity is difficult to discern on wind speed time series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Autocorrelation is done for an 80-minute window during 1820-1940 UTC with lags of 1-60 minutes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1292496"/>
          <a:ext cx="6096000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 Speed Observation Site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Measured Roll Vortex Period (minutes)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Radar Radial Velocity Imagery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  Speed Time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Wind  Speed Auto-Correlation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F82BF1-9F76-403A-B7F3-D5203616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and After Tree-fall Images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6740" y="970282"/>
            <a:ext cx="7490520" cy="5450957"/>
            <a:chOff x="597957" y="970282"/>
            <a:chExt cx="7490520" cy="5450957"/>
          </a:xfrm>
        </p:grpSpPr>
        <p:pic>
          <p:nvPicPr>
            <p:cNvPr id="1026" name="Picture 2" descr="C:\Users\Jim\Desktop\Rutgers\2018_Sandy_Analyses\Roll Vortex Analysis\Tree Fall\Willow 4Jul200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7957" y="3747059"/>
              <a:ext cx="3657600" cy="2669628"/>
            </a:xfrm>
            <a:prstGeom prst="rect">
              <a:avLst/>
            </a:prstGeom>
            <a:noFill/>
          </p:spPr>
        </p:pic>
        <p:pic>
          <p:nvPicPr>
            <p:cNvPr id="1027" name="Picture 3" descr="C:\Users\Jim\Desktop\Rutgers\2018_Sandy_Analyses\Roll Vortex Analysis\Tree Fall\Willow 18Sep201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0877" y="3742508"/>
              <a:ext cx="3657600" cy="2678731"/>
            </a:xfrm>
            <a:prstGeom prst="rect">
              <a:avLst/>
            </a:prstGeom>
            <a:noFill/>
          </p:spPr>
        </p:pic>
        <p:pic>
          <p:nvPicPr>
            <p:cNvPr id="6" name="Picture 2" descr="C:\Users\Jim\Desktop\Rutgers\2018_Sandy_Analyses\Roll Vortex Analysis\Tree Fall\Jim's 20Sep2009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7957" y="972558"/>
              <a:ext cx="3657600" cy="2665575"/>
            </a:xfrm>
            <a:prstGeom prst="rect">
              <a:avLst/>
            </a:prstGeom>
            <a:noFill/>
          </p:spPr>
        </p:pic>
        <p:pic>
          <p:nvPicPr>
            <p:cNvPr id="7" name="Picture 3" descr="C:\Users\Jim\Desktop\Rutgers\2018_Sandy_Analyses\Roll Vortex Analysis\Tree Fall\Jim's 18Sep201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30877" y="970282"/>
              <a:ext cx="3657600" cy="2670127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809897" y="953589"/>
            <a:ext cx="75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Bridgewater, NJ			≈ 20 trees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9896" y="3731623"/>
            <a:ext cx="75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Somerset, NJ			      	≈ 30 trees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E8D29A-8545-46B6-9FD8-57CBF3AC2609}"/>
              </a:ext>
            </a:extLst>
          </p:cNvPr>
          <p:cNvCxnSpPr>
            <a:cxnSpLocks/>
          </p:cNvCxnSpPr>
          <p:nvPr/>
        </p:nvCxnSpPr>
        <p:spPr>
          <a:xfrm flipV="1">
            <a:off x="5148263" y="2514600"/>
            <a:ext cx="1381125" cy="42547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D1C208-9FCD-4BA4-88AB-4B4CFE0C4620}"/>
              </a:ext>
            </a:extLst>
          </p:cNvPr>
          <p:cNvCxnSpPr>
            <a:cxnSpLocks/>
          </p:cNvCxnSpPr>
          <p:nvPr/>
        </p:nvCxnSpPr>
        <p:spPr>
          <a:xfrm flipV="1">
            <a:off x="5235233" y="4766348"/>
            <a:ext cx="2296661" cy="85245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4A36E01-4833-42C4-AE92-86819A31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7CB5D2-489B-4980-91FB-AC894DD75C9B}"/>
              </a:ext>
            </a:extLst>
          </p:cNvPr>
          <p:cNvSpPr txBox="1"/>
          <p:nvPr/>
        </p:nvSpPr>
        <p:spPr>
          <a:xfrm>
            <a:off x="1120510" y="5761118"/>
            <a:ext cx="294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Pre-Sandy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8A4ACA-5160-4A80-88DD-13784D156F2F}"/>
              </a:ext>
            </a:extLst>
          </p:cNvPr>
          <p:cNvSpPr txBox="1"/>
          <p:nvPr/>
        </p:nvSpPr>
        <p:spPr>
          <a:xfrm>
            <a:off x="4713554" y="5761118"/>
            <a:ext cx="334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11 Months After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>
            <a:normAutofit fontScale="55000" lnSpcReduction="20000"/>
          </a:bodyPr>
          <a:lstStyle/>
          <a:p>
            <a:r>
              <a:rPr lang="en-US" sz="4900" dirty="0"/>
              <a:t>Data analyzed</a:t>
            </a:r>
          </a:p>
          <a:p>
            <a:pPr lvl="1"/>
            <a:r>
              <a:rPr lang="en-US" sz="3300" dirty="0"/>
              <a:t>Radar imagery, surface wind speed observations, WRF simulation</a:t>
            </a:r>
          </a:p>
          <a:p>
            <a:r>
              <a:rPr lang="en-US" sz="4900" dirty="0"/>
              <a:t>Key findings</a:t>
            </a:r>
          </a:p>
          <a:p>
            <a:pPr lvl="1"/>
            <a:r>
              <a:rPr lang="en-US" sz="3200" dirty="0"/>
              <a:t>Radar imagery exhibit elevated confluence lines aligned with precipitation voids, implying downward motion along these lines</a:t>
            </a:r>
          </a:p>
          <a:p>
            <a:pPr lvl="1"/>
            <a:r>
              <a:rPr lang="en-US" sz="3300" dirty="0"/>
              <a:t>Linear radar signatures often propagate normal to their longitudinal axis</a:t>
            </a:r>
          </a:p>
          <a:p>
            <a:pPr lvl="1"/>
            <a:r>
              <a:rPr lang="en-US" sz="3300" dirty="0"/>
              <a:t>Observed surface wind speed fluctuations have periods similar to propagation periods of linear radar signatures </a:t>
            </a:r>
          </a:p>
          <a:p>
            <a:pPr lvl="1"/>
            <a:r>
              <a:rPr lang="en-US" sz="3400" dirty="0"/>
              <a:t>WRF simulation corroborates observations</a:t>
            </a:r>
          </a:p>
          <a:p>
            <a:r>
              <a:rPr lang="en-US" sz="4900" b="1" dirty="0"/>
              <a:t>Hypotheses appear to be supported</a:t>
            </a:r>
          </a:p>
          <a:p>
            <a:pPr lvl="1"/>
            <a:r>
              <a:rPr lang="en-US" sz="3300" dirty="0"/>
              <a:t>Linear radar signatures appear to be caused by boundary layer roll vortices</a:t>
            </a:r>
          </a:p>
          <a:p>
            <a:pPr lvl="1"/>
            <a:r>
              <a:rPr lang="en-US" sz="3300" dirty="0"/>
              <a:t>Elevated lines of confluence from radar imagery are coincident with downward motion, precipitation voids, and implied stronger surface winds</a:t>
            </a:r>
          </a:p>
          <a:p>
            <a:pPr lvl="1"/>
            <a:r>
              <a:rPr lang="en-US" sz="3300" dirty="0"/>
              <a:t>Periodic fluctuations of surface wind speed appears to be caused by roll vortices propagating across an observing station</a:t>
            </a:r>
          </a:p>
          <a:p>
            <a:r>
              <a:rPr lang="en-US" sz="4900" b="1" dirty="0"/>
              <a:t>Yet to be done</a:t>
            </a:r>
          </a:p>
          <a:p>
            <a:pPr lvl="1"/>
            <a:r>
              <a:rPr lang="en-US" sz="3300" dirty="0"/>
              <a:t>Can it be shown that tree-fall patches are indeed caused by roll vortices?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Summary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846"/>
            <a:ext cx="8229600" cy="5324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Compare tree-fall data with observed and model winds</a:t>
            </a:r>
          </a:p>
          <a:p>
            <a:pPr lvl="1"/>
            <a:r>
              <a:rPr lang="en-US" dirty="0"/>
              <a:t>What are tree-fall patch dimensions, orientations and locations?</a:t>
            </a:r>
          </a:p>
          <a:p>
            <a:pPr lvl="1"/>
            <a:r>
              <a:rPr lang="en-US" dirty="0"/>
              <a:t>Are footprints of observed and model wind speed maxima similar to tree-fall patches?</a:t>
            </a:r>
          </a:p>
          <a:p>
            <a:r>
              <a:rPr lang="en-US" dirty="0"/>
              <a:t>Quantify downward transport of momentum in WRF simulation</a:t>
            </a:r>
          </a:p>
          <a:p>
            <a:pPr lvl="1"/>
            <a:r>
              <a:rPr lang="en-US" dirty="0"/>
              <a:t>Is downward transport strong enough to measurably enhance surface wind speeds?</a:t>
            </a:r>
          </a:p>
          <a:p>
            <a:pPr lvl="1"/>
            <a:r>
              <a:rPr lang="en-US" dirty="0"/>
              <a:t>Does aerial extent of downward transport compare with that of radar signatures and tree-fall patches?</a:t>
            </a:r>
          </a:p>
          <a:p>
            <a:pPr lvl="1"/>
            <a:r>
              <a:rPr lang="en-US" dirty="0"/>
              <a:t>Is downward transport organized in lines?</a:t>
            </a:r>
          </a:p>
          <a:p>
            <a:pPr lvl="1"/>
            <a:r>
              <a:rPr lang="en-US" dirty="0"/>
              <a:t>Do lines of downward transport propagate partially normal to their axes?</a:t>
            </a:r>
          </a:p>
          <a:p>
            <a:pPr lvl="1"/>
            <a:r>
              <a:rPr lang="en-US" dirty="0"/>
              <a:t>Do narrowest descent lines have highest surface speeds?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Plans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What If Sandy Tracked Here . .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5384E-0A9C-43D1-97E8-3C0007F8A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75" y="1143000"/>
            <a:ext cx="5849125" cy="52133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9DFA1E-1F6F-41E9-9CB2-528AF82789D4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2906785" cy="53119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ECMWF 7-day forecast (blue line, Magnusson et al. 2014)</a:t>
            </a:r>
          </a:p>
          <a:p>
            <a:r>
              <a:rPr lang="en-US" dirty="0"/>
              <a:t>Isobars tell the story</a:t>
            </a:r>
          </a:p>
          <a:p>
            <a:r>
              <a:rPr lang="en-US" dirty="0"/>
              <a:t>NYC metro region spared severity</a:t>
            </a:r>
          </a:p>
          <a:p>
            <a:r>
              <a:rPr lang="en-US" dirty="0"/>
              <a:t>Western coastal Long Island Sound sites faced severe surge flooding</a:t>
            </a:r>
          </a:p>
          <a:p>
            <a:r>
              <a:rPr lang="en-US" dirty="0"/>
              <a:t>Long Island and Connecticut faced severe wind damage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B4233B7-4776-45AC-B01F-EF18D6A3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  <p:extLst>
      <p:ext uri="{BB962C8B-B14F-4D97-AF65-F5344CB8AC3E}">
        <p14:creationId xmlns:p14="http://schemas.microsoft.com/office/powerpoint/2010/main" val="201028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9553"/>
            <a:ext cx="8229600" cy="50829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More visualizations</a:t>
            </a:r>
          </a:p>
          <a:p>
            <a:pPr lvl="1"/>
            <a:r>
              <a:rPr lang="en-US" dirty="0"/>
              <a:t>Mesoscale Analysis of Sandy’s Landfall Winds</a:t>
            </a:r>
            <a:br>
              <a:rPr lang="en-US" dirty="0"/>
            </a:br>
            <a:r>
              <a:rPr lang="en-US" dirty="0">
                <a:hlinkClick r:id="rId2"/>
              </a:rPr>
              <a:t>seedme.org/node/163591</a:t>
            </a:r>
            <a:endParaRPr lang="en-US" dirty="0"/>
          </a:p>
          <a:p>
            <a:pPr lvl="1"/>
            <a:r>
              <a:rPr lang="en-US" dirty="0"/>
              <a:t>WRF Users' Workshop 2016 Visualizations</a:t>
            </a:r>
            <a:br>
              <a:rPr lang="en-US" dirty="0"/>
            </a:br>
            <a:r>
              <a:rPr lang="en-US" dirty="0">
                <a:hlinkClick r:id="rId3"/>
              </a:rPr>
              <a:t>seedme.org/node/70880</a:t>
            </a:r>
            <a:endParaRPr lang="en-US" dirty="0"/>
          </a:p>
          <a:p>
            <a:pPr lvl="1"/>
            <a:r>
              <a:rPr lang="en-US" dirty="0"/>
              <a:t>Sandy WRF Discovery Paper</a:t>
            </a:r>
            <a:br>
              <a:rPr lang="en-US" dirty="0"/>
            </a:br>
            <a:r>
              <a:rPr lang="en-US" dirty="0">
                <a:hlinkClick r:id="rId4"/>
              </a:rPr>
              <a:t>seedme.org/node/47360</a:t>
            </a:r>
            <a:endParaRPr lang="en-US" dirty="0"/>
          </a:p>
          <a:p>
            <a:r>
              <a:rPr lang="en-US" dirty="0"/>
              <a:t>Papers online, but need ResearchGate login</a:t>
            </a:r>
          </a:p>
          <a:p>
            <a:pPr lvl="1"/>
            <a:r>
              <a:rPr lang="en-US" dirty="0">
                <a:hlinkClick r:id="rId5"/>
              </a:rPr>
              <a:t>researchgate.net</a:t>
            </a:r>
            <a:endParaRPr lang="en-US" dirty="0"/>
          </a:p>
          <a:p>
            <a:r>
              <a:rPr lang="en-US" dirty="0"/>
              <a:t>Contact me for copy of paper</a:t>
            </a:r>
          </a:p>
          <a:p>
            <a:pPr lvl="1"/>
            <a:r>
              <a:rPr lang="en-US" dirty="0">
                <a:hlinkClick r:id="rId6"/>
              </a:rPr>
              <a:t>jimschiavone@gmail.com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1484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8046720" cy="1143000"/>
          </a:xfrm>
        </p:spPr>
        <p:txBody>
          <a:bodyPr/>
          <a:lstStyle/>
          <a:p>
            <a:r>
              <a:rPr lang="en-US" dirty="0"/>
              <a:t>Work Made Possible By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990" y="1162594"/>
            <a:ext cx="6897188" cy="51728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High resolution surface observations</a:t>
            </a:r>
          </a:p>
          <a:p>
            <a:pPr lvl="1"/>
            <a:r>
              <a:rPr lang="en-US" dirty="0"/>
              <a:t>New Jersey Weather and Climate Network (</a:t>
            </a:r>
            <a:r>
              <a:rPr lang="en-US" dirty="0" err="1"/>
              <a:t>NJWxNet</a:t>
            </a:r>
            <a:r>
              <a:rPr lang="en-US" dirty="0"/>
              <a:t>) mesonet</a:t>
            </a:r>
          </a:p>
          <a:p>
            <a:pPr lvl="1"/>
            <a:r>
              <a:rPr lang="en-US" dirty="0"/>
              <a:t>Delaware Environmental Observing System (DEOS) mesonet</a:t>
            </a:r>
          </a:p>
          <a:p>
            <a:pPr lvl="1"/>
            <a:r>
              <a:rPr lang="en-US" dirty="0"/>
              <a:t>NOAA’s Automated Surface Observing Systems (ASOS) and National Data Buoy Center (NDBC)</a:t>
            </a:r>
          </a:p>
          <a:p>
            <a:r>
              <a:rPr lang="en-US" dirty="0"/>
              <a:t>High resolution WRF simulation of Sandy</a:t>
            </a:r>
          </a:p>
          <a:p>
            <a:pPr lvl="1"/>
            <a:r>
              <a:rPr lang="en-US" dirty="0"/>
              <a:t>Run by Pete Johnsen, Mel Shapiro and</a:t>
            </a:r>
            <a:br>
              <a:rPr lang="en-US" dirty="0"/>
            </a:br>
            <a:r>
              <a:rPr lang="en-US" dirty="0"/>
              <a:t>Mark </a:t>
            </a:r>
            <a:r>
              <a:rPr lang="en-US" dirty="0" err="1"/>
              <a:t>Straka</a:t>
            </a:r>
            <a:r>
              <a:rPr lang="en-US" dirty="0"/>
              <a:t> on Cray XE6 at NCSA</a:t>
            </a:r>
          </a:p>
          <a:p>
            <a:pPr lvl="1"/>
            <a:r>
              <a:rPr lang="en-US" dirty="0"/>
              <a:t>NCAR’s Dick Valent was instrumental in gaining access to the large 43 Terabyte data set</a:t>
            </a:r>
          </a:p>
          <a:p>
            <a:pPr lvl="1"/>
            <a:r>
              <a:rPr lang="en-US" dirty="0"/>
              <a:t>NCAR’s Alan Norton provided invaluable help in using VAPOR Visualization and Analysis Platform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njwxnet_mapLogo_enlarg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4" y="172993"/>
            <a:ext cx="864688" cy="1303684"/>
          </a:xfrm>
          <a:prstGeom prst="rect">
            <a:avLst/>
          </a:prstGeom>
        </p:spPr>
      </p:pic>
      <p:pic>
        <p:nvPicPr>
          <p:cNvPr id="2051" name="Picture 3" descr="C:\Users\Jim\Desktop\DEOS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92" y="1511930"/>
            <a:ext cx="1188912" cy="800229"/>
          </a:xfrm>
          <a:prstGeom prst="rect">
            <a:avLst/>
          </a:prstGeom>
          <a:noFill/>
        </p:spPr>
      </p:pic>
      <p:pic>
        <p:nvPicPr>
          <p:cNvPr id="2053" name="Picture 5" descr="C:\Users\Jim\Desktop\Cray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786" y="3986743"/>
            <a:ext cx="1533525" cy="371475"/>
          </a:xfrm>
          <a:prstGeom prst="rect">
            <a:avLst/>
          </a:prstGeom>
          <a:noFill/>
        </p:spPr>
      </p:pic>
      <p:pic>
        <p:nvPicPr>
          <p:cNvPr id="2054" name="Picture 6" descr="C:\Users\Jim\Desktop\NCSA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698" y="4463310"/>
            <a:ext cx="901700" cy="609600"/>
          </a:xfrm>
          <a:prstGeom prst="rect">
            <a:avLst/>
          </a:prstGeom>
          <a:noFill/>
        </p:spPr>
      </p:pic>
      <p:pic>
        <p:nvPicPr>
          <p:cNvPr id="2056" name="Picture 8" descr="C:\Users\Jim\Desktop\NOAA 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442" y="2392642"/>
            <a:ext cx="882213" cy="894103"/>
          </a:xfrm>
          <a:prstGeom prst="rect">
            <a:avLst/>
          </a:prstGeom>
          <a:noFill/>
        </p:spPr>
      </p:pic>
      <p:pic>
        <p:nvPicPr>
          <p:cNvPr id="1026" name="Picture 2" descr="C:\Users\Jim\Desktop\Rutgers\Sandy Slide Decks\Logos\WRF 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961" y="3375734"/>
            <a:ext cx="1019175" cy="657225"/>
          </a:xfrm>
          <a:prstGeom prst="rect">
            <a:avLst/>
          </a:prstGeom>
          <a:noFill/>
        </p:spPr>
      </p:pic>
      <p:pic>
        <p:nvPicPr>
          <p:cNvPr id="5" name="Picture 2" descr="C:\Users\Jim\Desktop\Rutgers\Sandy Slide Decks\Logos\NCAR 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15" y="5131423"/>
            <a:ext cx="1623266" cy="509872"/>
          </a:xfrm>
          <a:prstGeom prst="rect">
            <a:avLst/>
          </a:prstGeom>
          <a:noFill/>
        </p:spPr>
      </p:pic>
      <p:pic>
        <p:nvPicPr>
          <p:cNvPr id="8" name="Picture 2" descr="C:\Users\Jim\Desktop\Rutgers\Sandy Slide Decks\Logos\VAPOR 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625" y="5732420"/>
            <a:ext cx="1205846" cy="573075"/>
          </a:xfrm>
          <a:prstGeom prst="rect">
            <a:avLst/>
          </a:prstGeom>
          <a:noFill/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4E3ADFA-47AD-44A0-876C-A1537EB4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4793"/>
            <a:ext cx="8229600" cy="501661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Wurman</a:t>
            </a:r>
            <a:r>
              <a:rPr lang="en-US" sz="1400" dirty="0"/>
              <a:t> and Winslow, 1998: Intense Sub-Kilometer-Scale Boundary Layer Rolls Observed in Hurricane Fran (1996)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Gall et al., 1998: Small-Scale Spiral Bands Observed in Hurricanes Andrew (1992), Hugo (1989), and Erin (1995)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Katsaros</a:t>
            </a:r>
            <a:r>
              <a:rPr lang="en-US" sz="1400" dirty="0"/>
              <a:t> et al., 2000: Wind Fields from SAR: Could They Improve Our Understanding of Storm Dynamics? [Bonnie, Danielle, Georges, and Mitch (1998)]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Katsaros</a:t>
            </a:r>
            <a:r>
              <a:rPr lang="en-US" sz="1400" dirty="0"/>
              <a:t> et al., 2002: Microwave Remote Sensing of Tropical Cyclones from Space [Mitch (1998)]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Yao et al., 2004: A </a:t>
            </a:r>
            <a:r>
              <a:rPr lang="en-US" sz="1400" dirty="0" err="1"/>
              <a:t>Multiscale</a:t>
            </a:r>
            <a:r>
              <a:rPr lang="en-US" sz="1400" dirty="0"/>
              <a:t> Numerical Study of Hurricane Andrew (1992). Part VI: Small-Scale Inner-Core Structures and Wind Streaks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Foster, 2005: Why Rolls are Prevalent in the Hurricane Boundary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Morrison et al., 2005: An Observational Case for the Prevalence of Roll Vortices in the Hurricane Boundary Layer [Fran (1996), Bonnie (1998), and Georges (1998)]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Zhang et al., 2008: Effects of Roll Vortices on Turbulent Fluxes in the Hurricane Boundary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Lorsolo</a:t>
            </a:r>
            <a:r>
              <a:rPr lang="en-US" sz="1400" dirty="0"/>
              <a:t> et al., 2008: An Observational Study of Hurricane Boundary Layer Small-Scale Coherent Structures [Isabel (2003) and Frances (2004)]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Nakanishi and </a:t>
            </a:r>
            <a:r>
              <a:rPr lang="en-US" sz="1400" dirty="0" err="1"/>
              <a:t>Niino</a:t>
            </a:r>
            <a:r>
              <a:rPr lang="en-US" sz="1400" dirty="0"/>
              <a:t>, 2012: Large-Eddy Simulation of Roll Vortices in a Hurricane Boundary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Gao and </a:t>
            </a:r>
            <a:r>
              <a:rPr lang="en-US" sz="1400" dirty="0" err="1"/>
              <a:t>Ginis</a:t>
            </a:r>
            <a:r>
              <a:rPr lang="en-US" sz="1400" dirty="0"/>
              <a:t>, 2014: On the Generation of Roll Vortices due to the Inflection Point Instability of the Hurricane Boundary Layer Flow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Gao and </a:t>
            </a:r>
            <a:r>
              <a:rPr lang="en-US" sz="1400" dirty="0" err="1"/>
              <a:t>Ginis</a:t>
            </a:r>
            <a:r>
              <a:rPr lang="en-US" sz="1400" dirty="0"/>
              <a:t>, 2016: On the Equilibrium-State Roll Vortices and Their Effects in the Hurricane Boundary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Wang and Jiang, 2017: Impact of vertical wind shear on roll structure in idealized hurricane boundary layers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Ito et al., 2017: Near-surface coherent structures explored by large eddy simulation of entire tropical cyclones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err="1"/>
              <a:t>Wurman</a:t>
            </a:r>
            <a:r>
              <a:rPr lang="en-US" sz="1400" dirty="0"/>
              <a:t> and </a:t>
            </a:r>
            <a:r>
              <a:rPr lang="en-US" sz="1400" dirty="0" err="1"/>
              <a:t>Kosiba</a:t>
            </a:r>
            <a:r>
              <a:rPr lang="en-US" sz="1400" dirty="0"/>
              <a:t>, 2018: The Role of Small-Scale Vortices in Enhancing Surface Winds and Damage in Hurricane Harvey (2017)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Gao and </a:t>
            </a:r>
            <a:r>
              <a:rPr lang="en-US" sz="1400" dirty="0" err="1"/>
              <a:t>Ginis</a:t>
            </a:r>
            <a:r>
              <a:rPr lang="en-US" sz="1400" dirty="0"/>
              <a:t>, 2018: On the Characteristics of Linear-Phase Roll Vortices under a Moving Hurricane Boundary Layer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 Prior TC Roll Vortex Studies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9531"/>
            <a:ext cx="8229600" cy="529321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Hugo (1989)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Andrew (1992)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Erin (1995)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Fran (1996)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Bonnie (1998)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Danielle (1998)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Georges (1998)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Mitch (1998)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Isabel (2003)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Frances (2004)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Harvey (2017)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Irma (2017)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 Prior Observed Hurricane Roll Vortices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  <p:extLst>
      <p:ext uri="{BB962C8B-B14F-4D97-AF65-F5344CB8AC3E}">
        <p14:creationId xmlns:p14="http://schemas.microsoft.com/office/powerpoint/2010/main" val="376005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Wind Speed Vertical Section -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2EB01-E03A-48E0-9B14-ED39CC84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39" y="2876888"/>
            <a:ext cx="3595624" cy="3474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FDDB8-2482-4161-8CA1-1EAE1BFA7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" y="1085479"/>
            <a:ext cx="7480061" cy="34745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AC5702-AD06-4661-A366-4FF87E097F02}"/>
              </a:ext>
            </a:extLst>
          </p:cNvPr>
          <p:cNvCxnSpPr/>
          <p:nvPr/>
        </p:nvCxnSpPr>
        <p:spPr>
          <a:xfrm>
            <a:off x="5964572" y="4681057"/>
            <a:ext cx="671120" cy="4781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D4EE70-CCCD-46E2-B0EE-F802584E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Wind Speed Patchiness -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D06AD-9C4F-493B-BBC7-B5E665C7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" y="1143000"/>
            <a:ext cx="7987229" cy="5045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09E0F-D959-444B-AE5F-4143E486D572}"/>
              </a:ext>
            </a:extLst>
          </p:cNvPr>
          <p:cNvSpPr txBox="1"/>
          <p:nvPr/>
        </p:nvSpPr>
        <p:spPr>
          <a:xfrm>
            <a:off x="5083489" y="4723002"/>
            <a:ext cx="3490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Wind speed in lowest model layer at about 30 m above ground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640CD4-A0F2-46C3-BCF9-DFFF9E78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  <p:extLst>
      <p:ext uri="{BB962C8B-B14F-4D97-AF65-F5344CB8AC3E}">
        <p14:creationId xmlns:p14="http://schemas.microsoft.com/office/powerpoint/2010/main" val="2160366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9552"/>
            <a:ext cx="8469086" cy="45497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8	TemprImages512.mp4</a:t>
            </a:r>
            <a:br>
              <a:rPr lang="en-US" dirty="0"/>
            </a:br>
            <a:r>
              <a:rPr lang="en-US" dirty="0"/>
              <a:t>8	WaterVapor.mp4</a:t>
            </a:r>
            <a:br>
              <a:rPr lang="en-US" dirty="0"/>
            </a:br>
            <a:r>
              <a:rPr lang="en-US" dirty="0"/>
              <a:t>9	Qiso0094hires.mp4		(was T2QisoPt0094.mp4)</a:t>
            </a:r>
            <a:br>
              <a:rPr lang="en-US" dirty="0"/>
            </a:br>
            <a:r>
              <a:rPr lang="en-US" dirty="0"/>
              <a:t>10	S10+W200.mp4		</a:t>
            </a:r>
            <a:r>
              <a:rPr lang="en-US" dirty="0">
                <a:hlinkClick r:id="rId2"/>
              </a:rPr>
              <a:t>seedme.org/node/163602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11	9hr1Kft.mp4			</a:t>
            </a:r>
            <a:r>
              <a:rPr lang="en-US" dirty="0">
                <a:hlinkClick r:id="rId3"/>
              </a:rPr>
              <a:t>seedme.org/node/163592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12	Base Velocity 24hr.mp4	</a:t>
            </a:r>
            <a:r>
              <a:rPr lang="en-US" dirty="0">
                <a:hlinkClick r:id="rId4"/>
              </a:rPr>
              <a:t>seedme.org/node/163600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16	S0100to3400m.mp4</a:t>
            </a:r>
            <a:br>
              <a:rPr lang="en-US" dirty="0"/>
            </a:br>
            <a:r>
              <a:rPr lang="en-US" dirty="0"/>
              <a:t>16	S10SewRotate23z.mp4</a:t>
            </a:r>
            <a:br>
              <a:rPr lang="en-US" dirty="0"/>
            </a:br>
            <a:r>
              <a:rPr lang="en-US" dirty="0"/>
              <a:t>18	Base Velocity 24hr.mp4 	</a:t>
            </a:r>
          </a:p>
          <a:p>
            <a:pPr marL="0" indent="0">
              <a:buNone/>
            </a:pPr>
            <a:r>
              <a:rPr lang="en-US" dirty="0"/>
              <a:t>Rutgers\1Q14 Mesonet Data Update\Mesonet Paper Analyses\VAPOR Output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2F1D-9B4D-410A-A80B-52DA491B4D05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Video List</a:t>
            </a:r>
          </a:p>
        </p:txBody>
      </p:sp>
    </p:spTree>
    <p:extLst>
      <p:ext uri="{BB962C8B-B14F-4D97-AF65-F5344CB8AC3E}">
        <p14:creationId xmlns:p14="http://schemas.microsoft.com/office/powerpoint/2010/main" val="196948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m\Desktop\Stations Tal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203" y="0"/>
            <a:ext cx="9189203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E6BF4-F84D-4CB0-B8E8-6FF011308F0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4854" y="420078"/>
            <a:ext cx="2053214" cy="2388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NJ Mesonet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Mesonet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B0F0"/>
                </a:solidFill>
              </a:rPr>
              <a:t>NDBC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Profiles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506702" y="2490513"/>
            <a:ext cx="227293" cy="195943"/>
          </a:xfrm>
          <a:prstGeom prst="triangle">
            <a:avLst/>
          </a:prstGeom>
          <a:solidFill>
            <a:srgbClr val="FF9900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569268" y="1514339"/>
            <a:ext cx="169817" cy="16981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314554" y="2957648"/>
            <a:ext cx="169817" cy="16981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1099" y="1826553"/>
            <a:ext cx="169817" cy="16981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564777" y="4598126"/>
            <a:ext cx="2913017" cy="184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56217" y="2886891"/>
            <a:ext cx="3239589" cy="3448595"/>
          </a:xfrm>
          <a:noFill/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600" dirty="0"/>
              <a:t>Observations</a:t>
            </a:r>
            <a:endParaRPr lang="en-US" dirty="0"/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Mesonet winds</a:t>
            </a:r>
          </a:p>
          <a:p>
            <a:pPr marL="457200" lvl="1">
              <a:spcBef>
                <a:spcPts val="0"/>
              </a:spcBef>
              <a:buNone/>
            </a:pPr>
            <a:r>
              <a:rPr lang="en-US" sz="2000" dirty="0"/>
              <a:t>  5 min sampling interval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ASOS winds</a:t>
            </a:r>
          </a:p>
          <a:p>
            <a:pPr marL="342900" lvl="1" indent="-342900">
              <a:spcBef>
                <a:spcPts val="0"/>
              </a:spcBef>
              <a:buNone/>
            </a:pPr>
            <a:r>
              <a:rPr lang="en-US" sz="2000" dirty="0"/>
              <a:t>     1 and 5 min sampling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KDIX Doppler radar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    </a:t>
            </a:r>
            <a:r>
              <a:rPr lang="en-US" sz="2000" dirty="0"/>
              <a:t>6 min image scan interval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RAOBs: OKX, WAL, IAD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/>
              <a:t>     3 to 12 hour interval</a:t>
            </a:r>
          </a:p>
          <a:p>
            <a:pPr lvl="1">
              <a:spcBef>
                <a:spcPts val="0"/>
              </a:spcBef>
              <a:buNone/>
            </a:pPr>
            <a:endParaRPr lang="en-US" sz="1400" dirty="0"/>
          </a:p>
          <a:p>
            <a:pPr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13" name="Oval 12"/>
          <p:cNvSpPr/>
          <p:nvPr/>
        </p:nvSpPr>
        <p:spPr>
          <a:xfrm>
            <a:off x="4365989" y="2423704"/>
            <a:ext cx="169817" cy="16981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WRF Model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8091"/>
            <a:ext cx="8229600" cy="543414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Model</a:t>
            </a:r>
            <a:r>
              <a:rPr lang="en-US" dirty="0"/>
              <a:t>: Advanced Research WRF version 3.3.1</a:t>
            </a:r>
          </a:p>
          <a:p>
            <a:r>
              <a:rPr lang="en-US" b="1" dirty="0"/>
              <a:t>System</a:t>
            </a:r>
            <a:r>
              <a:rPr lang="en-US" dirty="0"/>
              <a:t>: Cray XE6 “Blue Waters” at National Center for Supercomputing Applications (NCSA)</a:t>
            </a:r>
          </a:p>
          <a:p>
            <a:r>
              <a:rPr lang="en-US" b="1" dirty="0"/>
              <a:t>Grid</a:t>
            </a:r>
            <a:r>
              <a:rPr lang="en-US" dirty="0"/>
              <a:t>: </a:t>
            </a:r>
            <a:r>
              <a:rPr lang="en-US" i="1" dirty="0"/>
              <a:t>500 meter spacing</a:t>
            </a:r>
            <a:r>
              <a:rPr lang="en-US" dirty="0"/>
              <a:t>, 5320x5000x150 grid,</a:t>
            </a:r>
            <a:br>
              <a:rPr lang="en-US" dirty="0"/>
            </a:br>
            <a:r>
              <a:rPr lang="en-US" dirty="0"/>
              <a:t>4 billion grid points</a:t>
            </a:r>
          </a:p>
          <a:p>
            <a:r>
              <a:rPr lang="en-US" b="1" dirty="0"/>
              <a:t>Initialization and boundary conditions</a:t>
            </a:r>
            <a:r>
              <a:rPr lang="en-US" dirty="0"/>
              <a:t>: NOAA/NCEP GFS output</a:t>
            </a:r>
          </a:p>
          <a:p>
            <a:r>
              <a:rPr lang="en-US" b="1" dirty="0"/>
              <a:t>Simulation period</a:t>
            </a:r>
            <a:r>
              <a:rPr lang="en-US" dirty="0"/>
              <a:t>: 96 hours,</a:t>
            </a:r>
            <a:br>
              <a:rPr lang="en-US" dirty="0"/>
            </a:br>
            <a:r>
              <a:rPr lang="en-US" dirty="0"/>
              <a:t>beginning 12Z Oct 26, 2012</a:t>
            </a:r>
          </a:p>
          <a:p>
            <a:r>
              <a:rPr lang="en-US" b="1" dirty="0"/>
              <a:t>Output</a:t>
            </a:r>
            <a:r>
              <a:rPr lang="en-US" dirty="0"/>
              <a:t>: 30 minute interval,</a:t>
            </a:r>
            <a:br>
              <a:rPr lang="en-US" dirty="0"/>
            </a:br>
            <a:r>
              <a:rPr lang="en-US" dirty="0"/>
              <a:t>193 files, 224 GB each,</a:t>
            </a:r>
            <a:br>
              <a:rPr lang="en-US" dirty="0"/>
            </a:br>
            <a:r>
              <a:rPr lang="en-US" dirty="0"/>
              <a:t>total of 43 Terabytes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C:\Users\Jim\Desktop\NCAR\CISL\VAPOR\Session Saves\longrunDomain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267" y="3555665"/>
            <a:ext cx="3465964" cy="2800685"/>
          </a:xfrm>
          <a:prstGeom prst="rect">
            <a:avLst/>
          </a:prstGeom>
          <a:noFill/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AE0EDC8-40EC-4D23-91CF-79DF4454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B4C9C9E-B90E-4CF8-9C85-C84FE4D04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590461"/>
              </p:ext>
            </p:extLst>
          </p:nvPr>
        </p:nvGraphicFramePr>
        <p:xfrm>
          <a:off x="181455" y="983813"/>
          <a:ext cx="6734176" cy="530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>
                <a:latin typeface="+mj-lt"/>
                <a:ea typeface="+mj-ea"/>
                <a:cs typeface="+mj-cs"/>
              </a:rPr>
              <a:t>Concepts </a:t>
            </a:r>
            <a:r>
              <a:rPr lang="en-US" sz="4400" dirty="0"/>
              <a:t>–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Boundary Layer and Winds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0C170-F32A-4405-A3B1-1C5A16F218B7}"/>
              </a:ext>
            </a:extLst>
          </p:cNvPr>
          <p:cNvSpPr txBox="1"/>
          <p:nvPr/>
        </p:nvSpPr>
        <p:spPr>
          <a:xfrm>
            <a:off x="6781099" y="1351508"/>
            <a:ext cx="1985395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Sandy’s wind speeds measured by Fort Dix Doppler radar</a:t>
            </a:r>
          </a:p>
          <a:p>
            <a:endParaRPr lang="en-US" sz="2400" dirty="0"/>
          </a:p>
          <a:p>
            <a:r>
              <a:rPr lang="en-US" sz="2400" dirty="0"/>
              <a:t>Hurricane winds peak at low levels, </a:t>
            </a:r>
            <a:br>
              <a:rPr lang="en-US" sz="2400" dirty="0"/>
            </a:br>
            <a:r>
              <a:rPr lang="en-US" sz="2400" dirty="0"/>
              <a:t>600-1,800 m for Sandy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ECA6CF4-8A81-4117-8F6D-57B5E879F75B}"/>
              </a:ext>
            </a:extLst>
          </p:cNvPr>
          <p:cNvSpPr/>
          <p:nvPr/>
        </p:nvSpPr>
        <p:spPr>
          <a:xfrm>
            <a:off x="6237214" y="3989673"/>
            <a:ext cx="226503" cy="99829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E92AD7-873F-4378-B3D8-2710AE9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648" y="802571"/>
            <a:ext cx="7055602" cy="529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0B114-EFE3-45F7-B54C-DE7D7B6B746B}" type="datetime1">
              <a:rPr lang="en-US" smtClean="0"/>
              <a:pPr/>
              <a:t>9/29/2018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sz="4400" dirty="0"/>
              <a:t>Concepts – What Are Roll Vortices?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7570" y="5440760"/>
            <a:ext cx="1589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Adapted from Brooks/Cole – Thomson (2005)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1997756" y="3729447"/>
            <a:ext cx="1276088" cy="113322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5158492" y="4695267"/>
            <a:ext cx="243891" cy="268619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0499" y="4841576"/>
            <a:ext cx="5827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Lines of downward motion, higher surface winds, possible patchy treefall, and diminished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propagate sideways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3B46B53-96AF-4203-A3C5-799C458694E6}"/>
              </a:ext>
            </a:extLst>
          </p:cNvPr>
          <p:cNvSpPr/>
          <p:nvPr/>
        </p:nvSpPr>
        <p:spPr>
          <a:xfrm rot="10800000">
            <a:off x="2200254" y="2735809"/>
            <a:ext cx="226503" cy="67395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9D59E-F633-4EB4-8361-2AE8A5152A49}"/>
              </a:ext>
            </a:extLst>
          </p:cNvPr>
          <p:cNvSpPr txBox="1"/>
          <p:nvPr/>
        </p:nvSpPr>
        <p:spPr>
          <a:xfrm>
            <a:off x="1186824" y="1743680"/>
            <a:ext cx="1673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Slab depicts boundary</a:t>
            </a:r>
            <a:br>
              <a:rPr lang="en-US" sz="2400" dirty="0"/>
            </a:br>
            <a:r>
              <a:rPr lang="en-US" sz="2400" dirty="0"/>
              <a:t>layer:</a:t>
            </a:r>
            <a:br>
              <a:rPr lang="en-US" sz="2400" dirty="0"/>
            </a:br>
            <a:r>
              <a:rPr lang="en-US" sz="2400" dirty="0"/>
              <a:t>≈ 1 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4BB14-8365-433B-9178-220CCB87F52C}"/>
              </a:ext>
            </a:extLst>
          </p:cNvPr>
          <p:cNvSpPr txBox="1"/>
          <p:nvPr/>
        </p:nvSpPr>
        <p:spPr>
          <a:xfrm>
            <a:off x="-1" y="97694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Observed in 12 prior hurricanes but mostly over open waters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E6615D8-5E40-4E58-AA5C-6D91301E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pPr algn="ctr"/>
            <a:r>
              <a:rPr lang="en-US" dirty="0"/>
              <a:t>Schiavone, Robinson, Johnsen, Gerbush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E1B8D5-57E6-497F-A1B0-25AA649A6DD9}"/>
              </a:ext>
            </a:extLst>
          </p:cNvPr>
          <p:cNvCxnSpPr>
            <a:cxnSpLocks/>
          </p:cNvCxnSpPr>
          <p:nvPr/>
        </p:nvCxnSpPr>
        <p:spPr>
          <a:xfrm flipH="1" flipV="1">
            <a:off x="7292449" y="4032106"/>
            <a:ext cx="1284835" cy="55667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C29BA2-3AB1-4A58-BBCB-0F91018AADC9}"/>
              </a:ext>
            </a:extLst>
          </p:cNvPr>
          <p:cNvCxnSpPr>
            <a:cxnSpLocks/>
          </p:cNvCxnSpPr>
          <p:nvPr/>
        </p:nvCxnSpPr>
        <p:spPr>
          <a:xfrm flipH="1">
            <a:off x="3625971" y="4165378"/>
            <a:ext cx="691393" cy="617825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609439-1F17-40F6-B6F7-CD280352AD3C}"/>
              </a:ext>
            </a:extLst>
          </p:cNvPr>
          <p:cNvCxnSpPr>
            <a:cxnSpLocks/>
          </p:cNvCxnSpPr>
          <p:nvPr/>
        </p:nvCxnSpPr>
        <p:spPr>
          <a:xfrm flipH="1">
            <a:off x="6416297" y="5269727"/>
            <a:ext cx="216940" cy="24869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Sandy Overview – Observations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4B-61B7-448D-9D76-AFA7CC08627A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C:\Users\Jim\Desktop\Rutgers\1Q14 Mesonet Data Update\Mesonet Paper Analyses\WRF Time Series\Satellite Imagery\Water Vapor 2345z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695" y="1583067"/>
            <a:ext cx="6145305" cy="48246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949" y="4441372"/>
            <a:ext cx="257338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Above: </a:t>
            </a:r>
          </a:p>
          <a:p>
            <a:r>
              <a:rPr lang="en-US" sz="2200" dirty="0"/>
              <a:t>NHC Analysis at 21Z</a:t>
            </a:r>
          </a:p>
          <a:p>
            <a:endParaRPr lang="en-US" sz="1200" dirty="0"/>
          </a:p>
          <a:p>
            <a:pPr algn="r"/>
            <a:r>
              <a:rPr lang="en-US" sz="2200" i="1" dirty="0"/>
              <a:t>Right:</a:t>
            </a:r>
          </a:p>
          <a:p>
            <a:pPr algn="r"/>
            <a:r>
              <a:rPr lang="en-US" sz="2200" dirty="0"/>
              <a:t>GOES water vapor</a:t>
            </a:r>
            <a:br>
              <a:rPr lang="en-US" sz="2200" dirty="0"/>
            </a:br>
            <a:r>
              <a:rPr lang="en-US" sz="2200" dirty="0"/>
              <a:t>at 23:45Z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2227" y="1027612"/>
            <a:ext cx="304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29 October 2012</a:t>
            </a:r>
          </a:p>
        </p:txBody>
      </p:sp>
      <p:pic>
        <p:nvPicPr>
          <p:cNvPr id="9" name="Picture 2" descr="C:\Users\Jim\Desktop\Rutgers\1Q14 Mesonet Data Update\Mesonet Paper Analyses\WRF Time Series\WRF Mesonet Map Movies\NHC Analysis 2100z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19542"/>
            <a:ext cx="4767942" cy="3197326"/>
          </a:xfrm>
          <a:prstGeom prst="rect">
            <a:avLst/>
          </a:prstGeom>
          <a:noFill/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695E66-4775-4DB4-89E3-F9CB90E9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8332" y="6356350"/>
            <a:ext cx="3187337" cy="365125"/>
          </a:xfrm>
        </p:spPr>
        <p:txBody>
          <a:bodyPr/>
          <a:lstStyle/>
          <a:p>
            <a:r>
              <a:rPr lang="en-US" dirty="0"/>
              <a:t>Schiavone, Robinson, Johnsen, Gerbush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terVap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436418"/>
            <a:ext cx="8167687" cy="612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779D-9504-4322-B0DE-3D5C876E23B8}" type="datetime1">
              <a:rPr lang="en-US" smtClean="0"/>
              <a:pPr/>
              <a:t>9/29/2018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0C7D-5BD5-464F-93A1-9946E1CC6C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19514</TotalTime>
  <Words>2768</Words>
  <Application>Microsoft Office PowerPoint</Application>
  <PresentationFormat>On-screen Show (4:3)</PresentationFormat>
  <Paragraphs>530</Paragraphs>
  <Slides>34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The role of roll vortices on damaging winds during Sandy’s landfall</vt:lpstr>
      <vt:lpstr>Sandy’s Impacts</vt:lpstr>
      <vt:lpstr>Work Made Possible By . . .</vt:lpstr>
      <vt:lpstr>PowerPoint Presentation</vt:lpstr>
      <vt:lpstr>WRF Model Simulation</vt:lpstr>
      <vt:lpstr>PowerPoint Presentation</vt:lpstr>
      <vt:lpstr>PowerPoint Presentation</vt:lpstr>
      <vt:lpstr>Sandy Overview – Observations</vt:lpstr>
      <vt:lpstr>PowerPoint Presentation</vt:lpstr>
      <vt:lpstr>Sandy Overview – Model</vt:lpstr>
      <vt:lpstr>PowerPoint Presentation</vt:lpstr>
      <vt:lpstr>Roll Vortex Signatures in Radar Images</vt:lpstr>
      <vt:lpstr>PowerPoint Presentation</vt:lpstr>
      <vt:lpstr>Roll Vortex Signatures in Radar Velocity</vt:lpstr>
      <vt:lpstr>PowerPoint Presentation</vt:lpstr>
      <vt:lpstr>Roll Vortex Stages – Radial Velocity</vt:lpstr>
      <vt:lpstr>PowerPoint Presentation</vt:lpstr>
      <vt:lpstr>PowerPoint Presentation</vt:lpstr>
      <vt:lpstr>Roll Vortex Signatures in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“Sandy” Wind Analysis</dc:title>
  <dc:creator>James A. Schiavone</dc:creator>
  <cp:lastModifiedBy>James S. Cantafio</cp:lastModifiedBy>
  <cp:revision>1617</cp:revision>
  <cp:lastPrinted>2018-09-19T18:58:24Z</cp:lastPrinted>
  <dcterms:created xsi:type="dcterms:W3CDTF">2013-07-24T18:33:15Z</dcterms:created>
  <dcterms:modified xsi:type="dcterms:W3CDTF">2018-09-29T12:27:31Z</dcterms:modified>
</cp:coreProperties>
</file>