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40"/>
  </p:notesMasterIdLst>
  <p:handoutMasterIdLst>
    <p:handoutMasterId r:id="rId41"/>
  </p:handoutMasterIdLst>
  <p:sldIdLst>
    <p:sldId id="423" r:id="rId2"/>
    <p:sldId id="567" r:id="rId3"/>
    <p:sldId id="447" r:id="rId4"/>
    <p:sldId id="564" r:id="rId5"/>
    <p:sldId id="566" r:id="rId6"/>
    <p:sldId id="529" r:id="rId7"/>
    <p:sldId id="523" r:id="rId8"/>
    <p:sldId id="531" r:id="rId9"/>
    <p:sldId id="533" r:id="rId10"/>
    <p:sldId id="525" r:id="rId11"/>
    <p:sldId id="532" r:id="rId12"/>
    <p:sldId id="526" r:id="rId13"/>
    <p:sldId id="535" r:id="rId14"/>
    <p:sldId id="528" r:id="rId15"/>
    <p:sldId id="537" r:id="rId16"/>
    <p:sldId id="539" r:id="rId17"/>
    <p:sldId id="540" r:id="rId18"/>
    <p:sldId id="541" r:id="rId19"/>
    <p:sldId id="536" r:id="rId20"/>
    <p:sldId id="569" r:id="rId21"/>
    <p:sldId id="568" r:id="rId22"/>
    <p:sldId id="570" r:id="rId23"/>
    <p:sldId id="571" r:id="rId24"/>
    <p:sldId id="549" r:id="rId25"/>
    <p:sldId id="563" r:id="rId26"/>
    <p:sldId id="550" r:id="rId27"/>
    <p:sldId id="551" r:id="rId28"/>
    <p:sldId id="552" r:id="rId29"/>
    <p:sldId id="553" r:id="rId30"/>
    <p:sldId id="554" r:id="rId31"/>
    <p:sldId id="555" r:id="rId32"/>
    <p:sldId id="556" r:id="rId33"/>
    <p:sldId id="557" r:id="rId34"/>
    <p:sldId id="558" r:id="rId35"/>
    <p:sldId id="559" r:id="rId36"/>
    <p:sldId id="560" r:id="rId37"/>
    <p:sldId id="561" r:id="rId38"/>
    <p:sldId id="562" r:id="rId39"/>
  </p:sldIdLst>
  <p:sldSz cx="9144000" cy="6858000" type="screen4x3"/>
  <p:notesSz cx="6934200" cy="9220200"/>
  <p:custDataLst>
    <p:tags r:id="rId42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C536F"/>
    <a:srgbClr val="0679A3"/>
    <a:srgbClr val="002060"/>
    <a:srgbClr val="FFF5C9"/>
    <a:srgbClr val="006699"/>
    <a:srgbClr val="CC3300"/>
    <a:srgbClr val="FFA245"/>
    <a:srgbClr val="FFEA81"/>
    <a:srgbClr val="FFE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 autoAdjust="0"/>
    <p:restoredTop sz="95951" autoAdjust="0"/>
  </p:normalViewPr>
  <p:slideViewPr>
    <p:cSldViewPr>
      <p:cViewPr>
        <p:scale>
          <a:sx n="100" d="100"/>
          <a:sy n="100" d="100"/>
        </p:scale>
        <p:origin x="-1944" y="-360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18" y="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notesViewPr>
    <p:cSldViewPr>
      <p:cViewPr>
        <p:scale>
          <a:sx n="75" d="100"/>
          <a:sy n="75" d="100"/>
        </p:scale>
        <p:origin x="-1488" y="-33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1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7" rIns="92106" bIns="46057" numCol="1" anchor="t" anchorCtr="0" compatLnSpc="1">
            <a:prstTxWarp prst="textNoShape">
              <a:avLst/>
            </a:prstTxWarp>
          </a:bodyPr>
          <a:lstStyle>
            <a:lvl1pPr algn="l" defTabSz="920750">
              <a:defRPr>
                <a:latin typeface="ACaslon RegularSC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2238" y="0"/>
            <a:ext cx="30019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7" rIns="92106" bIns="46057" numCol="1" anchor="t" anchorCtr="0" compatLnSpc="1">
            <a:prstTxWarp prst="textNoShape">
              <a:avLst/>
            </a:prstTxWarp>
          </a:bodyPr>
          <a:lstStyle>
            <a:lvl1pPr algn="r" defTabSz="920750">
              <a:defRPr>
                <a:latin typeface="ACaslon RegularSC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01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7" rIns="92106" bIns="46057" numCol="1" anchor="b" anchorCtr="0" compatLnSpc="1">
            <a:prstTxWarp prst="textNoShape">
              <a:avLst/>
            </a:prstTxWarp>
          </a:bodyPr>
          <a:lstStyle>
            <a:lvl1pPr algn="l" defTabSz="920750">
              <a:defRPr>
                <a:latin typeface="ACaslon RegularSC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2238" y="8759825"/>
            <a:ext cx="30019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7" rIns="92106" bIns="46057" numCol="1" anchor="b" anchorCtr="0" compatLnSpc="1">
            <a:prstTxWarp prst="textNoShape">
              <a:avLst/>
            </a:prstTxWarp>
          </a:bodyPr>
          <a:lstStyle>
            <a:lvl1pPr algn="r" defTabSz="920750">
              <a:defRPr>
                <a:latin typeface="ACaslon RegularSC" pitchFamily="18" charset="0"/>
              </a:defRPr>
            </a:lvl1pPr>
          </a:lstStyle>
          <a:p>
            <a:pPr>
              <a:defRPr/>
            </a:pPr>
            <a:fld id="{A5F1D49A-BA7A-49A9-8B07-3D33193CA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3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20" rIns="91238" bIns="456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CaslonOpnface BT" pitchFamily="8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20" rIns="91238" bIns="456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CaslonOpnface BT" pitchFamily="8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85800"/>
            <a:ext cx="4570413" cy="3427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40225"/>
            <a:ext cx="5106987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20" rIns="91238" bIns="45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 Second level</a:t>
            </a:r>
          </a:p>
          <a:p>
            <a:pPr lvl="2"/>
            <a:r>
              <a:rPr lang="en-US" noProof="0" smtClean="0"/>
              <a:t>  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14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20" rIns="91238" bIns="456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CaslonOpnface BT" pitchFamily="8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614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20" rIns="91238" bIns="456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CaslonOpnface BT" pitchFamily="82" charset="0"/>
              </a:defRPr>
            </a:lvl1pPr>
          </a:lstStyle>
          <a:p>
            <a:pPr>
              <a:defRPr/>
            </a:pPr>
            <a:fld id="{EBEAAE73-55FD-4535-84FC-6EFFBB9CC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9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42900" indent="1143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Ø"/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749300" indent="1651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ü"/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B4850-2C93-46AA-A1BD-BFE22B40396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752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7D67-F0B8-42C8-A7F3-6B1E1B62E4A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9/24/2018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png"/><Relationship Id="rId7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70" name="Rectangle 1030"/>
          <p:cNvSpPr>
            <a:spLocks noChangeArrowheads="1"/>
          </p:cNvSpPr>
          <p:nvPr/>
        </p:nvSpPr>
        <p:spPr bwMode="auto">
          <a:xfrm>
            <a:off x="1" y="0"/>
            <a:ext cx="9143999" cy="584775"/>
          </a:xfrm>
          <a:prstGeom prst="rect">
            <a:avLst/>
          </a:prstGeom>
          <a:solidFill>
            <a:srgbClr val="3C536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cs typeface="Calibri" pitchFamily="34" charset="0"/>
              </a:rPr>
              <a:t>Two Rare Southern New England Tornadoes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1" name="Rectangle 1032"/>
          <p:cNvSpPr>
            <a:spLocks noChangeArrowheads="1"/>
          </p:cNvSpPr>
          <p:nvPr/>
        </p:nvSpPr>
        <p:spPr bwMode="auto">
          <a:xfrm>
            <a:off x="507891" y="5715000"/>
            <a:ext cx="8534400" cy="762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http://1.gravatar.com/blavatar/9386b8f5c9e6672a299e379396dfb8a2?s=128&amp;ts=13065116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32718"/>
            <a:ext cx="596682" cy="596683"/>
          </a:xfrm>
          <a:prstGeom prst="rect">
            <a:avLst/>
          </a:prstGeom>
          <a:noFill/>
        </p:spPr>
      </p:pic>
      <p:pic>
        <p:nvPicPr>
          <p:cNvPr id="6" name="Picture 4" descr="http://mediad.publicbroadcasting.net/p/ketr/files/201201/NW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6067752"/>
            <a:ext cx="685799" cy="6857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4763" y="5913863"/>
            <a:ext cx="9229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Calibri" pitchFamily="34" charset="0"/>
              </a:rPr>
              <a:t>Tri-State Weather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Calibri" pitchFamily="34" charset="0"/>
              </a:rPr>
              <a:t>Conference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Calibri" pitchFamily="34" charset="0"/>
              </a:rPr>
              <a:t>September 29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Calibri" pitchFamily="34" charset="0"/>
              </a:rPr>
              <a:t>th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Calibri" pitchFamily="34" charset="0"/>
              </a:rPr>
              <a:t>, 2018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" y="838200"/>
            <a:ext cx="9115425" cy="4031873"/>
          </a:xfrm>
          <a:prstGeom prst="rect">
            <a:avLst/>
          </a:prstGeom>
          <a:solidFill>
            <a:srgbClr val="002060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Presentation Overview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Review the first nocturnal tornado in Massachusetts since 1970, which occurred in Concord, MA on August 22, 2016.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Review the first known tornado to have occurred in Massachusetts 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     during the month of February, when and EF1 Tornado struck 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Conway, MA on February 25, 2017.</a:t>
            </a: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Discuss model, radar data, and lessons learned from these two unusual southern New England Tornadoes.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" y="564068"/>
            <a:ext cx="7568883" cy="507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0848"/>
            <a:ext cx="9144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6z Surface Observations: 19 Minutes Before Tornado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61" y="2099434"/>
            <a:ext cx="457200" cy="57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9">
            <a:off x="2744117" y="2447952"/>
            <a:ext cx="2394948" cy="409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800" b="1" dirty="0" smtClean="0"/>
              <a:t>70 to 75 </a:t>
            </a:r>
            <a:r>
              <a:rPr lang="en-US" sz="1800" b="1" dirty="0" err="1" smtClean="0"/>
              <a:t>dewpoints</a:t>
            </a:r>
            <a:r>
              <a:rPr lang="en-US" sz="1800" b="1" dirty="0" smtClean="0"/>
              <a:t> east of approaching cold front.</a:t>
            </a:r>
          </a:p>
          <a:p>
            <a:pPr algn="l"/>
            <a:endParaRPr lang="en-US" sz="1800" b="1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800" b="1" dirty="0" smtClean="0"/>
              <a:t>Impressive low level convergence likely resulted in stretching vorticity, allowing for the brief tornado</a:t>
            </a:r>
            <a:r>
              <a:rPr lang="en-US" sz="1800" b="1" dirty="0"/>
              <a:t> </a:t>
            </a:r>
            <a:r>
              <a:rPr lang="en-US" sz="1800" b="1" dirty="0" smtClean="0"/>
              <a:t>on what appears to be a triple point.</a:t>
            </a:r>
            <a:endParaRPr lang="en-US" sz="1800" b="1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536">
            <a:off x="4875721" y="1889013"/>
            <a:ext cx="559006" cy="7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3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18066"/>
            <a:ext cx="7086600" cy="568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0848"/>
            <a:ext cx="9144000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Hour NCAR Ensemble Mean LCL Height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 5z August 22nd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10249" y="4554081"/>
            <a:ext cx="3324226" cy="2246769"/>
          </a:xfrm>
          <a:prstGeom prst="rect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LCL’s forecast to be extremely low, less than 250 meters across eastern MA</a:t>
            </a:r>
          </a:p>
        </p:txBody>
      </p:sp>
    </p:spTree>
    <p:extLst>
      <p:ext uri="{BB962C8B-B14F-4D97-AF65-F5344CB8AC3E}">
        <p14:creationId xmlns:p14="http://schemas.microsoft.com/office/powerpoint/2010/main" val="35788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SPC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663721"/>
            <a:ext cx="3365666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Surface Cape Valid 7z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2445" y="663721"/>
            <a:ext cx="3348032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0-1 KM Shear Valid 7z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19051" y="5600342"/>
            <a:ext cx="914399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Weak Surface Low/Triple point likely contributed to tornado.</a:t>
            </a:r>
          </a:p>
          <a:p>
            <a:pPr algn="l"/>
            <a:endParaRPr lang="en-US" sz="2400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Surface based cape on SPC </a:t>
            </a:r>
            <a:r>
              <a:rPr lang="en-US" sz="2400" dirty="0" err="1" smtClean="0"/>
              <a:t>Meso</a:t>
            </a:r>
            <a:r>
              <a:rPr lang="en-US" sz="2400" dirty="0" smtClean="0"/>
              <a:t>-Analysis showed 250 J/KG.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476" y="1257299"/>
            <a:ext cx="3832847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219200"/>
            <a:ext cx="37242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3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SPC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-Analysis Valid 7z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1977" y="683566"/>
            <a:ext cx="3142848" cy="46166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0-1 KM SRH Valid 7z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54606" y="683565"/>
            <a:ext cx="3348032" cy="46166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0-1 KM Shear Valid 7z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7497" y="5791200"/>
            <a:ext cx="8622936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0-1 KM SRH &gt; 100 Across Eastern MA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0-1 KM Shear &gt; 25 knots</a:t>
            </a:r>
            <a:endParaRPr lang="en-US" sz="2400" dirty="0"/>
          </a:p>
        </p:txBody>
      </p:sp>
      <p:sp>
        <p:nvSpPr>
          <p:cNvPr id="2" name="AutoShape 2" descr="Inline image&#10;            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352995"/>
            <a:ext cx="3827433" cy="43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325877"/>
            <a:ext cx="4027640" cy="43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6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Radar Imagery: 7z Aug 22nd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80846"/>
            <a:ext cx="7086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867400"/>
            <a:ext cx="914400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Weak Triple Point Likely Resulted in Even Higher 0-1 KM Helicity Than Depicted By SPC </a:t>
            </a:r>
            <a:r>
              <a:rPr lang="en-US" sz="2400" dirty="0" err="1" smtClean="0"/>
              <a:t>Meso</a:t>
            </a:r>
            <a:r>
              <a:rPr lang="en-US" sz="2400" dirty="0" smtClean="0"/>
              <a:t>-Analysis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09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0657Z: First Sign Of Strong Rotation 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Marlborough, 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305800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9367" y="4572000"/>
            <a:ext cx="1351653" cy="369332"/>
          </a:xfrm>
          <a:prstGeom prst="rect">
            <a:avLst/>
          </a:prstGeom>
          <a:solidFill>
            <a:srgbClr val="006699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NROT 1.09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1751171"/>
            <a:ext cx="1595310" cy="369332"/>
          </a:xfrm>
          <a:prstGeom prst="rect">
            <a:avLst/>
          </a:prstGeom>
          <a:solidFill>
            <a:srgbClr val="006699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G2G: 61 KTS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775" y="1066800"/>
            <a:ext cx="40386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0.5 Reflectivity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43452" y="1066800"/>
            <a:ext cx="38100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0.5 Storm Relative Motion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0065" y="3962400"/>
            <a:ext cx="342522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NROT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1" y="3991125"/>
            <a:ext cx="33528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Correlation Coefficient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20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066800"/>
            <a:ext cx="841513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8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0710Z: Storm Weakens On Approach To Concord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 Warning Continues Based on Cyclic Tendencies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300" y="1066800"/>
            <a:ext cx="40386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0.5 Reflectivity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1066800"/>
            <a:ext cx="38100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0.5 Storm Relative Motion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0540" y="3991365"/>
            <a:ext cx="342522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NROT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1" y="3991125"/>
            <a:ext cx="33528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Correlation Coefficient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159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5" y="990600"/>
            <a:ext cx="8415130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8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0717Z: Storm Rapidly Re-Strengthens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 EF1 Tornado Touches Down in Concord, 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300" y="1066800"/>
            <a:ext cx="40386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0.5 Reflectivity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1066800"/>
            <a:ext cx="38100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0.5 Storm Relative Motion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0540" y="3991365"/>
            <a:ext cx="342522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NROT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1" y="3991125"/>
            <a:ext cx="33528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Correlation Coefficient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23487" y="4572000"/>
            <a:ext cx="1223413" cy="369332"/>
          </a:xfrm>
          <a:prstGeom prst="rect">
            <a:avLst/>
          </a:prstGeom>
          <a:solidFill>
            <a:srgbClr val="006699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NROT 1.4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9926" y="1647110"/>
            <a:ext cx="1505540" cy="369332"/>
          </a:xfrm>
          <a:prstGeom prst="rect">
            <a:avLst/>
          </a:prstGeom>
          <a:solidFill>
            <a:srgbClr val="006699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G2G: 62 </a:t>
            </a:r>
            <a:r>
              <a:rPr lang="en-US" sz="1800" b="1" dirty="0" err="1" smtClean="0"/>
              <a:t>Kts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1325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0724Z: Rotation And Tornado Threat Quickly Dissipate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Activity Moves East of Concord, 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52795"/>
            <a:ext cx="8763000" cy="5852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561" y="909975"/>
            <a:ext cx="40386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0.5 Reflectivity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00600" y="909975"/>
            <a:ext cx="38100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0.5 Storm Relative Motion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8174" y="3801015"/>
            <a:ext cx="33813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NROT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1" y="3801015"/>
            <a:ext cx="33528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Correlation Coefficient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EF1 Tornado Radar Imagery From TBOS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074"/>
            <a:ext cx="9105900" cy="62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20" y="152400"/>
            <a:ext cx="9448800" cy="1143000"/>
          </a:xfrm>
        </p:spPr>
        <p:txBody>
          <a:bodyPr>
            <a:noAutofit/>
          </a:bodyPr>
          <a:lstStyle/>
          <a:p>
            <a:pPr algn="ctr"/>
            <a:r>
              <a:rPr lang="en-US" sz="3100" b="1" i="1" dirty="0"/>
              <a:t/>
            </a:r>
            <a:br>
              <a:rPr lang="en-US" sz="3100" b="1" i="1" dirty="0"/>
            </a:br>
            <a:r>
              <a:rPr lang="en-US" sz="4400" b="1" i="1" dirty="0"/>
              <a:t> The Concord, MA EF-1</a:t>
            </a:r>
            <a:br>
              <a:rPr lang="en-US" sz="4400" b="1" i="1" dirty="0"/>
            </a:br>
            <a:r>
              <a:rPr lang="en-US" sz="4400" b="1" i="1" dirty="0"/>
              <a:t> Early Morning Tornado of</a:t>
            </a:r>
            <a:br>
              <a:rPr lang="en-US" sz="4400" b="1" i="1" dirty="0"/>
            </a:br>
            <a:r>
              <a:rPr lang="en-US" sz="4400" b="1" i="1" dirty="0"/>
              <a:t> 22 August 2016</a:t>
            </a:r>
          </a:p>
        </p:txBody>
      </p:sp>
      <p:pic>
        <p:nvPicPr>
          <p:cNvPr id="1026" name="Picture 2" descr="Y:\joseph.dellicarpini\Y_Docs\Concord Tornado TBOS 0.3 SRM 0721Z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8" t="29397" r="30870" b="18425"/>
          <a:stretch/>
        </p:blipFill>
        <p:spPr bwMode="auto">
          <a:xfrm>
            <a:off x="2748607" y="2651954"/>
            <a:ext cx="2839393" cy="238147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0" y="2640917"/>
            <a:ext cx="2658281" cy="24035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29746"/>
          <a:stretch/>
        </p:blipFill>
        <p:spPr>
          <a:xfrm>
            <a:off x="5588000" y="2644277"/>
            <a:ext cx="3454400" cy="23891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NOAA-Transparent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71" y="6352513"/>
            <a:ext cx="426720" cy="480060"/>
          </a:xfrm>
          <a:prstGeom prst="rect">
            <a:avLst/>
          </a:prstGeom>
          <a:effectLst/>
        </p:spPr>
      </p:pic>
      <p:pic>
        <p:nvPicPr>
          <p:cNvPr id="8" name="Picture 7" descr="NWS__Transparent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4213" y="6344393"/>
            <a:ext cx="426720" cy="480060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711200" y="5181600"/>
            <a:ext cx="7620000" cy="1080296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pPr algn="ctr"/>
            <a:r>
              <a:rPr lang="en-US" sz="2200" b="1" dirty="0" smtClean="0"/>
              <a:t>NOAA/NWS </a:t>
            </a:r>
            <a:r>
              <a:rPr lang="en-US" sz="2200" b="1" dirty="0"/>
              <a:t>Boston, MA</a:t>
            </a:r>
          </a:p>
          <a:p>
            <a:pPr algn="ctr"/>
            <a:endParaRPr lang="en-US" sz="2200" b="1" dirty="0"/>
          </a:p>
          <a:p>
            <a:pPr algn="ctr"/>
            <a:r>
              <a:rPr lang="en-US" sz="2200" b="1" dirty="0" smtClean="0"/>
              <a:t>Southern New England Weather Conference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3016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100" b="1" dirty="0"/>
              <a:t>Taking Action Based Upon the Warning</a:t>
            </a:r>
          </a:p>
        </p:txBody>
      </p:sp>
      <p:pic>
        <p:nvPicPr>
          <p:cNvPr id="8" name="Picture 7" descr="NOAA-Transparent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71" y="6352513"/>
            <a:ext cx="426720" cy="480060"/>
          </a:xfrm>
          <a:prstGeom prst="rect">
            <a:avLst/>
          </a:prstGeom>
          <a:effectLst/>
        </p:spPr>
      </p:pic>
      <p:pic>
        <p:nvPicPr>
          <p:cNvPr id="9" name="Picture 8" descr="NWS__Transparent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4213" y="6344393"/>
            <a:ext cx="426720" cy="480060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991204"/>
            <a:ext cx="3315163" cy="406536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12639"/>
            <a:ext cx="3283409" cy="40439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26" name="Picture 2" descr="http://www.fema.gov/media-library-data/435f922bc489599f95a8d95853281268/300by250_English_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78" y="5152290"/>
            <a:ext cx="1775452" cy="16644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65200" y="4400550"/>
            <a:ext cx="2540000" cy="171450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6112104" y="4910007"/>
            <a:ext cx="812800" cy="48456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Social Media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91671"/>
            <a:ext cx="3264281" cy="4343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24" y="5210335"/>
            <a:ext cx="3137423" cy="16212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51932"/>
            <a:ext cx="3327649" cy="41440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 descr="NOAA-Transparent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71" y="6352513"/>
            <a:ext cx="426720" cy="480060"/>
          </a:xfrm>
          <a:prstGeom prst="rect">
            <a:avLst/>
          </a:prstGeom>
          <a:effectLst/>
        </p:spPr>
      </p:pic>
      <p:pic>
        <p:nvPicPr>
          <p:cNvPr id="9" name="Picture 8" descr="NWS__Transparent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4213" y="6344393"/>
            <a:ext cx="426720" cy="480060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5130800" y="3200400"/>
            <a:ext cx="2844800" cy="57150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64000" y="6020946"/>
            <a:ext cx="2692400" cy="563477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30800" y="1485900"/>
            <a:ext cx="2844800" cy="571500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" y="1485900"/>
            <a:ext cx="2794000" cy="5715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  <a:solidFill>
            <a:srgbClr val="3C536F">
              <a:alpha val="69804"/>
            </a:srgbClr>
          </a:solidFill>
        </p:spPr>
        <p:txBody>
          <a:bodyPr>
            <a:noAutofit/>
          </a:bodyPr>
          <a:lstStyle/>
          <a:p>
            <a:pPr lvl="3"/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 to 1 KM helicity values of 100+ units coupled with just a bit of instability/low LCL heights will yield at least a very low risk for a brief spin-up if a trigger is available.</a:t>
            </a:r>
          </a:p>
          <a:p>
            <a:pPr lvl="3"/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Concern is heightened if there is a triple point/warm front to focus potential convection.</a:t>
            </a:r>
          </a:p>
          <a:p>
            <a:pPr lvl="3"/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Excluding rare high end EML tornadoes, the majority of our brief tornadoes occur with very marginal instability, 100+ units of 0 to 1 km helicity, along with low temperature/</a:t>
            </a:r>
            <a:r>
              <a:rPr lang="en-US" sz="1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dewpoint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spreads, and a triple point/warm front.</a:t>
            </a:r>
          </a:p>
          <a:p>
            <a:pPr lvl="3"/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Often severe weather is quite limited in these cases with perhaps the tornado being the only report of severe weather.  Flash Flooding may also be a concern at times.</a:t>
            </a:r>
          </a:p>
          <a:p>
            <a:pPr lvl="3"/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Most of these setups will produce no severe weather at all! They are low probability events, so do not expect a Tornado Watch, Mesoscale Discussion Etc.  Just have to keep a close eye to the radar and particularly the half degree SRM/NROT.  </a:t>
            </a:r>
          </a:p>
          <a:p>
            <a:pPr lvl="3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Lessons Learned From Concord EF-1 Tornado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9525" y="0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Goshen/Conway EF1 Tornado</a:t>
            </a:r>
          </a:p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25, 2017 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914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2863" y="6457414"/>
            <a:ext cx="922972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Pictures From Conway, MA Courtesy of Robert Thompson and Glenn Field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9525"/>
            <a:ext cx="4219575" cy="3164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3286125"/>
            <a:ext cx="4319588" cy="3239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74" y="42862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74" y="3326011"/>
            <a:ext cx="4213224" cy="3159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42863" y="6457414"/>
            <a:ext cx="922972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Pictures From Conway, MA Courtesy of Robert Thompson and Glenn Field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Severe Weather Reports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 b="33939"/>
          <a:stretch/>
        </p:blipFill>
        <p:spPr>
          <a:xfrm>
            <a:off x="218352" y="762000"/>
            <a:ext cx="8239848" cy="57746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38200" y="2667000"/>
            <a:ext cx="2895600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4 Tornadoes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southern MD (EF1)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southeast PA (EF1)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northeast PA (EF2)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Conway, MA (EF1)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r="6684" b="50000"/>
          <a:stretch/>
        </p:blipFill>
        <p:spPr>
          <a:xfrm>
            <a:off x="0" y="1219200"/>
            <a:ext cx="4714044" cy="3429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50000" r="7502"/>
          <a:stretch/>
        </p:blipFill>
        <p:spPr>
          <a:xfrm>
            <a:off x="4332303" y="1311533"/>
            <a:ext cx="4811697" cy="3429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204" y="0"/>
            <a:ext cx="911279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NAM 6h forecast 0-1km Helicity/shear: 00z Feb 26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78868"/>
            <a:ext cx="42672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0-1km Helicity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2327" y="4278867"/>
            <a:ext cx="481169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0-1km Shear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1708" y="4936866"/>
            <a:ext cx="3983783" cy="707886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200-300 units of 0-1km Helicity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over western New England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5029200"/>
            <a:ext cx="3930884" cy="461665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0-1km Shear around 30 </a:t>
            </a:r>
            <a:r>
              <a:rPr lang="en-US" sz="2400" b="1" dirty="0" err="1" smtClean="0">
                <a:solidFill>
                  <a:schemeClr val="bg1"/>
                </a:solidFill>
              </a:rPr>
              <a:t>kt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0" y="1687328"/>
            <a:ext cx="4194856" cy="4038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 b="3488"/>
          <a:stretch/>
        </p:blipFill>
        <p:spPr>
          <a:xfrm>
            <a:off x="4559080" y="1676400"/>
            <a:ext cx="4432520" cy="4038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26200" y="1676400"/>
            <a:ext cx="419485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6h forecast valid 00z Feb 26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1686580"/>
            <a:ext cx="4403998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9h forecast valid 03z Feb 26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132" y="5345668"/>
            <a:ext cx="2549096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850-500 </a:t>
            </a:r>
            <a:r>
              <a:rPr lang="en-US" sz="2000" b="1" dirty="0" err="1" smtClean="0">
                <a:solidFill>
                  <a:schemeClr val="tx1"/>
                </a:solidFill>
              </a:rPr>
              <a:t>mb</a:t>
            </a:r>
            <a:r>
              <a:rPr lang="en-US" sz="2000" b="1" dirty="0" smtClean="0">
                <a:solidFill>
                  <a:schemeClr val="tx1"/>
                </a:solidFill>
              </a:rPr>
              <a:t> omega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1884" y="5345668"/>
            <a:ext cx="2549096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850-500 </a:t>
            </a:r>
            <a:r>
              <a:rPr lang="en-US" sz="2000" b="1" dirty="0" err="1" smtClean="0">
                <a:solidFill>
                  <a:schemeClr val="tx1"/>
                </a:solidFill>
              </a:rPr>
              <a:t>mb</a:t>
            </a:r>
            <a:r>
              <a:rPr lang="en-US" sz="2000" b="1" dirty="0" smtClean="0">
                <a:solidFill>
                  <a:schemeClr val="tx1"/>
                </a:solidFill>
              </a:rPr>
              <a:t> omega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216" y="3657600"/>
            <a:ext cx="172996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70+ </a:t>
            </a:r>
            <a:r>
              <a:rPr lang="en-US" sz="1600" b="1" dirty="0" err="1" smtClean="0">
                <a:solidFill>
                  <a:schemeClr val="tx1"/>
                </a:solidFill>
              </a:rPr>
              <a:t>ub</a:t>
            </a:r>
            <a:r>
              <a:rPr lang="en-US" sz="1600" b="1" dirty="0" smtClean="0">
                <a:solidFill>
                  <a:schemeClr val="tx1"/>
                </a:solidFill>
              </a:rPr>
              <a:t>/s omega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moving into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W MA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9226" y="3821668"/>
            <a:ext cx="198644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&lt; 10 </a:t>
            </a:r>
            <a:r>
              <a:rPr lang="en-US" sz="1800" b="1" dirty="0" err="1" smtClean="0">
                <a:solidFill>
                  <a:schemeClr val="tx1"/>
                </a:solidFill>
              </a:rPr>
              <a:t>ub</a:t>
            </a:r>
            <a:r>
              <a:rPr lang="en-US" sz="1800" b="1" dirty="0" smtClean="0">
                <a:solidFill>
                  <a:schemeClr val="tx1"/>
                </a:solidFill>
              </a:rPr>
              <a:t>/s omega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540000">
            <a:off x="1918828" y="3201489"/>
            <a:ext cx="609600" cy="168771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75340" y="3429000"/>
            <a:ext cx="936463" cy="107573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204" y="0"/>
            <a:ext cx="911279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NAM forecast: 850-500 </a:t>
            </a:r>
            <a:r>
              <a:rPr lang="en-US" sz="3200" b="1" dirty="0" err="1" smtClean="0">
                <a:solidFill>
                  <a:schemeClr val="tx1"/>
                </a:solidFill>
              </a:rPr>
              <a:t>mb</a:t>
            </a:r>
            <a:r>
              <a:rPr lang="en-US" sz="3200" b="1" dirty="0" smtClean="0">
                <a:solidFill>
                  <a:schemeClr val="tx1"/>
                </a:solidFill>
              </a:rPr>
              <a:t> Omega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3" r="-1"/>
          <a:stretch/>
        </p:blipFill>
        <p:spPr>
          <a:xfrm>
            <a:off x="152400" y="990600"/>
            <a:ext cx="4269419" cy="52863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8"/>
          <a:stretch/>
        </p:blipFill>
        <p:spPr>
          <a:xfrm>
            <a:off x="4724400" y="990600"/>
            <a:ext cx="4247225" cy="52863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204" y="0"/>
            <a:ext cx="911279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SPC Day 1 Outlook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2974" y="990600"/>
            <a:ext cx="26438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Tornado probability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90600"/>
            <a:ext cx="310694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Thunderstorm Category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  <a:solidFill>
            <a:srgbClr val="3C536F">
              <a:alpha val="69804"/>
            </a:srgbClr>
          </a:solidFill>
        </p:spPr>
        <p:txBody>
          <a:bodyPr>
            <a:noAutofit/>
          </a:bodyPr>
          <a:lstStyle/>
          <a:p>
            <a:pPr marL="466344" lvl="3" indent="0">
              <a:buNone/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EF-1 Tornado touched down in Concord, MA on August 22</a:t>
            </a:r>
            <a:r>
              <a:rPr lang="en-US" sz="20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 319 am. It was only on the ground for a few minutes, but packed winds of 100 mph.</a:t>
            </a:r>
          </a:p>
          <a:p>
            <a:pPr lvl="3"/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This was the first known nocturnal tornado to occur in Massachusetts since July 11</a:t>
            </a:r>
            <a:r>
              <a:rPr lang="en-US" sz="20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1970.</a:t>
            </a:r>
          </a:p>
          <a:p>
            <a:pPr lvl="3"/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Many trees were uprooted and 39 houses suffered minor structural damage, while 1 had significant damage.</a:t>
            </a:r>
          </a:p>
          <a:p>
            <a:pPr lvl="3"/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 other severe weather reports occurred in the region other than minor damage that occurred in Marlborough, MA from the initial storm.</a:t>
            </a:r>
          </a:p>
          <a:p>
            <a:pPr lvl="3"/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Instability was extremely limited and there was no lightning associated with the tornado.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Concord, MA Nocturnal EF-1 Tornado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602" y="762000"/>
            <a:ext cx="9144000" cy="5715000"/>
          </a:xfrm>
          <a:solidFill>
            <a:schemeClr val="bg1">
              <a:alpha val="91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en-US" sz="6300" dirty="0" smtClean="0"/>
              <a:t>Strong cold front moving into western New England around 00Z</a:t>
            </a:r>
          </a:p>
          <a:p>
            <a:endParaRPr lang="en-US" sz="6300" dirty="0" smtClean="0"/>
          </a:p>
          <a:p>
            <a:r>
              <a:rPr lang="en-US" sz="6300" dirty="0" smtClean="0"/>
              <a:t>Tremendous forcing for ascent along the front</a:t>
            </a:r>
          </a:p>
          <a:p>
            <a:endParaRPr lang="en-US" sz="6300" dirty="0" smtClean="0"/>
          </a:p>
          <a:p>
            <a:r>
              <a:rPr lang="en-US" sz="6300" dirty="0" smtClean="0"/>
              <a:t>Low Cape/High shear environment</a:t>
            </a:r>
          </a:p>
          <a:p>
            <a:endParaRPr lang="en-US" sz="6300" dirty="0"/>
          </a:p>
          <a:p>
            <a:r>
              <a:rPr lang="en-US" sz="6300" dirty="0" smtClean="0"/>
              <a:t>Forecast questions: </a:t>
            </a:r>
          </a:p>
          <a:p>
            <a:endParaRPr lang="en-US" sz="5900" dirty="0" smtClean="0"/>
          </a:p>
          <a:p>
            <a:pPr lvl="2"/>
            <a:r>
              <a:rPr lang="en-US" sz="5100" b="1" dirty="0" smtClean="0"/>
              <a:t>Will there be enough instability for severe weather and possible tornado?</a:t>
            </a:r>
          </a:p>
          <a:p>
            <a:pPr marL="237744" lvl="2" indent="0">
              <a:buNone/>
            </a:pPr>
            <a:endParaRPr lang="en-US" sz="5100" b="1" dirty="0" smtClean="0"/>
          </a:p>
          <a:p>
            <a:pPr lvl="2"/>
            <a:r>
              <a:rPr lang="en-US" sz="5100" b="1" dirty="0" smtClean="0"/>
              <a:t>Will strong forcing compensate for lack of instability?</a:t>
            </a:r>
          </a:p>
          <a:p>
            <a:pPr lvl="2"/>
            <a:endParaRPr lang="en-US" sz="5900" dirty="0" smtClean="0">
              <a:solidFill>
                <a:srgbClr val="FFFF00"/>
              </a:solidFill>
            </a:endParaRPr>
          </a:p>
          <a:p>
            <a:pPr lvl="2"/>
            <a:endParaRPr lang="en-US" sz="5900" dirty="0">
              <a:solidFill>
                <a:srgbClr val="FFFF00"/>
              </a:solidFill>
            </a:endParaRPr>
          </a:p>
          <a:p>
            <a:pPr lvl="2"/>
            <a:endParaRPr lang="en-US" sz="5900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4" y="0"/>
            <a:ext cx="91127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tx1"/>
                </a:solidFill>
              </a:rPr>
              <a:t>Forecast Summary</a:t>
            </a:r>
            <a:endParaRPr lang="en-US" sz="3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3745" r="50000" b="44196"/>
          <a:stretch/>
        </p:blipFill>
        <p:spPr>
          <a:xfrm>
            <a:off x="113190" y="381000"/>
            <a:ext cx="3087210" cy="30450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3743" r="48303" b="44197"/>
          <a:stretch/>
        </p:blipFill>
        <p:spPr>
          <a:xfrm>
            <a:off x="3376101" y="361950"/>
            <a:ext cx="3146394" cy="30450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2304" r="51042" b="43512"/>
          <a:stretch/>
        </p:blipFill>
        <p:spPr>
          <a:xfrm>
            <a:off x="96403" y="3612471"/>
            <a:ext cx="3103997" cy="31693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18" r="50314" b="41387"/>
          <a:stretch/>
        </p:blipFill>
        <p:spPr>
          <a:xfrm>
            <a:off x="3429000" y="3588627"/>
            <a:ext cx="3146394" cy="31693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5099" y="3059668"/>
            <a:ext cx="668774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22z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101" y="3056708"/>
            <a:ext cx="668773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23z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99" y="6381690"/>
            <a:ext cx="668774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00z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89727" y="6407859"/>
            <a:ext cx="641522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02z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914400"/>
            <a:ext cx="33528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Fine line of convection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held together into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western MA, due to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very strong forcing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for ascent.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Convection weakened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further east as forcing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d</a:t>
            </a:r>
            <a:r>
              <a:rPr lang="en-US" sz="2000" b="1" dirty="0" smtClean="0">
                <a:solidFill>
                  <a:schemeClr val="tx1"/>
                </a:solidFill>
              </a:rPr>
              <a:t>iminished.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04" y="0"/>
            <a:ext cx="911279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Radar Mosaic 22-02z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 bwMode="auto">
          <a:xfrm>
            <a:off x="1" y="0"/>
            <a:ext cx="9067799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KENX 0.5 REF/SRM/NROT:  2351z Feb 25</a:t>
            </a:r>
            <a:endParaRPr lang="en-US" sz="3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7996" y="4191000"/>
            <a:ext cx="482600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98 </a:t>
            </a:r>
            <a:r>
              <a:rPr lang="en-US" sz="2400" b="1" dirty="0" err="1" smtClean="0">
                <a:solidFill>
                  <a:schemeClr val="tx1"/>
                </a:solidFill>
              </a:rPr>
              <a:t>kt</a:t>
            </a:r>
            <a:r>
              <a:rPr lang="en-US" sz="2400" b="1" dirty="0" smtClean="0">
                <a:solidFill>
                  <a:schemeClr val="tx1"/>
                </a:solidFill>
              </a:rPr>
              <a:t> shear in southern Berkshire county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48 </a:t>
            </a:r>
            <a:r>
              <a:rPr lang="en-US" sz="2400" b="1" dirty="0" err="1" smtClean="0">
                <a:solidFill>
                  <a:schemeClr val="tx1"/>
                </a:solidFill>
              </a:rPr>
              <a:t>kt</a:t>
            </a:r>
            <a:r>
              <a:rPr lang="en-US" sz="2400" b="1" dirty="0" smtClean="0">
                <a:solidFill>
                  <a:schemeClr val="tx1"/>
                </a:solidFill>
              </a:rPr>
              <a:t> inbound, 50 </a:t>
            </a:r>
            <a:r>
              <a:rPr lang="en-US" sz="2400" b="1" dirty="0" err="1" smtClean="0">
                <a:solidFill>
                  <a:schemeClr val="tx1"/>
                </a:solidFill>
              </a:rPr>
              <a:t>kt</a:t>
            </a:r>
            <a:r>
              <a:rPr lang="en-US" sz="2400" b="1" dirty="0" smtClean="0">
                <a:solidFill>
                  <a:schemeClr val="tx1"/>
                </a:solidFill>
              </a:rPr>
              <a:t> outbound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r="21560" b="12744"/>
          <a:stretch/>
        </p:blipFill>
        <p:spPr>
          <a:xfrm>
            <a:off x="156170" y="609601"/>
            <a:ext cx="4051846" cy="34289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2840" y="3581400"/>
            <a:ext cx="6992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REF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r="17457" b="16558"/>
          <a:stretch/>
        </p:blipFill>
        <p:spPr>
          <a:xfrm>
            <a:off x="4470396" y="609600"/>
            <a:ext cx="4216404" cy="343890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324600" y="2286000"/>
            <a:ext cx="685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057400" y="1828800"/>
            <a:ext cx="609600" cy="6230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67251" y="3581400"/>
            <a:ext cx="755336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SRM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942" r="46521" b="14509"/>
          <a:stretch/>
        </p:blipFill>
        <p:spPr>
          <a:xfrm>
            <a:off x="1143000" y="3918467"/>
            <a:ext cx="3174996" cy="27871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48991" y="6248400"/>
            <a:ext cx="9124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NROT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8687" y="6183868"/>
            <a:ext cx="156408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NROT 1.4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8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 bwMode="auto">
          <a:xfrm>
            <a:off x="1" y="0"/>
            <a:ext cx="9067799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KENX 0.5 REF/SRM/NROT:  2357z Feb 25</a:t>
            </a:r>
            <a:endParaRPr lang="en-US" sz="30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8585" y="4206776"/>
            <a:ext cx="4048215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88 </a:t>
            </a:r>
            <a:r>
              <a:rPr lang="en-US" sz="2400" dirty="0" err="1" smtClean="0">
                <a:solidFill>
                  <a:schemeClr val="tx1"/>
                </a:solidFill>
              </a:rPr>
              <a:t>kt</a:t>
            </a:r>
            <a:r>
              <a:rPr lang="en-US" sz="2400" dirty="0" smtClean="0">
                <a:solidFill>
                  <a:schemeClr val="tx1"/>
                </a:solidFill>
              </a:rPr>
              <a:t> gate-to-gate shear in central Berkshire county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41 </a:t>
            </a:r>
            <a:r>
              <a:rPr lang="en-US" sz="2400" dirty="0" err="1" smtClean="0">
                <a:solidFill>
                  <a:schemeClr val="tx1"/>
                </a:solidFill>
              </a:rPr>
              <a:t>kt</a:t>
            </a:r>
            <a:r>
              <a:rPr lang="en-US" sz="2400" dirty="0" smtClean="0">
                <a:solidFill>
                  <a:schemeClr val="tx1"/>
                </a:solidFill>
              </a:rPr>
              <a:t> inbound, 47 </a:t>
            </a:r>
            <a:r>
              <a:rPr lang="en-US" sz="2400" dirty="0" err="1" smtClean="0">
                <a:solidFill>
                  <a:schemeClr val="tx1"/>
                </a:solidFill>
              </a:rPr>
              <a:t>kt</a:t>
            </a:r>
            <a:r>
              <a:rPr lang="en-US" sz="2400" dirty="0" smtClean="0">
                <a:solidFill>
                  <a:schemeClr val="tx1"/>
                </a:solidFill>
              </a:rPr>
              <a:t> outbound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r="19039" b="13377"/>
          <a:stretch/>
        </p:blipFill>
        <p:spPr>
          <a:xfrm>
            <a:off x="152400" y="609600"/>
            <a:ext cx="4025444" cy="3438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r="8561" b="12881"/>
          <a:stretch/>
        </p:blipFill>
        <p:spPr>
          <a:xfrm>
            <a:off x="4638585" y="642749"/>
            <a:ext cx="4123675" cy="347205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053092" y="2209800"/>
            <a:ext cx="500108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64957" y="1905000"/>
            <a:ext cx="449643" cy="47377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9040" y="3581400"/>
            <a:ext cx="6992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REF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5467" y="3657600"/>
            <a:ext cx="755335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SRM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 r="39920" b="16561"/>
          <a:stretch/>
        </p:blipFill>
        <p:spPr>
          <a:xfrm>
            <a:off x="1091298" y="3950732"/>
            <a:ext cx="3404502" cy="27548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38361" y="6298168"/>
            <a:ext cx="133421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NROT 1.7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1502" y="6188254"/>
            <a:ext cx="9124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NROT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3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1" y="0"/>
            <a:ext cx="9067799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KENX 0.5 REF/SRM/NROT:  0001z Feb 26</a:t>
            </a:r>
            <a:endParaRPr lang="en-US" sz="3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4191000"/>
            <a:ext cx="426720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100 </a:t>
            </a:r>
            <a:r>
              <a:rPr lang="en-US" sz="2000" b="1" dirty="0" err="1" smtClean="0">
                <a:solidFill>
                  <a:schemeClr val="tx1"/>
                </a:solidFill>
              </a:rPr>
              <a:t>kt</a:t>
            </a:r>
            <a:r>
              <a:rPr lang="en-US" sz="2000" b="1" dirty="0" smtClean="0">
                <a:solidFill>
                  <a:schemeClr val="tx1"/>
                </a:solidFill>
              </a:rPr>
              <a:t> shear over Becket (Berkshire/Hampshire county line)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55 </a:t>
            </a:r>
            <a:r>
              <a:rPr lang="en-US" sz="2000" b="1" dirty="0" err="1" smtClean="0">
                <a:solidFill>
                  <a:schemeClr val="tx1"/>
                </a:solidFill>
              </a:rPr>
              <a:t>kt</a:t>
            </a:r>
            <a:r>
              <a:rPr lang="en-US" sz="2000" b="1" dirty="0" smtClean="0">
                <a:solidFill>
                  <a:schemeClr val="tx1"/>
                </a:solidFill>
              </a:rPr>
              <a:t> inbound, 45 </a:t>
            </a:r>
            <a:r>
              <a:rPr lang="en-US" sz="2000" b="1" dirty="0" err="1" smtClean="0">
                <a:solidFill>
                  <a:schemeClr val="tx1"/>
                </a:solidFill>
              </a:rPr>
              <a:t>kt</a:t>
            </a:r>
            <a:r>
              <a:rPr lang="en-US" sz="2000" b="1" dirty="0" smtClean="0">
                <a:solidFill>
                  <a:schemeClr val="tx1"/>
                </a:solidFill>
              </a:rPr>
              <a:t> outbound 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8" r="10537" b="7854"/>
          <a:stretch/>
        </p:blipFill>
        <p:spPr>
          <a:xfrm>
            <a:off x="255973" y="609600"/>
            <a:ext cx="4049697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r="11627" b="17537"/>
          <a:stretch/>
        </p:blipFill>
        <p:spPr>
          <a:xfrm>
            <a:off x="4572000" y="609600"/>
            <a:ext cx="4191000" cy="345478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867400" y="2057400"/>
            <a:ext cx="838200" cy="990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81200" y="1676400"/>
            <a:ext cx="588885" cy="5715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4399" y="3551068"/>
            <a:ext cx="6992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REF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5960" y="3551068"/>
            <a:ext cx="755336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SRM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09" r="30504" b="6739"/>
          <a:stretch/>
        </p:blipFill>
        <p:spPr>
          <a:xfrm>
            <a:off x="1203355" y="3886200"/>
            <a:ext cx="3521045" cy="28096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8859" y="6187165"/>
            <a:ext cx="9124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NROT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6286208"/>
            <a:ext cx="133421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NROT 1.7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 bwMode="auto">
          <a:xfrm>
            <a:off x="1" y="0"/>
            <a:ext cx="9067799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KENX 0.5 REF/SRM/NROT:  0010z Feb 26</a:t>
            </a:r>
            <a:endParaRPr lang="en-US" sz="32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3473" y="4023226"/>
            <a:ext cx="3886201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97 </a:t>
            </a:r>
            <a:r>
              <a:rPr lang="en-US" sz="1800" b="1" dirty="0" err="1" smtClean="0">
                <a:solidFill>
                  <a:schemeClr val="tx1"/>
                </a:solidFill>
              </a:rPr>
              <a:t>kt</a:t>
            </a:r>
            <a:r>
              <a:rPr lang="en-US" sz="1800" b="1" dirty="0" smtClean="0">
                <a:solidFill>
                  <a:schemeClr val="tx1"/>
                </a:solidFill>
              </a:rPr>
              <a:t> gate-to-gate shear over Worthington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52 </a:t>
            </a:r>
            <a:r>
              <a:rPr lang="en-US" sz="1800" b="1" dirty="0" err="1">
                <a:solidFill>
                  <a:schemeClr val="tx1"/>
                </a:solidFill>
              </a:rPr>
              <a:t>kt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inbound, 45 </a:t>
            </a:r>
            <a:r>
              <a:rPr lang="en-US" sz="1800" b="1" dirty="0" err="1">
                <a:solidFill>
                  <a:schemeClr val="tx1"/>
                </a:solidFill>
              </a:rPr>
              <a:t>kt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outbound </a:t>
            </a:r>
            <a:endParaRPr lang="en-US" sz="1800" b="1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Located on cyclonic shear side of the apex of the bow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NROT 1.9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17805" b="12492"/>
          <a:stretch/>
        </p:blipFill>
        <p:spPr>
          <a:xfrm>
            <a:off x="152400" y="609601"/>
            <a:ext cx="4037007" cy="3367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14051" b="21878"/>
          <a:stretch/>
        </p:blipFill>
        <p:spPr>
          <a:xfrm>
            <a:off x="4533900" y="609600"/>
            <a:ext cx="4118792" cy="330619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18268" y="2362200"/>
            <a:ext cx="550614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981200" y="1600200"/>
            <a:ext cx="550614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040" y="3530835"/>
            <a:ext cx="6992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REF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26379" y="3417731"/>
            <a:ext cx="755336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SRM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0" r="37802" b="9836"/>
          <a:stretch/>
        </p:blipFill>
        <p:spPr>
          <a:xfrm>
            <a:off x="1304041" y="3761068"/>
            <a:ext cx="3420359" cy="29445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75517" y="6208439"/>
            <a:ext cx="9124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NROT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38200" y="2362200"/>
            <a:ext cx="1224891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5720" y="2362200"/>
            <a:ext cx="583814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RIJ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" y="0"/>
            <a:ext cx="9067799" cy="553998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KENX 0.5 REF/SRM/NROT:  0018z Feb 26</a:t>
            </a:r>
            <a:endParaRPr lang="en-US" sz="3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3901" y="4162425"/>
            <a:ext cx="4533900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101 </a:t>
            </a:r>
            <a:r>
              <a:rPr lang="en-US" sz="1800" b="1" dirty="0" err="1" smtClean="0">
                <a:solidFill>
                  <a:schemeClr val="tx1"/>
                </a:solidFill>
              </a:rPr>
              <a:t>kt</a:t>
            </a:r>
            <a:r>
              <a:rPr lang="en-US" sz="1800" b="1" dirty="0" smtClean="0">
                <a:solidFill>
                  <a:schemeClr val="tx1"/>
                </a:solidFill>
              </a:rPr>
              <a:t> gate-to-gate shear just north of Goshen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58 </a:t>
            </a:r>
            <a:r>
              <a:rPr lang="en-US" sz="1800" b="1" dirty="0" err="1">
                <a:solidFill>
                  <a:schemeClr val="tx1"/>
                </a:solidFill>
              </a:rPr>
              <a:t>kt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inbound, 43 </a:t>
            </a:r>
            <a:r>
              <a:rPr lang="en-US" sz="1800" b="1" dirty="0" err="1">
                <a:solidFill>
                  <a:schemeClr val="tx1"/>
                </a:solidFill>
              </a:rPr>
              <a:t>kt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outbound </a:t>
            </a:r>
            <a:endParaRPr lang="en-US" sz="1800" b="1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Located on cyclonic shear side of the apex of the bow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NROT 1.8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r="16948" b="6756"/>
          <a:stretch/>
        </p:blipFill>
        <p:spPr>
          <a:xfrm>
            <a:off x="228600" y="629206"/>
            <a:ext cx="4053364" cy="339061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438399" y="1994918"/>
            <a:ext cx="354183" cy="38281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336" y="3576403"/>
            <a:ext cx="699229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REF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13720" b="13769"/>
          <a:stretch/>
        </p:blipFill>
        <p:spPr>
          <a:xfrm>
            <a:off x="4711823" y="609600"/>
            <a:ext cx="4127377" cy="34102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94387" y="2438400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81665" y="3576403"/>
            <a:ext cx="755336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SRM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2" r="40316" b="13466"/>
          <a:stretch/>
        </p:blipFill>
        <p:spPr>
          <a:xfrm>
            <a:off x="1083075" y="3908005"/>
            <a:ext cx="3419013" cy="27598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19200" y="6224082"/>
            <a:ext cx="9124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NROT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93358" y="2590800"/>
            <a:ext cx="1224891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3933" y="2612085"/>
            <a:ext cx="56938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RIJ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1" y="0"/>
            <a:ext cx="9067799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KENX 0.5 REF/SRM/NROT:  0022z Feb 26</a:t>
            </a:r>
            <a:endParaRPr lang="en-US" sz="3000" b="1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r="15945" b="3081"/>
          <a:stretch/>
        </p:blipFill>
        <p:spPr>
          <a:xfrm>
            <a:off x="228600" y="609600"/>
            <a:ext cx="4074850" cy="33809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5240" y="3505200"/>
            <a:ext cx="6992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REF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r="8478" b="7941"/>
          <a:stretch/>
        </p:blipFill>
        <p:spPr>
          <a:xfrm>
            <a:off x="4625266" y="609600"/>
            <a:ext cx="4030462" cy="338091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019800" y="2057400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66025" y="1769616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05466" y="3505200"/>
            <a:ext cx="755336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SRM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r="31695" b="7934"/>
          <a:stretch/>
        </p:blipFill>
        <p:spPr>
          <a:xfrm>
            <a:off x="1245812" y="3930914"/>
            <a:ext cx="3554788" cy="28508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2405" y="6350208"/>
            <a:ext cx="91243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NROT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995678"/>
            <a:ext cx="4191001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93 </a:t>
            </a:r>
            <a:r>
              <a:rPr lang="en-US" sz="2000" b="1" dirty="0" err="1" smtClean="0">
                <a:solidFill>
                  <a:schemeClr val="tx1"/>
                </a:solidFill>
              </a:rPr>
              <a:t>kt</a:t>
            </a:r>
            <a:r>
              <a:rPr lang="en-US" sz="2000" b="1" dirty="0" smtClean="0">
                <a:solidFill>
                  <a:schemeClr val="tx1"/>
                </a:solidFill>
              </a:rPr>
              <a:t> gate-to-gate shear approaching Conway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44 </a:t>
            </a:r>
            <a:r>
              <a:rPr lang="en-US" sz="2000" b="1" dirty="0" err="1">
                <a:solidFill>
                  <a:schemeClr val="tx1"/>
                </a:solidFill>
              </a:rPr>
              <a:t>kt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inbound, 49 </a:t>
            </a:r>
            <a:r>
              <a:rPr lang="en-US" sz="2000" b="1" dirty="0" err="1">
                <a:solidFill>
                  <a:schemeClr val="tx1"/>
                </a:solidFill>
              </a:rPr>
              <a:t>kt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outbound </a:t>
            </a:r>
            <a:endParaRPr lang="en-US" sz="2000" b="1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NROT 1.0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Considerable weakening after this time 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23299" y="2476500"/>
            <a:ext cx="1224891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4320" y="2514600"/>
            <a:ext cx="583814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RIJ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352800" y="5257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3200" b="1" dirty="0" smtClean="0"/>
              <a:t>Summary / Lessons Learned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562600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Very strong low level convergence and resulting forcing for ascent along the cold front was a key player in maintaining convection into New England.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Models and SPC </a:t>
            </a:r>
            <a:r>
              <a:rPr lang="en-US" sz="2000" dirty="0" err="1" smtClean="0"/>
              <a:t>meso</a:t>
            </a:r>
            <a:r>
              <a:rPr lang="en-US" sz="2000" dirty="0" smtClean="0"/>
              <a:t>-analysis likely underestimated amount of MUCAPE.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SPC </a:t>
            </a:r>
            <a:r>
              <a:rPr lang="en-US" sz="2000" dirty="0" err="1" smtClean="0"/>
              <a:t>meso</a:t>
            </a:r>
            <a:r>
              <a:rPr lang="en-US" sz="2000" dirty="0" smtClean="0"/>
              <a:t>-analysis based largely on the RAP so adjustments need to be made based on local observations.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Conway tornado and Concord tornado from August 2016 developed along a boundary in environments characterized by low CAPE, significant low level shear and low LCLs with anomalous </a:t>
            </a:r>
            <a:r>
              <a:rPr lang="en-US" sz="2000" dirty="0" err="1" smtClean="0"/>
              <a:t>dewpoints</a:t>
            </a:r>
            <a:r>
              <a:rPr lang="en-US" sz="2000" dirty="0" smtClean="0"/>
              <a:t>. We must be especially vigilant in these environments.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Tornado warning should be strongly considered with NROT greater than 1, especially in high shear (low level) environments.</a:t>
            </a:r>
          </a:p>
          <a:p>
            <a:pPr lvl="1">
              <a:buNone/>
            </a:pPr>
            <a:endParaRPr lang="en-US" sz="1600" dirty="0" smtClean="0"/>
          </a:p>
          <a:p>
            <a:pPr lvl="1">
              <a:buNone/>
            </a:pPr>
            <a:endParaRPr lang="en-US" sz="1600" dirty="0" smtClean="0"/>
          </a:p>
          <a:p>
            <a:pPr>
              <a:buNone/>
            </a:pPr>
            <a:r>
              <a:rPr lang="en-US" sz="2000" dirty="0" smtClean="0"/>
              <a:t>		 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188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AA-Transparent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71" y="6352513"/>
            <a:ext cx="426720" cy="480060"/>
          </a:xfrm>
          <a:prstGeom prst="rect">
            <a:avLst/>
          </a:prstGeom>
          <a:effectLst/>
        </p:spPr>
      </p:pic>
      <p:pic>
        <p:nvPicPr>
          <p:cNvPr id="6" name="Picture 5" descr="NWS__Transparent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4213" y="6344393"/>
            <a:ext cx="426720" cy="480060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2415401" y="164842"/>
            <a:ext cx="6810333" cy="4955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chemeClr val="tx1"/>
            </a:solidFill>
          </a:ln>
        </p:spPr>
        <p:txBody>
          <a:bodyPr wrap="square" lIns="64008" tIns="32004" rIns="64008" bIns="32004" rtlCol="0">
            <a:spAutoFit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August 22, 2016 Concord, MA Tornado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72179"/>
            <a:ext cx="6611937" cy="50393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61552" y="5600700"/>
            <a:ext cx="863600" cy="249299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Start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4000" y="1540492"/>
            <a:ext cx="711200" cy="249299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End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31787"/>
            <a:ext cx="2316127" cy="117262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lIns="64008" tIns="32004" rIns="64008" bIns="32004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Rated EF-1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Max Winds 100 mph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Length 0.5 mile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Width 400 yards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8" y="1920016"/>
            <a:ext cx="2082800" cy="2219069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square" lIns="64008" tIns="32004" rIns="64008" bIns="32004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Tornado Warning issued 3:01 AM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Tornado touched down at 3:20 AM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9" y="4207934"/>
            <a:ext cx="2082800" cy="2003625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wrap="square" lIns="64008" tIns="32004" rIns="64008" bIns="32004" rtlCol="0">
            <a:spAutoFit/>
          </a:bodyPr>
          <a:lstStyle/>
          <a:p>
            <a:pPr algn="l"/>
            <a:r>
              <a:rPr lang="en-US" sz="1800" b="1" dirty="0" smtClean="0"/>
              <a:t>5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tornado on record to have occurred in Massachusetts between midnight and 6 am (Last was in 1970)</a:t>
            </a:r>
            <a:endParaRPr lang="en-US" sz="1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3" t="21450" r="14663" b="13028"/>
          <a:stretch/>
        </p:blipFill>
        <p:spPr>
          <a:xfrm>
            <a:off x="6454733" y="4070234"/>
            <a:ext cx="2641600" cy="2141325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7518400" y="4400550"/>
            <a:ext cx="254000" cy="1714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AA-Transparent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71" y="6352513"/>
            <a:ext cx="426720" cy="480060"/>
          </a:xfrm>
          <a:prstGeom prst="rect">
            <a:avLst/>
          </a:prstGeom>
          <a:effectLst/>
        </p:spPr>
      </p:pic>
      <p:pic>
        <p:nvPicPr>
          <p:cNvPr id="6" name="Picture 5" descr="NWS__Transparent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4213" y="6344393"/>
            <a:ext cx="426720" cy="480060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2844800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690918"/>
            <a:ext cx="2892567" cy="24406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9" y="3265867"/>
            <a:ext cx="2834943" cy="23919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690491"/>
            <a:ext cx="2893073" cy="24410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1" y="3217246"/>
            <a:ext cx="2892567" cy="24406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82" y="3257550"/>
            <a:ext cx="2963118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43000" y="142875"/>
            <a:ext cx="7394533" cy="3724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chemeClr val="tx1"/>
            </a:solidFill>
          </a:ln>
        </p:spPr>
        <p:txBody>
          <a:bodyPr wrap="square" lIns="64008" tIns="32004" rIns="64008" bIns="32004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Storm Damage Photos from Concord, MA: August 22, 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431" y="5848350"/>
            <a:ext cx="3020202" cy="587853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US" sz="1700" b="1" i="1" dirty="0"/>
              <a:t>Alan Dunham, </a:t>
            </a:r>
            <a:endParaRPr lang="en-US" sz="1700" b="1" i="1" dirty="0" smtClean="0"/>
          </a:p>
          <a:p>
            <a:r>
              <a:rPr lang="en-US" sz="1700" b="1" i="1" dirty="0" smtClean="0"/>
              <a:t>NWS  </a:t>
            </a:r>
            <a:r>
              <a:rPr lang="en-US" sz="1700" b="1" i="1" dirty="0"/>
              <a:t>Storm Survey</a:t>
            </a:r>
          </a:p>
        </p:txBody>
      </p:sp>
    </p:spTree>
    <p:extLst>
      <p:ext uri="{BB962C8B-B14F-4D97-AF65-F5344CB8AC3E}">
        <p14:creationId xmlns:p14="http://schemas.microsoft.com/office/powerpoint/2010/main" val="13707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22</a:t>
            </a:r>
            <a:r>
              <a:rPr lang="en-US" sz="3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00z: 500 MB Height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1026" name="Picture 2" descr="http://www.spc.noaa.gov/obswx/maps/500_160822_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7721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0" y="5334000"/>
            <a:ext cx="4038600" cy="1384995"/>
          </a:xfrm>
          <a:prstGeom prst="rect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Impressive Shortwave Trough Approaching From </a:t>
            </a:r>
            <a:r>
              <a:rPr lang="en-US" sz="2800" b="1" dirty="0">
                <a:solidFill>
                  <a:schemeClr val="tx1"/>
                </a:solidFill>
              </a:rPr>
              <a:t>T</a:t>
            </a:r>
            <a:r>
              <a:rPr lang="en-US" sz="2800" b="1" dirty="0" smtClean="0">
                <a:solidFill>
                  <a:schemeClr val="tx1"/>
                </a:solidFill>
              </a:rPr>
              <a:t>he </a:t>
            </a:r>
            <a:r>
              <a:rPr lang="en-US" sz="2800" b="1" dirty="0">
                <a:solidFill>
                  <a:schemeClr val="tx1"/>
                </a:solidFill>
              </a:rPr>
              <a:t>W</a:t>
            </a:r>
            <a:r>
              <a:rPr lang="en-US" sz="2800" b="1" dirty="0" smtClean="0">
                <a:solidFill>
                  <a:schemeClr val="tx1"/>
                </a:solidFill>
              </a:rPr>
              <a:t>est.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9468"/>
            <a:ext cx="9144000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Hour NCAR Ensemble Probability of Surface Cape &gt; 500 J/Kg: Valid 6z Aug 22nd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4098" name="Picture 2" descr="main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066800"/>
            <a:ext cx="641985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00800" y="1371600"/>
            <a:ext cx="2743200" cy="4893647"/>
          </a:xfrm>
          <a:prstGeom prst="rect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Note fairly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="1" dirty="0" smtClean="0">
                <a:solidFill>
                  <a:schemeClr val="tx1"/>
                </a:solidFill>
              </a:rPr>
              <a:t>igh probabilities of surface cape greater than 500 j/kg near the south coast.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Much lower risk across interior northeast MA, but note some small </a:t>
            </a:r>
            <a:r>
              <a:rPr lang="en-US" sz="2400" b="1" dirty="0" err="1" smtClean="0">
                <a:solidFill>
                  <a:schemeClr val="tx1"/>
                </a:solidFill>
              </a:rPr>
              <a:t>probs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Indicated.</a:t>
            </a:r>
          </a:p>
        </p:txBody>
      </p:sp>
    </p:spTree>
    <p:extLst>
      <p:ext uri="{BB962C8B-B14F-4D97-AF65-F5344CB8AC3E}">
        <p14:creationId xmlns:p14="http://schemas.microsoft.com/office/powerpoint/2010/main" val="33894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Hour NCAR Ensemble Probability of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To 1 KM SRH &gt; 100: Valid 5z Aug 22nd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6146" name="Picture 2" descr="main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146641"/>
            <a:ext cx="6096000" cy="543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10300" y="1752600"/>
            <a:ext cx="2895600" cy="3539430"/>
          </a:xfrm>
          <a:prstGeom prst="rect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Highest </a:t>
            </a:r>
            <a:r>
              <a:rPr lang="en-US" sz="2800" b="1" dirty="0" err="1" smtClean="0">
                <a:solidFill>
                  <a:schemeClr val="tx1"/>
                </a:solidFill>
              </a:rPr>
              <a:t>probs</a:t>
            </a:r>
            <a:r>
              <a:rPr lang="en-US" sz="2800" b="1" dirty="0" smtClean="0">
                <a:solidFill>
                  <a:schemeClr val="tx1"/>
                </a:solidFill>
              </a:rPr>
              <a:t> of low level helicity &gt; 100 was actually in northeast MA, despite better instability near the south coast</a:t>
            </a:r>
          </a:p>
        </p:txBody>
      </p:sp>
    </p:spTree>
    <p:extLst>
      <p:ext uri="{BB962C8B-B14F-4D97-AF65-F5344CB8AC3E}">
        <p14:creationId xmlns:p14="http://schemas.microsoft.com/office/powerpoint/2010/main" val="13665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848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NCAR Ensemble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Sig Tor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Parmeter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38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2000" b="1" dirty="0" smtClean="0"/>
              <a:t>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3000"/>
            <a:ext cx="4267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407500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595937"/>
            <a:ext cx="875178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500" y="683566"/>
            <a:ext cx="42672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28 </a:t>
            </a:r>
            <a:r>
              <a:rPr lang="en-US" sz="2400" b="1" dirty="0" err="1" smtClean="0"/>
              <a:t>Hr</a:t>
            </a:r>
            <a:r>
              <a:rPr lang="en-US" sz="2400" b="1" dirty="0" smtClean="0"/>
              <a:t> Forecast Valid 4z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6800" y="681335"/>
            <a:ext cx="40750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29 </a:t>
            </a:r>
            <a:r>
              <a:rPr lang="en-US" sz="2400" b="1" dirty="0" err="1" smtClean="0"/>
              <a:t>Hr</a:t>
            </a:r>
            <a:r>
              <a:rPr lang="en-US" sz="2400" b="1" dirty="0" smtClean="0"/>
              <a:t> Forecast Valid 5z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22742" y="6248400"/>
            <a:ext cx="882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 NCAR Ensembles Showed two pockets for low </a:t>
            </a:r>
            <a:r>
              <a:rPr lang="en-US" sz="1800" b="1" dirty="0" err="1" smtClean="0"/>
              <a:t>probs</a:t>
            </a:r>
            <a:r>
              <a:rPr lang="en-US" sz="1800" b="1" dirty="0" smtClean="0"/>
              <a:t> of Sig Tor &gt; 1</a:t>
            </a:r>
          </a:p>
          <a:p>
            <a:r>
              <a:rPr lang="en-US" sz="1800" b="1" dirty="0" smtClean="0"/>
              <a:t>Likely a result of the higher helicity expected across central/northeast MA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2769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48055</TotalTime>
  <Words>1395</Words>
  <Application>Microsoft Office PowerPoint</Application>
  <PresentationFormat>On-screen Show (4:3)</PresentationFormat>
  <Paragraphs>264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Angles</vt:lpstr>
      <vt:lpstr>PowerPoint Presentation</vt:lpstr>
      <vt:lpstr>  The Concord, MA EF-1  Early Morning Tornado of  22 August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Taking Action Based Upon the Warning</vt:lpstr>
      <vt:lpstr>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/ Lessons Learned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Storm Spotter Class</dc:title>
  <dc:creator>Benjamin Sipprell</dc:creator>
  <cp:lastModifiedBy>hayden.frank</cp:lastModifiedBy>
  <cp:revision>2344</cp:revision>
  <dcterms:created xsi:type="dcterms:W3CDTF">2001-08-02T19:44:25Z</dcterms:created>
  <dcterms:modified xsi:type="dcterms:W3CDTF">2018-09-24T13:49:32Z</dcterms:modified>
</cp:coreProperties>
</file>