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77" r:id="rId23"/>
    <p:sldId id="281" r:id="rId24"/>
    <p:sldId id="280" r:id="rId25"/>
  </p:sldIdLst>
  <p:sldSz cx="13004800" cy="9753600"/>
  <p:notesSz cx="6954838" cy="9236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416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68400" y="692150"/>
            <a:ext cx="4618038" cy="3463925"/>
          </a:xfrm>
          <a:prstGeom prst="rect">
            <a:avLst/>
          </a:prstGeom>
        </p:spPr>
        <p:txBody>
          <a:bodyPr lIns="92519" tIns="46259" rIns="92519" bIns="46259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27313" y="4387137"/>
            <a:ext cx="5100215" cy="4156234"/>
          </a:xfrm>
          <a:prstGeom prst="rect">
            <a:avLst/>
          </a:prstGeom>
        </p:spPr>
        <p:txBody>
          <a:bodyPr lIns="92519" tIns="46259" rIns="92519" bIns="4625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547600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Line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i="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violetay@gmail.com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30" name="Line"/>
          <p:cNvSpPr>
            <a:spLocks noGrp="1"/>
          </p:cNvSpPr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31" name="Severe Weather &amp; the Role of TV media"/>
          <p:cNvSpPr txBox="1">
            <a:spLocks noGrp="1"/>
          </p:cNvSpPr>
          <p:nvPr>
            <p:ph type="title"/>
          </p:nvPr>
        </p:nvSpPr>
        <p:spPr>
          <a:xfrm>
            <a:off x="571500" y="5738949"/>
            <a:ext cx="11861800" cy="1830248"/>
          </a:xfrm>
          <a:prstGeom prst="rect">
            <a:avLst/>
          </a:prstGeom>
        </p:spPr>
        <p:txBody>
          <a:bodyPr>
            <a:normAutofit/>
          </a:bodyPr>
          <a:lstStyle>
            <a:lvl1pPr defTabSz="397256">
              <a:defRPr sz="8228"/>
            </a:lvl1pPr>
          </a:lstStyle>
          <a:p>
            <a:r>
              <a:rPr sz="6600" dirty="0">
                <a:latin typeface="Gadugi" panose="020B0502040204020203" pitchFamily="34" charset="0"/>
                <a:ea typeface="Gadugi" panose="020B0502040204020203" pitchFamily="34" charset="0"/>
              </a:rPr>
              <a:t>Severe Weather &amp; the Role </a:t>
            </a:r>
            <a:r>
              <a:rPr lang="en-US" sz="6600" dirty="0" smtClean="0">
                <a:latin typeface="Gadugi" panose="020B0502040204020203" pitchFamily="34" charset="0"/>
                <a:ea typeface="Gadugi" panose="020B0502040204020203" pitchFamily="34" charset="0"/>
              </a:rPr>
              <a:t>o</a:t>
            </a:r>
            <a:r>
              <a:rPr sz="6600" dirty="0" smtClean="0">
                <a:latin typeface="Gadugi" panose="020B0502040204020203" pitchFamily="34" charset="0"/>
                <a:ea typeface="Gadugi" panose="020B0502040204020203" pitchFamily="34" charset="0"/>
              </a:rPr>
              <a:t>f </a:t>
            </a:r>
            <a:r>
              <a:rPr sz="6600" dirty="0">
                <a:latin typeface="Gadugi" panose="020B0502040204020203" pitchFamily="34" charset="0"/>
                <a:ea typeface="Gadugi" panose="020B0502040204020203" pitchFamily="34" charset="0"/>
              </a:rPr>
              <a:t>TV media</a:t>
            </a:r>
          </a:p>
        </p:txBody>
      </p:sp>
      <p:sp>
        <p:nvSpPr>
          <p:cNvPr id="132" name="Violeta Yas - Bilingual Meteorologist…"/>
          <p:cNvSpPr txBox="1">
            <a:spLocks noGrp="1"/>
          </p:cNvSpPr>
          <p:nvPr>
            <p:ph type="body" sz="quarter" idx="1"/>
          </p:nvPr>
        </p:nvSpPr>
        <p:spPr>
          <a:xfrm>
            <a:off x="571500" y="7776754"/>
            <a:ext cx="11861800" cy="1125946"/>
          </a:xfrm>
          <a:prstGeom prst="rect">
            <a:avLst/>
          </a:prstGeom>
        </p:spPr>
        <p:txBody>
          <a:bodyPr/>
          <a:lstStyle/>
          <a:p>
            <a:pPr defTabSz="438150">
              <a:spcBef>
                <a:spcPts val="400"/>
              </a:spcBef>
              <a:defRPr sz="360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Violeta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Yas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- Bilingual Meteorologist </a:t>
            </a:r>
          </a:p>
          <a:p>
            <a:pPr defTabSz="438150">
              <a:spcBef>
                <a:spcPts val="400"/>
              </a:spcBef>
              <a:defRPr sz="360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NBC10/Telemundo62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*HOW* you communicate matters on t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*HOW* you communicate matters on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tv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69" name="Words matter, very much. But the words we use aren’t all we hav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13512" indent="-413512" defTabSz="514095">
              <a:spcBef>
                <a:spcPts val="1500"/>
              </a:spcBef>
              <a:defRPr sz="281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Words matter, very much.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But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words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aren’t all we have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i.e.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When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Florence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“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downgraded”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. 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Technically true. But use your expertise to give this context and explain why it does/doesn’t matter for your viewers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Sometimes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it still won’t be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enough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(see: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Duckboat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accident in Branson)</a:t>
            </a: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Words,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context,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tone, body language, graphics/colors. Use ALL the communication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too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ls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and make sure they’ll all conveying the same message and sense of urgency. </a:t>
            </a: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Your forecast is for the general public— NOT for other meteorologists. Using overly technical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terms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usually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adds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nothing to your presentation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This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perpetuates the weather buzzword trend</a:t>
            </a:r>
          </a:p>
          <a:p>
            <a:pPr marL="827024" lvl="1" indent="-413512" defTabSz="514095">
              <a:spcBef>
                <a:spcPts val="1500"/>
              </a:spcBef>
              <a:defRPr sz="281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#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NeverForget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: Polar vortex, quasi-linear convective system, and most recently BOMBCYCLONE/BOMBOGENESIS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Informal education by the media in advance of severe weather occurrences helps prepare the public to respond properly during an emergency situation"/>
          <p:cNvSpPr txBox="1">
            <a:spLocks noGrp="1"/>
          </p:cNvSpPr>
          <p:nvPr>
            <p:ph type="body" idx="13"/>
          </p:nvPr>
        </p:nvSpPr>
        <p:spPr>
          <a:xfrm>
            <a:off x="1117600" y="3500783"/>
            <a:ext cx="10490200" cy="379591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Informal education by the media in advance of severe weather occurrences helps prepare the public to respond properly during an emergency situation</a:t>
            </a:r>
          </a:p>
        </p:txBody>
      </p:sp>
      <p:sp>
        <p:nvSpPr>
          <p:cNvPr id="172" name="-AMS"/>
          <p:cNvSpPr txBox="1">
            <a:spLocks noGrp="1"/>
          </p:cNvSpPr>
          <p:nvPr>
            <p:ph type="body" idx="14"/>
          </p:nvPr>
        </p:nvSpPr>
        <p:spPr>
          <a:xfrm>
            <a:off x="1943100" y="7772400"/>
            <a:ext cx="10490200" cy="619657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-AMS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5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6" name="Staying ahead of Severe w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96570">
              <a:spcBef>
                <a:spcPts val="1900"/>
              </a:spcBef>
              <a:defRPr sz="4420"/>
            </a:lvl1pPr>
          </a:lstStyle>
          <a:p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</a:rPr>
              <a:t>Staying ahead of </a:t>
            </a:r>
            <a:r>
              <a:rPr sz="3200" dirty="0" smtClean="0">
                <a:latin typeface="Gadugi" panose="020B0502040204020203" pitchFamily="34" charset="0"/>
                <a:ea typeface="Gadugi" panose="020B0502040204020203" pitchFamily="34" charset="0"/>
              </a:rPr>
              <a:t>Severe</a:t>
            </a:r>
            <a:endParaRPr sz="3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77" name="Operative word: AHEA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6991" indent="-316991" defTabSz="455675">
              <a:spcBef>
                <a:spcPts val="1400"/>
              </a:spcBef>
              <a:defRPr sz="218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Operative word: AHEAD</a:t>
            </a:r>
          </a:p>
          <a:p>
            <a:pPr marL="316991" indent="-316991" defTabSz="455675">
              <a:spcBef>
                <a:spcPts val="1400"/>
              </a:spcBef>
              <a:defRPr sz="218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You only get a certain amount of time, even during severe</a:t>
            </a:r>
          </a:p>
          <a:p>
            <a:pPr marL="316991" indent="-316991" defTabSz="455675">
              <a:spcBef>
                <a:spcPts val="1400"/>
              </a:spcBef>
              <a:defRPr sz="218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Explaining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complex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weather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terms does not help viewer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prepare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or act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16991" indent="-316991" defTabSz="455675">
              <a:spcBef>
                <a:spcPts val="1400"/>
              </a:spcBef>
              <a:defRPr sz="218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Utilize less active days to give more in-depth explanations</a:t>
            </a:r>
          </a:p>
          <a:p>
            <a:pPr marL="316991" indent="-316991" defTabSz="455675">
              <a:spcBef>
                <a:spcPts val="1400"/>
              </a:spcBef>
              <a:defRPr sz="218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BLOGGING: All the stuff you don’t have time to explain on-air</a:t>
            </a:r>
          </a:p>
          <a:p>
            <a:pPr marL="316991" indent="-316991" defTabSz="455675">
              <a:spcBef>
                <a:spcPts val="1400"/>
              </a:spcBef>
              <a:defRPr sz="218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Explainer graphics are getting more and more life-like (hello, Weather Channel!)</a:t>
            </a:r>
          </a:p>
          <a:p>
            <a:pPr marL="316991" indent="-316991" defTabSz="455675">
              <a:spcBef>
                <a:spcPts val="1400"/>
              </a:spcBef>
              <a:defRPr sz="218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Not every station has endless resources, but make sure you’re using all tools at your disposal (WSI Select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OnDemand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etc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). ASK for more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4155" t="129" r="9870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0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" name="The Bilingual effec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6743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0200" dirty="0">
                <a:latin typeface="Gadugi" panose="020B0502040204020203" pitchFamily="34" charset="0"/>
                <a:ea typeface="Gadugi" panose="020B0502040204020203" pitchFamily="34" charset="0"/>
              </a:rPr>
              <a:t>The </a:t>
            </a:r>
            <a:r>
              <a:rPr sz="102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Biling</a:t>
            </a:r>
            <a:r>
              <a:rPr lang="en-US" sz="102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U</a:t>
            </a:r>
            <a:r>
              <a:rPr sz="102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al</a:t>
            </a:r>
            <a:r>
              <a:rPr sz="10200"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sz="10200" dirty="0">
                <a:latin typeface="Gadugi" panose="020B0502040204020203" pitchFamily="34" charset="0"/>
                <a:ea typeface="Gadugi" panose="020B0502040204020203" pitchFamily="34" charset="0"/>
              </a:rPr>
              <a:t>effect</a:t>
            </a:r>
          </a:p>
        </p:txBody>
      </p:sp>
      <p:sp>
        <p:nvSpPr>
          <p:cNvPr id="182" name="Challenges unique to Spanish-speaking meteorologists"/>
          <p:cNvSpPr txBox="1">
            <a:spLocks noGrp="1"/>
          </p:cNvSpPr>
          <p:nvPr>
            <p:ph type="body" sz="quarter" idx="1"/>
          </p:nvPr>
        </p:nvSpPr>
        <p:spPr>
          <a:xfrm>
            <a:off x="571500" y="7846422"/>
            <a:ext cx="6451600" cy="118327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514095">
              <a:spcBef>
                <a:spcPts val="500"/>
              </a:spcBef>
              <a:defRPr sz="4224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Challenges unique to Spanish-speaking meteorologists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5" name="Minutiae Mat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Minutiae Matters</a:t>
            </a:r>
          </a:p>
        </p:txBody>
      </p:sp>
      <p:sp>
        <p:nvSpPr>
          <p:cNvPr id="186" name="Even as a native speaker, most weather terms were new to me when starting in the business. It was like learning a new languag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Even as a native speaker, most weather terms were new to me when starting in the business. It was like learning a new language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English: Fog or dense fog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Spanish: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Neblina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(reduced visibility) vs.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niebla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(vis. &lt;1/4 mi.)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Words are longer/things take more time to explain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Partly sunny vs.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Parcialmente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soleado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Dew point vs.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punto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de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condensación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/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punto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de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rocío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High pressure system vs.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sistema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de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alta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presión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" name="Knowing your audi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Knowing your audience</a:t>
            </a:r>
          </a:p>
        </p:txBody>
      </p:sp>
      <p:sp>
        <p:nvSpPr>
          <p:cNvPr id="190" name="Audience native to countries with virtually no winter weather (Puerto Rico, Mexico, Dominican Republic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Audience native to countries with virtually no winter weather (Puerto Rico, Mexico, Dominican Republic)</a:t>
            </a:r>
          </a:p>
          <a:p>
            <a:pPr marL="845819" lvl="1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Snow/sleet/hail are foreign. Clearly communicating impact is paramount</a:t>
            </a:r>
          </a:p>
          <a:p>
            <a:pPr marL="845819" lvl="1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You must give them the information they didn’t know they needed</a:t>
            </a: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Must cover </a:t>
            </a: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h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yperlocal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AND international (audience may physically be local, but entire family may be at risk elsewhere— i.e. Maria)</a:t>
            </a: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Many do not know the difference between weather &amp; climate</a:t>
            </a:r>
          </a:p>
          <a:p>
            <a:pPr marL="1268729" lvl="2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Despite the demographic being highly vulnerable to both, due to where we live and work (National Resources Defense Council)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" name="Joint website between Expansión &amp; CNN (Mexico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sz="3600" dirty="0">
                <a:latin typeface="Gadugi" panose="020B0502040204020203" pitchFamily="34" charset="0"/>
                <a:ea typeface="Gadugi" panose="020B0502040204020203" pitchFamily="34" charset="0"/>
              </a:rPr>
              <a:t>Joint website between </a:t>
            </a:r>
            <a:r>
              <a:rPr sz="3600" dirty="0" err="1">
                <a:latin typeface="Gadugi" panose="020B0502040204020203" pitchFamily="34" charset="0"/>
                <a:ea typeface="Gadugi" panose="020B0502040204020203" pitchFamily="34" charset="0"/>
              </a:rPr>
              <a:t>Expansión</a:t>
            </a:r>
            <a:r>
              <a:rPr sz="3600" dirty="0">
                <a:latin typeface="Gadugi" panose="020B0502040204020203" pitchFamily="34" charset="0"/>
                <a:ea typeface="Gadugi" panose="020B0502040204020203" pitchFamily="34" charset="0"/>
              </a:rPr>
              <a:t> &amp; CNN (Mexico)</a:t>
            </a:r>
          </a:p>
        </p:txBody>
      </p:sp>
      <p:pic>
        <p:nvPicPr>
          <p:cNvPr id="194" name="Screen Shot 2018-09-19 at 6.17.53 PM.png" descr="Screen Shot 2018-09-19 at 6.17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918" y="1922893"/>
            <a:ext cx="12017563" cy="5784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2" name="Chapin tv (radio &amp; TV) Guatemal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Chapin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tv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(radio &amp; TV) Guatemala</a:t>
            </a:r>
          </a:p>
        </p:txBody>
      </p:sp>
      <p:pic>
        <p:nvPicPr>
          <p:cNvPr id="203" name="Screen Shot 2018-09-19 at 6.52.52 PM.png" descr="Screen Shot 2018-09-19 at 6.52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" y="1969195"/>
            <a:ext cx="11652652" cy="5570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6" name="Metro Ecuad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Metro Ecuador </a:t>
            </a:r>
          </a:p>
        </p:txBody>
      </p:sp>
      <p:pic>
        <p:nvPicPr>
          <p:cNvPr id="207" name="Screen Shot 2018-09-19 at 7.04.40 PM.png" descr="Screen Shot 2018-09-19 at 7.04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115" y="2018207"/>
            <a:ext cx="11928570" cy="5755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1" name="National Resources Defense Council, 20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321310">
              <a:spcBef>
                <a:spcPts val="1200"/>
              </a:spcBef>
              <a:defRPr sz="2860"/>
            </a:lvl1pPr>
          </a:lstStyle>
          <a:p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</a:rPr>
              <a:t>National Resources Defense Council, 2016</a:t>
            </a:r>
          </a:p>
        </p:txBody>
      </p:sp>
      <p:sp>
        <p:nvSpPr>
          <p:cNvPr id="212" name="“‘Nuestro Futuro,’ a comprehensive review of dozens of the latest studies and reports in the United States lays out the array of health and economic impacts that Latinos face as a result of climate change”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5120" indent="-325120" defTabSz="467359">
              <a:spcBef>
                <a:spcPts val="1400"/>
              </a:spcBef>
              <a:defRPr sz="224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“‘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Nuestro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Futuro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,’ a comprehensive review of dozens of the latest studies and reports in the United States lays out the array of health and economic impacts that Latinos face as a result of climate change”</a:t>
            </a:r>
          </a:p>
          <a:p>
            <a:pPr marL="325120" indent="-325120" defTabSz="467359">
              <a:spcBef>
                <a:spcPts val="1400"/>
              </a:spcBef>
              <a:defRPr sz="224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“A majority live in California, Texas, Florida and New York, states that are among the most affected by extreme heat, air pollution, and flooding.”</a:t>
            </a:r>
          </a:p>
          <a:p>
            <a:pPr marL="325120" indent="-325120" defTabSz="467359">
              <a:spcBef>
                <a:spcPts val="1400"/>
              </a:spcBef>
              <a:defRPr sz="224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“Latinos are heavily represented in crop and livestock production and construction, where they’re at elevated risk from climate-change-boosted extreme heat. They are three times more likely to die on the job from excessive heat than non-Latinos.”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the obvious go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the obvious goal</a:t>
            </a:r>
          </a:p>
        </p:txBody>
      </p:sp>
      <p:sp>
        <p:nvSpPr>
          <p:cNvPr id="136" name="Get on televis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Get on television</a:t>
            </a:r>
          </a:p>
          <a:p>
            <a:pPr>
              <a:defRPr sz="360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Explain forecast &amp; communicate impact </a:t>
            </a:r>
          </a:p>
          <a:p>
            <a:pPr>
              <a:defRPr sz="360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Save lives and protect property</a:t>
            </a:r>
          </a:p>
          <a:p>
            <a:pPr>
              <a:defRPr sz="3600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Drink l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ots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of coffee</a:t>
            </a:r>
          </a:p>
          <a:p>
            <a:pPr>
              <a:defRPr sz="360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Repeat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tem chart.png" descr="stem chart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3286" b="3286"/>
          <a:stretch>
            <a:fillRect/>
          </a:stretch>
        </p:blipFill>
        <p:spPr>
          <a:xfrm>
            <a:off x="541782" y="657869"/>
            <a:ext cx="5721642" cy="8667102"/>
          </a:xfrm>
          <a:prstGeom prst="rect">
            <a:avLst/>
          </a:prstGeom>
        </p:spPr>
      </p:pic>
      <p:sp>
        <p:nvSpPr>
          <p:cNvPr id="215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6" name="the power of Repres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1800"/>
              </a:spcBef>
              <a:defRPr sz="4160"/>
            </a:lvl1pPr>
          </a:lstStyle>
          <a:p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</a:rPr>
              <a:t>the power of Representation</a:t>
            </a:r>
          </a:p>
        </p:txBody>
      </p:sp>
      <p:sp>
        <p:nvSpPr>
          <p:cNvPr id="217" name="Underrepresented in STEM related profession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8272" indent="-398272" defTabSz="572516">
              <a:spcBef>
                <a:spcPts val="1700"/>
              </a:spcBef>
              <a:defRPr sz="27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Underrepresented in STEM related professions </a:t>
            </a:r>
          </a:p>
          <a:p>
            <a:pPr marL="398272" indent="-398272" defTabSz="572516">
              <a:spcBef>
                <a:spcPts val="1700"/>
              </a:spcBef>
              <a:defRPr sz="27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“If you don’t see people like you in the media you consume, you must somehow be unimportant.” (Nicole Martins - Indiana Univ./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HuffPost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 marL="398272" indent="-398272" defTabSz="572516">
              <a:spcBef>
                <a:spcPts val="1700"/>
              </a:spcBef>
              <a:defRPr sz="27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“If you are a black, Asian or Latino, etc. who always sees an inauthentic or one-dimensional version of yourself you may wonder if that is all that is expected of you in society.”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(</a:t>
            </a:r>
            <a:r>
              <a:rPr lang="en-US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HuffPost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4" name="How can we help and foster this tre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taking weather/science more seriously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25" name="There’s a very large gap between the weather info Spanish-speaking communities need, and what they are gett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28929" indent="-328929" defTabSz="408940">
              <a:spcBef>
                <a:spcPts val="1200"/>
              </a:spcBef>
              <a:defRPr sz="2240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Many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of their home countries, weather presented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generically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by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people with no training (expectation from TV “experts” is low)</a:t>
            </a:r>
          </a:p>
          <a:p>
            <a:pPr marL="657859" lvl="1" indent="-328929" defTabSz="408940">
              <a:spcBef>
                <a:spcPts val="1200"/>
              </a:spcBef>
              <a:defRPr sz="224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Fighting Latina stereotypes </a:t>
            </a:r>
            <a:endParaRPr lang="en-US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28929" indent="-328929" defTabSz="408940">
              <a:spcBef>
                <a:spcPts val="1200"/>
              </a:spcBef>
              <a:defRPr sz="2240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Heavy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severe weather coverage might not be what they are used to (a 20 minute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interruption of their favorite show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) </a:t>
            </a:r>
            <a:endParaRPr lang="en-US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28929" indent="-328929" defTabSz="408940">
              <a:spcBef>
                <a:spcPts val="1200"/>
              </a:spcBef>
              <a:defRPr sz="2240"/>
            </a:pP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Our job to show and tell them why they should care (because it impacts them in ways they might not be aware of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 marL="328929" indent="-328929" defTabSz="408940">
              <a:spcBef>
                <a:spcPts val="1200"/>
              </a:spcBef>
              <a:defRPr sz="2240"/>
            </a:pP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Large gap between the weather info Spanish-speaking communities need, and what they are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getting</a:t>
            </a:r>
          </a:p>
          <a:p>
            <a:pPr marL="328929" indent="-328929" defTabSz="408940">
              <a:spcBef>
                <a:spcPts val="1200"/>
              </a:spcBef>
              <a:defRPr sz="2240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Local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weather matter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s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(even more so during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severe)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28929" indent="-328929" defTabSz="408940">
              <a:spcBef>
                <a:spcPts val="1200"/>
              </a:spcBef>
              <a:defRPr sz="224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Making yourself a part of viewers daily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routine/decision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-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making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builds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trust/relationship</a:t>
            </a:r>
            <a:endParaRPr lang="en-US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28929" indent="-328929" defTabSz="408940">
              <a:spcBef>
                <a:spcPts val="1200"/>
              </a:spcBef>
              <a:defRPr sz="2240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Social </a:t>
            </a: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media now allows us regular access to community (can talk, explain, educate in casual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environment– AHEAD of severe events) </a:t>
            </a:r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0" name="The Tide is tu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The Tide is turning</a:t>
            </a:r>
          </a:p>
        </p:txBody>
      </p:sp>
      <p:sp>
        <p:nvSpPr>
          <p:cNvPr id="221" name="Hispanics going to college more, and studying science more. A LOT mo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Hispanics going to college more, and studying science more. A LOT more</a:t>
            </a:r>
          </a:p>
          <a:p>
            <a:pPr lvl="1"/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American Institute of Physics, 2014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64% increase in the number of Latinos graduating with bachelor’s degrees in engineering (aerospace, mechanical, and chemical engineering) 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78% increase from 2002 to 2012, in the number of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hispanics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graduating with degrees in physical sciences (chemistry, physics, atmospheric sciences and astronomy)</a:t>
            </a:r>
          </a:p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Hispanics earned more than 175,000 bachelor’s degrees during 2011-2012 academic year. (85% increase since 2002)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4409803"/>
          </a:xfrm>
        </p:spPr>
        <p:txBody>
          <a:bodyPr/>
          <a:lstStyle/>
          <a:p>
            <a:r>
              <a:rPr lang="en-US" dirty="0"/>
              <a:t> ¡</a:t>
            </a:r>
            <a:r>
              <a:rPr lang="en-US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Muchisimas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gracias!</a:t>
            </a:r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71500" y="5991496"/>
            <a:ext cx="11861800" cy="2949303"/>
          </a:xfrm>
        </p:spPr>
        <p:txBody>
          <a:bodyPr/>
          <a:lstStyle/>
          <a:p>
            <a:r>
              <a:rPr lang="en-US" i="0" dirty="0" smtClean="0">
                <a:latin typeface="Gadugi" panose="020B0502040204020203" pitchFamily="34" charset="0"/>
                <a:ea typeface="Gadugi" panose="020B0502040204020203" pitchFamily="34" charset="0"/>
                <a:hlinkClick r:id="rId2"/>
              </a:rPr>
              <a:t>violetay@gmail.com</a:t>
            </a:r>
            <a:endParaRPr lang="en-US" i="0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endParaRPr lang="en-US" i="0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i="0" dirty="0" smtClean="0">
                <a:latin typeface="Gadugi" panose="020B0502040204020203" pitchFamily="34" charset="0"/>
                <a:ea typeface="Gadugi" panose="020B0502040204020203" pitchFamily="34" charset="0"/>
              </a:rPr>
              <a:t>@YasT62 (Twitter)</a:t>
            </a:r>
          </a:p>
          <a:p>
            <a:endParaRPr lang="en-US" i="0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i="0" dirty="0" smtClean="0">
                <a:latin typeface="Gadugi" panose="020B0502040204020203" pitchFamily="34" charset="0"/>
                <a:ea typeface="Gadugi" panose="020B0502040204020203" pitchFamily="34" charset="0"/>
              </a:rPr>
              <a:t>@</a:t>
            </a:r>
            <a:r>
              <a:rPr lang="en-US" i="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VioletaYas</a:t>
            </a:r>
            <a:r>
              <a:rPr lang="en-US" i="0" dirty="0" smtClean="0">
                <a:latin typeface="Gadugi" panose="020B0502040204020203" pitchFamily="34" charset="0"/>
                <a:ea typeface="Gadugi" panose="020B0502040204020203" pitchFamily="34" charset="0"/>
              </a:rPr>
              <a:t> (Instagram)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1980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483" t="978" r="579" b="3072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9" name="Expectation vs. re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Expectation vs. reality</a:t>
            </a:r>
          </a:p>
        </p:txBody>
      </p:sp>
      <p:pic>
        <p:nvPicPr>
          <p:cNvPr id="140" name="Screen Shot 2018-09-23 at 11.14.03 AM.png" descr="Screen Shot 2018-09-23 at 11.14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155" y="1741515"/>
            <a:ext cx="9756090" cy="7040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3" name="Expectation vs. re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Expectation vs. reality</a:t>
            </a:r>
          </a:p>
        </p:txBody>
      </p:sp>
      <p:pic>
        <p:nvPicPr>
          <p:cNvPr id="144" name="Screen Shot 2018-09-23 at 11.20.58 AM.png" descr="Screen Shot 2018-09-23 at 11.20.5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8550" y="1701800"/>
            <a:ext cx="6334423" cy="6334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7" name="Expectation vs. re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Expectation vs. reality</a:t>
            </a:r>
          </a:p>
        </p:txBody>
      </p:sp>
      <p:pic>
        <p:nvPicPr>
          <p:cNvPr id="148" name="Met Meme 5.jpg" descr="Met Meme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4350" y="2537470"/>
            <a:ext cx="8213937" cy="4678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1" name="Reality…On an ordinary 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Reality…On an ordinary day</a:t>
            </a:r>
          </a:p>
        </p:txBody>
      </p:sp>
      <p:sp>
        <p:nvSpPr>
          <p:cNvPr id="152" name="Open your 48498654640 browser tabs &amp; analyze data for (in some cases) several countri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Open your 48498654640 browser tabs &amp; analyze data for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your DMA (and surrounding)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Brief your team (producers, reporters, management) on what can be expected in the short and long range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Slather on a full face of makeup and style hair (this alone can be 30 min-1hr)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Begin compiling forecast for the next 7-10 days (along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with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any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individualized microclimate/neighborhood forecasts)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Record news topical to promote the upcoming newscast 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Assist social media team in updating the station’s social account (Facebook, Facebook Live, Instagram, Instagram Live, Twitter, etc.)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Update your own social media accounts (some more Facebook, Facebook Live, Instagram, Instagram live, Twitter, etc.)  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Update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/tweak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the weather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info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on station’s webpage 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Begin building your show and working on relevant graphics for the day </a:t>
            </a: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Revise producer-written VOs/tosses for accuracy in weather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info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14833" indent="-314833" defTabSz="391414">
              <a:spcBef>
                <a:spcPts val="1200"/>
              </a:spcBef>
              <a:defRPr sz="21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START what the public thinks you do all day </a:t>
            </a:r>
            <a:r>
              <a:rPr dirty="0" err="1">
                <a:latin typeface="Gadugi" panose="020B0502040204020203" pitchFamily="34" charset="0"/>
                <a:ea typeface="Gadugi" panose="020B0502040204020203" pitchFamily="34" charset="0"/>
              </a:rPr>
              <a:t>a.k.a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 the news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reality… during severe weat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reality… during severe weather</a:t>
            </a:r>
          </a:p>
        </p:txBody>
      </p:sp>
      <p:sp>
        <p:nvSpPr>
          <p:cNvPr id="156" name="Longer meetings, more quest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Longer meetings, more questions</a:t>
            </a: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Triple the social media for the station</a:t>
            </a: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Triple the social media for yourself </a:t>
            </a: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More difficult forecast decisions to make </a:t>
            </a: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More graphics needed to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explain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impacts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Graphics need frequent updating for air</a:t>
            </a: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More on-air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ti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me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More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opportunity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for misinformation to make it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on-air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via tosses, VOs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22909" indent="-422909" defTabSz="525779">
              <a:spcBef>
                <a:spcPts val="1600"/>
              </a:spcBef>
              <a:defRPr sz="2880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Weather video/images coming into the station at warp speed thanks to social media (who is verifying?)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9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How do we not lose sight of our main goa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303783">
              <a:spcBef>
                <a:spcPts val="1100"/>
              </a:spcBef>
              <a:defRPr sz="2704"/>
            </a:lvl1pPr>
          </a:lstStyle>
          <a:p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</a:rPr>
              <a:t>How do we not lose sight of our main </a:t>
            </a:r>
            <a:r>
              <a:rPr sz="2400" dirty="0" smtClean="0">
                <a:latin typeface="Gadugi" panose="020B0502040204020203" pitchFamily="34" charset="0"/>
                <a:ea typeface="Gadugi" panose="020B0502040204020203" pitchFamily="34" charset="0"/>
              </a:rPr>
              <a:t>goal</a:t>
            </a:r>
            <a:r>
              <a:rPr lang="en-US" sz="2400" dirty="0" smtClean="0">
                <a:latin typeface="Gadugi" panose="020B0502040204020203" pitchFamily="34" charset="0"/>
                <a:ea typeface="Gadugi" panose="020B0502040204020203" pitchFamily="34" charset="0"/>
              </a:rPr>
              <a:t> DURING SEVERE?</a:t>
            </a:r>
            <a:endParaRPr sz="24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61" name="Have open dialogue about what your department (weather AND news) hopes to accomplish, and regularly revisit the miss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8272" indent="-398272" defTabSz="572516">
              <a:spcBef>
                <a:spcPts val="1700"/>
              </a:spcBef>
              <a:defRPr sz="2744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Open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dialogue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about</a:t>
            </a: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department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goals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(weather AND news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),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and regularly revisit the mission </a:t>
            </a:r>
            <a:endParaRPr lang="en-US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98272" indent="-398272" defTabSz="572516">
              <a:spcBef>
                <a:spcPts val="1700"/>
              </a:spcBef>
              <a:defRPr sz="2744"/>
            </a:pP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Learn how to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respectfully (but confidently) say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no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98272" indent="-398272" defTabSz="572516">
              <a:spcBef>
                <a:spcPts val="1700"/>
              </a:spcBef>
              <a:defRPr sz="27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YOU are the weather authority</a:t>
            </a:r>
          </a:p>
          <a:p>
            <a:pPr marL="796544" lvl="1" indent="-398272" defTabSz="572516">
              <a:spcBef>
                <a:spcPts val="1700"/>
              </a:spcBef>
              <a:defRPr sz="2744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“My app said _______”</a:t>
            </a:r>
          </a:p>
          <a:p>
            <a:pPr marL="398272" indent="-398272" defTabSz="572516">
              <a:spcBef>
                <a:spcPts val="1700"/>
              </a:spcBef>
              <a:defRPr sz="2744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COMMUNICATE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PROACTIVELY</a:t>
            </a:r>
          </a:p>
          <a:p>
            <a:pPr marL="804672" lvl="1" indent="-398272" defTabSz="572516">
              <a:spcBef>
                <a:spcPts val="1700"/>
              </a:spcBef>
              <a:defRPr sz="2744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“As winter approaches…”</a:t>
            </a:r>
          </a:p>
          <a:p>
            <a:pPr marL="804672" lvl="1" indent="-398272" defTabSz="572516">
              <a:spcBef>
                <a:spcPts val="1700"/>
              </a:spcBef>
              <a:defRPr sz="2744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Hurricane pronunciations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Line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4" name="*HOW* you communicate matters on t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Know your role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65" name="People find out the gist of the forecast through other means. Push notification, Twitter. Word choice is important when you get so few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37006" indent="-437006" defTabSz="543305">
              <a:spcBef>
                <a:spcPts val="1600"/>
              </a:spcBef>
              <a:defRPr sz="2976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People 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know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the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gist of the forecast through other means. Push notification, Twitter. </a:t>
            </a:r>
            <a:endParaRPr lang="en-US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06906" lvl="1" indent="-437006" defTabSz="543305">
              <a:spcBef>
                <a:spcPts val="1600"/>
              </a:spcBef>
              <a:defRPr sz="2976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Cell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users know something is up, and then come to you for 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MORE</a:t>
            </a:r>
            <a:endParaRPr lang="en-US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06906" lvl="1" indent="-437006" defTabSz="543305">
              <a:spcBef>
                <a:spcPts val="1600"/>
              </a:spcBef>
              <a:defRPr sz="2976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Important to communicate warnings, but don’t rip &amp; read</a:t>
            </a:r>
          </a:p>
          <a:p>
            <a:pPr marL="906906" lvl="1" indent="-437006" defTabSz="543305">
              <a:spcBef>
                <a:spcPts val="1600"/>
              </a:spcBef>
              <a:defRPr sz="2976"/>
            </a:pPr>
            <a:r>
              <a:rPr lang="en-US" dirty="0">
                <a:latin typeface="Gadugi" panose="020B0502040204020203" pitchFamily="34" charset="0"/>
                <a:ea typeface="Gadugi" panose="020B0502040204020203" pitchFamily="34" charset="0"/>
              </a:rPr>
              <a:t>Something serious is happening/going to happen. What now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? What does this mean for me?</a:t>
            </a:r>
          </a:p>
          <a:p>
            <a:pPr marL="906906" lvl="1" indent="-437006" defTabSz="543305">
              <a:spcBef>
                <a:spcPts val="1600"/>
              </a:spcBef>
              <a:defRPr sz="2976"/>
            </a:pP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Guide your viewers on how &amp; when to act– show them you care</a:t>
            </a:r>
          </a:p>
          <a:p>
            <a:pPr marL="906906" lvl="1" indent="-437006" defTabSz="543305">
              <a:spcBef>
                <a:spcPts val="1600"/>
              </a:spcBef>
              <a:defRPr sz="2976"/>
            </a:pP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Take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that opportunity to build trust in the moment. Tell them the details they won’t see on their phone. Add VALUE</a:t>
            </a:r>
          </a:p>
          <a:p>
            <a:pPr marL="437006" indent="-437006" defTabSz="543305">
              <a:spcBef>
                <a:spcPts val="1600"/>
              </a:spcBef>
              <a:defRPr sz="297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During severe, you may feel you’re being repetitive but it’s necessary (fire alarm example)</a:t>
            </a:r>
          </a:p>
          <a:p>
            <a:pPr marL="437006" indent="-437006" defTabSz="543305">
              <a:spcBef>
                <a:spcPts val="1600"/>
              </a:spcBef>
              <a:defRPr sz="297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Need someone of authority to tell you multiple times</a:t>
            </a:r>
          </a:p>
          <a:p>
            <a:pPr marL="874013" lvl="1" indent="-437006" defTabSz="543305">
              <a:spcBef>
                <a:spcPts val="1600"/>
              </a:spcBef>
              <a:defRPr sz="2976"/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The more people who trust and believe you, the more they can sway others on the fence to ACT (find the shovel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,</a:t>
            </a:r>
            <a:r>
              <a:rPr lang="en-US" dirty="0" smtClean="0">
                <a:latin typeface="Gadugi" panose="020B0502040204020203" pitchFamily="34" charset="0"/>
                <a:ea typeface="Gadugi" panose="020B0502040204020203" pitchFamily="34" charset="0"/>
              </a:rPr>
              <a:t> plan for delays</a:t>
            </a:r>
            <a:r>
              <a:rPr dirty="0" smtClean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</a:rPr>
              <a:t>etc.)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1410</Words>
  <Application>Microsoft Office PowerPoint</Application>
  <PresentationFormat>Custom</PresentationFormat>
  <Paragraphs>119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Baskerville</vt:lpstr>
      <vt:lpstr>DIN Alternate</vt:lpstr>
      <vt:lpstr>DIN Condensed</vt:lpstr>
      <vt:lpstr>Gadugi</vt:lpstr>
      <vt:lpstr>Helvetica</vt:lpstr>
      <vt:lpstr>Helvetica Neue</vt:lpstr>
      <vt:lpstr>Iowan Old Style</vt:lpstr>
      <vt:lpstr>Zapf Dingbats</vt:lpstr>
      <vt:lpstr>New_Template9</vt:lpstr>
      <vt:lpstr>Severe Weather &amp; the Role of TV media</vt:lpstr>
      <vt:lpstr>the obvious goal</vt:lpstr>
      <vt:lpstr>Expectation vs. reality</vt:lpstr>
      <vt:lpstr>Expectation vs. reality</vt:lpstr>
      <vt:lpstr>Expectation vs. reality</vt:lpstr>
      <vt:lpstr>Reality…On an ordinary day</vt:lpstr>
      <vt:lpstr>reality… during severe weather</vt:lpstr>
      <vt:lpstr>How do we not lose sight of our main goal DURING SEVERE?</vt:lpstr>
      <vt:lpstr>Know your role</vt:lpstr>
      <vt:lpstr>*HOW* you communicate matters on tv</vt:lpstr>
      <vt:lpstr>PowerPoint Presentation</vt:lpstr>
      <vt:lpstr>Staying ahead of Severe</vt:lpstr>
      <vt:lpstr>The BilingUal effect</vt:lpstr>
      <vt:lpstr>Minutiae Matters</vt:lpstr>
      <vt:lpstr>Knowing your audience</vt:lpstr>
      <vt:lpstr>Joint website between Expansión &amp; CNN (Mexico)</vt:lpstr>
      <vt:lpstr>Chapin tv (radio &amp; TV) Guatemala</vt:lpstr>
      <vt:lpstr>Metro Ecuador </vt:lpstr>
      <vt:lpstr>National Resources Defense Council, 2016</vt:lpstr>
      <vt:lpstr>the power of Representation</vt:lpstr>
      <vt:lpstr>taking weather/science more seriously</vt:lpstr>
      <vt:lpstr>The Tide is turning</vt:lpstr>
      <vt:lpstr> ¡Muchisimas gracias!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Weather &amp; the Role of TV media</dc:title>
  <cp:lastModifiedBy>Yas, Violeta (206423647)</cp:lastModifiedBy>
  <cp:revision>16</cp:revision>
  <cp:lastPrinted>2018-09-25T22:41:08Z</cp:lastPrinted>
  <dcterms:modified xsi:type="dcterms:W3CDTF">2018-09-26T15:00:59Z</dcterms:modified>
</cp:coreProperties>
</file>