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256" r:id="rId2"/>
    <p:sldId id="260" r:id="rId3"/>
    <p:sldId id="374" r:id="rId4"/>
    <p:sldId id="375" r:id="rId5"/>
    <p:sldId id="376" r:id="rId6"/>
    <p:sldId id="444" r:id="rId7"/>
    <p:sldId id="392" r:id="rId8"/>
    <p:sldId id="390" r:id="rId9"/>
    <p:sldId id="391" r:id="rId10"/>
    <p:sldId id="417" r:id="rId11"/>
    <p:sldId id="421" r:id="rId12"/>
    <p:sldId id="422" r:id="rId13"/>
    <p:sldId id="394" r:id="rId14"/>
    <p:sldId id="395" r:id="rId15"/>
    <p:sldId id="452" r:id="rId16"/>
    <p:sldId id="396" r:id="rId17"/>
    <p:sldId id="397" r:id="rId18"/>
    <p:sldId id="398" r:id="rId19"/>
    <p:sldId id="399" r:id="rId20"/>
    <p:sldId id="380" r:id="rId21"/>
    <p:sldId id="381" r:id="rId22"/>
    <p:sldId id="383" r:id="rId23"/>
    <p:sldId id="384" r:id="rId24"/>
    <p:sldId id="401" r:id="rId25"/>
    <p:sldId id="400" r:id="rId26"/>
    <p:sldId id="385" r:id="rId27"/>
    <p:sldId id="411" r:id="rId28"/>
    <p:sldId id="405" r:id="rId29"/>
    <p:sldId id="406" r:id="rId30"/>
    <p:sldId id="407" r:id="rId31"/>
    <p:sldId id="408" r:id="rId32"/>
    <p:sldId id="412" r:id="rId33"/>
    <p:sldId id="441" r:id="rId34"/>
    <p:sldId id="457" r:id="rId35"/>
    <p:sldId id="442" r:id="rId36"/>
    <p:sldId id="447" r:id="rId37"/>
    <p:sldId id="458" r:id="rId38"/>
    <p:sldId id="443" r:id="rId39"/>
    <p:sldId id="431" r:id="rId40"/>
    <p:sldId id="424" r:id="rId41"/>
    <p:sldId id="434" r:id="rId42"/>
    <p:sldId id="425" r:id="rId43"/>
    <p:sldId id="435" r:id="rId44"/>
    <p:sldId id="437" r:id="rId45"/>
    <p:sldId id="438" r:id="rId46"/>
    <p:sldId id="428" r:id="rId47"/>
    <p:sldId id="439" r:id="rId48"/>
    <p:sldId id="440" r:id="rId49"/>
    <p:sldId id="451" r:id="rId50"/>
    <p:sldId id="420" r:id="rId51"/>
    <p:sldId id="426" r:id="rId52"/>
    <p:sldId id="409" r:id="rId53"/>
    <p:sldId id="445" r:id="rId54"/>
    <p:sldId id="455" r:id="rId55"/>
    <p:sldId id="446" r:id="rId56"/>
    <p:sldId id="449" r:id="rId57"/>
    <p:sldId id="448" r:id="rId58"/>
    <p:sldId id="450" r:id="rId59"/>
    <p:sldId id="456" r:id="rId60"/>
    <p:sldId id="436" r:id="rId61"/>
    <p:sldId id="454" r:id="rId62"/>
    <p:sldId id="453"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4660"/>
  </p:normalViewPr>
  <p:slideViewPr>
    <p:cSldViewPr>
      <p:cViewPr varScale="1">
        <p:scale>
          <a:sx n="114" d="100"/>
          <a:sy n="114" d="100"/>
        </p:scale>
        <p:origin x="79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5E41A8-E0FE-41D1-9590-252E5DDD4D8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5" name="Rectangle 3">
            <a:extLst>
              <a:ext uri="{FF2B5EF4-FFF2-40B4-BE49-F238E27FC236}">
                <a16:creationId xmlns:a16="http://schemas.microsoft.com/office/drawing/2014/main" id="{B39F0ECA-3C15-457E-AB61-2176F7A93B1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1556196B-14F1-46D6-9770-E200D5C0D58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3C8F9CC7-0406-4563-BE3B-2445886E073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9" name="Rectangle 7">
            <a:extLst>
              <a:ext uri="{FF2B5EF4-FFF2-40B4-BE49-F238E27FC236}">
                <a16:creationId xmlns:a16="http://schemas.microsoft.com/office/drawing/2014/main" id="{DC0DAE9D-F449-4206-9FC1-B5EDB2D5923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2DD529F-EE3D-4A9A-9C3B-82FC1C28E0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0A4F46D-5558-4716-91AF-86E100390203}"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13</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35548FA-5354-41B3-82B3-009C1CB35E54}" type="slidenum">
              <a:rPr lang="en-US" altLang="en-US" smtClean="0">
                <a:latin typeface="Arial" panose="020B0604020202020204" pitchFamily="34" charset="0"/>
              </a:rPr>
              <a:pPr/>
              <a:t>14</a:t>
            </a:fld>
            <a:endParaRPr lang="en-US" altLang="en-US" smtClean="0">
              <a:latin typeface="Arial" panose="020B0604020202020204" pitchFamily="34" charset="0"/>
            </a:endParaRPr>
          </a:p>
        </p:txBody>
      </p:sp>
      <p:sp>
        <p:nvSpPr>
          <p:cNvPr id="27651" name="Rectangle 2"/>
          <p:cNvSpPr>
            <a:spLocks noGrp="1" noRot="1" noChangeAspect="1" noChangeArrowheads="1" noTextEdit="1"/>
          </p:cNvSpPr>
          <p:nvPr>
            <p:ph type="sldImg"/>
          </p:nvPr>
        </p:nvSpPr>
        <p:spPr>
          <a:xfrm>
            <a:off x="1163638" y="679450"/>
            <a:ext cx="4533900" cy="3400425"/>
          </a:xfrm>
          <a:ln/>
        </p:spPr>
      </p:sp>
      <p:sp>
        <p:nvSpPr>
          <p:cNvPr id="27652"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15</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960400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70ABF4B-7684-4180-B1D2-F002E8A54732}" type="slidenum">
              <a:rPr lang="en-US" altLang="en-US" smtClean="0">
                <a:latin typeface="Arial" panose="020B0604020202020204" pitchFamily="34" charset="0"/>
              </a:rPr>
              <a:pPr/>
              <a:t>16</a:t>
            </a:fld>
            <a:endParaRPr lang="en-US" altLang="en-US" smtClean="0">
              <a:latin typeface="Arial" panose="020B0604020202020204" pitchFamily="34" charset="0"/>
            </a:endParaRPr>
          </a:p>
        </p:txBody>
      </p:sp>
      <p:sp>
        <p:nvSpPr>
          <p:cNvPr id="52227" name="Rectangle 2"/>
          <p:cNvSpPr>
            <a:spLocks noGrp="1" noRot="1" noChangeAspect="1" noChangeArrowheads="1" noTextEdit="1"/>
          </p:cNvSpPr>
          <p:nvPr>
            <p:ph type="sldImg"/>
          </p:nvPr>
        </p:nvSpPr>
        <p:spPr>
          <a:xfrm>
            <a:off x="1163638" y="679450"/>
            <a:ext cx="4533900" cy="3400425"/>
          </a:xfrm>
          <a:ln/>
        </p:spPr>
      </p:sp>
      <p:sp>
        <p:nvSpPr>
          <p:cNvPr id="5222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59A2BED-41C4-4FB8-852F-F5357708181E}" type="slidenum">
              <a:rPr lang="en-US" altLang="en-US" smtClean="0">
                <a:latin typeface="Arial" panose="020B0604020202020204" pitchFamily="34" charset="0"/>
              </a:rPr>
              <a:pPr/>
              <a:t>17</a:t>
            </a:fld>
            <a:endParaRPr lang="en-US" altLang="en-US" smtClean="0">
              <a:latin typeface="Arial" panose="020B0604020202020204" pitchFamily="34" charset="0"/>
            </a:endParaRPr>
          </a:p>
        </p:txBody>
      </p:sp>
      <p:sp>
        <p:nvSpPr>
          <p:cNvPr id="54275" name="Rectangle 2"/>
          <p:cNvSpPr>
            <a:spLocks noGrp="1" noRot="1" noChangeAspect="1" noChangeArrowheads="1" noTextEdit="1"/>
          </p:cNvSpPr>
          <p:nvPr>
            <p:ph type="sldImg"/>
          </p:nvPr>
        </p:nvSpPr>
        <p:spPr>
          <a:xfrm>
            <a:off x="1163638" y="679450"/>
            <a:ext cx="4533900" cy="3400425"/>
          </a:xfrm>
          <a:ln/>
        </p:spPr>
      </p:sp>
      <p:sp>
        <p:nvSpPr>
          <p:cNvPr id="54276"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4124DCA-E516-4CA7-A571-CF54CEE7B31C}"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
        <p:nvSpPr>
          <p:cNvPr id="56323" name="Rectangle 2"/>
          <p:cNvSpPr>
            <a:spLocks noGrp="1" noRot="1" noChangeAspect="1" noChangeArrowheads="1" noTextEdit="1"/>
          </p:cNvSpPr>
          <p:nvPr>
            <p:ph type="sldImg"/>
          </p:nvPr>
        </p:nvSpPr>
        <p:spPr>
          <a:xfrm>
            <a:off x="1163638" y="679450"/>
            <a:ext cx="4533900" cy="3400425"/>
          </a:xfrm>
          <a:ln/>
        </p:spPr>
      </p:sp>
      <p:sp>
        <p:nvSpPr>
          <p:cNvPr id="5632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D6BFAB1-D857-466F-B86C-887C36389C99}"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
        <p:nvSpPr>
          <p:cNvPr id="58371" name="Rectangle 2"/>
          <p:cNvSpPr>
            <a:spLocks noGrp="1" noRot="1" noChangeAspect="1" noChangeArrowheads="1" noTextEdit="1"/>
          </p:cNvSpPr>
          <p:nvPr>
            <p:ph type="sldImg"/>
          </p:nvPr>
        </p:nvSpPr>
        <p:spPr>
          <a:xfrm>
            <a:off x="1163638" y="679450"/>
            <a:ext cx="4533900" cy="3400425"/>
          </a:xfrm>
          <a:ln/>
        </p:spPr>
      </p:sp>
      <p:sp>
        <p:nvSpPr>
          <p:cNvPr id="58372"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1803C2C-D5C1-4538-8DBF-32351FBAEB36}" type="slidenum">
              <a:rPr lang="en-US" altLang="en-US" smtClean="0">
                <a:latin typeface="Arial" panose="020B0604020202020204" pitchFamily="34" charset="0"/>
              </a:rPr>
              <a:pPr/>
              <a:t>20</a:t>
            </a:fld>
            <a:endParaRPr lang="en-US" altLang="en-US" smtClean="0">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8703B0B-DAB3-453C-A642-C31948135BC1}"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5787529-E5BF-4C71-B6D3-F63BE9A6F00E}" type="slidenum">
              <a:rPr lang="en-US" altLang="en-US" smtClean="0">
                <a:latin typeface="Arial" panose="020B0604020202020204" pitchFamily="34" charset="0"/>
              </a:rPr>
              <a:pPr/>
              <a:t>22</a:t>
            </a:fld>
            <a:endParaRPr lang="en-US" altLang="en-US" smtClean="0">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EA8D4A7-C8CC-42F2-BB76-D022A43AAB27}"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
        <p:nvSpPr>
          <p:cNvPr id="7171" name="Rectangle 2"/>
          <p:cNvSpPr>
            <a:spLocks noGrp="1" noRot="1" noChangeAspect="1" noChangeArrowheads="1" noTextEdit="1"/>
          </p:cNvSpPr>
          <p:nvPr>
            <p:ph type="sldImg"/>
          </p:nvPr>
        </p:nvSpPr>
        <p:spPr>
          <a:xfrm>
            <a:off x="1163638" y="679450"/>
            <a:ext cx="4533900" cy="3400425"/>
          </a:xfrm>
          <a:ln/>
        </p:spPr>
      </p:sp>
      <p:sp>
        <p:nvSpPr>
          <p:cNvPr id="7172"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5B2D616-E715-41BE-B813-04E04122E4E5}" type="slidenum">
              <a:rPr lang="en-US" altLang="en-US" smtClean="0">
                <a:latin typeface="Arial" panose="020B0604020202020204" pitchFamily="34" charset="0"/>
              </a:rPr>
              <a:pPr/>
              <a:t>23</a:t>
            </a:fld>
            <a:endParaRPr lang="en-US" altLang="en-US" smtClean="0">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92D99A8-4064-4B99-8ADF-38B23ED222D0}" type="slidenum">
              <a:rPr lang="en-US" altLang="en-US" smtClean="0">
                <a:latin typeface="Arial" panose="020B0604020202020204" pitchFamily="34" charset="0"/>
              </a:rPr>
              <a:pPr/>
              <a:t>24</a:t>
            </a:fld>
            <a:endParaRPr lang="en-US" altLang="en-US" smtClean="0">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3101FC-78C4-4DA8-88A0-CEFB2F0D9DB8}" type="slidenum">
              <a:rPr lang="en-US" altLang="en-US" smtClean="0">
                <a:latin typeface="Arial" panose="020B0604020202020204" pitchFamily="34" charset="0"/>
              </a:rPr>
              <a:pPr/>
              <a:t>25</a:t>
            </a:fld>
            <a:endParaRPr lang="en-US" altLang="en-US" smtClean="0">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907E5C7-054F-4949-ACD7-AF89612E6597}" type="slidenum">
              <a:rPr lang="en-US" altLang="en-US" smtClean="0">
                <a:latin typeface="Arial" panose="020B0604020202020204" pitchFamily="34" charset="0"/>
              </a:rPr>
              <a:pPr/>
              <a:t>26</a:t>
            </a:fld>
            <a:endParaRPr lang="en-US" altLang="en-US" smtClean="0">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7829810-7225-4FA2-B875-8F0AD19416F7}" type="slidenum">
              <a:rPr lang="en-US" altLang="en-US" smtClean="0">
                <a:latin typeface="Arial" panose="020B0604020202020204" pitchFamily="34" charset="0"/>
              </a:rPr>
              <a:pPr/>
              <a:t>27</a:t>
            </a:fld>
            <a:endParaRPr lang="en-US" altLang="en-US" smtClean="0">
              <a:latin typeface="Arial" panose="020B0604020202020204" pitchFamily="34" charset="0"/>
            </a:endParaRPr>
          </a:p>
        </p:txBody>
      </p:sp>
      <p:sp>
        <p:nvSpPr>
          <p:cNvPr id="50179" name="Rectangle 2"/>
          <p:cNvSpPr>
            <a:spLocks noGrp="1" noRot="1" noChangeAspect="1" noChangeArrowheads="1" noTextEdit="1"/>
          </p:cNvSpPr>
          <p:nvPr>
            <p:ph type="sldImg"/>
          </p:nvPr>
        </p:nvSpPr>
        <p:spPr>
          <a:xfrm>
            <a:off x="1163638" y="679450"/>
            <a:ext cx="4533900" cy="3400425"/>
          </a:xfrm>
          <a:ln/>
        </p:spPr>
      </p:sp>
      <p:sp>
        <p:nvSpPr>
          <p:cNvPr id="5018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271CA77-5FEC-43CB-B88F-97AE4CF8623D}" type="slidenum">
              <a:rPr lang="en-US" altLang="en-US" smtClean="0">
                <a:latin typeface="Arial" panose="020B0604020202020204" pitchFamily="34" charset="0"/>
              </a:rPr>
              <a:pPr/>
              <a:t>28</a:t>
            </a:fld>
            <a:endParaRPr lang="en-US" altLang="en-US" smtClean="0">
              <a:latin typeface="Arial" panose="020B0604020202020204" pitchFamily="34" charset="0"/>
            </a:endParaRPr>
          </a:p>
        </p:txBody>
      </p:sp>
      <p:sp>
        <p:nvSpPr>
          <p:cNvPr id="60419" name="Rectangle 2"/>
          <p:cNvSpPr>
            <a:spLocks noGrp="1" noRot="1" noChangeAspect="1" noChangeArrowheads="1" noTextEdit="1"/>
          </p:cNvSpPr>
          <p:nvPr>
            <p:ph type="sldImg"/>
          </p:nvPr>
        </p:nvSpPr>
        <p:spPr>
          <a:xfrm>
            <a:off x="1163638" y="679450"/>
            <a:ext cx="4533900" cy="3400425"/>
          </a:xfrm>
          <a:ln/>
        </p:spPr>
      </p:sp>
      <p:sp>
        <p:nvSpPr>
          <p:cNvPr id="6042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C08FCF-8778-457A-83A9-098671E96423}"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
        <p:nvSpPr>
          <p:cNvPr id="62467" name="Rectangle 2"/>
          <p:cNvSpPr>
            <a:spLocks noGrp="1" noRot="1" noChangeAspect="1" noChangeArrowheads="1" noTextEdit="1"/>
          </p:cNvSpPr>
          <p:nvPr>
            <p:ph type="sldImg"/>
          </p:nvPr>
        </p:nvSpPr>
        <p:spPr>
          <a:xfrm>
            <a:off x="1163638" y="679450"/>
            <a:ext cx="4533900" cy="3400425"/>
          </a:xfrm>
          <a:ln/>
        </p:spPr>
      </p:sp>
      <p:sp>
        <p:nvSpPr>
          <p:cNvPr id="6246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5C3A631-A0B0-4269-9D6D-277D442DA521}"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
        <p:nvSpPr>
          <p:cNvPr id="64515" name="Rectangle 2"/>
          <p:cNvSpPr>
            <a:spLocks noGrp="1" noRot="1" noChangeAspect="1" noChangeArrowheads="1" noTextEdit="1"/>
          </p:cNvSpPr>
          <p:nvPr>
            <p:ph type="sldImg"/>
          </p:nvPr>
        </p:nvSpPr>
        <p:spPr>
          <a:xfrm>
            <a:off x="1163638" y="679450"/>
            <a:ext cx="4533900" cy="3400425"/>
          </a:xfrm>
          <a:ln/>
        </p:spPr>
      </p:sp>
      <p:sp>
        <p:nvSpPr>
          <p:cNvPr id="64516"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79F0DD8-6485-48C9-9E15-BC7E939B358D}" type="slidenum">
              <a:rPr lang="en-US" altLang="en-US" smtClean="0">
                <a:latin typeface="Arial" panose="020B0604020202020204" pitchFamily="34" charset="0"/>
              </a:rPr>
              <a:pPr/>
              <a:t>31</a:t>
            </a:fld>
            <a:endParaRPr lang="en-US" altLang="en-US" smtClean="0">
              <a:latin typeface="Arial" panose="020B0604020202020204" pitchFamily="34" charset="0"/>
            </a:endParaRPr>
          </a:p>
        </p:txBody>
      </p:sp>
      <p:sp>
        <p:nvSpPr>
          <p:cNvPr id="66563" name="Rectangle 2"/>
          <p:cNvSpPr>
            <a:spLocks noGrp="1" noRot="1" noChangeAspect="1" noChangeArrowheads="1" noTextEdit="1"/>
          </p:cNvSpPr>
          <p:nvPr>
            <p:ph type="sldImg"/>
          </p:nvPr>
        </p:nvSpPr>
        <p:spPr>
          <a:xfrm>
            <a:off x="1163638" y="679450"/>
            <a:ext cx="4533900" cy="3400425"/>
          </a:xfrm>
          <a:ln/>
        </p:spPr>
      </p:sp>
      <p:sp>
        <p:nvSpPr>
          <p:cNvPr id="6656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1E8DDA4-CA21-42AE-B4C1-A96F83441F3C}" type="slidenum">
              <a:rPr lang="en-US" altLang="en-US" smtClean="0">
                <a:latin typeface="Arial" panose="020B0604020202020204" pitchFamily="34" charset="0"/>
              </a:rPr>
              <a:pPr/>
              <a:t>32</a:t>
            </a:fld>
            <a:endParaRPr lang="en-US" altLang="en-US" smtClean="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1163638" y="679450"/>
            <a:ext cx="4533900" cy="3400425"/>
          </a:xfrm>
          <a:ln/>
        </p:spPr>
      </p:sp>
      <p:sp>
        <p:nvSpPr>
          <p:cNvPr id="7066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86A0C64-AABC-4F76-9DEA-E0D8E5157763}"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
        <p:nvSpPr>
          <p:cNvPr id="9219" name="Rectangle 2"/>
          <p:cNvSpPr>
            <a:spLocks noGrp="1" noRot="1" noChangeAspect="1" noChangeArrowheads="1" noTextEdit="1"/>
          </p:cNvSpPr>
          <p:nvPr>
            <p:ph type="sldImg"/>
          </p:nvPr>
        </p:nvSpPr>
        <p:spPr>
          <a:xfrm>
            <a:off x="1163638" y="679450"/>
            <a:ext cx="4533900" cy="3400425"/>
          </a:xfrm>
          <a:ln/>
        </p:spPr>
      </p:sp>
      <p:sp>
        <p:nvSpPr>
          <p:cNvPr id="922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1E8DDA4-CA21-42AE-B4C1-A96F83441F3C}"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1163638" y="679450"/>
            <a:ext cx="4533900" cy="3400425"/>
          </a:xfrm>
          <a:ln/>
        </p:spPr>
      </p:sp>
      <p:sp>
        <p:nvSpPr>
          <p:cNvPr id="7066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262784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1E8DDA4-CA21-42AE-B4C1-A96F83441F3C}"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1163638" y="679450"/>
            <a:ext cx="4533900" cy="3400425"/>
          </a:xfrm>
          <a:ln/>
        </p:spPr>
      </p:sp>
      <p:sp>
        <p:nvSpPr>
          <p:cNvPr id="7066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599000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1E8DDA4-CA21-42AE-B4C1-A96F83441F3C}"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1163638" y="679450"/>
            <a:ext cx="4533900" cy="3400425"/>
          </a:xfrm>
          <a:ln/>
        </p:spPr>
      </p:sp>
      <p:sp>
        <p:nvSpPr>
          <p:cNvPr id="7066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44205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36</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025151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37</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570329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7829810-7225-4FA2-B875-8F0AD19416F7}"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
        <p:nvSpPr>
          <p:cNvPr id="50179" name="Rectangle 2"/>
          <p:cNvSpPr>
            <a:spLocks noGrp="1" noRot="1" noChangeAspect="1" noChangeArrowheads="1" noTextEdit="1"/>
          </p:cNvSpPr>
          <p:nvPr>
            <p:ph type="sldImg"/>
          </p:nvPr>
        </p:nvSpPr>
        <p:spPr>
          <a:xfrm>
            <a:off x="1163638" y="679450"/>
            <a:ext cx="4533900" cy="3400425"/>
          </a:xfrm>
          <a:ln/>
        </p:spPr>
      </p:sp>
      <p:sp>
        <p:nvSpPr>
          <p:cNvPr id="5018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540001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09327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40</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982976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41</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09348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42</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55963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FDE7059-B837-42E7-96A9-617629AB3598}"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a:xfrm>
            <a:off x="1163638" y="679450"/>
            <a:ext cx="4533900" cy="3400425"/>
          </a:xfrm>
          <a:ln/>
        </p:spPr>
      </p:sp>
      <p:sp>
        <p:nvSpPr>
          <p:cNvPr id="1126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43</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733505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44</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9396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45</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306650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46</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558441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65037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48</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450178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49</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590183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51</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441752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B04876C-6AE0-459F-A673-287B0B76463D}" type="slidenum">
              <a:rPr lang="en-US" altLang="en-US" smtClean="0">
                <a:latin typeface="Arial" panose="020B0604020202020204" pitchFamily="34" charset="0"/>
              </a:rPr>
              <a:pPr/>
              <a:t>52</a:t>
            </a:fld>
            <a:endParaRPr lang="en-US" altLang="en-US" smtClean="0">
              <a:latin typeface="Arial" panose="020B060402020202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53</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49510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DAF9702-29E1-417D-A22C-BCE87AD9D793}"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13315" name="Rectangle 2"/>
          <p:cNvSpPr>
            <a:spLocks noGrp="1" noRot="1" noChangeAspect="1" noChangeArrowheads="1" noTextEdit="1"/>
          </p:cNvSpPr>
          <p:nvPr>
            <p:ph type="sldImg"/>
          </p:nvPr>
        </p:nvSpPr>
        <p:spPr>
          <a:xfrm>
            <a:off x="1163638" y="679450"/>
            <a:ext cx="4533900" cy="3400425"/>
          </a:xfrm>
          <a:ln/>
        </p:spPr>
      </p:sp>
      <p:sp>
        <p:nvSpPr>
          <p:cNvPr id="13316"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54</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869064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55</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764197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56</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349792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57</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023264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5693C6-6C63-4BDF-8604-4A740C428EA5}" type="slidenum">
              <a:rPr lang="en-US" altLang="en-US" smtClean="0">
                <a:latin typeface="Arial" panose="020B0604020202020204" pitchFamily="34" charset="0"/>
              </a:rPr>
              <a:pPr/>
              <a:t>58</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1163638" y="679450"/>
            <a:ext cx="4533900" cy="3400425"/>
          </a:xfrm>
          <a:ln/>
        </p:spPr>
      </p:sp>
      <p:sp>
        <p:nvSpPr>
          <p:cNvPr id="8294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568461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59</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1916254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60</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587866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61</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2917318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015FA4-B242-4E0C-90F5-024E3A07DCB1}" type="slidenum">
              <a:rPr lang="en-US" altLang="en-US" smtClean="0">
                <a:latin typeface="Arial" panose="020B0604020202020204" pitchFamily="34" charset="0"/>
              </a:rPr>
              <a:pPr/>
              <a:t>62</a:t>
            </a:fld>
            <a:endParaRPr lang="en-US" altLang="en-US"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163638" y="679450"/>
            <a:ext cx="4533900" cy="3400425"/>
          </a:xfrm>
          <a:ln/>
        </p:spPr>
      </p:sp>
      <p:sp>
        <p:nvSpPr>
          <p:cNvPr id="25604"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76066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AA2C69A-F29C-41DE-8341-34F56BA70E18}"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1163638" y="679450"/>
            <a:ext cx="4533900" cy="3400425"/>
          </a:xfrm>
          <a:ln/>
        </p:spPr>
      </p:sp>
      <p:sp>
        <p:nvSpPr>
          <p:cNvPr id="2150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6E6B96D-AFF0-4754-A612-5131C00BC74E}"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
        <p:nvSpPr>
          <p:cNvPr id="17411" name="Rectangle 2"/>
          <p:cNvSpPr>
            <a:spLocks noGrp="1" noRot="1" noChangeAspect="1" noChangeArrowheads="1" noTextEdit="1"/>
          </p:cNvSpPr>
          <p:nvPr>
            <p:ph type="sldImg"/>
          </p:nvPr>
        </p:nvSpPr>
        <p:spPr>
          <a:xfrm>
            <a:off x="1163638" y="679450"/>
            <a:ext cx="4533900" cy="3400425"/>
          </a:xfrm>
          <a:ln/>
        </p:spPr>
      </p:sp>
      <p:sp>
        <p:nvSpPr>
          <p:cNvPr id="17412"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16C4B5A-4B16-43B6-B02D-F34F50F0066E}"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1163638" y="679450"/>
            <a:ext cx="4533900" cy="3400425"/>
          </a:xfrm>
          <a:ln/>
        </p:spPr>
      </p:sp>
      <p:sp>
        <p:nvSpPr>
          <p:cNvPr id="19460"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AA2C69A-F29C-41DE-8341-34F56BA70E18}" type="slidenum">
              <a:rPr lang="en-US" altLang="en-US" smtClean="0">
                <a:latin typeface="Arial" panose="020B0604020202020204" pitchFamily="34" charset="0"/>
              </a:rPr>
              <a:pPr/>
              <a:t>10</a:t>
            </a:fld>
            <a:endParaRPr lang="en-US" altLang="en-US"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1163638" y="679450"/>
            <a:ext cx="4533900" cy="3400425"/>
          </a:xfrm>
          <a:ln/>
        </p:spPr>
      </p:sp>
      <p:sp>
        <p:nvSpPr>
          <p:cNvPr id="21508" name="Rectangle 3"/>
          <p:cNvSpPr>
            <a:spLocks noGrp="1" noChangeArrowheads="1"/>
          </p:cNvSpPr>
          <p:nvPr>
            <p:ph type="body" idx="1"/>
          </p:nvPr>
        </p:nvSpPr>
        <p:spPr>
          <a:xfrm>
            <a:off x="904875" y="4305300"/>
            <a:ext cx="5046663" cy="4157663"/>
          </a:xfrm>
          <a:noFill/>
        </p:spPr>
        <p:txBody>
          <a:bodyPr/>
          <a:lstStyle/>
          <a:p>
            <a:pPr eaLnBrk="1" hangingPunct="1"/>
            <a:endParaRPr lang="en-US" altLang="en-US" smtClean="0"/>
          </a:p>
        </p:txBody>
      </p:sp>
    </p:spTree>
    <p:extLst>
      <p:ext uri="{BB962C8B-B14F-4D97-AF65-F5344CB8AC3E}">
        <p14:creationId xmlns:p14="http://schemas.microsoft.com/office/powerpoint/2010/main" val="38902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 name="Rectangle 2">
            <a:extLst>
              <a:ext uri="{FF2B5EF4-FFF2-40B4-BE49-F238E27FC236}">
                <a16:creationId xmlns:a16="http://schemas.microsoft.com/office/drawing/2014/main" id="{5D1A44A7-4ABF-406B-A60D-E4AF3771F1BF}"/>
              </a:ext>
            </a:extLst>
          </p:cNvPr>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en-US" noProof="0"/>
              <a:t>Click to edit Master title style</a:t>
            </a:r>
          </a:p>
        </p:txBody>
      </p:sp>
      <p:sp>
        <p:nvSpPr>
          <p:cNvPr id="7171" name="Rectangle 3">
            <a:extLst>
              <a:ext uri="{FF2B5EF4-FFF2-40B4-BE49-F238E27FC236}">
                <a16:creationId xmlns:a16="http://schemas.microsoft.com/office/drawing/2014/main" id="{29851138-6EF8-4DEA-AC7C-DEC3A3893E18}"/>
              </a:ext>
            </a:extLst>
          </p:cNvPr>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 name="Rectangle 5">
            <a:extLst>
              <a:ext uri="{FF2B5EF4-FFF2-40B4-BE49-F238E27FC236}">
                <a16:creationId xmlns:a16="http://schemas.microsoft.com/office/drawing/2014/main" id="{575BF965-72F7-4898-9A89-368843F3B1DA}"/>
              </a:ext>
            </a:extLst>
          </p:cNvPr>
          <p:cNvSpPr>
            <a:spLocks noGrp="1" noChangeArrowheads="1"/>
          </p:cNvSpPr>
          <p:nvPr>
            <p:ph type="ftr" sz="quarter"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B919360-0265-4597-8AB9-D082EC9877C2}"/>
              </a:ext>
            </a:extLst>
          </p:cNvPr>
          <p:cNvSpPr>
            <a:spLocks noGrp="1" noChangeArrowheads="1"/>
          </p:cNvSpPr>
          <p:nvPr>
            <p:ph type="sldNum" sz="quarter" idx="11"/>
          </p:nvPr>
        </p:nvSpPr>
        <p:spPr/>
        <p:txBody>
          <a:bodyPr/>
          <a:lstStyle>
            <a:lvl1pPr>
              <a:defRPr/>
            </a:lvl1pPr>
          </a:lstStyle>
          <a:p>
            <a:pPr>
              <a:defRPr/>
            </a:pPr>
            <a:fld id="{48ABC7B7-F26D-457F-8B13-305D0AEEB257}" type="slidenum">
              <a:rPr lang="en-US" altLang="en-US"/>
              <a:pPr>
                <a:defRPr/>
              </a:pPr>
              <a:t>‹#›</a:t>
            </a:fld>
            <a:endParaRPr lang="en-US" altLang="en-US"/>
          </a:p>
        </p:txBody>
      </p:sp>
      <p:sp>
        <p:nvSpPr>
          <p:cNvPr id="7" name="Rectangle 7">
            <a:extLst>
              <a:ext uri="{FF2B5EF4-FFF2-40B4-BE49-F238E27FC236}">
                <a16:creationId xmlns:a16="http://schemas.microsoft.com/office/drawing/2014/main" id="{E19BC4A6-F927-417C-A8C9-CDE88EBB85B3}"/>
              </a:ext>
            </a:extLst>
          </p:cNvPr>
          <p:cNvSpPr>
            <a:spLocks noGrp="1" noChangeArrowheads="1"/>
          </p:cNvSpPr>
          <p:nvPr>
            <p:ph type="dt"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8514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2F98-E591-4182-A680-A84477AEF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FE784-2088-46E9-8826-CB51A7A3A1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0089713B-90A2-4102-AF1D-A65C9337C321}" type="slidenum">
              <a:rPr lang="en-US" altLang="en-US"/>
              <a:pPr>
                <a:defRPr/>
              </a:pPr>
              <a:t>‹#›</a:t>
            </a:fld>
            <a:endParaRPr lang="en-US" altLang="en-US"/>
          </a:p>
        </p:txBody>
      </p:sp>
    </p:spTree>
    <p:extLst>
      <p:ext uri="{BB962C8B-B14F-4D97-AF65-F5344CB8AC3E}">
        <p14:creationId xmlns:p14="http://schemas.microsoft.com/office/powerpoint/2010/main" val="3517042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E1738-73C8-427F-B9DD-AF45302A7F09}"/>
              </a:ext>
            </a:extLst>
          </p:cNvPr>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0583CF-1ADD-47EA-B321-0F8D3777BEF8}"/>
              </a:ext>
            </a:extLst>
          </p:cNvPr>
          <p:cNvSpPr>
            <a:spLocks noGrp="1"/>
          </p:cNvSpPr>
          <p:nvPr>
            <p:ph type="body" orient="vert" idx="1"/>
          </p:nvPr>
        </p:nvSpPr>
        <p:spPr>
          <a:xfrm>
            <a:off x="457200" y="292100"/>
            <a:ext cx="6019800" cy="5727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01F4B3C4-0BB7-4083-9C4A-841075CB6E34}" type="slidenum">
              <a:rPr lang="en-US" altLang="en-US"/>
              <a:pPr>
                <a:defRPr/>
              </a:pPr>
              <a:t>‹#›</a:t>
            </a:fld>
            <a:endParaRPr lang="en-US" altLang="en-US"/>
          </a:p>
        </p:txBody>
      </p:sp>
    </p:spTree>
    <p:extLst>
      <p:ext uri="{BB962C8B-B14F-4D97-AF65-F5344CB8AC3E}">
        <p14:creationId xmlns:p14="http://schemas.microsoft.com/office/powerpoint/2010/main" val="200919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B3B-353A-4545-B159-5F15655DD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CD2E6-AA97-4E5F-BA32-6DAD1CFC42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3699FA76-9FFF-4F82-9708-43B536E7ACB8}" type="slidenum">
              <a:rPr lang="en-US" altLang="en-US"/>
              <a:pPr>
                <a:defRPr/>
              </a:pPr>
              <a:t>‹#›</a:t>
            </a:fld>
            <a:endParaRPr lang="en-US" altLang="en-US"/>
          </a:p>
        </p:txBody>
      </p:sp>
    </p:spTree>
    <p:extLst>
      <p:ext uri="{BB962C8B-B14F-4D97-AF65-F5344CB8AC3E}">
        <p14:creationId xmlns:p14="http://schemas.microsoft.com/office/powerpoint/2010/main" val="419964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7D87-3317-4BC7-B1EF-04586B52C4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20E14C-FEBE-4924-AD13-6F8F0D5392A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EEFF0F9A-E32F-449E-B7CA-1E4D28AF0E11}" type="slidenum">
              <a:rPr lang="en-US" altLang="en-US"/>
              <a:pPr>
                <a:defRPr/>
              </a:pPr>
              <a:t>‹#›</a:t>
            </a:fld>
            <a:endParaRPr lang="en-US" altLang="en-US"/>
          </a:p>
        </p:txBody>
      </p:sp>
    </p:spTree>
    <p:extLst>
      <p:ext uri="{BB962C8B-B14F-4D97-AF65-F5344CB8AC3E}">
        <p14:creationId xmlns:p14="http://schemas.microsoft.com/office/powerpoint/2010/main" val="143213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064D-6C4C-43E0-9168-26E59C8C12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DEEF6-ECA4-4A56-BB67-869594F6B18E}"/>
              </a:ext>
            </a:extLst>
          </p:cNvPr>
          <p:cNvSpPr>
            <a:spLocks noGrp="1"/>
          </p:cNvSpPr>
          <p:nvPr>
            <p:ph sz="half" idx="1"/>
          </p:nvPr>
        </p:nvSpPr>
        <p:spPr>
          <a:xfrm>
            <a:off x="457200" y="1905000"/>
            <a:ext cx="4038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81633B-8CAD-4182-98B8-4375AA7B6C1C}"/>
              </a:ext>
            </a:extLst>
          </p:cNvPr>
          <p:cNvSpPr>
            <a:spLocks noGrp="1"/>
          </p:cNvSpPr>
          <p:nvPr>
            <p:ph sz="half" idx="2"/>
          </p:nvPr>
        </p:nvSpPr>
        <p:spPr>
          <a:xfrm>
            <a:off x="4648200" y="1905000"/>
            <a:ext cx="4038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0489B9A3-7748-42F4-8392-3C8F9D6F5E86}" type="slidenum">
              <a:rPr lang="en-US" altLang="en-US"/>
              <a:pPr>
                <a:defRPr/>
              </a:pPr>
              <a:t>‹#›</a:t>
            </a:fld>
            <a:endParaRPr lang="en-US" altLang="en-US"/>
          </a:p>
        </p:txBody>
      </p:sp>
    </p:spTree>
    <p:extLst>
      <p:ext uri="{BB962C8B-B14F-4D97-AF65-F5344CB8AC3E}">
        <p14:creationId xmlns:p14="http://schemas.microsoft.com/office/powerpoint/2010/main" val="338902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8F05-F789-433B-95BB-B3172ABCEE9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50B740-A579-49CE-9B6C-E34719EB7B7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D3A477-F69D-40BE-A018-D3459AB9B2A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E3FEE8-BFD7-4E6C-890A-14CA50EA8F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24CCDA-3CF6-46A0-B2A1-851A2A75B6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D2F78C48-B8D5-4DB1-B711-18543D64F2D0}" type="slidenum">
              <a:rPr lang="en-US" altLang="en-US"/>
              <a:pPr>
                <a:defRPr/>
              </a:pPr>
              <a:t>‹#›</a:t>
            </a:fld>
            <a:endParaRPr lang="en-US" altLang="en-US"/>
          </a:p>
        </p:txBody>
      </p:sp>
    </p:spTree>
    <p:extLst>
      <p:ext uri="{BB962C8B-B14F-4D97-AF65-F5344CB8AC3E}">
        <p14:creationId xmlns:p14="http://schemas.microsoft.com/office/powerpoint/2010/main" val="407463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A4BD-24BA-486B-811C-A5C72019463E}"/>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E6902CF8-C7B9-4C8B-A4E9-A61FDE90181E}" type="slidenum">
              <a:rPr lang="en-US" altLang="en-US"/>
              <a:pPr>
                <a:defRPr/>
              </a:pPr>
              <a:t>‹#›</a:t>
            </a:fld>
            <a:endParaRPr lang="en-US" altLang="en-US"/>
          </a:p>
        </p:txBody>
      </p:sp>
    </p:spTree>
    <p:extLst>
      <p:ext uri="{BB962C8B-B14F-4D97-AF65-F5344CB8AC3E}">
        <p14:creationId xmlns:p14="http://schemas.microsoft.com/office/powerpoint/2010/main" val="213367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7C27C0A7-E12C-42FE-8DF6-D945DCE366BF}" type="slidenum">
              <a:rPr lang="en-US" altLang="en-US"/>
              <a:pPr>
                <a:defRPr/>
              </a:pPr>
              <a:t>‹#›</a:t>
            </a:fld>
            <a:endParaRPr lang="en-US" altLang="en-US"/>
          </a:p>
        </p:txBody>
      </p:sp>
    </p:spTree>
    <p:extLst>
      <p:ext uri="{BB962C8B-B14F-4D97-AF65-F5344CB8AC3E}">
        <p14:creationId xmlns:p14="http://schemas.microsoft.com/office/powerpoint/2010/main" val="416890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7CBB-F725-4C2B-B773-EEEC8241167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3BF5FE-34A6-470F-9A4E-B44F94DE8D4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B5D3D-F277-4290-B667-6E07AB6654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CA90E8F3-443A-4593-A041-593DB758B910}" type="slidenum">
              <a:rPr lang="en-US" altLang="en-US"/>
              <a:pPr>
                <a:defRPr/>
              </a:pPr>
              <a:t>‹#›</a:t>
            </a:fld>
            <a:endParaRPr lang="en-US" altLang="en-US"/>
          </a:p>
        </p:txBody>
      </p:sp>
    </p:spTree>
    <p:extLst>
      <p:ext uri="{BB962C8B-B14F-4D97-AF65-F5344CB8AC3E}">
        <p14:creationId xmlns:p14="http://schemas.microsoft.com/office/powerpoint/2010/main" val="218072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3B1C-3CDD-4390-8FBA-AB576329669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3A01E-280A-4A9B-AD76-F6F8E9E0ACC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77702354-9104-4173-9B39-2BFB79810C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AD76E9A-B34C-4C1E-8DF2-CDE08FF2A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2491FA-1B0B-475A-BD58-773351C256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F356A84-C7AD-441F-BD58-B955085C9005}"/>
              </a:ext>
            </a:extLst>
          </p:cNvPr>
          <p:cNvSpPr>
            <a:spLocks noGrp="1" noChangeArrowheads="1"/>
          </p:cNvSpPr>
          <p:nvPr>
            <p:ph type="sldNum" sz="quarter" idx="12"/>
          </p:nvPr>
        </p:nvSpPr>
        <p:spPr>
          <a:ln/>
        </p:spPr>
        <p:txBody>
          <a:bodyPr/>
          <a:lstStyle>
            <a:lvl1pPr>
              <a:defRPr/>
            </a:lvl1pPr>
          </a:lstStyle>
          <a:p>
            <a:pPr>
              <a:defRPr/>
            </a:pPr>
            <a:fld id="{44A53D4B-22CE-4E38-899F-14CAAE0F7CEA}" type="slidenum">
              <a:rPr lang="en-US" altLang="en-US"/>
              <a:pPr>
                <a:defRPr/>
              </a:pPr>
              <a:t>‹#›</a:t>
            </a:fld>
            <a:endParaRPr lang="en-US" altLang="en-US"/>
          </a:p>
        </p:txBody>
      </p:sp>
    </p:spTree>
    <p:extLst>
      <p:ext uri="{BB962C8B-B14F-4D97-AF65-F5344CB8AC3E}">
        <p14:creationId xmlns:p14="http://schemas.microsoft.com/office/powerpoint/2010/main" val="2230645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3B3E221-45FC-4818-80D0-5009DBF3FAD9}"/>
              </a:ext>
            </a:extLst>
          </p:cNvPr>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4752715A-691A-44D5-8864-9D895E14442C}"/>
              </a:ext>
            </a:extLst>
          </p:cNvPr>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EAD76E9A-B34C-4C1E-8DF2-CDE08FF2A9B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6149" name="Rectangle 5">
            <a:extLst>
              <a:ext uri="{FF2B5EF4-FFF2-40B4-BE49-F238E27FC236}">
                <a16:creationId xmlns:a16="http://schemas.microsoft.com/office/drawing/2014/main" id="{BC2491FA-1B0B-475A-BD58-773351C256D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6150" name="Rectangle 6">
            <a:extLst>
              <a:ext uri="{FF2B5EF4-FFF2-40B4-BE49-F238E27FC236}">
                <a16:creationId xmlns:a16="http://schemas.microsoft.com/office/drawing/2014/main" id="{AF356A84-C7AD-441F-BD58-B955085C900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6F3A633B-95F7-47D2-A00F-1F9694C1911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william.goodman\Desktop\test\H7%20Time%20Lapse_Large.mp4" TargetMode="External"/><Relationship Id="rId1" Type="http://schemas.microsoft.com/office/2007/relationships/media" Target="file:///C:\Users\william.goodman\Desktop\test\H7%20Time%20Lapse_Large.mp4" TargetMode="External"/><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198.206.47.8\Users\bill.goodman\My%20Software\Home\wcsu\_NEW\okx\CC_Large.mp4" TargetMode="External"/><Relationship Id="rId1" Type="http://schemas.microsoft.com/office/2007/relationships/media" Target="file:///\\198.206.47.8\Users\bill.goodman\My%20Software\Home\wcsu\_NEW\okx\CC_Large.mp4" TargetMode="External"/><Relationship Id="rId5" Type="http://schemas.openxmlformats.org/officeDocument/2006/relationships/image" Target="../media/image44.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Z4JoQyQn2Ec" TargetMode="Externa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7918A5-D7E5-467A-AE7C-51961EFE5B09}"/>
              </a:ext>
            </a:extLst>
          </p:cNvPr>
          <p:cNvSpPr>
            <a:spLocks noGrp="1" noChangeArrowheads="1"/>
          </p:cNvSpPr>
          <p:nvPr>
            <p:ph type="ctrTitle"/>
          </p:nvPr>
        </p:nvSpPr>
        <p:spPr/>
        <p:txBody>
          <a:bodyPr/>
          <a:lstStyle/>
          <a:p>
            <a:pPr eaLnBrk="1" hangingPunct="1">
              <a:defRPr/>
            </a:pPr>
            <a:r>
              <a:rPr lang="en-US" sz="4000" b="1" dirty="0"/>
              <a:t>May 15</a:t>
            </a:r>
            <a:r>
              <a:rPr lang="en-US" sz="4000" b="1" baseline="30000" dirty="0"/>
              <a:t>th</a:t>
            </a:r>
            <a:r>
              <a:rPr lang="en-US" sz="4000" b="1" dirty="0"/>
              <a:t>’s Destructive Connecticut </a:t>
            </a:r>
            <a:r>
              <a:rPr lang="en-US" sz="4000" b="1"/>
              <a:t>Tornadoes/</a:t>
            </a:r>
            <a:br>
              <a:rPr lang="en-US" sz="4000" b="1"/>
            </a:br>
            <a:r>
              <a:rPr lang="en-US" sz="4000" b="1"/>
              <a:t>Macro </a:t>
            </a:r>
            <a:r>
              <a:rPr lang="en-US" sz="4000" b="1" dirty="0"/>
              <a:t>and Microburst</a:t>
            </a:r>
            <a:endParaRPr lang="en-US" altLang="en-US" sz="4000" dirty="0"/>
          </a:p>
        </p:txBody>
      </p:sp>
      <p:sp>
        <p:nvSpPr>
          <p:cNvPr id="2051" name="Rectangle 3">
            <a:extLst>
              <a:ext uri="{FF2B5EF4-FFF2-40B4-BE49-F238E27FC236}">
                <a16:creationId xmlns:a16="http://schemas.microsoft.com/office/drawing/2014/main" id="{BB12DDBF-DE18-4974-BAF2-AAAA00E6E01F}"/>
              </a:ext>
            </a:extLst>
          </p:cNvPr>
          <p:cNvSpPr>
            <a:spLocks noGrp="1" noChangeArrowheads="1"/>
          </p:cNvSpPr>
          <p:nvPr>
            <p:ph type="subTitle" idx="1"/>
          </p:nvPr>
        </p:nvSpPr>
        <p:spPr/>
        <p:txBody>
          <a:bodyPr/>
          <a:lstStyle/>
          <a:p>
            <a:pPr eaLnBrk="1" hangingPunct="1">
              <a:lnSpc>
                <a:spcPct val="80000"/>
              </a:lnSpc>
              <a:defRPr/>
            </a:pPr>
            <a:r>
              <a:rPr lang="en-US" altLang="en-US" sz="2400" dirty="0"/>
              <a:t>Bill Goodman</a:t>
            </a:r>
          </a:p>
          <a:p>
            <a:pPr eaLnBrk="1" hangingPunct="1">
              <a:lnSpc>
                <a:spcPct val="80000"/>
              </a:lnSpc>
              <a:defRPr/>
            </a:pPr>
            <a:r>
              <a:rPr lang="en-US" altLang="en-US" sz="2400" dirty="0"/>
              <a:t>Carlie </a:t>
            </a:r>
            <a:r>
              <a:rPr lang="en-US" altLang="en-US" sz="2400" dirty="0" err="1"/>
              <a:t>Buccola</a:t>
            </a:r>
            <a:endParaRPr lang="en-US" altLang="en-US" sz="2400" dirty="0"/>
          </a:p>
          <a:p>
            <a:pPr eaLnBrk="1" hangingPunct="1">
              <a:lnSpc>
                <a:spcPct val="80000"/>
              </a:lnSpc>
              <a:defRPr/>
            </a:pPr>
            <a:r>
              <a:rPr lang="en-US" altLang="en-US" sz="2400" dirty="0"/>
              <a:t> </a:t>
            </a:r>
          </a:p>
          <a:p>
            <a:pPr eaLnBrk="1" hangingPunct="1">
              <a:lnSpc>
                <a:spcPct val="80000"/>
              </a:lnSpc>
              <a:defRPr/>
            </a:pPr>
            <a:r>
              <a:rPr lang="en-US" altLang="en-US" sz="2400" dirty="0"/>
              <a:t>National Weather Service</a:t>
            </a:r>
          </a:p>
          <a:p>
            <a:pPr eaLnBrk="1" hangingPunct="1">
              <a:lnSpc>
                <a:spcPct val="80000"/>
              </a:lnSpc>
              <a:defRPr/>
            </a:pPr>
            <a:r>
              <a:rPr lang="en-US" altLang="en-US" sz="2400" dirty="0"/>
              <a:t>New York NY</a:t>
            </a:r>
          </a:p>
          <a:p>
            <a:pPr eaLnBrk="1" hangingPunct="1">
              <a:lnSpc>
                <a:spcPct val="80000"/>
              </a:lnSpc>
              <a:defRPr/>
            </a:pPr>
            <a:endParaRPr lang="en-US" alt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2400" dirty="0"/>
              <a:t>OKX Area Forecast Discussion</a:t>
            </a:r>
            <a:br>
              <a:rPr lang="en-US" altLang="en-US" sz="2400" dirty="0"/>
            </a:br>
            <a:r>
              <a:rPr lang="en-US" altLang="en-US" sz="2400" dirty="0"/>
              <a:t>409 AM EDT Mon May 14 2018</a:t>
            </a:r>
          </a:p>
        </p:txBody>
      </p:sp>
      <p:sp>
        <p:nvSpPr>
          <p:cNvPr id="20483"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116EFDB9-B68F-4DC2-9E0B-45E0C92172A2}"/>
              </a:ext>
            </a:extLst>
          </p:cNvPr>
          <p:cNvSpPr txBox="1"/>
          <p:nvPr/>
        </p:nvSpPr>
        <p:spPr>
          <a:xfrm>
            <a:off x="152400" y="1219200"/>
            <a:ext cx="8686800" cy="4708525"/>
          </a:xfrm>
          <a:prstGeom prst="rect">
            <a:avLst/>
          </a:prstGeom>
          <a:solidFill>
            <a:schemeClr val="tx1"/>
          </a:solidFill>
        </p:spPr>
        <p:txBody>
          <a:bodyPr>
            <a:spAutoFit/>
          </a:bodyPr>
          <a:lstStyle/>
          <a:p>
            <a:pPr>
              <a:defRPr/>
            </a:pPr>
            <a:r>
              <a:rPr lang="en-US" sz="2000" dirty="0">
                <a:solidFill>
                  <a:schemeClr val="bg1">
                    <a:lumMod val="50000"/>
                  </a:schemeClr>
                </a:solidFill>
              </a:rPr>
              <a:t>“The main story…will be the passage of a cold front Tuesday afternoon/evening, associated with a passing 700-500 </a:t>
            </a:r>
            <a:r>
              <a:rPr lang="en-US" sz="2000" dirty="0" err="1">
                <a:solidFill>
                  <a:schemeClr val="bg1">
                    <a:lumMod val="50000"/>
                  </a:schemeClr>
                </a:solidFill>
              </a:rPr>
              <a:t>hPa</a:t>
            </a:r>
            <a:r>
              <a:rPr lang="en-US" sz="2000" dirty="0">
                <a:solidFill>
                  <a:schemeClr val="bg1">
                    <a:lumMod val="50000"/>
                  </a:schemeClr>
                </a:solidFill>
              </a:rPr>
              <a:t> northern stream trough axis. </a:t>
            </a:r>
            <a:r>
              <a:rPr lang="en-US" sz="2000" dirty="0">
                <a:solidFill>
                  <a:schemeClr val="bg2">
                    <a:lumMod val="60000"/>
                    <a:lumOff val="40000"/>
                  </a:schemeClr>
                </a:solidFill>
              </a:rPr>
              <a:t>Ahead of the front, CAPE across NE NJ/Western Lower Hudson Valley/interior SW CT is </a:t>
            </a:r>
            <a:r>
              <a:rPr lang="en-US" sz="2000" dirty="0" err="1">
                <a:solidFill>
                  <a:schemeClr val="bg2">
                    <a:lumMod val="60000"/>
                    <a:lumOff val="40000"/>
                  </a:schemeClr>
                </a:solidFill>
              </a:rPr>
              <a:t>progged</a:t>
            </a:r>
            <a:r>
              <a:rPr lang="en-US" sz="2000" dirty="0">
                <a:solidFill>
                  <a:schemeClr val="bg2">
                    <a:lumMod val="60000"/>
                    <a:lumOff val="40000"/>
                  </a:schemeClr>
                </a:solidFill>
              </a:rPr>
              <a:t> to 2000-3000 J/kg with up to 1000 J/kg forecast into NYC. In addition have 40-50 </a:t>
            </a:r>
            <a:r>
              <a:rPr lang="en-US" sz="2000" dirty="0" err="1">
                <a:solidFill>
                  <a:schemeClr val="bg2">
                    <a:lumMod val="60000"/>
                    <a:lumOff val="40000"/>
                  </a:schemeClr>
                </a:solidFill>
              </a:rPr>
              <a:t>kt</a:t>
            </a:r>
            <a:r>
              <a:rPr lang="en-US" sz="2000" dirty="0">
                <a:solidFill>
                  <a:schemeClr val="bg2">
                    <a:lumMod val="60000"/>
                    <a:lumOff val="40000"/>
                  </a:schemeClr>
                </a:solidFill>
              </a:rPr>
              <a:t> of bulk shear and that area under the low level theta-e ridge. Are </a:t>
            </a:r>
            <a:r>
              <a:rPr lang="en-US" sz="2000" dirty="0" err="1">
                <a:solidFill>
                  <a:schemeClr val="bg2">
                    <a:lumMod val="60000"/>
                    <a:lumOff val="40000"/>
                  </a:schemeClr>
                </a:solidFill>
              </a:rPr>
              <a:t>progged</a:t>
            </a:r>
            <a:r>
              <a:rPr lang="en-US" sz="2000" dirty="0">
                <a:solidFill>
                  <a:schemeClr val="bg2">
                    <a:lumMod val="60000"/>
                    <a:lumOff val="40000"/>
                  </a:schemeClr>
                </a:solidFill>
              </a:rPr>
              <a:t> to have around 1000 J/kg of downdraft CAPE in that region as well as Energy helicity Indices over 1. With Bulk Richardson Numbers initially </a:t>
            </a:r>
            <a:r>
              <a:rPr lang="en-US" sz="2000" dirty="0" err="1">
                <a:solidFill>
                  <a:schemeClr val="bg2">
                    <a:lumMod val="60000"/>
                    <a:lumOff val="40000"/>
                  </a:schemeClr>
                </a:solidFill>
              </a:rPr>
              <a:t>progged</a:t>
            </a:r>
            <a:r>
              <a:rPr lang="en-US" sz="2000" dirty="0">
                <a:solidFill>
                  <a:schemeClr val="bg2">
                    <a:lumMod val="60000"/>
                    <a:lumOff val="40000"/>
                  </a:schemeClr>
                </a:solidFill>
              </a:rPr>
              <a:t> in the 15-25kt range could see some discrete supercells ahead of the squall line which should eventually develop later in the day. </a:t>
            </a:r>
            <a:r>
              <a:rPr lang="en-US" sz="2000" dirty="0">
                <a:solidFill>
                  <a:schemeClr val="bg1">
                    <a:lumMod val="50000"/>
                  </a:schemeClr>
                </a:solidFill>
              </a:rPr>
              <a:t>As a result, there is the risk for severe thunderstorms over NE NJ/Lower Hudson Valley/SW CT and NYC Tuesday afternoon and evening. The main threat is for damaging wind gusts, with possibly some large hail. The LCL is generally </a:t>
            </a:r>
            <a:r>
              <a:rPr lang="en-US" sz="2000" dirty="0" err="1">
                <a:solidFill>
                  <a:schemeClr val="bg1">
                    <a:lumMod val="50000"/>
                  </a:schemeClr>
                </a:solidFill>
              </a:rPr>
              <a:t>progged</a:t>
            </a:r>
            <a:r>
              <a:rPr lang="en-US" sz="2000" dirty="0">
                <a:solidFill>
                  <a:schemeClr val="bg1">
                    <a:lumMod val="50000"/>
                  </a:schemeClr>
                </a:solidFill>
              </a:rPr>
              <a:t> to be above 1000m, so this significantly limits the tornadic threat, even with the veering low level wind profile.”</a:t>
            </a:r>
          </a:p>
        </p:txBody>
      </p:sp>
    </p:spTree>
    <p:extLst>
      <p:ext uri="{BB962C8B-B14F-4D97-AF65-F5344CB8AC3E}">
        <p14:creationId xmlns:p14="http://schemas.microsoft.com/office/powerpoint/2010/main" val="24244628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1" y="63984"/>
            <a:ext cx="6858000" cy="698016"/>
          </a:xfrm>
          <a:prstGeom prst="rect">
            <a:avLst/>
          </a:prstGeom>
          <a:solidFill>
            <a:schemeClr val="tx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1003" y="97305"/>
            <a:ext cx="6858000" cy="584775"/>
          </a:xfrm>
          <a:prstGeom prst="rect">
            <a:avLst/>
          </a:prstGeom>
          <a:solidFill>
            <a:schemeClr val="tx1">
              <a:lumMod val="75000"/>
              <a:alpha val="0"/>
            </a:schemeClr>
          </a:solidFill>
        </p:spPr>
        <p:txBody>
          <a:bodyPr wrap="square" rtlCol="0">
            <a:spAutoFit/>
          </a:bodyPr>
          <a:lstStyle/>
          <a:p>
            <a:pPr algn="ctr"/>
            <a:r>
              <a:rPr lang="en-US" sz="3200" b="1" dirty="0" smtClean="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rPr>
              <a:t>Social Media Post on Mon, </a:t>
            </a:r>
            <a:r>
              <a:rPr lang="en-US" sz="3200" b="1" dirty="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rPr>
              <a:t>May </a:t>
            </a:r>
            <a:r>
              <a:rPr lang="en-US" sz="3200" b="1" dirty="0" smtClean="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rPr>
              <a:t>14</a:t>
            </a:r>
            <a:endParaRPr lang="en-US" sz="1600" b="1" dirty="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endParaRPr>
          </a:p>
        </p:txBody>
      </p:sp>
      <p:sp>
        <p:nvSpPr>
          <p:cNvPr id="13" name="Rectangle 12"/>
          <p:cNvSpPr/>
          <p:nvPr/>
        </p:nvSpPr>
        <p:spPr>
          <a:xfrm>
            <a:off x="1260397" y="1452720"/>
            <a:ext cx="6623206" cy="391793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396603" y="6420128"/>
            <a:ext cx="4328273" cy="670242"/>
            <a:chOff x="1788414" y="9303680"/>
            <a:chExt cx="6174803" cy="956180"/>
          </a:xfrm>
        </p:grpSpPr>
        <p:pic>
          <p:nvPicPr>
            <p:cNvPr id="5" name="Picture 15"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14" y="9303680"/>
              <a:ext cx="503873" cy="499110"/>
            </a:xfrm>
            <a:prstGeom prst="rect">
              <a:avLst/>
            </a:prstGeom>
            <a:noFill/>
          </p:spPr>
        </p:pic>
        <p:sp>
          <p:nvSpPr>
            <p:cNvPr id="7" name="TextBox 6"/>
            <p:cNvSpPr txBox="1"/>
            <p:nvPr/>
          </p:nvSpPr>
          <p:spPr>
            <a:xfrm>
              <a:off x="2205830" y="9337792"/>
              <a:ext cx="5372101" cy="922068"/>
            </a:xfrm>
            <a:prstGeom prst="rect">
              <a:avLst/>
            </a:prstGeom>
            <a:noFill/>
          </p:spPr>
          <p:txBody>
            <a:bodyPr wrap="square" rtlCol="0">
              <a:spAutoFit/>
            </a:bodyPr>
            <a:lstStyle/>
            <a:p>
              <a:pPr algn="ctr"/>
              <a:r>
                <a:rPr lang="en-US" b="1" dirty="0" smtClean="0">
                  <a:solidFill>
                    <a:schemeClr val="bg1"/>
                  </a:solidFill>
                </a:rPr>
                <a:t>WEATHER.GOV/NYC | @NWSNEWYORKNY</a:t>
              </a:r>
              <a:endParaRPr lang="en-US" b="1" dirty="0">
                <a:solidFill>
                  <a:schemeClr val="bg1"/>
                </a:solidFill>
              </a:endParaRPr>
            </a:p>
          </p:txBody>
        </p:sp>
        <p:pic>
          <p:nvPicPr>
            <p:cNvPr id="32" name="Picture 15"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9344" y="9303680"/>
              <a:ext cx="503873" cy="499110"/>
            </a:xfrm>
            <a:prstGeom prst="rect">
              <a:avLst/>
            </a:prstGeom>
            <a:noFill/>
          </p:spPr>
        </p:pic>
      </p:grpSp>
      <p:sp>
        <p:nvSpPr>
          <p:cNvPr id="28" name="TextBox 27"/>
          <p:cNvSpPr txBox="1"/>
          <p:nvPr/>
        </p:nvSpPr>
        <p:spPr>
          <a:xfrm>
            <a:off x="2221830" y="1508942"/>
            <a:ext cx="5534917" cy="4924553"/>
          </a:xfrm>
          <a:prstGeom prst="rect">
            <a:avLst/>
          </a:prstGeom>
          <a:noFill/>
        </p:spPr>
        <p:txBody>
          <a:bodyPr wrap="square" rtlCol="0">
            <a:spAutoFit/>
          </a:bodyPr>
          <a:lstStyle/>
          <a:p>
            <a:r>
              <a:rPr lang="en-US" sz="2243" b="1" dirty="0"/>
              <a:t>Scattered severe thunderstorms possible with the main threat being </a:t>
            </a:r>
            <a:r>
              <a:rPr lang="en-US" sz="2243" b="1" dirty="0">
                <a:solidFill>
                  <a:srgbClr val="FFFF00"/>
                </a:solidFill>
              </a:rPr>
              <a:t>damaging wind gusts</a:t>
            </a:r>
            <a:r>
              <a:rPr lang="en-US" sz="2243" b="1" dirty="0"/>
              <a:t> tomorrow afternoon and evening. </a:t>
            </a:r>
          </a:p>
          <a:p>
            <a:endParaRPr lang="en-US" sz="2243" b="1" dirty="0"/>
          </a:p>
          <a:p>
            <a:r>
              <a:rPr lang="en-US" sz="2243" b="1" dirty="0">
                <a:solidFill>
                  <a:srgbClr val="FFFF00"/>
                </a:solidFill>
              </a:rPr>
              <a:t>Flash Flooding </a:t>
            </a:r>
            <a:r>
              <a:rPr lang="en-US" sz="2243" b="1" dirty="0"/>
              <a:t>is possible with average rainfall amounts of 0.5”-1.00” expected.</a:t>
            </a:r>
          </a:p>
          <a:p>
            <a:endParaRPr lang="en-US" sz="2243" b="1" dirty="0"/>
          </a:p>
          <a:p>
            <a:r>
              <a:rPr lang="en-US" sz="2243" b="1" dirty="0"/>
              <a:t>There is moderate/high confidence in showers and thunderstorms developing, but it is uncertain how widespread the threat for severe storms or flash flooding will be.</a:t>
            </a:r>
          </a:p>
        </p:txBody>
      </p:sp>
      <p:pic>
        <p:nvPicPr>
          <p:cNvPr id="23" name="Picture 7" descr="Z:\a\SevereWx\flood.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93" y="2896417"/>
            <a:ext cx="749663" cy="7496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9990" y="1670645"/>
            <a:ext cx="769146" cy="749918"/>
          </a:xfrm>
          <a:prstGeom prst="rect">
            <a:avLst/>
          </a:prstGeom>
          <a:noFill/>
          <a:ln w="254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892" y="4176781"/>
            <a:ext cx="749918" cy="7499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37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7632" y="-1111101"/>
            <a:ext cx="6858000" cy="908020"/>
          </a:xfrm>
          <a:prstGeom prst="rect">
            <a:avLst/>
          </a:prstGeom>
          <a:solidFill>
            <a:schemeClr val="tx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21314" y="-784505"/>
            <a:ext cx="6858000" cy="804387"/>
          </a:xfrm>
          <a:prstGeom prst="rect">
            <a:avLst/>
          </a:prstGeom>
          <a:solidFill>
            <a:schemeClr val="tx1">
              <a:lumMod val="75000"/>
              <a:alpha val="0"/>
            </a:schemeClr>
          </a:solidFill>
        </p:spPr>
        <p:txBody>
          <a:bodyPr wrap="square" rtlCol="0">
            <a:spAutoFit/>
          </a:bodyPr>
          <a:lstStyle/>
          <a:p>
            <a:pPr algn="ctr"/>
            <a:r>
              <a:rPr lang="en-US" sz="4627" b="1" dirty="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rPr>
              <a:t>Tuesday, May 15</a:t>
            </a:r>
            <a:endParaRPr lang="en-US" sz="2524" b="1" dirty="0">
              <a:solidFill>
                <a:sysClr val="windowText" lastClr="000000"/>
              </a:solidFill>
              <a:effectLst>
                <a:glow rad="101600">
                  <a:schemeClr val="tx1">
                    <a:alpha val="60000"/>
                  </a:schemeClr>
                </a:glow>
              </a:effectLst>
              <a:latin typeface="Leelawadee" panose="020B0502040204020203" pitchFamily="34" charset="-34"/>
              <a:cs typeface="Leelawadee" panose="020B0502040204020203" pitchFamily="34" charset="-34"/>
            </a:endParaRPr>
          </a:p>
        </p:txBody>
      </p:sp>
      <p:grpSp>
        <p:nvGrpSpPr>
          <p:cNvPr id="6" name="Group 5"/>
          <p:cNvGrpSpPr/>
          <p:nvPr/>
        </p:nvGrpSpPr>
        <p:grpSpPr>
          <a:xfrm>
            <a:off x="2437103" y="7167909"/>
            <a:ext cx="4328273" cy="670242"/>
            <a:chOff x="1788414" y="9303680"/>
            <a:chExt cx="6174803" cy="956180"/>
          </a:xfrm>
        </p:grpSpPr>
        <p:pic>
          <p:nvPicPr>
            <p:cNvPr id="5" name="Picture 15"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14" y="9303680"/>
              <a:ext cx="503873" cy="499110"/>
            </a:xfrm>
            <a:prstGeom prst="rect">
              <a:avLst/>
            </a:prstGeom>
            <a:noFill/>
          </p:spPr>
        </p:pic>
        <p:sp>
          <p:nvSpPr>
            <p:cNvPr id="7" name="TextBox 6"/>
            <p:cNvSpPr txBox="1"/>
            <p:nvPr/>
          </p:nvSpPr>
          <p:spPr>
            <a:xfrm>
              <a:off x="2205830" y="9337792"/>
              <a:ext cx="5372101" cy="922068"/>
            </a:xfrm>
            <a:prstGeom prst="rect">
              <a:avLst/>
            </a:prstGeom>
            <a:noFill/>
          </p:spPr>
          <p:txBody>
            <a:bodyPr wrap="square" rtlCol="0">
              <a:spAutoFit/>
            </a:bodyPr>
            <a:lstStyle/>
            <a:p>
              <a:pPr algn="ctr"/>
              <a:r>
                <a:rPr lang="en-US" b="1" dirty="0" smtClean="0">
                  <a:solidFill>
                    <a:schemeClr val="bg1"/>
                  </a:solidFill>
                </a:rPr>
                <a:t>WEATHER.GOV/NYC | @NWSNEWYORKNY</a:t>
              </a:r>
              <a:endParaRPr lang="en-US" b="1" dirty="0">
                <a:solidFill>
                  <a:schemeClr val="bg1"/>
                </a:solidFill>
              </a:endParaRPr>
            </a:p>
          </p:txBody>
        </p:sp>
        <p:pic>
          <p:nvPicPr>
            <p:cNvPr id="32" name="Picture 15"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9344" y="9303680"/>
              <a:ext cx="503873" cy="499110"/>
            </a:xfrm>
            <a:prstGeom prst="rect">
              <a:avLst/>
            </a:prstGeom>
            <a:noFill/>
          </p:spPr>
        </p:pic>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180" y="0"/>
            <a:ext cx="6765640" cy="5074230"/>
          </a:xfrm>
          <a:prstGeom prst="rect">
            <a:avLst/>
          </a:prstGeom>
        </p:spPr>
      </p:pic>
      <p:grpSp>
        <p:nvGrpSpPr>
          <p:cNvPr id="9" name="Group 8"/>
          <p:cNvGrpSpPr/>
          <p:nvPr/>
        </p:nvGrpSpPr>
        <p:grpSpPr>
          <a:xfrm>
            <a:off x="1240436" y="5191628"/>
            <a:ext cx="6681377" cy="1548975"/>
            <a:chOff x="-1459652" y="6679269"/>
            <a:chExt cx="9785788" cy="2209800"/>
          </a:xfrm>
        </p:grpSpPr>
        <p:sp>
          <p:nvSpPr>
            <p:cNvPr id="14" name="Rectangle 13"/>
            <p:cNvSpPr/>
            <p:nvPr/>
          </p:nvSpPr>
          <p:spPr>
            <a:xfrm>
              <a:off x="3413893" y="6679269"/>
              <a:ext cx="2443655" cy="2209800"/>
            </a:xfrm>
            <a:prstGeom prst="rect">
              <a:avLst/>
            </a:prstGeom>
            <a:solidFill>
              <a:srgbClr val="EED9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ectangle 14"/>
            <p:cNvSpPr/>
            <p:nvPr/>
          </p:nvSpPr>
          <p:spPr>
            <a:xfrm>
              <a:off x="984003" y="6679269"/>
              <a:ext cx="2443655" cy="2209800"/>
            </a:xfrm>
            <a:prstGeom prst="rect">
              <a:avLst/>
            </a:prstGeom>
            <a:solidFill>
              <a:srgbClr val="55A2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ectangle 15"/>
            <p:cNvSpPr/>
            <p:nvPr/>
          </p:nvSpPr>
          <p:spPr>
            <a:xfrm>
              <a:off x="5882481" y="6679269"/>
              <a:ext cx="2443655" cy="2209800"/>
            </a:xfrm>
            <a:prstGeom prst="rect">
              <a:avLst/>
            </a:prstGeom>
            <a:solidFill>
              <a:srgbClr val="F88C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ectangle 17"/>
            <p:cNvSpPr/>
            <p:nvPr/>
          </p:nvSpPr>
          <p:spPr>
            <a:xfrm>
              <a:off x="-1459652" y="6679269"/>
              <a:ext cx="2443655" cy="2209800"/>
            </a:xfrm>
            <a:prstGeom prst="rect">
              <a:avLst/>
            </a:prstGeom>
            <a:solidFill>
              <a:srgbClr val="CCF7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9" name="TextBox 18"/>
          <p:cNvSpPr txBox="1"/>
          <p:nvPr/>
        </p:nvSpPr>
        <p:spPr>
          <a:xfrm>
            <a:off x="1189180" y="5191627"/>
            <a:ext cx="1796010" cy="351186"/>
          </a:xfrm>
          <a:prstGeom prst="rect">
            <a:avLst/>
          </a:prstGeom>
          <a:noFill/>
        </p:spPr>
        <p:txBody>
          <a:bodyPr wrap="square" rtlCol="0">
            <a:spAutoFit/>
          </a:bodyPr>
          <a:lstStyle/>
          <a:p>
            <a:pPr algn="ctr"/>
            <a:r>
              <a:rPr lang="en-US" sz="1682" b="1" dirty="0">
                <a:solidFill>
                  <a:schemeClr val="bg1"/>
                </a:solidFill>
              </a:rPr>
              <a:t>Thunder</a:t>
            </a:r>
          </a:p>
        </p:txBody>
      </p:sp>
      <p:sp>
        <p:nvSpPr>
          <p:cNvPr id="20" name="TextBox 19"/>
          <p:cNvSpPr txBox="1"/>
          <p:nvPr/>
        </p:nvSpPr>
        <p:spPr>
          <a:xfrm>
            <a:off x="2850784" y="5191627"/>
            <a:ext cx="1796010" cy="351186"/>
          </a:xfrm>
          <a:prstGeom prst="rect">
            <a:avLst/>
          </a:prstGeom>
          <a:noFill/>
        </p:spPr>
        <p:txBody>
          <a:bodyPr wrap="square" rtlCol="0">
            <a:spAutoFit/>
          </a:bodyPr>
          <a:lstStyle/>
          <a:p>
            <a:pPr algn="ctr"/>
            <a:r>
              <a:rPr lang="en-US" sz="1682" b="1" dirty="0">
                <a:solidFill>
                  <a:schemeClr val="bg1"/>
                </a:solidFill>
              </a:rPr>
              <a:t>Marginal</a:t>
            </a:r>
          </a:p>
        </p:txBody>
      </p:sp>
      <p:sp>
        <p:nvSpPr>
          <p:cNvPr id="21" name="TextBox 20"/>
          <p:cNvSpPr txBox="1"/>
          <p:nvPr/>
        </p:nvSpPr>
        <p:spPr>
          <a:xfrm>
            <a:off x="4440341" y="5191627"/>
            <a:ext cx="1796010" cy="351186"/>
          </a:xfrm>
          <a:prstGeom prst="rect">
            <a:avLst/>
          </a:prstGeom>
          <a:noFill/>
        </p:spPr>
        <p:txBody>
          <a:bodyPr wrap="square" rtlCol="0">
            <a:spAutoFit/>
          </a:bodyPr>
          <a:lstStyle/>
          <a:p>
            <a:pPr algn="ctr"/>
            <a:r>
              <a:rPr lang="en-US" sz="1682" b="1" dirty="0">
                <a:solidFill>
                  <a:schemeClr val="bg1"/>
                </a:solidFill>
              </a:rPr>
              <a:t>Slight</a:t>
            </a:r>
          </a:p>
        </p:txBody>
      </p:sp>
      <p:sp>
        <p:nvSpPr>
          <p:cNvPr id="22" name="TextBox 21"/>
          <p:cNvSpPr txBox="1"/>
          <p:nvPr/>
        </p:nvSpPr>
        <p:spPr>
          <a:xfrm>
            <a:off x="6183304" y="5191627"/>
            <a:ext cx="1796010" cy="351186"/>
          </a:xfrm>
          <a:prstGeom prst="rect">
            <a:avLst/>
          </a:prstGeom>
          <a:noFill/>
        </p:spPr>
        <p:txBody>
          <a:bodyPr wrap="square" rtlCol="0">
            <a:spAutoFit/>
          </a:bodyPr>
          <a:lstStyle/>
          <a:p>
            <a:pPr algn="ctr"/>
            <a:r>
              <a:rPr lang="en-US" sz="1682" b="1" dirty="0">
                <a:solidFill>
                  <a:schemeClr val="bg1"/>
                </a:solidFill>
              </a:rPr>
              <a:t>Enhanced</a:t>
            </a:r>
          </a:p>
        </p:txBody>
      </p:sp>
      <p:cxnSp>
        <p:nvCxnSpPr>
          <p:cNvPr id="11" name="Straight Connector 10"/>
          <p:cNvCxnSpPr/>
          <p:nvPr/>
        </p:nvCxnSpPr>
        <p:spPr>
          <a:xfrm>
            <a:off x="1229385" y="5515234"/>
            <a:ext cx="66813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55389" y="5658576"/>
            <a:ext cx="1796010" cy="868892"/>
          </a:xfrm>
          <a:prstGeom prst="rect">
            <a:avLst/>
          </a:prstGeom>
          <a:noFill/>
        </p:spPr>
        <p:txBody>
          <a:bodyPr wrap="square" rtlCol="0">
            <a:spAutoFit/>
          </a:bodyPr>
          <a:lstStyle/>
          <a:p>
            <a:pPr algn="ctr"/>
            <a:r>
              <a:rPr lang="en-US" sz="1682" b="1" dirty="0">
                <a:solidFill>
                  <a:schemeClr val="bg1"/>
                </a:solidFill>
              </a:rPr>
              <a:t>No severe* thunderstorms expected.</a:t>
            </a:r>
          </a:p>
        </p:txBody>
      </p:sp>
      <p:sp>
        <p:nvSpPr>
          <p:cNvPr id="26" name="TextBox 25"/>
          <p:cNvSpPr txBox="1"/>
          <p:nvPr/>
        </p:nvSpPr>
        <p:spPr>
          <a:xfrm>
            <a:off x="2840712" y="5658576"/>
            <a:ext cx="1796010" cy="1127745"/>
          </a:xfrm>
          <a:prstGeom prst="rect">
            <a:avLst/>
          </a:prstGeom>
          <a:noFill/>
        </p:spPr>
        <p:txBody>
          <a:bodyPr wrap="square" rtlCol="0">
            <a:spAutoFit/>
          </a:bodyPr>
          <a:lstStyle/>
          <a:p>
            <a:pPr algn="ctr"/>
            <a:r>
              <a:rPr lang="en-US" sz="1682" b="1" dirty="0">
                <a:solidFill>
                  <a:schemeClr val="bg1"/>
                </a:solidFill>
              </a:rPr>
              <a:t>Isolated severe thunderstorms possible.</a:t>
            </a:r>
          </a:p>
        </p:txBody>
      </p:sp>
      <p:sp>
        <p:nvSpPr>
          <p:cNvPr id="27" name="TextBox 26"/>
          <p:cNvSpPr txBox="1"/>
          <p:nvPr/>
        </p:nvSpPr>
        <p:spPr>
          <a:xfrm>
            <a:off x="4550314" y="5788020"/>
            <a:ext cx="1796010" cy="868892"/>
          </a:xfrm>
          <a:prstGeom prst="rect">
            <a:avLst/>
          </a:prstGeom>
          <a:noFill/>
        </p:spPr>
        <p:txBody>
          <a:bodyPr wrap="square" rtlCol="0">
            <a:spAutoFit/>
          </a:bodyPr>
          <a:lstStyle/>
          <a:p>
            <a:pPr algn="ctr"/>
            <a:r>
              <a:rPr lang="en-US" sz="1682" b="1" dirty="0">
                <a:solidFill>
                  <a:schemeClr val="bg1"/>
                </a:solidFill>
              </a:rPr>
              <a:t>Scattered severe storms possible.</a:t>
            </a:r>
          </a:p>
        </p:txBody>
      </p:sp>
      <p:sp>
        <p:nvSpPr>
          <p:cNvPr id="29" name="TextBox 28"/>
          <p:cNvSpPr txBox="1"/>
          <p:nvPr/>
        </p:nvSpPr>
        <p:spPr>
          <a:xfrm>
            <a:off x="6222314" y="5788020"/>
            <a:ext cx="1796010" cy="868892"/>
          </a:xfrm>
          <a:prstGeom prst="rect">
            <a:avLst/>
          </a:prstGeom>
          <a:noFill/>
        </p:spPr>
        <p:txBody>
          <a:bodyPr wrap="square" rtlCol="0">
            <a:spAutoFit/>
          </a:bodyPr>
          <a:lstStyle/>
          <a:p>
            <a:pPr algn="ctr"/>
            <a:r>
              <a:rPr lang="en-US" sz="1682" b="1" dirty="0">
                <a:solidFill>
                  <a:schemeClr val="bg1"/>
                </a:solidFill>
              </a:rPr>
              <a:t>Numerous severe storms possible.</a:t>
            </a:r>
          </a:p>
        </p:txBody>
      </p:sp>
    </p:spTree>
    <p:extLst>
      <p:ext uri="{BB962C8B-B14F-4D97-AF65-F5344CB8AC3E}">
        <p14:creationId xmlns:p14="http://schemas.microsoft.com/office/powerpoint/2010/main" val="3886679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2400" dirty="0"/>
              <a:t>OKX Area Forecast Discussion</a:t>
            </a:r>
            <a:br>
              <a:rPr lang="en-US" altLang="en-US" sz="2400" dirty="0"/>
            </a:br>
            <a:r>
              <a:rPr lang="en-US" altLang="en-US" sz="2400" dirty="0"/>
              <a:t>417 AM EDT Tue May 15 2018</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116EFDB9-B68F-4DC2-9E0B-45E0C92172A2}"/>
              </a:ext>
            </a:extLst>
          </p:cNvPr>
          <p:cNvSpPr txBox="1"/>
          <p:nvPr/>
        </p:nvSpPr>
        <p:spPr>
          <a:xfrm>
            <a:off x="152400" y="1219200"/>
            <a:ext cx="8686800" cy="5540375"/>
          </a:xfrm>
          <a:prstGeom prst="rect">
            <a:avLst/>
          </a:prstGeom>
          <a:solidFill>
            <a:schemeClr val="tx1"/>
          </a:solidFill>
        </p:spPr>
        <p:txBody>
          <a:bodyPr>
            <a:spAutoFit/>
          </a:bodyPr>
          <a:lstStyle/>
          <a:p>
            <a:pPr>
              <a:defRPr/>
            </a:pPr>
            <a:r>
              <a:rPr lang="en-US" sz="1600" dirty="0">
                <a:solidFill>
                  <a:schemeClr val="bg1">
                    <a:lumMod val="50000"/>
                  </a:schemeClr>
                </a:solidFill>
              </a:rPr>
              <a:t>“A 700-500 </a:t>
            </a:r>
            <a:r>
              <a:rPr lang="en-US" sz="1600" dirty="0" err="1">
                <a:solidFill>
                  <a:schemeClr val="bg1">
                    <a:lumMod val="50000"/>
                  </a:schemeClr>
                </a:solidFill>
              </a:rPr>
              <a:t>hPa</a:t>
            </a:r>
            <a:r>
              <a:rPr lang="en-US" sz="1600" dirty="0">
                <a:solidFill>
                  <a:schemeClr val="bg1">
                    <a:lumMod val="50000"/>
                  </a:schemeClr>
                </a:solidFill>
              </a:rPr>
              <a:t> shortwave trough approaches by late afternoon and crosses the area this evening, along with its associated surface cold front. Ahead of the front the atmosphere will rapidly destabilize this afternoon with solar heating and dewpoints increasing to the lower to mid 60s. As a result, have the potential for 1000-2500 J/kg or CAPE across NE NJ/Lower Hudson Valley/SW CT, most of NYC and parts of SE CT and Long Island. The high CAPE coupled with 45-55 </a:t>
            </a:r>
            <a:r>
              <a:rPr lang="en-US" sz="1600" dirty="0" err="1">
                <a:solidFill>
                  <a:schemeClr val="bg1">
                    <a:lumMod val="50000"/>
                  </a:schemeClr>
                </a:solidFill>
              </a:rPr>
              <a:t>kt</a:t>
            </a:r>
            <a:r>
              <a:rPr lang="en-US" sz="1600" dirty="0">
                <a:solidFill>
                  <a:schemeClr val="bg1">
                    <a:lumMod val="50000"/>
                  </a:schemeClr>
                </a:solidFill>
              </a:rPr>
              <a:t> of 0-6km Bulk Shear, an Elevated Mixed Layer (EML) passing over, and a </a:t>
            </a:r>
            <a:r>
              <a:rPr lang="en-US" sz="1600" dirty="0">
                <a:solidFill>
                  <a:schemeClr val="bg2">
                    <a:lumMod val="60000"/>
                    <a:lumOff val="40000"/>
                  </a:schemeClr>
                </a:solidFill>
              </a:rPr>
              <a:t>veering wind profile with height (more pronounced in areas after the </a:t>
            </a:r>
            <a:r>
              <a:rPr lang="en-US" sz="1600" dirty="0" err="1">
                <a:solidFill>
                  <a:schemeClr val="bg2">
                    <a:lumMod val="60000"/>
                    <a:lumOff val="40000"/>
                  </a:schemeClr>
                </a:solidFill>
              </a:rPr>
              <a:t>seabreeze</a:t>
            </a:r>
            <a:r>
              <a:rPr lang="en-US" sz="1600" dirty="0">
                <a:solidFill>
                  <a:schemeClr val="bg2">
                    <a:lumMod val="60000"/>
                    <a:lumOff val="40000"/>
                  </a:schemeClr>
                </a:solidFill>
              </a:rPr>
              <a:t> front moves through and locally backs the wind</a:t>
            </a:r>
            <a:r>
              <a:rPr lang="en-US" sz="1600" dirty="0">
                <a:solidFill>
                  <a:schemeClr val="bg1">
                    <a:lumMod val="50000"/>
                  </a:schemeClr>
                </a:solidFill>
              </a:rPr>
              <a:t>), will produce the threat for severe weather across the Tri-State this afternoon and evening.</a:t>
            </a:r>
          </a:p>
          <a:p>
            <a:pPr>
              <a:defRPr/>
            </a:pPr>
            <a:endParaRPr lang="en-US" sz="1600" dirty="0">
              <a:solidFill>
                <a:schemeClr val="bg1">
                  <a:lumMod val="50000"/>
                </a:schemeClr>
              </a:solidFill>
            </a:endParaRPr>
          </a:p>
          <a:p>
            <a:pPr>
              <a:defRPr/>
            </a:pPr>
            <a:r>
              <a:rPr lang="en-US" sz="1600" dirty="0">
                <a:solidFill>
                  <a:schemeClr val="bg1">
                    <a:lumMod val="50000"/>
                  </a:schemeClr>
                </a:solidFill>
              </a:rPr>
              <a:t>The main threat across the entire area is damaging wind gusts - mainly with the passing of the main squall line ahead of the cold front. There is also a smaller chance of large hail.</a:t>
            </a:r>
          </a:p>
          <a:p>
            <a:pPr>
              <a:defRPr/>
            </a:pPr>
            <a:endParaRPr lang="en-US" sz="1600" dirty="0">
              <a:solidFill>
                <a:schemeClr val="bg1">
                  <a:lumMod val="50000"/>
                </a:schemeClr>
              </a:solidFill>
            </a:endParaRPr>
          </a:p>
          <a:p>
            <a:pPr>
              <a:defRPr/>
            </a:pPr>
            <a:r>
              <a:rPr lang="en-US" sz="1600" dirty="0">
                <a:solidFill>
                  <a:schemeClr val="bg1">
                    <a:lumMod val="50000"/>
                  </a:schemeClr>
                </a:solidFill>
              </a:rPr>
              <a:t>Over northern portions of NE NJ, most of the Lower Hudson Valley, interior portions of SW CT and NW Middlesex County - this area should see the highest CAPE (1500-2500 J/kg) and is under the core of the low level theta-e ridge axis and the EML (700-500 </a:t>
            </a:r>
            <a:r>
              <a:rPr lang="en-US" sz="1600" dirty="0" err="1">
                <a:solidFill>
                  <a:schemeClr val="bg1">
                    <a:lumMod val="50000"/>
                  </a:schemeClr>
                </a:solidFill>
              </a:rPr>
              <a:t>hPa</a:t>
            </a:r>
            <a:r>
              <a:rPr lang="en-US" sz="1600" dirty="0">
                <a:solidFill>
                  <a:schemeClr val="bg1">
                    <a:lumMod val="50000"/>
                  </a:schemeClr>
                </a:solidFill>
              </a:rPr>
              <a:t> lapse rates around 8C), so has been placed under an Enhanced Risk for Severe Thunderstorms by the Storm Prediction Center (SPC)…Across the Enhanced Risk area, Bulk Richardson numbers are 15 to 25 indicating the potential for isolated supercells ahead of the main line of storms. </a:t>
            </a:r>
            <a:r>
              <a:rPr lang="en-US" sz="1600" dirty="0">
                <a:solidFill>
                  <a:schemeClr val="bg2">
                    <a:lumMod val="60000"/>
                    <a:lumOff val="40000"/>
                  </a:schemeClr>
                </a:solidFill>
              </a:rPr>
              <a:t>Given high Energy Helicity Indices and Significant Tornado Parameter (both greater than 1) there is the potential for isolated tornadoes</a:t>
            </a:r>
            <a:r>
              <a:rPr lang="en-US" sz="1600" dirty="0">
                <a:solidFill>
                  <a:schemeClr val="bg1">
                    <a:lumMod val="50000"/>
                  </a:schemeClr>
                </a:solidFill>
              </a:rPr>
              <a:t>, especially in any isolated supercells that form ahead of the main squall line.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1 Outlook </a:t>
            </a:r>
            <a:r>
              <a:rPr lang="en-US" altLang="en-US" sz="4000" dirty="0" smtClean="0"/>
              <a:t>15/13Z</a:t>
            </a:r>
            <a:endParaRPr lang="en-US" altLang="en-US" sz="4000" dirty="0"/>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2332" y="1109663"/>
            <a:ext cx="7259337"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2400" dirty="0" smtClean="0"/>
              <a:t>Storm Prediction Center Day 1 Outlook</a:t>
            </a:r>
            <a:r>
              <a:rPr lang="en-US" altLang="en-US" sz="2400" dirty="0"/>
              <a:t/>
            </a:r>
            <a:br>
              <a:rPr lang="en-US" altLang="en-US" sz="2400" dirty="0"/>
            </a:br>
            <a:r>
              <a:rPr lang="en-US" altLang="en-US" sz="2400" dirty="0" smtClean="0"/>
              <a:t>752 AM CDT </a:t>
            </a:r>
            <a:r>
              <a:rPr lang="en-US" altLang="en-US" sz="2400" dirty="0"/>
              <a:t>Tue May 15 2018</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116EFDB9-B68F-4DC2-9E0B-45E0C92172A2}"/>
              </a:ext>
            </a:extLst>
          </p:cNvPr>
          <p:cNvSpPr txBox="1"/>
          <p:nvPr/>
        </p:nvSpPr>
        <p:spPr>
          <a:xfrm>
            <a:off x="152400" y="1219200"/>
            <a:ext cx="8686800" cy="5262979"/>
          </a:xfrm>
          <a:prstGeom prst="rect">
            <a:avLst/>
          </a:prstGeom>
          <a:solidFill>
            <a:schemeClr val="tx1"/>
          </a:solidFill>
        </p:spPr>
        <p:txBody>
          <a:bodyPr>
            <a:spAutoFit/>
          </a:bodyPr>
          <a:lstStyle/>
          <a:p>
            <a:pPr>
              <a:defRPr/>
            </a:pPr>
            <a:r>
              <a:rPr lang="en-US" sz="2400" dirty="0">
                <a:solidFill>
                  <a:schemeClr val="bg1">
                    <a:lumMod val="50000"/>
                  </a:schemeClr>
                </a:solidFill>
              </a:rPr>
              <a:t>“Thunderstorms are expected to develop and grow upscale from midday through afternoon, sweeping eastward across the region with the main risk being severe wind. </a:t>
            </a:r>
            <a:r>
              <a:rPr lang="en-US" sz="2400" dirty="0">
                <a:solidFill>
                  <a:schemeClr val="bg1">
                    <a:lumMod val="60000"/>
                    <a:lumOff val="40000"/>
                  </a:schemeClr>
                </a:solidFill>
              </a:rPr>
              <a:t>The potential for a well-organized swath of damaging wind -- including a few gusts around hurricane force -- appears greatest over the enhanced-risk area</a:t>
            </a:r>
            <a:r>
              <a:rPr lang="en-US" sz="2400" dirty="0" smtClean="0">
                <a:solidFill>
                  <a:schemeClr val="bg1">
                    <a:lumMod val="60000"/>
                    <a:lumOff val="40000"/>
                  </a:schemeClr>
                </a:solidFill>
              </a:rPr>
              <a:t>.</a:t>
            </a:r>
            <a:r>
              <a:rPr lang="en-US" sz="2400" dirty="0" smtClean="0">
                <a:solidFill>
                  <a:schemeClr val="bg1">
                    <a:lumMod val="50000"/>
                  </a:schemeClr>
                </a:solidFill>
              </a:rPr>
              <a:t> </a:t>
            </a:r>
            <a:r>
              <a:rPr lang="en-US" sz="2400" dirty="0">
                <a:solidFill>
                  <a:schemeClr val="bg1">
                    <a:lumMod val="50000"/>
                  </a:schemeClr>
                </a:solidFill>
              </a:rPr>
              <a:t>Large hail also is possible, especially in the first few hours of the convective cycle when storm modes can be more favorably discrete or semi-discrete.  </a:t>
            </a:r>
            <a:r>
              <a:rPr lang="en-US" sz="2400" dirty="0">
                <a:solidFill>
                  <a:schemeClr val="bg1">
                    <a:lumMod val="60000"/>
                    <a:lumOff val="40000"/>
                  </a:schemeClr>
                </a:solidFill>
              </a:rPr>
              <a:t>A few tornadoes also may occur,</a:t>
            </a:r>
            <a:r>
              <a:rPr lang="en-US" sz="2400" dirty="0">
                <a:solidFill>
                  <a:schemeClr val="bg1">
                    <a:lumMod val="50000"/>
                  </a:schemeClr>
                </a:solidFill>
              </a:rPr>
              <a:t> whether from supercells or QLCS-embedded vortices.</a:t>
            </a:r>
          </a:p>
          <a:p>
            <a:pPr>
              <a:defRPr/>
            </a:pPr>
            <a:endParaRPr lang="en-US" sz="2400" dirty="0">
              <a:solidFill>
                <a:schemeClr val="bg1">
                  <a:lumMod val="50000"/>
                </a:schemeClr>
              </a:solidFill>
            </a:endParaRPr>
          </a:p>
          <a:p>
            <a:pPr>
              <a:defRPr/>
            </a:pPr>
            <a:r>
              <a:rPr lang="en-US" sz="2400" dirty="0">
                <a:solidFill>
                  <a:schemeClr val="bg1">
                    <a:lumMod val="60000"/>
                    <a:lumOff val="40000"/>
                  </a:schemeClr>
                </a:solidFill>
              </a:rPr>
              <a:t>Whether the resulting convective wind event qualifies as a derecho may be a semantic exercise; impacts could be of that caliber in the area affected.</a:t>
            </a:r>
            <a:r>
              <a:rPr lang="en-US" sz="2400" dirty="0">
                <a:solidFill>
                  <a:schemeClr val="bg1">
                    <a:lumMod val="50000"/>
                  </a:schemeClr>
                </a:solidFill>
              </a:rPr>
              <a:t>”</a:t>
            </a:r>
          </a:p>
        </p:txBody>
      </p:sp>
    </p:spTree>
    <p:extLst>
      <p:ext uri="{BB962C8B-B14F-4D97-AF65-F5344CB8AC3E}">
        <p14:creationId xmlns:p14="http://schemas.microsoft.com/office/powerpoint/2010/main" val="195207948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1 Outlook 15/1613Z</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19125"/>
            <a:ext cx="579278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1 Outlook 15/1613Z</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109663"/>
            <a:ext cx="72612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1 Outlook 15/1613Z</a:t>
            </a:r>
          </a:p>
        </p:txBody>
      </p:sp>
      <p:pic>
        <p:nvPicPr>
          <p:cNvPr id="552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109663"/>
            <a:ext cx="72612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1"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1 Outlook 15/1613Z</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109663"/>
            <a:ext cx="72612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9"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Climatology</a:t>
            </a:r>
          </a:p>
        </p:txBody>
      </p:sp>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5350"/>
            <a:ext cx="9144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20750"/>
            <a:ext cx="7148513"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3505200" y="0"/>
            <a:ext cx="2895600" cy="762000"/>
          </a:xfrm>
        </p:spPr>
        <p:txBody>
          <a:bodyPr/>
          <a:lstStyle/>
          <a:p>
            <a:pPr algn="ctr" eaLnBrk="1" hangingPunct="1">
              <a:defRPr/>
            </a:pPr>
            <a:r>
              <a:rPr lang="en-US" altLang="en-US" sz="2800" dirty="0"/>
              <a:t>2018/05/15 12Z 500 mb</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20750"/>
            <a:ext cx="7148513"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3505200" y="0"/>
            <a:ext cx="2895600" cy="762000"/>
          </a:xfrm>
        </p:spPr>
        <p:txBody>
          <a:bodyPr/>
          <a:lstStyle/>
          <a:p>
            <a:pPr algn="ctr" eaLnBrk="1" hangingPunct="1">
              <a:defRPr/>
            </a:pPr>
            <a:r>
              <a:rPr lang="en-US" altLang="en-US" sz="2800" dirty="0"/>
              <a:t>2018/05/15 12Z 700 mb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457200" y="292100"/>
            <a:ext cx="8229600" cy="393700"/>
          </a:xfrm>
        </p:spPr>
        <p:txBody>
          <a:bodyPr/>
          <a:lstStyle/>
          <a:p>
            <a:pPr algn="ctr" eaLnBrk="1" hangingPunct="1">
              <a:defRPr/>
            </a:pPr>
            <a:r>
              <a:rPr lang="en-US" altLang="en-US" sz="2800" dirty="0">
                <a:solidFill>
                  <a:schemeClr val="bg1">
                    <a:lumMod val="50000"/>
                  </a:schemeClr>
                </a:solidFill>
                <a:effectLst/>
              </a:rPr>
              <a:t>2018/05/15 12Z KPIT Sounding</a:t>
            </a:r>
          </a:p>
        </p:txBody>
      </p:sp>
      <p:pic>
        <p:nvPicPr>
          <p:cNvPr id="36867" name="Content Placeholder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7363" y="838200"/>
            <a:ext cx="5451475" cy="5638800"/>
          </a:xfrm>
        </p:spPr>
      </p:pic>
      <p:sp>
        <p:nvSpPr>
          <p:cNvPr id="6" name="Content Placeholder 5">
            <a:extLst>
              <a:ext uri="{FF2B5EF4-FFF2-40B4-BE49-F238E27FC236}">
                <a16:creationId xmlns:a16="http://schemas.microsoft.com/office/drawing/2014/main" id="{B24CF1FE-B412-48BE-9CE5-D20F8AC64808}"/>
              </a:ext>
            </a:extLst>
          </p:cNvPr>
          <p:cNvSpPr>
            <a:spLocks noGrp="1"/>
          </p:cNvSpPr>
          <p:nvPr>
            <p:ph sz="half" idx="2"/>
          </p:nvPr>
        </p:nvSpPr>
        <p:spPr>
          <a:xfrm>
            <a:off x="6096000" y="1066800"/>
            <a:ext cx="2590800" cy="5410200"/>
          </a:xfrm>
        </p:spPr>
        <p:txBody>
          <a:bodyPr/>
          <a:lstStyle/>
          <a:p>
            <a:pPr eaLnBrk="1" hangingPunct="1">
              <a:defRPr/>
            </a:pPr>
            <a:r>
              <a:rPr lang="en-US" sz="1800" dirty="0">
                <a:solidFill>
                  <a:schemeClr val="bg1">
                    <a:lumMod val="50000"/>
                  </a:schemeClr>
                </a:solidFill>
                <a:effectLst/>
              </a:rPr>
              <a:t>Elevated Mixed </a:t>
            </a:r>
            <a:r>
              <a:rPr lang="en-US" sz="1800" dirty="0" smtClean="0">
                <a:solidFill>
                  <a:schemeClr val="bg1">
                    <a:lumMod val="50000"/>
                  </a:schemeClr>
                </a:solidFill>
                <a:effectLst/>
              </a:rPr>
              <a:t>Layer</a:t>
            </a:r>
          </a:p>
          <a:p>
            <a:pPr eaLnBrk="1" hangingPunct="1">
              <a:defRPr/>
            </a:pPr>
            <a:r>
              <a:rPr lang="en-US" sz="1800" dirty="0" smtClean="0">
                <a:solidFill>
                  <a:schemeClr val="bg1">
                    <a:lumMod val="50000"/>
                  </a:schemeClr>
                </a:solidFill>
                <a:effectLst/>
              </a:rPr>
              <a:t>500-700 </a:t>
            </a:r>
            <a:r>
              <a:rPr lang="en-US" sz="1800" dirty="0">
                <a:solidFill>
                  <a:schemeClr val="bg1">
                    <a:lumMod val="50000"/>
                  </a:schemeClr>
                </a:solidFill>
                <a:effectLst/>
              </a:rPr>
              <a:t>mb lapse </a:t>
            </a:r>
            <a:r>
              <a:rPr lang="en-US" sz="1800" dirty="0" smtClean="0">
                <a:solidFill>
                  <a:schemeClr val="bg1">
                    <a:lumMod val="50000"/>
                  </a:schemeClr>
                </a:solidFill>
                <a:effectLst/>
              </a:rPr>
              <a:t>rate 7.6C/km </a:t>
            </a:r>
            <a:r>
              <a:rPr lang="en-US" sz="1800" dirty="0">
                <a:solidFill>
                  <a:schemeClr val="bg1">
                    <a:lumMod val="50000"/>
                  </a:schemeClr>
                </a:solidFill>
                <a:effectLst/>
              </a:rPr>
              <a:t>near </a:t>
            </a:r>
            <a:r>
              <a:rPr lang="en-US" sz="1800" dirty="0" smtClean="0">
                <a:solidFill>
                  <a:schemeClr val="bg1">
                    <a:lumMod val="50000"/>
                  </a:schemeClr>
                </a:solidFill>
                <a:effectLst/>
              </a:rPr>
              <a:t>climatological  max</a:t>
            </a:r>
          </a:p>
          <a:p>
            <a:pPr eaLnBrk="1" hangingPunct="1">
              <a:defRPr/>
            </a:pPr>
            <a:r>
              <a:rPr lang="en-US" sz="1800" dirty="0" smtClean="0">
                <a:solidFill>
                  <a:schemeClr val="bg1">
                    <a:lumMod val="50000"/>
                  </a:schemeClr>
                </a:solidFill>
                <a:effectLst/>
              </a:rPr>
              <a:t>Significant </a:t>
            </a:r>
            <a:r>
              <a:rPr lang="en-US" sz="1800" dirty="0">
                <a:solidFill>
                  <a:schemeClr val="bg1">
                    <a:lumMod val="50000"/>
                  </a:schemeClr>
                </a:solidFill>
                <a:effectLst/>
              </a:rPr>
              <a:t>rear-inflow </a:t>
            </a:r>
            <a:r>
              <a:rPr lang="en-US" sz="1800" dirty="0" smtClean="0">
                <a:solidFill>
                  <a:schemeClr val="bg1">
                    <a:lumMod val="50000"/>
                  </a:schemeClr>
                </a:solidFill>
                <a:effectLst/>
              </a:rPr>
              <a:t>elevated instability feed; storms may survive marine layer excursion</a:t>
            </a:r>
          </a:p>
          <a:p>
            <a:pPr eaLnBrk="1" hangingPunct="1">
              <a:defRPr/>
            </a:pPr>
            <a:r>
              <a:rPr lang="en-US" sz="1800" dirty="0" err="1">
                <a:solidFill>
                  <a:schemeClr val="bg1">
                    <a:lumMod val="50000"/>
                  </a:schemeClr>
                </a:solidFill>
                <a:effectLst/>
              </a:rPr>
              <a:t>Fcst</a:t>
            </a:r>
            <a:r>
              <a:rPr lang="en-US" sz="1800" dirty="0">
                <a:solidFill>
                  <a:schemeClr val="bg1">
                    <a:lumMod val="50000"/>
                  </a:schemeClr>
                </a:solidFill>
                <a:effectLst/>
              </a:rPr>
              <a:t> </a:t>
            </a:r>
            <a:r>
              <a:rPr lang="en-US" sz="1800" dirty="0" smtClean="0">
                <a:solidFill>
                  <a:schemeClr val="bg1">
                    <a:lumMod val="50000"/>
                  </a:schemeClr>
                </a:solidFill>
                <a:effectLst/>
              </a:rPr>
              <a:t>SBCAPE 2000 J/kg</a:t>
            </a:r>
          </a:p>
          <a:p>
            <a:pPr eaLnBrk="1" hangingPunct="1">
              <a:defRPr/>
            </a:pPr>
            <a:r>
              <a:rPr lang="en-US" sz="1800" dirty="0" smtClean="0">
                <a:solidFill>
                  <a:schemeClr val="bg1">
                    <a:lumMod val="50000"/>
                  </a:schemeClr>
                </a:solidFill>
                <a:effectLst/>
              </a:rPr>
              <a:t>DCAPE 1000 J/kg</a:t>
            </a:r>
            <a:endParaRPr lang="en-US" sz="1800" dirty="0">
              <a:solidFill>
                <a:schemeClr val="bg1">
                  <a:lumMod val="50000"/>
                </a:schemeClr>
              </a:solidFill>
              <a:effectLst/>
            </a:endParaRPr>
          </a:p>
          <a:p>
            <a:pPr eaLnBrk="1" hangingPunct="1">
              <a:defRPr/>
            </a:pPr>
            <a:r>
              <a:rPr lang="en-US" sz="1800" dirty="0" smtClean="0">
                <a:solidFill>
                  <a:schemeClr val="bg1">
                    <a:lumMod val="50000"/>
                  </a:schemeClr>
                </a:solidFill>
                <a:effectLst/>
              </a:rPr>
              <a:t>Strong </a:t>
            </a:r>
            <a:r>
              <a:rPr lang="en-US" sz="1800" dirty="0">
                <a:solidFill>
                  <a:schemeClr val="bg1">
                    <a:lumMod val="50000"/>
                  </a:schemeClr>
                </a:solidFill>
                <a:effectLst/>
              </a:rPr>
              <a:t>0-1 km </a:t>
            </a:r>
            <a:r>
              <a:rPr lang="en-US" sz="1800" dirty="0" smtClean="0">
                <a:solidFill>
                  <a:schemeClr val="bg1">
                    <a:lumMod val="50000"/>
                  </a:schemeClr>
                </a:solidFill>
                <a:effectLst/>
              </a:rPr>
              <a:t>veering wind profiles</a:t>
            </a:r>
          </a:p>
        </p:txBody>
      </p:sp>
      <p:sp>
        <p:nvSpPr>
          <p:cNvPr id="36869" name="Oval 2"/>
          <p:cNvSpPr>
            <a:spLocks noChangeArrowheads="1"/>
          </p:cNvSpPr>
          <p:nvPr/>
        </p:nvSpPr>
        <p:spPr bwMode="auto">
          <a:xfrm flipH="1">
            <a:off x="2286000" y="4495800"/>
            <a:ext cx="2362200" cy="1066800"/>
          </a:xfrm>
          <a:prstGeom prst="ellipse">
            <a:avLst/>
          </a:prstGeom>
          <a:solidFill>
            <a:schemeClr val="accent1">
              <a:alpha val="25098"/>
            </a:schemeClr>
          </a:solidFill>
          <a:ln w="9525" algn="ctr">
            <a:solidFill>
              <a:schemeClr val="tx1"/>
            </a:solidFill>
            <a:round/>
            <a:headEnd/>
            <a:tailEnd/>
          </a:ln>
          <a:effectLst>
            <a:outerShdw dist="35921" dir="2700000" algn="ctr" rotWithShape="0">
              <a:schemeClr val="bg2"/>
            </a:outerShdw>
          </a:effec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457200" y="292100"/>
            <a:ext cx="8229600" cy="393700"/>
          </a:xfrm>
        </p:spPr>
        <p:txBody>
          <a:bodyPr/>
          <a:lstStyle/>
          <a:p>
            <a:pPr algn="ctr" eaLnBrk="1" hangingPunct="1">
              <a:defRPr/>
            </a:pPr>
            <a:r>
              <a:rPr lang="en-US" altLang="en-US" sz="2800" dirty="0">
                <a:solidFill>
                  <a:schemeClr val="bg1">
                    <a:lumMod val="50000"/>
                  </a:schemeClr>
                </a:solidFill>
                <a:effectLst/>
              </a:rPr>
              <a:t>2018/05/15 12Z EML Source</a:t>
            </a:r>
          </a:p>
        </p:txBody>
      </p:sp>
      <p:sp>
        <p:nvSpPr>
          <p:cNvPr id="6" name="Content Placeholder 5">
            <a:extLst>
              <a:ext uri="{FF2B5EF4-FFF2-40B4-BE49-F238E27FC236}">
                <a16:creationId xmlns:a16="http://schemas.microsoft.com/office/drawing/2014/main" id="{B24CF1FE-B412-48BE-9CE5-D20F8AC64808}"/>
              </a:ext>
            </a:extLst>
          </p:cNvPr>
          <p:cNvSpPr>
            <a:spLocks noGrp="1"/>
          </p:cNvSpPr>
          <p:nvPr>
            <p:ph sz="half" idx="2"/>
          </p:nvPr>
        </p:nvSpPr>
        <p:spPr>
          <a:xfrm>
            <a:off x="6096000" y="1066800"/>
            <a:ext cx="2590800" cy="5410200"/>
          </a:xfrm>
        </p:spPr>
        <p:txBody>
          <a:bodyPr/>
          <a:lstStyle/>
          <a:p>
            <a:pPr eaLnBrk="1" hangingPunct="1">
              <a:defRPr/>
            </a:pPr>
            <a:r>
              <a:rPr lang="en-US" dirty="0" smtClean="0">
                <a:solidFill>
                  <a:schemeClr val="bg1">
                    <a:lumMod val="50000"/>
                  </a:schemeClr>
                </a:solidFill>
                <a:effectLst/>
              </a:rPr>
              <a:t>Central High Plains</a:t>
            </a:r>
            <a:endParaRPr lang="en-US" dirty="0">
              <a:solidFill>
                <a:schemeClr val="bg1">
                  <a:lumMod val="50000"/>
                </a:schemeClr>
              </a:solidFill>
              <a:effectLst/>
            </a:endParaRPr>
          </a:p>
          <a:p>
            <a:pPr eaLnBrk="1" hangingPunct="1">
              <a:defRPr/>
            </a:pPr>
            <a:r>
              <a:rPr lang="en-US" dirty="0">
                <a:solidFill>
                  <a:schemeClr val="bg1">
                    <a:lumMod val="50000"/>
                  </a:schemeClr>
                </a:solidFill>
                <a:effectLst/>
              </a:rPr>
              <a:t>Initial surge likely fueled Mid Atlantic outbreak 5/14</a:t>
            </a:r>
          </a:p>
        </p:txBody>
      </p:sp>
      <p:pic>
        <p:nvPicPr>
          <p:cNvPr id="10" name="H7 Time Lapse_Large.mp4">
            <a:hlinkClick r:id="" action="ppaction://media"/>
          </p:cNvPr>
          <p:cNvPicPr>
            <a:picLocks noGrp="1" noChangeAspect="1" noChangeArrowheads="1"/>
          </p:cNvPicPr>
          <p:nvPr>
            <p:ph sz="half"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04800" y="1447800"/>
            <a:ext cx="5791200" cy="4343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5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533400"/>
            <a:ext cx="88042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Oval 1"/>
          <p:cNvSpPr>
            <a:spLocks noChangeArrowheads="1"/>
          </p:cNvSpPr>
          <p:nvPr/>
        </p:nvSpPr>
        <p:spPr bwMode="auto">
          <a:xfrm>
            <a:off x="6553200" y="2667000"/>
            <a:ext cx="1447800" cy="685800"/>
          </a:xfrm>
          <a:prstGeom prst="ellipse">
            <a:avLst/>
          </a:prstGeom>
          <a:solidFill>
            <a:schemeClr val="accent1">
              <a:alpha val="50195"/>
            </a:schemeClr>
          </a:solidFill>
          <a:ln w="9525" algn="ctr">
            <a:solidFill>
              <a:schemeClr val="tx1"/>
            </a:solidFill>
            <a:round/>
            <a:headEnd/>
            <a:tailEnd/>
          </a:ln>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40964" name="Oval 2"/>
          <p:cNvSpPr>
            <a:spLocks noChangeArrowheads="1"/>
          </p:cNvSpPr>
          <p:nvPr/>
        </p:nvSpPr>
        <p:spPr bwMode="auto">
          <a:xfrm>
            <a:off x="4191000" y="2895600"/>
            <a:ext cx="1905000" cy="1066800"/>
          </a:xfrm>
          <a:prstGeom prst="ellipse">
            <a:avLst/>
          </a:prstGeom>
          <a:solidFill>
            <a:schemeClr val="accent1">
              <a:alpha val="50195"/>
            </a:schemeClr>
          </a:solidFill>
          <a:ln w="9525" algn="ctr">
            <a:solidFill>
              <a:schemeClr val="tx1"/>
            </a:solidFill>
            <a:round/>
            <a:headEnd/>
            <a:tailEnd/>
          </a:ln>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457200" y="292100"/>
            <a:ext cx="8229600" cy="393700"/>
          </a:xfrm>
        </p:spPr>
        <p:txBody>
          <a:bodyPr/>
          <a:lstStyle/>
          <a:p>
            <a:pPr algn="ctr" eaLnBrk="1" hangingPunct="1">
              <a:defRPr/>
            </a:pPr>
            <a:r>
              <a:rPr lang="en-US" altLang="en-US" sz="2800" dirty="0">
                <a:solidFill>
                  <a:schemeClr val="bg1">
                    <a:lumMod val="50000"/>
                  </a:schemeClr>
                </a:solidFill>
                <a:effectLst/>
              </a:rPr>
              <a:t>2018/05/15 12Z EML Source</a:t>
            </a:r>
          </a:p>
        </p:txBody>
      </p:sp>
      <p:sp>
        <p:nvSpPr>
          <p:cNvPr id="6" name="Content Placeholder 5">
            <a:extLst>
              <a:ext uri="{FF2B5EF4-FFF2-40B4-BE49-F238E27FC236}">
                <a16:creationId xmlns:a16="http://schemas.microsoft.com/office/drawing/2014/main" id="{B24CF1FE-B412-48BE-9CE5-D20F8AC64808}"/>
              </a:ext>
            </a:extLst>
          </p:cNvPr>
          <p:cNvSpPr>
            <a:spLocks noGrp="1"/>
          </p:cNvSpPr>
          <p:nvPr>
            <p:ph sz="half" idx="2"/>
          </p:nvPr>
        </p:nvSpPr>
        <p:spPr>
          <a:xfrm>
            <a:off x="6096000" y="1066800"/>
            <a:ext cx="2590800" cy="5410200"/>
          </a:xfrm>
        </p:spPr>
        <p:txBody>
          <a:bodyPr/>
          <a:lstStyle/>
          <a:p>
            <a:pPr eaLnBrk="1" hangingPunct="1">
              <a:defRPr/>
            </a:pPr>
            <a:r>
              <a:rPr lang="en-US" dirty="0">
                <a:solidFill>
                  <a:schemeClr val="bg1">
                    <a:lumMod val="50000"/>
                  </a:schemeClr>
                </a:solidFill>
                <a:effectLst/>
              </a:rPr>
              <a:t>DDC 13/12Z</a:t>
            </a:r>
          </a:p>
          <a:p>
            <a:pPr eaLnBrk="1" hangingPunct="1">
              <a:defRPr/>
            </a:pPr>
            <a:r>
              <a:rPr lang="en-US" dirty="0">
                <a:solidFill>
                  <a:schemeClr val="bg1">
                    <a:lumMod val="50000"/>
                  </a:schemeClr>
                </a:solidFill>
                <a:effectLst/>
              </a:rPr>
              <a:t>EML 500-800 mb with dry adiabatic lapse rates</a:t>
            </a:r>
          </a:p>
        </p:txBody>
      </p:sp>
      <p:pic>
        <p:nvPicPr>
          <p:cNvPr id="43012" name="Content Placeholder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4188" y="933450"/>
            <a:ext cx="5230812" cy="540067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17D857F-D175-4D10-9138-439F65C531EE}"/>
              </a:ext>
            </a:extLst>
          </p:cNvPr>
          <p:cNvSpPr>
            <a:spLocks noGrp="1" noChangeArrowheads="1"/>
          </p:cNvSpPr>
          <p:nvPr>
            <p:ph type="title"/>
          </p:nvPr>
        </p:nvSpPr>
        <p:spPr>
          <a:xfrm>
            <a:off x="457200" y="292100"/>
            <a:ext cx="8229600" cy="393700"/>
          </a:xfrm>
        </p:spPr>
        <p:txBody>
          <a:bodyPr/>
          <a:lstStyle/>
          <a:p>
            <a:pPr algn="ctr" eaLnBrk="1" hangingPunct="1">
              <a:defRPr/>
            </a:pPr>
            <a:r>
              <a:rPr lang="en-US" altLang="en-US" sz="2800" dirty="0">
                <a:solidFill>
                  <a:schemeClr val="bg1">
                    <a:lumMod val="50000"/>
                  </a:schemeClr>
                </a:solidFill>
                <a:effectLst/>
              </a:rPr>
              <a:t>2018/05/15 12Z KPIT Hodograph</a:t>
            </a:r>
          </a:p>
        </p:txBody>
      </p:sp>
      <p:sp>
        <p:nvSpPr>
          <p:cNvPr id="6" name="Content Placeholder 5">
            <a:extLst>
              <a:ext uri="{FF2B5EF4-FFF2-40B4-BE49-F238E27FC236}">
                <a16:creationId xmlns:a16="http://schemas.microsoft.com/office/drawing/2014/main" id="{B24CF1FE-B412-48BE-9CE5-D20F8AC64808}"/>
              </a:ext>
            </a:extLst>
          </p:cNvPr>
          <p:cNvSpPr>
            <a:spLocks noGrp="1"/>
          </p:cNvSpPr>
          <p:nvPr>
            <p:ph sz="half" idx="2"/>
          </p:nvPr>
        </p:nvSpPr>
        <p:spPr>
          <a:xfrm>
            <a:off x="6096000" y="1066800"/>
            <a:ext cx="2590800" cy="5410200"/>
          </a:xfrm>
        </p:spPr>
        <p:txBody>
          <a:bodyPr/>
          <a:lstStyle/>
          <a:p>
            <a:pPr eaLnBrk="1" hangingPunct="1">
              <a:defRPr/>
            </a:pPr>
            <a:r>
              <a:rPr lang="en-US" sz="2800" dirty="0">
                <a:solidFill>
                  <a:schemeClr val="bg1">
                    <a:lumMod val="50000"/>
                  </a:schemeClr>
                </a:solidFill>
                <a:effectLst/>
              </a:rPr>
              <a:t>0-1 km shear 35 </a:t>
            </a:r>
            <a:r>
              <a:rPr lang="en-US" sz="2800" dirty="0" err="1">
                <a:solidFill>
                  <a:schemeClr val="bg1">
                    <a:lumMod val="50000"/>
                  </a:schemeClr>
                </a:solidFill>
                <a:effectLst/>
              </a:rPr>
              <a:t>kt</a:t>
            </a:r>
            <a:endParaRPr lang="en-US" sz="2800" dirty="0">
              <a:solidFill>
                <a:schemeClr val="bg1">
                  <a:lumMod val="50000"/>
                </a:schemeClr>
              </a:solidFill>
              <a:effectLst/>
            </a:endParaRPr>
          </a:p>
          <a:p>
            <a:pPr eaLnBrk="1" hangingPunct="1">
              <a:defRPr/>
            </a:pPr>
            <a:r>
              <a:rPr lang="en-US" sz="2800" dirty="0">
                <a:solidFill>
                  <a:schemeClr val="bg1">
                    <a:lumMod val="50000"/>
                  </a:schemeClr>
                </a:solidFill>
                <a:effectLst/>
              </a:rPr>
              <a:t>0-1 km SRH 133 m^2/s^2</a:t>
            </a:r>
          </a:p>
          <a:p>
            <a:pPr eaLnBrk="1" hangingPunct="1">
              <a:defRPr/>
            </a:pPr>
            <a:r>
              <a:rPr lang="en-US" sz="2800" dirty="0">
                <a:solidFill>
                  <a:schemeClr val="bg1">
                    <a:lumMod val="50000"/>
                  </a:schemeClr>
                </a:solidFill>
                <a:effectLst/>
              </a:rPr>
              <a:t>Avg storm motion 251/42</a:t>
            </a:r>
          </a:p>
          <a:p>
            <a:pPr eaLnBrk="1" hangingPunct="1">
              <a:defRPr/>
            </a:pPr>
            <a:r>
              <a:rPr lang="en-US" sz="2800" dirty="0">
                <a:solidFill>
                  <a:schemeClr val="bg1">
                    <a:lumMod val="50000"/>
                  </a:schemeClr>
                </a:solidFill>
                <a:effectLst/>
              </a:rPr>
              <a:t>RM supercell motion 272/41</a:t>
            </a:r>
          </a:p>
          <a:p>
            <a:pPr eaLnBrk="1" hangingPunct="1">
              <a:defRPr/>
            </a:pPr>
            <a:endParaRPr lang="en-US" dirty="0">
              <a:solidFill>
                <a:schemeClr val="bg1">
                  <a:lumMod val="50000"/>
                </a:schemeClr>
              </a:solidFill>
              <a:effectLst/>
            </a:endParaRPr>
          </a:p>
        </p:txBody>
      </p:sp>
      <p:pic>
        <p:nvPicPr>
          <p:cNvPr id="45060" name="Content Placeholder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158875"/>
            <a:ext cx="4876800" cy="35179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Surface 15/16Z</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685800"/>
            <a:ext cx="70151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Watches</a:t>
            </a:r>
          </a:p>
        </p:txBody>
      </p:sp>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109663"/>
            <a:ext cx="56515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Watches</a:t>
            </a:r>
          </a:p>
        </p:txBody>
      </p:sp>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109663"/>
            <a:ext cx="56515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Climatology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654" y="895350"/>
            <a:ext cx="857669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Watches</a:t>
            </a:r>
          </a:p>
        </p:txBody>
      </p:sp>
      <p:pic>
        <p:nvPicPr>
          <p:cNvPr id="634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109663"/>
            <a:ext cx="56515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3"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Watches</a:t>
            </a:r>
          </a:p>
        </p:txBody>
      </p:sp>
      <p:pic>
        <p:nvPicPr>
          <p:cNvPr id="655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109663"/>
            <a:ext cx="56515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152400"/>
            <a:ext cx="8229600" cy="457200"/>
          </a:xfrm>
        </p:spPr>
        <p:txBody>
          <a:bodyPr/>
          <a:lstStyle/>
          <a:p>
            <a:pPr algn="ctr" eaLnBrk="1" hangingPunct="1">
              <a:defRPr/>
            </a:pPr>
            <a:r>
              <a:rPr lang="en-US" altLang="en-US" sz="4000" dirty="0"/>
              <a:t>Surface 15/18Z</a:t>
            </a:r>
          </a:p>
        </p:txBody>
      </p:sp>
      <p:sp>
        <p:nvSpPr>
          <p:cNvPr id="5" name="Content Placeholder 4"/>
          <p:cNvSpPr>
            <a:spLocks noGrp="1"/>
          </p:cNvSpPr>
          <p:nvPr>
            <p:ph sz="half" idx="1"/>
          </p:nvPr>
        </p:nvSpPr>
        <p:spPr/>
        <p:txBody>
          <a:bodyPr/>
          <a:lstStyle/>
          <a:p>
            <a:endParaRPr lang="en-US"/>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37" y="813033"/>
            <a:ext cx="70099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5"/>
          <p:cNvSpPr>
            <a:spLocks noGrp="1"/>
          </p:cNvSpPr>
          <p:nvPr>
            <p:ph sz="half" idx="2"/>
          </p:nvPr>
        </p:nvSpPr>
        <p:spPr>
          <a:xfrm>
            <a:off x="6019800" y="1219200"/>
            <a:ext cx="2667000" cy="4800600"/>
          </a:xfrm>
          <a:solidFill>
            <a:schemeClr val="accent1"/>
          </a:solidFill>
        </p:spPr>
        <p:txBody>
          <a:bodyPr/>
          <a:lstStyle/>
          <a:p>
            <a:r>
              <a:rPr lang="en-US" sz="2000" dirty="0" smtClean="0"/>
              <a:t>Supercells forming along cold front near Catskills</a:t>
            </a:r>
          </a:p>
          <a:p>
            <a:r>
              <a:rPr lang="en-US" sz="2000" dirty="0" smtClean="0"/>
              <a:t>Showers to south in hills and along old outflow</a:t>
            </a:r>
          </a:p>
          <a:p>
            <a:r>
              <a:rPr lang="en-US" sz="2000" dirty="0" smtClean="0"/>
              <a:t>Outflow </a:t>
            </a:r>
            <a:r>
              <a:rPr lang="en-US" sz="2000" dirty="0" smtClean="0"/>
              <a:t>boundary from </a:t>
            </a:r>
            <a:r>
              <a:rPr lang="en-US" sz="2000" dirty="0" smtClean="0"/>
              <a:t>earlier storms across N Litchfield CT</a:t>
            </a:r>
          </a:p>
          <a:p>
            <a:r>
              <a:rPr lang="en-US" sz="2000" dirty="0" smtClean="0"/>
              <a:t>Cu field expanding in Lower Hudson Valley</a:t>
            </a:r>
            <a:endParaRPr lang="en-US" sz="20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152400"/>
            <a:ext cx="8229600" cy="457200"/>
          </a:xfrm>
        </p:spPr>
        <p:txBody>
          <a:bodyPr/>
          <a:lstStyle/>
          <a:p>
            <a:pPr algn="ctr" eaLnBrk="1" hangingPunct="1">
              <a:defRPr/>
            </a:pPr>
            <a:r>
              <a:rPr lang="en-US" altLang="en-US" sz="4000" dirty="0"/>
              <a:t>Surface </a:t>
            </a:r>
            <a:r>
              <a:rPr lang="en-US" altLang="en-US" sz="4000" dirty="0" smtClean="0"/>
              <a:t>15/19Z</a:t>
            </a:r>
            <a:endParaRPr lang="en-US" altLang="en-US" sz="4000" dirty="0"/>
          </a:p>
        </p:txBody>
      </p:sp>
      <p:sp>
        <p:nvSpPr>
          <p:cNvPr id="5" name="Content Placeholder 4"/>
          <p:cNvSpPr>
            <a:spLocks noGrp="1"/>
          </p:cNvSpPr>
          <p:nvPr>
            <p:ph sz="half" idx="1"/>
          </p:nvPr>
        </p:nvSpPr>
        <p:spPr/>
        <p:txBody>
          <a:bodyPr/>
          <a:lstStyle/>
          <a:p>
            <a:endParaRPr lang="en-US"/>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37" y="813033"/>
            <a:ext cx="7009963" cy="60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5"/>
          <p:cNvSpPr>
            <a:spLocks noGrp="1"/>
          </p:cNvSpPr>
          <p:nvPr>
            <p:ph sz="half" idx="2"/>
          </p:nvPr>
        </p:nvSpPr>
        <p:spPr>
          <a:xfrm>
            <a:off x="6019800" y="1219200"/>
            <a:ext cx="2667000" cy="4800600"/>
          </a:xfrm>
          <a:solidFill>
            <a:schemeClr val="accent1"/>
          </a:solidFill>
        </p:spPr>
        <p:txBody>
          <a:bodyPr/>
          <a:lstStyle/>
          <a:p>
            <a:r>
              <a:rPr lang="en-US" sz="2400" dirty="0" smtClean="0"/>
              <a:t>Supercell drops baseball-sized hail in Columbia County NY</a:t>
            </a:r>
            <a:endParaRPr lang="en-US" sz="2400" dirty="0"/>
          </a:p>
          <a:p>
            <a:r>
              <a:rPr lang="en-US" sz="2400" dirty="0" smtClean="0"/>
              <a:t>Moving into Litchfield Hills where multiple boundaries seen (low level cloud field, anvil shadow)</a:t>
            </a:r>
          </a:p>
        </p:txBody>
      </p:sp>
    </p:spTree>
    <p:extLst>
      <p:ext uri="{BB962C8B-B14F-4D97-AF65-F5344CB8AC3E}">
        <p14:creationId xmlns:p14="http://schemas.microsoft.com/office/powerpoint/2010/main" val="37993903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152400"/>
            <a:ext cx="8229600" cy="457200"/>
          </a:xfrm>
        </p:spPr>
        <p:txBody>
          <a:bodyPr/>
          <a:lstStyle/>
          <a:p>
            <a:pPr algn="ctr" eaLnBrk="1" hangingPunct="1">
              <a:defRPr/>
            </a:pPr>
            <a:r>
              <a:rPr lang="en-US" altLang="en-US" sz="4000" dirty="0"/>
              <a:t>Surface </a:t>
            </a:r>
            <a:r>
              <a:rPr lang="en-US" altLang="en-US" sz="4000" dirty="0" smtClean="0"/>
              <a:t>15/20Z</a:t>
            </a:r>
            <a:endParaRPr lang="en-US" altLang="en-US" sz="4000" dirty="0"/>
          </a:p>
        </p:txBody>
      </p:sp>
      <p:sp>
        <p:nvSpPr>
          <p:cNvPr id="5" name="Content Placeholder 4"/>
          <p:cNvSpPr>
            <a:spLocks noGrp="1"/>
          </p:cNvSpPr>
          <p:nvPr>
            <p:ph sz="half" idx="1"/>
          </p:nvPr>
        </p:nvSpPr>
        <p:spPr/>
        <p:txBody>
          <a:bodyPr/>
          <a:lstStyle/>
          <a:p>
            <a:endParaRPr lang="en-US"/>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37" y="813033"/>
            <a:ext cx="7009962" cy="60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5"/>
          <p:cNvSpPr>
            <a:spLocks noGrp="1"/>
          </p:cNvSpPr>
          <p:nvPr>
            <p:ph sz="half" idx="2"/>
          </p:nvPr>
        </p:nvSpPr>
        <p:spPr>
          <a:xfrm>
            <a:off x="6019800" y="1219200"/>
            <a:ext cx="2667000" cy="4800600"/>
          </a:xfrm>
          <a:solidFill>
            <a:schemeClr val="accent1"/>
          </a:solidFill>
        </p:spPr>
        <p:txBody>
          <a:bodyPr/>
          <a:lstStyle/>
          <a:p>
            <a:r>
              <a:rPr lang="en-US" sz="2000" dirty="0" smtClean="0"/>
              <a:t>Tennis-ball sized hail in East Hartland</a:t>
            </a:r>
          </a:p>
          <a:p>
            <a:r>
              <a:rPr lang="en-US" sz="2000" dirty="0" smtClean="0"/>
              <a:t>1-inch hail covering ground in Granby</a:t>
            </a:r>
          </a:p>
          <a:p>
            <a:r>
              <a:rPr lang="en-US" sz="2000" dirty="0" smtClean="0"/>
              <a:t>Crops destroyed, homes damaged, </a:t>
            </a:r>
            <a:r>
              <a:rPr lang="en-US" sz="2000" dirty="0" smtClean="0"/>
              <a:t>windshields </a:t>
            </a:r>
            <a:r>
              <a:rPr lang="en-US" sz="2000" dirty="0" smtClean="0"/>
              <a:t>smashed</a:t>
            </a:r>
          </a:p>
          <a:p>
            <a:r>
              <a:rPr lang="en-US" sz="2000" dirty="0" smtClean="0"/>
              <a:t>EF-1 Tornado in </a:t>
            </a:r>
            <a:r>
              <a:rPr lang="en-US" sz="2000" dirty="0" smtClean="0"/>
              <a:t>Winsted</a:t>
            </a:r>
            <a:endParaRPr lang="en-US" sz="2000" dirty="0" smtClean="0"/>
          </a:p>
        </p:txBody>
      </p:sp>
    </p:spTree>
    <p:extLst>
      <p:ext uri="{BB962C8B-B14F-4D97-AF65-F5344CB8AC3E}">
        <p14:creationId xmlns:p14="http://schemas.microsoft.com/office/powerpoint/2010/main" val="167803089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152400"/>
            <a:ext cx="8229600" cy="457200"/>
          </a:xfrm>
        </p:spPr>
        <p:txBody>
          <a:bodyPr/>
          <a:lstStyle/>
          <a:p>
            <a:pPr algn="ctr" eaLnBrk="1" hangingPunct="1">
              <a:defRPr/>
            </a:pPr>
            <a:r>
              <a:rPr lang="en-US" altLang="en-US" sz="4000" dirty="0"/>
              <a:t>Surface </a:t>
            </a:r>
            <a:r>
              <a:rPr lang="en-US" altLang="en-US" sz="4000" dirty="0" smtClean="0"/>
              <a:t>15/20Z</a:t>
            </a:r>
            <a:endParaRPr lang="en-US" altLang="en-US" sz="4000" dirty="0"/>
          </a:p>
        </p:txBody>
      </p:sp>
      <p:sp>
        <p:nvSpPr>
          <p:cNvPr id="5" name="Content Placeholder 4"/>
          <p:cNvSpPr>
            <a:spLocks noGrp="1"/>
          </p:cNvSpPr>
          <p:nvPr>
            <p:ph sz="half" idx="1"/>
          </p:nvPr>
        </p:nvSpPr>
        <p:spPr/>
        <p:txBody>
          <a:bodyPr/>
          <a:lstStyle/>
          <a:p>
            <a:endParaRPr lang="en-US"/>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37" y="813033"/>
            <a:ext cx="7009962" cy="60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5"/>
          <p:cNvSpPr>
            <a:spLocks noGrp="1"/>
          </p:cNvSpPr>
          <p:nvPr>
            <p:ph sz="half" idx="2"/>
          </p:nvPr>
        </p:nvSpPr>
        <p:spPr>
          <a:xfrm>
            <a:off x="6279160" y="1219200"/>
            <a:ext cx="2667000" cy="4800600"/>
          </a:xfrm>
          <a:solidFill>
            <a:schemeClr val="accent1"/>
          </a:solidFill>
        </p:spPr>
        <p:txBody>
          <a:bodyPr/>
          <a:lstStyle/>
          <a:p>
            <a:r>
              <a:rPr lang="en-US" sz="1800" dirty="0" smtClean="0"/>
              <a:t>Line </a:t>
            </a:r>
            <a:r>
              <a:rPr lang="en-US" sz="1800" dirty="0" smtClean="0"/>
              <a:t>moving into Lower Hudson Valley toward southern </a:t>
            </a:r>
            <a:r>
              <a:rPr lang="en-US" sz="1800" dirty="0" smtClean="0"/>
              <a:t>CT</a:t>
            </a:r>
          </a:p>
          <a:p>
            <a:r>
              <a:rPr lang="en-US" sz="1800" dirty="0" smtClean="0"/>
              <a:t>Surge of southerly wind across southern CT</a:t>
            </a:r>
          </a:p>
          <a:p>
            <a:r>
              <a:rPr lang="en-US" sz="1800" dirty="0" smtClean="0"/>
              <a:t>Anvil shadow and sea breeze front become very important boundaries for focusing storm movement and low-level horizontal vorticity</a:t>
            </a:r>
            <a:endParaRPr lang="en-US" sz="1800" dirty="0" smtClean="0"/>
          </a:p>
        </p:txBody>
      </p:sp>
      <p:cxnSp>
        <p:nvCxnSpPr>
          <p:cNvPr id="7" name="Straight Arrow Connector 6"/>
          <p:cNvCxnSpPr/>
          <p:nvPr/>
        </p:nvCxnSpPr>
        <p:spPr bwMode="auto">
          <a:xfrm flipH="1">
            <a:off x="4191000" y="3505200"/>
            <a:ext cx="2362200" cy="3048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flipV="1">
            <a:off x="4876800" y="3124200"/>
            <a:ext cx="1676400" cy="381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3543518" y="2667000"/>
            <a:ext cx="2628682" cy="838200"/>
          </a:xfrm>
          <a:prstGeom prst="line">
            <a:avLst/>
          </a:pr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3810000" y="3505200"/>
            <a:ext cx="320290" cy="9906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742382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Columbia County NY Hail</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0" y="775831"/>
            <a:ext cx="4830242" cy="586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683489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Hartland Hail Damage</a:t>
            </a:r>
            <a:endParaRPr lang="en-US" altLang="en-US" sz="4000" dirty="0"/>
          </a:p>
        </p:txBody>
      </p:sp>
      <p:pic>
        <p:nvPicPr>
          <p:cNvPr id="819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38233" y="1065013"/>
            <a:ext cx="3948496" cy="52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2245947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Granby</a:t>
            </a:r>
            <a:endParaRPr lang="en-US" altLang="en-US" sz="4000" dirty="0"/>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5056" y="6858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1536888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46037"/>
            <a:ext cx="8229600" cy="639763"/>
          </a:xfrm>
        </p:spPr>
        <p:txBody>
          <a:bodyPr/>
          <a:lstStyle/>
          <a:p>
            <a:pPr algn="ctr" eaLnBrk="1" hangingPunct="1">
              <a:defRPr/>
            </a:pPr>
            <a:r>
              <a:rPr lang="en-US" altLang="en-US" sz="4000" dirty="0" smtClean="0"/>
              <a:t>OKX Radar 1932Z</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0294" y="738327"/>
            <a:ext cx="6884375" cy="591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4953000" y="3962400"/>
            <a:ext cx="29718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Line of intense </a:t>
            </a:r>
            <a:r>
              <a:rPr lang="en-US" sz="1600" dirty="0" smtClean="0"/>
              <a:t>cells in EML environment</a:t>
            </a:r>
          </a:p>
          <a:p>
            <a:pPr marL="285750" indent="-285750">
              <a:buFont typeface="Arial" panose="020B0604020202020204" pitchFamily="34" charset="0"/>
              <a:buChar char="•"/>
            </a:pPr>
            <a:r>
              <a:rPr lang="en-US" sz="1600" dirty="0" smtClean="0"/>
              <a:t>Mid level flow 60+ </a:t>
            </a:r>
            <a:r>
              <a:rPr lang="en-US" sz="1600" dirty="0" err="1" smtClean="0"/>
              <a:t>kt</a:t>
            </a:r>
            <a:r>
              <a:rPr lang="en-US" sz="1600" dirty="0" smtClean="0"/>
              <a:t> on leading edge</a:t>
            </a:r>
          </a:p>
          <a:p>
            <a:pPr marL="285750" indent="-285750">
              <a:buFont typeface="Arial" panose="020B0604020202020204" pitchFamily="34" charset="0"/>
              <a:buChar char="•"/>
            </a:pPr>
            <a:r>
              <a:rPr lang="en-US" sz="1600" dirty="0" smtClean="0"/>
              <a:t>Prior history of wind damage</a:t>
            </a:r>
          </a:p>
          <a:p>
            <a:pPr marL="285750" indent="-285750">
              <a:buFont typeface="Arial" panose="020B0604020202020204" pitchFamily="34" charset="0"/>
              <a:buChar char="•"/>
            </a:pPr>
            <a:r>
              <a:rPr lang="en-US" sz="1600" dirty="0" smtClean="0"/>
              <a:t>Tornadic storm in Sullivan </a:t>
            </a:r>
            <a:r>
              <a:rPr lang="en-US" sz="1600" dirty="0" smtClean="0"/>
              <a:t>County NY passing </a:t>
            </a:r>
            <a:r>
              <a:rPr lang="en-US" sz="1600" dirty="0" smtClean="0"/>
              <a:t>to </a:t>
            </a:r>
            <a:r>
              <a:rPr lang="en-US" sz="1600" dirty="0" smtClean="0"/>
              <a:t>north…for now</a:t>
            </a:r>
            <a:endParaRPr lang="en-US" sz="1600" dirty="0" smtClean="0"/>
          </a:p>
        </p:txBody>
      </p:sp>
    </p:spTree>
    <p:extLst>
      <p:ext uri="{BB962C8B-B14F-4D97-AF65-F5344CB8AC3E}">
        <p14:creationId xmlns:p14="http://schemas.microsoft.com/office/powerpoint/2010/main" val="219141094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EF1+ Tornado Days per Year</a:t>
            </a:r>
          </a:p>
        </p:txBody>
      </p:sp>
      <p:pic>
        <p:nvPicPr>
          <p:cNvPr id="10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895350"/>
            <a:ext cx="72612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Social Media Post for SVR #0003</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738327"/>
            <a:ext cx="7015163" cy="591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4657798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2400" dirty="0" smtClean="0"/>
              <a:t>Severe Weather Statement</a:t>
            </a:r>
            <a:r>
              <a:rPr lang="en-US" altLang="en-US" sz="2400" dirty="0"/>
              <a:t/>
            </a:r>
            <a:br>
              <a:rPr lang="en-US" altLang="en-US" sz="2400" dirty="0"/>
            </a:br>
            <a:r>
              <a:rPr lang="en-US" altLang="en-US" sz="2400" dirty="0" smtClean="0"/>
              <a:t>438 PM </a:t>
            </a:r>
            <a:r>
              <a:rPr lang="en-US" altLang="en-US" sz="2400" dirty="0"/>
              <a:t>EDT Tue May 15 2018</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116EFDB9-B68F-4DC2-9E0B-45E0C92172A2}"/>
              </a:ext>
            </a:extLst>
          </p:cNvPr>
          <p:cNvSpPr txBox="1"/>
          <p:nvPr/>
        </p:nvSpPr>
        <p:spPr>
          <a:xfrm>
            <a:off x="152400" y="1219200"/>
            <a:ext cx="8686800" cy="5478423"/>
          </a:xfrm>
          <a:prstGeom prst="rect">
            <a:avLst/>
          </a:prstGeom>
          <a:solidFill>
            <a:schemeClr val="tx1"/>
          </a:solidFill>
        </p:spPr>
        <p:txBody>
          <a:bodyPr>
            <a:spAutoFit/>
          </a:bodyPr>
          <a:lstStyle/>
          <a:p>
            <a:pPr>
              <a:defRPr/>
            </a:pPr>
            <a:r>
              <a:rPr lang="en-US" sz="1400" dirty="0" smtClean="0">
                <a:solidFill>
                  <a:schemeClr val="bg1">
                    <a:lumMod val="50000"/>
                  </a:schemeClr>
                </a:solidFill>
              </a:rPr>
              <a:t>At </a:t>
            </a:r>
            <a:r>
              <a:rPr lang="en-US" sz="1400" dirty="0">
                <a:solidFill>
                  <a:schemeClr val="bg1">
                    <a:lumMod val="50000"/>
                  </a:schemeClr>
                </a:solidFill>
              </a:rPr>
              <a:t>437 PM EDT, severe thunderstorms were located along a </a:t>
            </a:r>
            <a:r>
              <a:rPr lang="en-US" sz="1400" dirty="0" smtClean="0">
                <a:solidFill>
                  <a:schemeClr val="bg1">
                    <a:lumMod val="50000"/>
                  </a:schemeClr>
                </a:solidFill>
              </a:rPr>
              <a:t>line extending </a:t>
            </a:r>
            <a:r>
              <a:rPr lang="en-US" sz="1400" dirty="0">
                <a:solidFill>
                  <a:schemeClr val="bg1">
                    <a:lumMod val="50000"/>
                  </a:schemeClr>
                </a:solidFill>
              </a:rPr>
              <a:t>from Lake Carmel to near West Point to Victory Gardens </a:t>
            </a:r>
            <a:r>
              <a:rPr lang="en-US" sz="1400" dirty="0" smtClean="0">
                <a:solidFill>
                  <a:schemeClr val="bg1">
                    <a:lumMod val="50000"/>
                  </a:schemeClr>
                </a:solidFill>
              </a:rPr>
              <a:t>to Washington </a:t>
            </a:r>
            <a:r>
              <a:rPr lang="en-US" sz="1400" dirty="0">
                <a:solidFill>
                  <a:schemeClr val="bg1">
                    <a:lumMod val="50000"/>
                  </a:schemeClr>
                </a:solidFill>
              </a:rPr>
              <a:t>to near </a:t>
            </a:r>
            <a:r>
              <a:rPr lang="en-US" sz="1400" dirty="0" err="1">
                <a:solidFill>
                  <a:schemeClr val="bg1">
                    <a:lumMod val="50000"/>
                  </a:schemeClr>
                </a:solidFill>
              </a:rPr>
              <a:t>Coffeetown</a:t>
            </a:r>
            <a:r>
              <a:rPr lang="en-US" sz="1400" dirty="0">
                <a:solidFill>
                  <a:schemeClr val="bg1">
                    <a:lumMod val="50000"/>
                  </a:schemeClr>
                </a:solidFill>
              </a:rPr>
              <a:t>, moving east at 45 mph.</a:t>
            </a:r>
          </a:p>
          <a:p>
            <a:pPr>
              <a:defRPr/>
            </a:pPr>
            <a:endParaRPr lang="en-US" sz="1400" dirty="0">
              <a:solidFill>
                <a:schemeClr val="bg1">
                  <a:lumMod val="50000"/>
                </a:schemeClr>
              </a:solidFill>
            </a:endParaRPr>
          </a:p>
          <a:p>
            <a:pPr>
              <a:defRPr/>
            </a:pPr>
            <a:r>
              <a:rPr lang="en-US" sz="1400" dirty="0">
                <a:solidFill>
                  <a:schemeClr val="bg1">
                    <a:lumMod val="50000"/>
                  </a:schemeClr>
                </a:solidFill>
              </a:rPr>
              <a:t>These are very dangerous storms.</a:t>
            </a:r>
          </a:p>
          <a:p>
            <a:pPr>
              <a:defRPr/>
            </a:pPr>
            <a:endParaRPr lang="en-US" sz="1400" dirty="0">
              <a:solidFill>
                <a:schemeClr val="bg1">
                  <a:lumMod val="50000"/>
                </a:schemeClr>
              </a:solidFill>
            </a:endParaRPr>
          </a:p>
          <a:p>
            <a:pPr>
              <a:defRPr/>
            </a:pPr>
            <a:r>
              <a:rPr lang="en-US" sz="1400" dirty="0">
                <a:solidFill>
                  <a:schemeClr val="bg1">
                    <a:lumMod val="50000"/>
                  </a:schemeClr>
                </a:solidFill>
              </a:rPr>
              <a:t>HAZARD...80 mph wind gusts and penny size hail.</a:t>
            </a:r>
          </a:p>
          <a:p>
            <a:pPr>
              <a:defRPr/>
            </a:pPr>
            <a:endParaRPr lang="en-US" sz="1400" dirty="0">
              <a:solidFill>
                <a:schemeClr val="bg1">
                  <a:lumMod val="50000"/>
                </a:schemeClr>
              </a:solidFill>
            </a:endParaRPr>
          </a:p>
          <a:p>
            <a:pPr>
              <a:defRPr/>
            </a:pPr>
            <a:r>
              <a:rPr lang="en-US" sz="1400" dirty="0">
                <a:solidFill>
                  <a:schemeClr val="bg1">
                    <a:lumMod val="50000"/>
                  </a:schemeClr>
                </a:solidFill>
              </a:rPr>
              <a:t>SOURCE...The New York State </a:t>
            </a:r>
            <a:r>
              <a:rPr lang="en-US" sz="1400" dirty="0" err="1">
                <a:solidFill>
                  <a:schemeClr val="bg1">
                    <a:lumMod val="50000"/>
                  </a:schemeClr>
                </a:solidFill>
              </a:rPr>
              <a:t>Mesonet</a:t>
            </a:r>
            <a:r>
              <a:rPr lang="en-US" sz="1400" dirty="0">
                <a:solidFill>
                  <a:schemeClr val="bg1">
                    <a:lumMod val="50000"/>
                  </a:schemeClr>
                </a:solidFill>
              </a:rPr>
              <a:t> site at Beacon reported winds of </a:t>
            </a:r>
            <a:r>
              <a:rPr lang="en-US" sz="1400" dirty="0" smtClean="0">
                <a:solidFill>
                  <a:schemeClr val="bg1">
                    <a:lumMod val="50000"/>
                  </a:schemeClr>
                </a:solidFill>
              </a:rPr>
              <a:t>78 </a:t>
            </a:r>
            <a:r>
              <a:rPr lang="en-US" sz="1400" dirty="0">
                <a:solidFill>
                  <a:schemeClr val="bg1">
                    <a:lumMod val="50000"/>
                  </a:schemeClr>
                </a:solidFill>
              </a:rPr>
              <a:t>mph at 420 PM. </a:t>
            </a:r>
          </a:p>
          <a:p>
            <a:pPr>
              <a:defRPr/>
            </a:pPr>
            <a:endParaRPr lang="en-US" sz="1400" dirty="0">
              <a:solidFill>
                <a:schemeClr val="bg1">
                  <a:lumMod val="50000"/>
                </a:schemeClr>
              </a:solidFill>
            </a:endParaRPr>
          </a:p>
          <a:p>
            <a:pPr>
              <a:defRPr/>
            </a:pPr>
            <a:r>
              <a:rPr lang="en-US" sz="1400" dirty="0">
                <a:solidFill>
                  <a:schemeClr val="bg1">
                    <a:lumMod val="50000"/>
                  </a:schemeClr>
                </a:solidFill>
              </a:rPr>
              <a:t>IMPACT...Flying debris will be dangerous to those caught without </a:t>
            </a:r>
            <a:r>
              <a:rPr lang="en-US" sz="1400" dirty="0" smtClean="0">
                <a:solidFill>
                  <a:schemeClr val="bg1">
                    <a:lumMod val="50000"/>
                  </a:schemeClr>
                </a:solidFill>
              </a:rPr>
              <a:t>shelter</a:t>
            </a:r>
            <a:r>
              <a:rPr lang="en-US" sz="1400" dirty="0">
                <a:solidFill>
                  <a:schemeClr val="bg1">
                    <a:lumMod val="50000"/>
                  </a:schemeClr>
                </a:solidFill>
              </a:rPr>
              <a:t>. Mobile homes will be heavily damaged. Expect </a:t>
            </a:r>
            <a:r>
              <a:rPr lang="en-US" sz="1400" dirty="0" smtClean="0">
                <a:solidFill>
                  <a:schemeClr val="bg1">
                    <a:lumMod val="50000"/>
                  </a:schemeClr>
                </a:solidFill>
              </a:rPr>
              <a:t>considerable </a:t>
            </a:r>
            <a:r>
              <a:rPr lang="en-US" sz="1400" dirty="0">
                <a:solidFill>
                  <a:schemeClr val="bg1">
                    <a:lumMod val="50000"/>
                  </a:schemeClr>
                </a:solidFill>
              </a:rPr>
              <a:t>damage to roofs, windows, and vehicles. </a:t>
            </a:r>
            <a:r>
              <a:rPr lang="en-US" sz="1400" dirty="0" smtClean="0">
                <a:solidFill>
                  <a:schemeClr val="bg1">
                    <a:lumMod val="50000"/>
                  </a:schemeClr>
                </a:solidFill>
              </a:rPr>
              <a:t>Extensive </a:t>
            </a:r>
            <a:r>
              <a:rPr lang="en-US" sz="1400" dirty="0">
                <a:solidFill>
                  <a:schemeClr val="bg1">
                    <a:lumMod val="50000"/>
                  </a:schemeClr>
                </a:solidFill>
              </a:rPr>
              <a:t>tree damage and power outages are likely.</a:t>
            </a:r>
          </a:p>
          <a:p>
            <a:pPr>
              <a:defRPr/>
            </a:pPr>
            <a:endParaRPr lang="en-US" sz="1400" dirty="0">
              <a:solidFill>
                <a:schemeClr val="bg1">
                  <a:lumMod val="50000"/>
                </a:schemeClr>
              </a:solidFill>
            </a:endParaRPr>
          </a:p>
          <a:p>
            <a:pPr>
              <a:defRPr/>
            </a:pPr>
            <a:r>
              <a:rPr lang="en-US" sz="1400" dirty="0" smtClean="0">
                <a:solidFill>
                  <a:schemeClr val="bg1">
                    <a:lumMod val="50000"/>
                  </a:schemeClr>
                </a:solidFill>
              </a:rPr>
              <a:t>PRECAUTIONARY/PREPAREDNESS </a:t>
            </a:r>
            <a:r>
              <a:rPr lang="en-US" sz="1400" dirty="0">
                <a:solidFill>
                  <a:schemeClr val="bg1">
                    <a:lumMod val="50000"/>
                  </a:schemeClr>
                </a:solidFill>
              </a:rPr>
              <a:t>ACTIONS...</a:t>
            </a:r>
          </a:p>
          <a:p>
            <a:pPr>
              <a:defRPr/>
            </a:pPr>
            <a:endParaRPr lang="en-US" sz="1400" dirty="0">
              <a:solidFill>
                <a:schemeClr val="bg1">
                  <a:lumMod val="50000"/>
                </a:schemeClr>
              </a:solidFill>
            </a:endParaRPr>
          </a:p>
          <a:p>
            <a:pPr>
              <a:defRPr/>
            </a:pPr>
            <a:r>
              <a:rPr lang="en-US" sz="1400" dirty="0">
                <a:solidFill>
                  <a:schemeClr val="bg1">
                    <a:lumMod val="50000"/>
                  </a:schemeClr>
                </a:solidFill>
              </a:rPr>
              <a:t>This is an EXTREMELY DANGEROUS SITUATION with tornado like </a:t>
            </a:r>
            <a:r>
              <a:rPr lang="en-US" sz="1400" dirty="0" smtClean="0">
                <a:solidFill>
                  <a:schemeClr val="bg1">
                    <a:lumMod val="50000"/>
                  </a:schemeClr>
                </a:solidFill>
              </a:rPr>
              <a:t>wind speeds </a:t>
            </a:r>
            <a:r>
              <a:rPr lang="en-US" sz="1400" dirty="0">
                <a:solidFill>
                  <a:schemeClr val="bg1">
                    <a:lumMod val="50000"/>
                  </a:schemeClr>
                </a:solidFill>
              </a:rPr>
              <a:t>expected. Mobile homes and high profile vehicles </a:t>
            </a:r>
            <a:r>
              <a:rPr lang="en-US" sz="1400" dirty="0" smtClean="0">
                <a:solidFill>
                  <a:schemeClr val="bg1">
                    <a:lumMod val="50000"/>
                  </a:schemeClr>
                </a:solidFill>
              </a:rPr>
              <a:t>are especially </a:t>
            </a:r>
            <a:r>
              <a:rPr lang="en-US" sz="1400" dirty="0">
                <a:solidFill>
                  <a:schemeClr val="bg1">
                    <a:lumMod val="50000"/>
                  </a:schemeClr>
                </a:solidFill>
              </a:rPr>
              <a:t>susceptible to winds of this magnitude and may </a:t>
            </a:r>
            <a:r>
              <a:rPr lang="en-US" sz="1400" dirty="0" smtClean="0">
                <a:solidFill>
                  <a:schemeClr val="bg1">
                    <a:lumMod val="50000"/>
                  </a:schemeClr>
                </a:solidFill>
              </a:rPr>
              <a:t>be overturned</a:t>
            </a:r>
            <a:r>
              <a:rPr lang="en-US" sz="1400" dirty="0">
                <a:solidFill>
                  <a:schemeClr val="bg1">
                    <a:lumMod val="50000"/>
                  </a:schemeClr>
                </a:solidFill>
              </a:rPr>
              <a:t>. For your protection move to an interior room on </a:t>
            </a:r>
            <a:r>
              <a:rPr lang="en-US" sz="1400" dirty="0" smtClean="0">
                <a:solidFill>
                  <a:schemeClr val="bg1">
                    <a:lumMod val="50000"/>
                  </a:schemeClr>
                </a:solidFill>
              </a:rPr>
              <a:t>the lowest </a:t>
            </a:r>
            <a:r>
              <a:rPr lang="en-US" sz="1400" dirty="0">
                <a:solidFill>
                  <a:schemeClr val="bg1">
                    <a:lumMod val="50000"/>
                  </a:schemeClr>
                </a:solidFill>
              </a:rPr>
              <a:t>floor of a building. These storms have the potential to </a:t>
            </a:r>
            <a:r>
              <a:rPr lang="en-US" sz="1400" dirty="0" smtClean="0">
                <a:solidFill>
                  <a:schemeClr val="bg1">
                    <a:lumMod val="50000"/>
                  </a:schemeClr>
                </a:solidFill>
              </a:rPr>
              <a:t>cause serious </a:t>
            </a:r>
            <a:r>
              <a:rPr lang="en-US" sz="1400" dirty="0">
                <a:solidFill>
                  <a:schemeClr val="bg1">
                    <a:lumMod val="50000"/>
                  </a:schemeClr>
                </a:solidFill>
              </a:rPr>
              <a:t>injury and significant property damage.</a:t>
            </a:r>
          </a:p>
          <a:p>
            <a:pPr>
              <a:defRPr/>
            </a:pPr>
            <a:endParaRPr lang="en-US" sz="1400" dirty="0" smtClean="0">
              <a:solidFill>
                <a:schemeClr val="bg1">
                  <a:lumMod val="50000"/>
                </a:schemeClr>
              </a:solidFill>
            </a:endParaRPr>
          </a:p>
          <a:p>
            <a:pPr>
              <a:defRPr/>
            </a:pPr>
            <a:r>
              <a:rPr lang="en-US" sz="1400" dirty="0" smtClean="0">
                <a:solidFill>
                  <a:schemeClr val="bg1">
                    <a:lumMod val="50000"/>
                  </a:schemeClr>
                </a:solidFill>
              </a:rPr>
              <a:t>&amp;&amp;</a:t>
            </a:r>
          </a:p>
          <a:p>
            <a:pPr>
              <a:defRPr/>
            </a:pPr>
            <a:endParaRPr lang="en-US" sz="1400" dirty="0" smtClean="0">
              <a:solidFill>
                <a:schemeClr val="bg1">
                  <a:lumMod val="50000"/>
                </a:schemeClr>
              </a:solidFill>
            </a:endParaRPr>
          </a:p>
          <a:p>
            <a:pPr>
              <a:defRPr/>
            </a:pPr>
            <a:r>
              <a:rPr lang="en-US" sz="1400" dirty="0" smtClean="0">
                <a:solidFill>
                  <a:schemeClr val="bg1">
                    <a:lumMod val="50000"/>
                  </a:schemeClr>
                </a:solidFill>
              </a:rPr>
              <a:t>TORNADO</a:t>
            </a:r>
            <a:r>
              <a:rPr lang="en-US" sz="1400" dirty="0">
                <a:solidFill>
                  <a:schemeClr val="bg1">
                    <a:lumMod val="50000"/>
                  </a:schemeClr>
                </a:solidFill>
              </a:rPr>
              <a:t>...POSSIBLE</a:t>
            </a:r>
          </a:p>
          <a:p>
            <a:pPr>
              <a:defRPr/>
            </a:pPr>
            <a:r>
              <a:rPr lang="en-US" sz="1400" dirty="0">
                <a:solidFill>
                  <a:schemeClr val="bg1">
                    <a:lumMod val="50000"/>
                  </a:schemeClr>
                </a:solidFill>
              </a:rPr>
              <a:t>HAIL...0.75IN</a:t>
            </a:r>
          </a:p>
          <a:p>
            <a:pPr>
              <a:defRPr/>
            </a:pPr>
            <a:r>
              <a:rPr lang="en-US" sz="1400" dirty="0">
                <a:solidFill>
                  <a:schemeClr val="bg1">
                    <a:lumMod val="50000"/>
                  </a:schemeClr>
                </a:solidFill>
              </a:rPr>
              <a:t>WIND...</a:t>
            </a:r>
            <a:r>
              <a:rPr lang="en-US" sz="1400" dirty="0" smtClean="0">
                <a:solidFill>
                  <a:schemeClr val="bg1">
                    <a:lumMod val="50000"/>
                  </a:schemeClr>
                </a:solidFill>
              </a:rPr>
              <a:t>80MPH</a:t>
            </a:r>
            <a:endParaRPr lang="en-US" sz="1400" dirty="0">
              <a:solidFill>
                <a:schemeClr val="bg1">
                  <a:lumMod val="50000"/>
                </a:schemeClr>
              </a:solidFill>
            </a:endParaRPr>
          </a:p>
        </p:txBody>
      </p:sp>
    </p:spTree>
    <p:extLst>
      <p:ext uri="{BB962C8B-B14F-4D97-AF65-F5344CB8AC3E}">
        <p14:creationId xmlns:p14="http://schemas.microsoft.com/office/powerpoint/2010/main" val="47318675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Social Media Post for SVR #0004</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738327"/>
            <a:ext cx="7015162" cy="591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2471290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46037"/>
            <a:ext cx="8229600" cy="639763"/>
          </a:xfrm>
        </p:spPr>
        <p:txBody>
          <a:bodyPr/>
          <a:lstStyle/>
          <a:p>
            <a:pPr algn="ctr" eaLnBrk="1" hangingPunct="1">
              <a:defRPr/>
            </a:pPr>
            <a:r>
              <a:rPr lang="en-US" sz="4000" dirty="0"/>
              <a:t>New Fairfield-Brookfield </a:t>
            </a:r>
            <a:r>
              <a:rPr lang="en-US" sz="4000" dirty="0" err="1" smtClean="0"/>
              <a:t>Macroburst</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0294" y="738327"/>
            <a:ext cx="6884374" cy="591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4953000" y="3962400"/>
            <a:ext cx="29718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TOR #0002 also issued given large rotating hook/inflow notch</a:t>
            </a:r>
          </a:p>
          <a:p>
            <a:pPr marL="285750" indent="-285750">
              <a:buFont typeface="Arial" panose="020B0604020202020204" pitchFamily="34" charset="0"/>
              <a:buChar char="•"/>
            </a:pPr>
            <a:r>
              <a:rPr lang="en-US" dirty="0" smtClean="0"/>
              <a:t>0.5-degree Base Velocity inbound wind maximum:</a:t>
            </a:r>
            <a:br>
              <a:rPr lang="en-US" dirty="0" smtClean="0"/>
            </a:br>
            <a:r>
              <a:rPr lang="en-US" dirty="0" smtClean="0"/>
              <a:t>94.1 </a:t>
            </a:r>
            <a:r>
              <a:rPr lang="en-US" dirty="0" err="1" smtClean="0"/>
              <a:t>kt</a:t>
            </a:r>
            <a:r>
              <a:rPr lang="en-US" dirty="0" smtClean="0"/>
              <a:t> == 108 mph!!</a:t>
            </a:r>
          </a:p>
          <a:p>
            <a:pPr marL="285750" indent="-285750">
              <a:buFont typeface="Arial" panose="020B0604020202020204" pitchFamily="34" charset="0"/>
              <a:buChar char="•"/>
            </a:pPr>
            <a:r>
              <a:rPr lang="en-US" dirty="0" smtClean="0"/>
              <a:t>Concentrated damage path 9 miles long/3 miles wide</a:t>
            </a:r>
          </a:p>
        </p:txBody>
      </p:sp>
      <p:cxnSp>
        <p:nvCxnSpPr>
          <p:cNvPr id="5" name="Straight Arrow Connector 4"/>
          <p:cNvCxnSpPr/>
          <p:nvPr/>
        </p:nvCxnSpPr>
        <p:spPr bwMode="auto">
          <a:xfrm flipH="1" flipV="1">
            <a:off x="2362200" y="4953000"/>
            <a:ext cx="2819400" cy="6096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flipV="1">
            <a:off x="2667000" y="2209800"/>
            <a:ext cx="2667000" cy="19812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flipV="1">
            <a:off x="5867400" y="2362200"/>
            <a:ext cx="152400" cy="16764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3211968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46037"/>
            <a:ext cx="8229600" cy="639763"/>
          </a:xfrm>
        </p:spPr>
        <p:txBody>
          <a:bodyPr/>
          <a:lstStyle/>
          <a:p>
            <a:pPr algn="ctr" eaLnBrk="1" hangingPunct="1">
              <a:defRPr/>
            </a:pPr>
            <a:r>
              <a:rPr lang="en-US" sz="4000" dirty="0" smtClean="0"/>
              <a:t>OKX Radar 2053Z</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0294" y="738327"/>
            <a:ext cx="6884374" cy="591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4953000" y="3962400"/>
            <a:ext cx="297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Persistent strong mesocyclone</a:t>
            </a:r>
          </a:p>
          <a:p>
            <a:pPr marL="285750" indent="-285750">
              <a:buFont typeface="Arial" panose="020B0604020202020204" pitchFamily="34" charset="0"/>
              <a:buChar char="•"/>
            </a:pPr>
            <a:r>
              <a:rPr lang="en-US" dirty="0" smtClean="0"/>
              <a:t>Inflow notch</a:t>
            </a:r>
          </a:p>
          <a:p>
            <a:pPr marL="285750" indent="-285750">
              <a:buFont typeface="Arial" panose="020B0604020202020204" pitchFamily="34" charset="0"/>
              <a:buChar char="•"/>
            </a:pPr>
            <a:r>
              <a:rPr lang="en-US" dirty="0" smtClean="0"/>
              <a:t>Leading appendage</a:t>
            </a:r>
          </a:p>
        </p:txBody>
      </p:sp>
      <p:cxnSp>
        <p:nvCxnSpPr>
          <p:cNvPr id="10" name="Straight Arrow Connector 9"/>
          <p:cNvCxnSpPr/>
          <p:nvPr/>
        </p:nvCxnSpPr>
        <p:spPr bwMode="auto">
          <a:xfrm flipH="1" flipV="1">
            <a:off x="3124200" y="2838733"/>
            <a:ext cx="1905000" cy="1352267"/>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V="1">
            <a:off x="6438900" y="3018853"/>
            <a:ext cx="0" cy="8382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86488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228600"/>
            <a:ext cx="8229600" cy="639763"/>
          </a:xfrm>
        </p:spPr>
        <p:txBody>
          <a:bodyPr/>
          <a:lstStyle/>
          <a:p>
            <a:pPr algn="ctr" eaLnBrk="1" hangingPunct="1">
              <a:defRPr/>
            </a:pPr>
            <a:r>
              <a:rPr lang="en-US" sz="3200" dirty="0" smtClean="0"/>
              <a:t>View from the East</a:t>
            </a:r>
            <a:br>
              <a:rPr lang="en-US" sz="3200" dirty="0" smtClean="0"/>
            </a:br>
            <a:r>
              <a:rPr lang="en-US" sz="3200" dirty="0" smtClean="0"/>
              <a:t> at Sleeping Giant State Park</a:t>
            </a:r>
            <a:endParaRPr lang="en-US" altLang="en-US" sz="32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599" y="2057400"/>
            <a:ext cx="883345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1901162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Social Media Post for TOR #0003</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738327"/>
            <a:ext cx="7015162" cy="591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765517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46037"/>
            <a:ext cx="8229600" cy="639763"/>
          </a:xfrm>
        </p:spPr>
        <p:txBody>
          <a:bodyPr/>
          <a:lstStyle/>
          <a:p>
            <a:pPr algn="ctr" eaLnBrk="1" hangingPunct="1">
              <a:defRPr/>
            </a:pPr>
            <a:r>
              <a:rPr lang="en-US" altLang="en-US" sz="4000" dirty="0" smtClean="0"/>
              <a:t>OKX Radar 2057-2112Z</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54" y="685800"/>
            <a:ext cx="6884374" cy="591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6074454" y="4505235"/>
            <a:ext cx="2667000" cy="2031325"/>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dirty="0" smtClean="0">
                <a:solidFill>
                  <a:schemeClr val="bg1"/>
                </a:solidFill>
              </a:rPr>
              <a:t>Tornadic Debris Signature (TDS) as indicated by low Dual-Pol Correlation Coefficient (CC) co-located with circulation</a:t>
            </a:r>
          </a:p>
        </p:txBody>
      </p:sp>
      <p:cxnSp>
        <p:nvCxnSpPr>
          <p:cNvPr id="10" name="Straight Arrow Connector 9"/>
          <p:cNvCxnSpPr/>
          <p:nvPr/>
        </p:nvCxnSpPr>
        <p:spPr bwMode="auto">
          <a:xfrm flipH="1">
            <a:off x="4495800" y="5105400"/>
            <a:ext cx="1524000" cy="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flipV="1">
            <a:off x="4572000" y="2286000"/>
            <a:ext cx="1752600" cy="2219235"/>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92629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292100"/>
            <a:ext cx="8229600" cy="546100"/>
          </a:xfrm>
        </p:spPr>
        <p:txBody>
          <a:bodyPr/>
          <a:lstStyle/>
          <a:p>
            <a:pPr algn="ctr" eaLnBrk="1" hangingPunct="1">
              <a:defRPr/>
            </a:pPr>
            <a:r>
              <a:rPr lang="en-US" altLang="en-US" sz="4000" dirty="0" smtClean="0"/>
              <a:t>OKX Radar 2057-2112Z</a:t>
            </a:r>
            <a:endParaRPr lang="en-US" altLang="en-US" sz="4000" dirty="0"/>
          </a:p>
        </p:txBody>
      </p:sp>
      <p:pic>
        <p:nvPicPr>
          <p:cNvPr id="4" name="CC_Larg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685800" y="914400"/>
            <a:ext cx="7620000" cy="5715000"/>
          </a:xfrm>
          <a:prstGeom prst="rect">
            <a:avLst/>
          </a:prstGeom>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9792109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292100"/>
            <a:ext cx="8229600" cy="546100"/>
          </a:xfrm>
        </p:spPr>
        <p:txBody>
          <a:bodyPr/>
          <a:lstStyle/>
          <a:p>
            <a:pPr algn="ctr" eaLnBrk="1" hangingPunct="1">
              <a:defRPr/>
            </a:pPr>
            <a:endParaRPr lang="en-US" altLang="en-US" sz="4000" dirty="0"/>
          </a:p>
        </p:txBody>
      </p:sp>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Z4JoQyQn2Ec"/>
          <p:cNvPicPr>
            <a:picLocks noGrp="1" noRot="1" noChangeAspect="1"/>
          </p:cNvPicPr>
          <p:nvPr>
            <p:ph idx="1"/>
            <a:videoFile r:link="rId1"/>
          </p:nvPr>
        </p:nvPicPr>
        <p:blipFill>
          <a:blip r:embed="rId4"/>
          <a:stretch>
            <a:fillRect/>
          </a:stretch>
        </p:blipFill>
        <p:spPr>
          <a:xfrm>
            <a:off x="321733" y="264137"/>
            <a:ext cx="8606690" cy="4841263"/>
          </a:xfrm>
          <a:prstGeom prst="rect">
            <a:avLst/>
          </a:prstGeom>
        </p:spPr>
      </p:pic>
    </p:spTree>
    <p:extLst>
      <p:ext uri="{BB962C8B-B14F-4D97-AF65-F5344CB8AC3E}">
        <p14:creationId xmlns:p14="http://schemas.microsoft.com/office/powerpoint/2010/main" val="119353472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&gt;64-kt Wind Days per Year</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895350"/>
            <a:ext cx="72612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3"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9436266" y="5977340"/>
            <a:ext cx="6747672" cy="4961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26" name="Rectangle 25"/>
          <p:cNvSpPr/>
          <p:nvPr/>
        </p:nvSpPr>
        <p:spPr>
          <a:xfrm>
            <a:off x="9435330" y="2596991"/>
            <a:ext cx="6748608" cy="33263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24" name="Rectangle 23"/>
          <p:cNvSpPr/>
          <p:nvPr/>
        </p:nvSpPr>
        <p:spPr>
          <a:xfrm>
            <a:off x="9443179" y="1094452"/>
            <a:ext cx="6740758" cy="26665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7" name="Rectangle 6"/>
          <p:cNvSpPr/>
          <p:nvPr/>
        </p:nvSpPr>
        <p:spPr>
          <a:xfrm>
            <a:off x="1143001" y="103897"/>
            <a:ext cx="6858000" cy="8794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1143001" y="117397"/>
            <a:ext cx="6857999" cy="545406"/>
          </a:xfrm>
          <a:prstGeom prst="rect">
            <a:avLst/>
          </a:prstGeom>
          <a:noFill/>
        </p:spPr>
        <p:txBody>
          <a:bodyPr wrap="square" rtlCol="0">
            <a:spAutoFit/>
          </a:bodyPr>
          <a:lstStyle/>
          <a:p>
            <a:pPr algn="ctr"/>
            <a:r>
              <a:rPr lang="en-US" sz="2944" b="1" dirty="0">
                <a:solidFill>
                  <a:srgbClr val="FFFF00"/>
                </a:solidFill>
                <a:latin typeface="Segoe UI Semibold" panose="020B0702040204020203" pitchFamily="34" charset="0"/>
                <a:ea typeface="Gulim" panose="020B0600000101010101" pitchFamily="34" charset="-127"/>
                <a:cs typeface="Kartika" panose="02020503030404060203" pitchFamily="18" charset="0"/>
              </a:rPr>
              <a:t>NEW HAVEN COUNTY, CT TORNADOES</a:t>
            </a:r>
          </a:p>
        </p:txBody>
      </p:sp>
      <p:pic>
        <p:nvPicPr>
          <p:cNvPr id="30" name="Picture 29"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387" y="6506373"/>
            <a:ext cx="317624" cy="314621"/>
          </a:xfrm>
          <a:prstGeom prst="rect">
            <a:avLst/>
          </a:prstGeom>
          <a:noFill/>
        </p:spPr>
      </p:pic>
      <p:sp>
        <p:nvSpPr>
          <p:cNvPr id="31" name="TextBox 21"/>
          <p:cNvSpPr txBox="1"/>
          <p:nvPr/>
        </p:nvSpPr>
        <p:spPr>
          <a:xfrm>
            <a:off x="3056995" y="6560676"/>
            <a:ext cx="3044537" cy="480773"/>
          </a:xfrm>
          <a:prstGeom prst="rect">
            <a:avLst/>
          </a:prstGeom>
          <a:noFill/>
        </p:spPr>
        <p:txBody>
          <a:bodyPr wrap="square" rtlCol="0">
            <a:spAutoFit/>
          </a:bodyPr>
          <a:lstStyle>
            <a:defPPr>
              <a:defRPr lang="en-US"/>
            </a:defPPr>
            <a:lvl1pPr marL="0" algn="l" defTabSz="1118128" rtl="0" eaLnBrk="1" latinLnBrk="0" hangingPunct="1">
              <a:defRPr sz="2200" kern="1200">
                <a:solidFill>
                  <a:schemeClr val="tx1"/>
                </a:solidFill>
                <a:latin typeface="+mn-lt"/>
                <a:ea typeface="+mn-ea"/>
                <a:cs typeface="+mn-cs"/>
              </a:defRPr>
            </a:lvl1pPr>
            <a:lvl2pPr marL="559064" algn="l" defTabSz="1118128" rtl="0" eaLnBrk="1" latinLnBrk="0" hangingPunct="1">
              <a:defRPr sz="2200" kern="1200">
                <a:solidFill>
                  <a:schemeClr val="tx1"/>
                </a:solidFill>
                <a:latin typeface="+mn-lt"/>
                <a:ea typeface="+mn-ea"/>
                <a:cs typeface="+mn-cs"/>
              </a:defRPr>
            </a:lvl2pPr>
            <a:lvl3pPr marL="1118128" algn="l" defTabSz="1118128" rtl="0" eaLnBrk="1" latinLnBrk="0" hangingPunct="1">
              <a:defRPr sz="2200" kern="1200">
                <a:solidFill>
                  <a:schemeClr val="tx1"/>
                </a:solidFill>
                <a:latin typeface="+mn-lt"/>
                <a:ea typeface="+mn-ea"/>
                <a:cs typeface="+mn-cs"/>
              </a:defRPr>
            </a:lvl3pPr>
            <a:lvl4pPr marL="1677192" algn="l" defTabSz="1118128" rtl="0" eaLnBrk="1" latinLnBrk="0" hangingPunct="1">
              <a:defRPr sz="2200" kern="1200">
                <a:solidFill>
                  <a:schemeClr val="tx1"/>
                </a:solidFill>
                <a:latin typeface="+mn-lt"/>
                <a:ea typeface="+mn-ea"/>
                <a:cs typeface="+mn-cs"/>
              </a:defRPr>
            </a:lvl4pPr>
            <a:lvl5pPr marL="2236257" algn="l" defTabSz="1118128" rtl="0" eaLnBrk="1" latinLnBrk="0" hangingPunct="1">
              <a:defRPr sz="2200" kern="1200">
                <a:solidFill>
                  <a:schemeClr val="tx1"/>
                </a:solidFill>
                <a:latin typeface="+mn-lt"/>
                <a:ea typeface="+mn-ea"/>
                <a:cs typeface="+mn-cs"/>
              </a:defRPr>
            </a:lvl5pPr>
            <a:lvl6pPr marL="2795321" algn="l" defTabSz="1118128" rtl="0" eaLnBrk="1" latinLnBrk="0" hangingPunct="1">
              <a:defRPr sz="2200" kern="1200">
                <a:solidFill>
                  <a:schemeClr val="tx1"/>
                </a:solidFill>
                <a:latin typeface="+mn-lt"/>
                <a:ea typeface="+mn-ea"/>
                <a:cs typeface="+mn-cs"/>
              </a:defRPr>
            </a:lvl6pPr>
            <a:lvl7pPr marL="3354385" algn="l" defTabSz="1118128" rtl="0" eaLnBrk="1" latinLnBrk="0" hangingPunct="1">
              <a:defRPr sz="2200" kern="1200">
                <a:solidFill>
                  <a:schemeClr val="tx1"/>
                </a:solidFill>
                <a:latin typeface="+mn-lt"/>
                <a:ea typeface="+mn-ea"/>
                <a:cs typeface="+mn-cs"/>
              </a:defRPr>
            </a:lvl7pPr>
            <a:lvl8pPr marL="3913449" algn="l" defTabSz="1118128" rtl="0" eaLnBrk="1" latinLnBrk="0" hangingPunct="1">
              <a:defRPr sz="2200" kern="1200">
                <a:solidFill>
                  <a:schemeClr val="tx1"/>
                </a:solidFill>
                <a:latin typeface="+mn-lt"/>
                <a:ea typeface="+mn-ea"/>
                <a:cs typeface="+mn-cs"/>
              </a:defRPr>
            </a:lvl8pPr>
            <a:lvl9pPr marL="4472513" algn="l" defTabSz="1118128" rtl="0" eaLnBrk="1" latinLnBrk="0" hangingPunct="1">
              <a:defRPr sz="2200" kern="1200">
                <a:solidFill>
                  <a:schemeClr val="tx1"/>
                </a:solidFill>
                <a:latin typeface="+mn-lt"/>
                <a:ea typeface="+mn-ea"/>
                <a:cs typeface="+mn-cs"/>
              </a:defRPr>
            </a:lvl9pPr>
          </a:lstStyle>
          <a:p>
            <a:pPr algn="ctr"/>
            <a:r>
              <a:rPr lang="en-US" sz="1262" b="1" dirty="0">
                <a:solidFill>
                  <a:prstClr val="black"/>
                </a:solidFill>
              </a:rPr>
              <a:t>WEATHER.GOV/NYC | @NWSNEWYORKNY</a:t>
            </a:r>
          </a:p>
        </p:txBody>
      </p:sp>
      <p:pic>
        <p:nvPicPr>
          <p:cNvPr id="36" name="Picture 35" descr="http://2.bp.blogspot.com/-oJqr5hrhjqs/UJErtiO_46I/AAAAAAAAGNY/nE7dNgCrdOo/s1600/NW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8990" y="6532808"/>
            <a:ext cx="317624" cy="314621"/>
          </a:xfrm>
          <a:prstGeom prst="rect">
            <a:avLst/>
          </a:prstGeom>
          <a:noFill/>
        </p:spPr>
      </p:pic>
      <p:sp>
        <p:nvSpPr>
          <p:cNvPr id="22" name="TextBox 21"/>
          <p:cNvSpPr txBox="1"/>
          <p:nvPr/>
        </p:nvSpPr>
        <p:spPr>
          <a:xfrm>
            <a:off x="9667558" y="5084801"/>
            <a:ext cx="6623206" cy="308098"/>
          </a:xfrm>
          <a:prstGeom prst="rect">
            <a:avLst/>
          </a:prstGeom>
          <a:noFill/>
        </p:spPr>
        <p:txBody>
          <a:bodyPr wrap="square" rtlCol="0">
            <a:spAutoFit/>
          </a:bodyPr>
          <a:lstStyle/>
          <a:p>
            <a:r>
              <a:rPr lang="en-US" sz="1402" b="1" u="sng" dirty="0">
                <a:solidFill>
                  <a:prstClr val="black"/>
                </a:solidFill>
                <a:latin typeface="Segoe UI Semibold" panose="020B0702040204020203" pitchFamily="34" charset="0"/>
              </a:rPr>
              <a:t>HOW:</a:t>
            </a:r>
            <a:r>
              <a:rPr lang="en-US" sz="1402" b="1" dirty="0">
                <a:solidFill>
                  <a:prstClr val="black"/>
                </a:solidFill>
                <a:latin typeface="Segoe UI Semibold" panose="020B0702040204020203" pitchFamily="34" charset="0"/>
              </a:rPr>
              <a:t> </a:t>
            </a:r>
          </a:p>
        </p:txBody>
      </p:sp>
      <p:sp>
        <p:nvSpPr>
          <p:cNvPr id="35" name="Rectangle 34"/>
          <p:cNvSpPr/>
          <p:nvPr/>
        </p:nvSpPr>
        <p:spPr>
          <a:xfrm>
            <a:off x="1233497" y="4123369"/>
            <a:ext cx="3257943" cy="23053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25" name="TextBox 24"/>
          <p:cNvSpPr txBox="1"/>
          <p:nvPr/>
        </p:nvSpPr>
        <p:spPr>
          <a:xfrm>
            <a:off x="1143000" y="605250"/>
            <a:ext cx="6857999" cy="394403"/>
          </a:xfrm>
          <a:prstGeom prst="rect">
            <a:avLst/>
          </a:prstGeom>
          <a:noFill/>
        </p:spPr>
        <p:txBody>
          <a:bodyPr wrap="square" rtlCol="0">
            <a:spAutoFit/>
          </a:bodyPr>
          <a:lstStyle/>
          <a:p>
            <a:pPr algn="ctr"/>
            <a:r>
              <a:rPr lang="en-US" sz="1963" b="1" dirty="0">
                <a:solidFill>
                  <a:srgbClr val="FFFF00"/>
                </a:solidFill>
                <a:latin typeface="Segoe UI Semibold" panose="020B0702040204020203" pitchFamily="34" charset="0"/>
                <a:ea typeface="Gulim" panose="020B0600000101010101" pitchFamily="34" charset="-127"/>
                <a:cs typeface="Kartika" panose="02020503030404060203" pitchFamily="18" charset="0"/>
              </a:rPr>
              <a:t>May 15, 2018</a:t>
            </a:r>
          </a:p>
        </p:txBody>
      </p:sp>
      <p:sp>
        <p:nvSpPr>
          <p:cNvPr id="4" name="Oval 3"/>
          <p:cNvSpPr/>
          <p:nvPr/>
        </p:nvSpPr>
        <p:spPr>
          <a:xfrm>
            <a:off x="-2203449" y="2360742"/>
            <a:ext cx="461483" cy="41952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853498" y="7007667"/>
            <a:ext cx="6748606" cy="111278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33" name="Rectangle 32"/>
          <p:cNvSpPr/>
          <p:nvPr/>
        </p:nvSpPr>
        <p:spPr>
          <a:xfrm>
            <a:off x="4668255" y="4123369"/>
            <a:ext cx="3231439" cy="230531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18128" rtl="0" eaLnBrk="1" latinLnBrk="0" hangingPunct="1">
              <a:defRPr sz="2200" kern="1200">
                <a:solidFill>
                  <a:schemeClr val="lt1"/>
                </a:solidFill>
                <a:latin typeface="+mn-lt"/>
                <a:ea typeface="+mn-ea"/>
                <a:cs typeface="+mn-cs"/>
              </a:defRPr>
            </a:lvl1pPr>
            <a:lvl2pPr marL="559064" algn="l" defTabSz="1118128" rtl="0" eaLnBrk="1" latinLnBrk="0" hangingPunct="1">
              <a:defRPr sz="2200" kern="1200">
                <a:solidFill>
                  <a:schemeClr val="lt1"/>
                </a:solidFill>
                <a:latin typeface="+mn-lt"/>
                <a:ea typeface="+mn-ea"/>
                <a:cs typeface="+mn-cs"/>
              </a:defRPr>
            </a:lvl2pPr>
            <a:lvl3pPr marL="1118128" algn="l" defTabSz="1118128" rtl="0" eaLnBrk="1" latinLnBrk="0" hangingPunct="1">
              <a:defRPr sz="2200" kern="1200">
                <a:solidFill>
                  <a:schemeClr val="lt1"/>
                </a:solidFill>
                <a:latin typeface="+mn-lt"/>
                <a:ea typeface="+mn-ea"/>
                <a:cs typeface="+mn-cs"/>
              </a:defRPr>
            </a:lvl3pPr>
            <a:lvl4pPr marL="1677192" algn="l" defTabSz="1118128" rtl="0" eaLnBrk="1" latinLnBrk="0" hangingPunct="1">
              <a:defRPr sz="2200" kern="1200">
                <a:solidFill>
                  <a:schemeClr val="lt1"/>
                </a:solidFill>
                <a:latin typeface="+mn-lt"/>
                <a:ea typeface="+mn-ea"/>
                <a:cs typeface="+mn-cs"/>
              </a:defRPr>
            </a:lvl4pPr>
            <a:lvl5pPr marL="2236257" algn="l" defTabSz="1118128" rtl="0" eaLnBrk="1" latinLnBrk="0" hangingPunct="1">
              <a:defRPr sz="2200" kern="1200">
                <a:solidFill>
                  <a:schemeClr val="lt1"/>
                </a:solidFill>
                <a:latin typeface="+mn-lt"/>
                <a:ea typeface="+mn-ea"/>
                <a:cs typeface="+mn-cs"/>
              </a:defRPr>
            </a:lvl5pPr>
            <a:lvl6pPr marL="2795321" algn="l" defTabSz="1118128" rtl="0" eaLnBrk="1" latinLnBrk="0" hangingPunct="1">
              <a:defRPr sz="2200" kern="1200">
                <a:solidFill>
                  <a:schemeClr val="lt1"/>
                </a:solidFill>
                <a:latin typeface="+mn-lt"/>
                <a:ea typeface="+mn-ea"/>
                <a:cs typeface="+mn-cs"/>
              </a:defRPr>
            </a:lvl6pPr>
            <a:lvl7pPr marL="3354385" algn="l" defTabSz="1118128" rtl="0" eaLnBrk="1" latinLnBrk="0" hangingPunct="1">
              <a:defRPr sz="2200" kern="1200">
                <a:solidFill>
                  <a:schemeClr val="lt1"/>
                </a:solidFill>
                <a:latin typeface="+mn-lt"/>
                <a:ea typeface="+mn-ea"/>
                <a:cs typeface="+mn-cs"/>
              </a:defRPr>
            </a:lvl7pPr>
            <a:lvl8pPr marL="3913449" algn="l" defTabSz="1118128" rtl="0" eaLnBrk="1" latinLnBrk="0" hangingPunct="1">
              <a:defRPr sz="2200" kern="1200">
                <a:solidFill>
                  <a:schemeClr val="lt1"/>
                </a:solidFill>
                <a:latin typeface="+mn-lt"/>
                <a:ea typeface="+mn-ea"/>
                <a:cs typeface="+mn-cs"/>
              </a:defRPr>
            </a:lvl8pPr>
            <a:lvl9pPr marL="4472513" algn="l" defTabSz="1118128" rtl="0" eaLnBrk="1" latinLnBrk="0" hangingPunct="1">
              <a:defRPr sz="2200" kern="1200">
                <a:solidFill>
                  <a:schemeClr val="lt1"/>
                </a:solidFill>
                <a:latin typeface="+mn-lt"/>
                <a:ea typeface="+mn-ea"/>
                <a:cs typeface="+mn-cs"/>
              </a:defRPr>
            </a:lvl9pPr>
          </a:lstStyle>
          <a:p>
            <a:pPr algn="ctr"/>
            <a:endParaRPr lang="en-US" sz="1542">
              <a:solidFill>
                <a:prstClr val="white"/>
              </a:solidFill>
            </a:endParaRPr>
          </a:p>
        </p:txBody>
      </p:sp>
      <p:sp>
        <p:nvSpPr>
          <p:cNvPr id="34" name="TextBox 33"/>
          <p:cNvSpPr txBox="1"/>
          <p:nvPr/>
        </p:nvSpPr>
        <p:spPr>
          <a:xfrm>
            <a:off x="1276488" y="4123369"/>
            <a:ext cx="3135273" cy="351186"/>
          </a:xfrm>
          <a:prstGeom prst="rect">
            <a:avLst/>
          </a:prstGeom>
          <a:noFill/>
        </p:spPr>
        <p:txBody>
          <a:bodyPr wrap="square" rtlCol="0">
            <a:spAutoFit/>
          </a:bodyPr>
          <a:lstStyle/>
          <a:p>
            <a:pPr algn="ctr"/>
            <a:r>
              <a:rPr lang="en-US" sz="1682" b="1" dirty="0">
                <a:solidFill>
                  <a:prstClr val="black"/>
                </a:solidFill>
                <a:latin typeface="Segoe UI Semibold" panose="020B0702040204020203" pitchFamily="34" charset="0"/>
              </a:rPr>
              <a:t>Southbury-Oxford, CT</a:t>
            </a:r>
          </a:p>
        </p:txBody>
      </p:sp>
      <p:sp>
        <p:nvSpPr>
          <p:cNvPr id="39" name="TextBox 38"/>
          <p:cNvSpPr txBox="1"/>
          <p:nvPr/>
        </p:nvSpPr>
        <p:spPr>
          <a:xfrm>
            <a:off x="1285861" y="4443846"/>
            <a:ext cx="3135273" cy="2034211"/>
          </a:xfrm>
          <a:prstGeom prst="rect">
            <a:avLst/>
          </a:prstGeom>
          <a:noFill/>
        </p:spPr>
        <p:txBody>
          <a:bodyPr wrap="square" rtlCol="0">
            <a:spAutoFit/>
          </a:bodyPr>
          <a:lstStyle/>
          <a:p>
            <a:r>
              <a:rPr lang="en-US" sz="1402" b="1" dirty="0">
                <a:solidFill>
                  <a:prstClr val="black"/>
                </a:solidFill>
                <a:latin typeface="Segoe UI Semibold" panose="020B0702040204020203" pitchFamily="34" charset="0"/>
              </a:rPr>
              <a:t>Rating: EF1</a:t>
            </a:r>
          </a:p>
          <a:p>
            <a:r>
              <a:rPr lang="en-US" sz="1402" b="1" dirty="0">
                <a:solidFill>
                  <a:prstClr val="black"/>
                </a:solidFill>
                <a:latin typeface="Segoe UI Semibold" panose="020B0702040204020203" pitchFamily="34" charset="0"/>
              </a:rPr>
              <a:t>Estimated Peak Winds: 100 mph</a:t>
            </a:r>
          </a:p>
          <a:p>
            <a:r>
              <a:rPr lang="en-US" sz="1402" b="1" dirty="0">
                <a:solidFill>
                  <a:prstClr val="black"/>
                </a:solidFill>
                <a:latin typeface="Segoe UI Semibold" panose="020B0702040204020203" pitchFamily="34" charset="0"/>
              </a:rPr>
              <a:t>Path Length: 4.5 miles</a:t>
            </a:r>
          </a:p>
          <a:p>
            <a:r>
              <a:rPr lang="en-US" sz="1402" b="1" dirty="0">
                <a:solidFill>
                  <a:prstClr val="black"/>
                </a:solidFill>
                <a:latin typeface="Segoe UI Semibold" panose="020B0702040204020203" pitchFamily="34" charset="0"/>
              </a:rPr>
              <a:t>Path Width: 400 yards</a:t>
            </a:r>
          </a:p>
          <a:p>
            <a:r>
              <a:rPr lang="en-US" sz="1402" b="1" dirty="0">
                <a:solidFill>
                  <a:prstClr val="black"/>
                </a:solidFill>
                <a:latin typeface="Segoe UI Semibold" panose="020B0702040204020203" pitchFamily="34" charset="0"/>
              </a:rPr>
              <a:t>Start Time: 4:53pm EDT</a:t>
            </a:r>
          </a:p>
          <a:p>
            <a:r>
              <a:rPr lang="en-US" sz="1402" b="1" dirty="0">
                <a:solidFill>
                  <a:prstClr val="black"/>
                </a:solidFill>
                <a:latin typeface="Segoe UI Semibold" panose="020B0702040204020203" pitchFamily="34" charset="0"/>
              </a:rPr>
              <a:t>Location: Moved SE from Route 67 &amp; Burma Road in Southbury before lifting after damaging the roof of the Great Oak School in Oxford.</a:t>
            </a:r>
          </a:p>
        </p:txBody>
      </p:sp>
      <p:sp>
        <p:nvSpPr>
          <p:cNvPr id="40" name="TextBox 39"/>
          <p:cNvSpPr txBox="1"/>
          <p:nvPr/>
        </p:nvSpPr>
        <p:spPr>
          <a:xfrm>
            <a:off x="4716337" y="4123369"/>
            <a:ext cx="3135273" cy="351186"/>
          </a:xfrm>
          <a:prstGeom prst="rect">
            <a:avLst/>
          </a:prstGeom>
          <a:noFill/>
        </p:spPr>
        <p:txBody>
          <a:bodyPr wrap="square" rtlCol="0">
            <a:spAutoFit/>
          </a:bodyPr>
          <a:lstStyle/>
          <a:p>
            <a:pPr algn="ctr"/>
            <a:r>
              <a:rPr lang="en-US" sz="1682" b="1" dirty="0">
                <a:solidFill>
                  <a:prstClr val="black"/>
                </a:solidFill>
                <a:latin typeface="Segoe UI Semibold" panose="020B0702040204020203" pitchFamily="34" charset="0"/>
              </a:rPr>
              <a:t>Beacon Falls-Hamden, CT</a:t>
            </a:r>
          </a:p>
        </p:txBody>
      </p:sp>
      <p:sp>
        <p:nvSpPr>
          <p:cNvPr id="41" name="TextBox 40"/>
          <p:cNvSpPr txBox="1"/>
          <p:nvPr/>
        </p:nvSpPr>
        <p:spPr>
          <a:xfrm>
            <a:off x="4704449" y="4441821"/>
            <a:ext cx="3135273" cy="1818447"/>
          </a:xfrm>
          <a:prstGeom prst="rect">
            <a:avLst/>
          </a:prstGeom>
          <a:noFill/>
        </p:spPr>
        <p:txBody>
          <a:bodyPr wrap="square" rtlCol="0">
            <a:spAutoFit/>
          </a:bodyPr>
          <a:lstStyle/>
          <a:p>
            <a:r>
              <a:rPr lang="en-US" sz="1402" b="1" dirty="0">
                <a:solidFill>
                  <a:prstClr val="black"/>
                </a:solidFill>
                <a:latin typeface="Segoe UI Semibold" panose="020B0702040204020203" pitchFamily="34" charset="0"/>
              </a:rPr>
              <a:t>Rating: EF1</a:t>
            </a:r>
          </a:p>
          <a:p>
            <a:r>
              <a:rPr lang="en-US" sz="1402" b="1" dirty="0">
                <a:solidFill>
                  <a:prstClr val="black"/>
                </a:solidFill>
                <a:latin typeface="Segoe UI Semibold" panose="020B0702040204020203" pitchFamily="34" charset="0"/>
              </a:rPr>
              <a:t>Estimated Peak Winds: 110 mph</a:t>
            </a:r>
          </a:p>
          <a:p>
            <a:r>
              <a:rPr lang="en-US" sz="1402" b="1" dirty="0">
                <a:solidFill>
                  <a:prstClr val="black"/>
                </a:solidFill>
                <a:latin typeface="Segoe UI Semibold" panose="020B0702040204020203" pitchFamily="34" charset="0"/>
              </a:rPr>
              <a:t>Path Length: 9.5 miles</a:t>
            </a:r>
          </a:p>
          <a:p>
            <a:r>
              <a:rPr lang="en-US" sz="1402" b="1" dirty="0">
                <a:solidFill>
                  <a:prstClr val="black"/>
                </a:solidFill>
                <a:latin typeface="Segoe UI Semibold" panose="020B0702040204020203" pitchFamily="34" charset="0"/>
              </a:rPr>
              <a:t>Path Width: 600 yards</a:t>
            </a:r>
          </a:p>
          <a:p>
            <a:r>
              <a:rPr lang="en-US" sz="1402" b="1" dirty="0">
                <a:solidFill>
                  <a:prstClr val="black"/>
                </a:solidFill>
                <a:latin typeface="Segoe UI Semibold" panose="020B0702040204020203" pitchFamily="34" charset="0"/>
              </a:rPr>
              <a:t>Start Time: 5:03pm EDT</a:t>
            </a:r>
          </a:p>
          <a:p>
            <a:r>
              <a:rPr lang="en-US" sz="1402" b="1" dirty="0">
                <a:solidFill>
                  <a:prstClr val="black"/>
                </a:solidFill>
                <a:latin typeface="Segoe UI Semibold" panose="020B0702040204020203" pitchFamily="34" charset="0"/>
              </a:rPr>
              <a:t>Location: Moved SE from Bethany Street in Beacon Falls to Sleeping Giant State Park in Hamden.</a:t>
            </a:r>
          </a:p>
        </p:txBody>
      </p:sp>
      <p:sp>
        <p:nvSpPr>
          <p:cNvPr id="42" name="TextBox 41"/>
          <p:cNvSpPr txBox="1"/>
          <p:nvPr/>
        </p:nvSpPr>
        <p:spPr>
          <a:xfrm>
            <a:off x="-3835161" y="1216863"/>
            <a:ext cx="1479471" cy="308098"/>
          </a:xfrm>
          <a:prstGeom prst="rect">
            <a:avLst/>
          </a:prstGeom>
          <a:solidFill>
            <a:schemeClr val="tx1"/>
          </a:solidFill>
        </p:spPr>
        <p:txBody>
          <a:bodyPr wrap="square" rtlCol="0">
            <a:spAutoFit/>
          </a:bodyPr>
          <a:lstStyle/>
          <a:p>
            <a:r>
              <a:rPr lang="en-US" sz="1402" b="1" dirty="0">
                <a:solidFill>
                  <a:prstClr val="white"/>
                </a:solidFill>
                <a:latin typeface="Segoe UI Semibold" panose="020B0702040204020203" pitchFamily="34" charset="0"/>
              </a:rPr>
              <a:t>Radar Velocities</a:t>
            </a:r>
          </a:p>
        </p:txBody>
      </p:sp>
      <p:pic>
        <p:nvPicPr>
          <p:cNvPr id="27" name="Picture 2" descr="S:\20180515_NewHaven_veloc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019" y="1083839"/>
            <a:ext cx="3445235" cy="2900770"/>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97716" y="1083838"/>
            <a:ext cx="1479471" cy="308098"/>
          </a:xfrm>
          <a:prstGeom prst="rect">
            <a:avLst/>
          </a:prstGeom>
          <a:solidFill>
            <a:schemeClr val="tx1"/>
          </a:solidFill>
        </p:spPr>
        <p:txBody>
          <a:bodyPr wrap="square" rtlCol="0">
            <a:spAutoFit/>
          </a:bodyPr>
          <a:lstStyle/>
          <a:p>
            <a:r>
              <a:rPr lang="en-US" sz="1402" b="1" dirty="0">
                <a:solidFill>
                  <a:prstClr val="white"/>
                </a:solidFill>
                <a:latin typeface="Segoe UI Semibold" panose="020B0702040204020203" pitchFamily="34" charset="0"/>
              </a:rPr>
              <a:t>Radar Velocities</a:t>
            </a:r>
          </a:p>
        </p:txBody>
      </p:sp>
      <p:sp>
        <p:nvSpPr>
          <p:cNvPr id="37" name="Oval 36"/>
          <p:cNvSpPr/>
          <p:nvPr/>
        </p:nvSpPr>
        <p:spPr>
          <a:xfrm>
            <a:off x="2545858" y="2115889"/>
            <a:ext cx="461483" cy="41952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8" name="Straight Arrow Connector 37"/>
          <p:cNvCxnSpPr/>
          <p:nvPr/>
        </p:nvCxnSpPr>
        <p:spPr>
          <a:xfrm flipH="1">
            <a:off x="2778924" y="1902321"/>
            <a:ext cx="225169" cy="42341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84835" y="1621860"/>
            <a:ext cx="889884" cy="308098"/>
          </a:xfrm>
          <a:prstGeom prst="rect">
            <a:avLst/>
          </a:prstGeom>
          <a:noFill/>
        </p:spPr>
        <p:txBody>
          <a:bodyPr wrap="square" rtlCol="0">
            <a:spAutoFit/>
          </a:bodyPr>
          <a:lstStyle/>
          <a:p>
            <a:pPr algn="ctr"/>
            <a:r>
              <a:rPr lang="en-US" sz="1402" b="1" dirty="0">
                <a:latin typeface="Segoe UI Semibold" panose="020B0702040204020203" pitchFamily="34" charset="0"/>
              </a:rPr>
              <a:t>tornado</a:t>
            </a:r>
          </a:p>
        </p:txBody>
      </p:sp>
      <p:pic>
        <p:nvPicPr>
          <p:cNvPr id="2051" name="Picture 3" descr="S:\20180515_NewHaven_refle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335" y="1092663"/>
            <a:ext cx="3434757" cy="289194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463754" y="300871"/>
            <a:ext cx="2403391" cy="1813157"/>
            <a:chOff x="6210509" y="1546226"/>
            <a:chExt cx="3428727" cy="2586687"/>
          </a:xfrm>
        </p:grpSpPr>
        <p:pic>
          <p:nvPicPr>
            <p:cNvPr id="1026" name="Picture 2" descr="https://pbs.twimg.com/media/DdVdkbAXkAAXFSx.jpg: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509" y="1561367"/>
              <a:ext cx="3428727" cy="2571546"/>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210509" y="1546226"/>
              <a:ext cx="1438367" cy="347057"/>
            </a:xfrm>
            <a:prstGeom prst="rect">
              <a:avLst/>
            </a:prstGeom>
            <a:solidFill>
              <a:schemeClr val="tx1"/>
            </a:solidFill>
          </p:spPr>
          <p:txBody>
            <a:bodyPr wrap="square" rtlCol="0">
              <a:spAutoFit/>
            </a:bodyPr>
            <a:lstStyle/>
            <a:p>
              <a:pPr algn="ctr"/>
              <a:r>
                <a:rPr lang="en-US" sz="981" b="1" dirty="0">
                  <a:solidFill>
                    <a:prstClr val="white"/>
                  </a:solidFill>
                  <a:latin typeface="Segoe UI Semibold" panose="020B0702040204020203" pitchFamily="34" charset="0"/>
                </a:rPr>
                <a:t>Brookfield, CT</a:t>
              </a:r>
            </a:p>
          </p:txBody>
        </p:sp>
      </p:grpSp>
      <p:pic>
        <p:nvPicPr>
          <p:cNvPr id="45" name="Picture 4" descr="S:\D2D_2_GIF_image_160518012859.gif"/>
          <p:cNvPicPr>
            <a:picLocks noChangeAspect="1" noChangeArrowheads="1"/>
          </p:cNvPicPr>
          <p:nvPr/>
        </p:nvPicPr>
        <p:blipFill rotWithShape="1">
          <a:blip r:embed="rId6">
            <a:extLst>
              <a:ext uri="{28A0092B-C50C-407E-A947-70E740481C1C}">
                <a14:useLocalDpi xmlns:a14="http://schemas.microsoft.com/office/drawing/2010/main" val="0"/>
              </a:ext>
            </a:extLst>
          </a:blip>
          <a:srcRect t="3296" r="50352" b="50000"/>
          <a:stretch/>
        </p:blipFill>
        <p:spPr bwMode="auto">
          <a:xfrm>
            <a:off x="4716336" y="1094452"/>
            <a:ext cx="3192968" cy="28901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6" name="Oval 45"/>
          <p:cNvSpPr/>
          <p:nvPr/>
        </p:nvSpPr>
        <p:spPr>
          <a:xfrm>
            <a:off x="5769567" y="2324377"/>
            <a:ext cx="461483" cy="41952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7" name="Straight Arrow Connector 46"/>
          <p:cNvCxnSpPr/>
          <p:nvPr/>
        </p:nvCxnSpPr>
        <p:spPr>
          <a:xfrm flipH="1">
            <a:off x="6002633" y="2110808"/>
            <a:ext cx="225169" cy="42341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08544" y="1830347"/>
            <a:ext cx="889884" cy="308098"/>
          </a:xfrm>
          <a:prstGeom prst="rect">
            <a:avLst/>
          </a:prstGeom>
          <a:noFill/>
        </p:spPr>
        <p:txBody>
          <a:bodyPr wrap="square" rtlCol="0">
            <a:spAutoFit/>
          </a:bodyPr>
          <a:lstStyle/>
          <a:p>
            <a:pPr algn="ctr"/>
            <a:r>
              <a:rPr lang="en-US" sz="1402" b="1" dirty="0">
                <a:latin typeface="Segoe UI Semibold" panose="020B0702040204020203" pitchFamily="34" charset="0"/>
              </a:rPr>
              <a:t>tornado</a:t>
            </a:r>
          </a:p>
        </p:txBody>
      </p:sp>
    </p:spTree>
    <p:extLst>
      <p:ext uri="{BB962C8B-B14F-4D97-AF65-F5344CB8AC3E}">
        <p14:creationId xmlns:p14="http://schemas.microsoft.com/office/powerpoint/2010/main" val="4197864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292100"/>
            <a:ext cx="8229600" cy="574957"/>
          </a:xfrm>
        </p:spPr>
        <p:txBody>
          <a:bodyPr/>
          <a:lstStyle/>
          <a:p>
            <a:pPr algn="ctr" eaLnBrk="1" hangingPunct="1">
              <a:defRPr/>
            </a:pPr>
            <a:r>
              <a:rPr lang="en-US" altLang="en-US" sz="4000" dirty="0" smtClean="0"/>
              <a:t>Social Media Post for SVR #0005</a:t>
            </a:r>
            <a:endParaRPr lang="en-US" altLang="en-US" sz="4000" dirty="0"/>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a:xfrm>
            <a:off x="6400800" y="1143000"/>
            <a:ext cx="2286000" cy="5181600"/>
          </a:xfrm>
        </p:spPr>
        <p:txBody>
          <a:bodyPr/>
          <a:lstStyle/>
          <a:p>
            <a:r>
              <a:rPr lang="en-US" sz="2800" dirty="0" smtClean="0"/>
              <a:t>Line weakening over marine layer</a:t>
            </a:r>
          </a:p>
          <a:p>
            <a:r>
              <a:rPr lang="en-US" sz="2800" dirty="0" smtClean="0"/>
              <a:t>Still producing damaging wind gusts</a:t>
            </a:r>
            <a:endParaRPr lang="en-US" sz="28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019" y="1143000"/>
            <a:ext cx="6214730" cy="523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8072194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533400"/>
            <a:ext cx="88042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Power Outages</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480619"/>
            <a:ext cx="7015163" cy="44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4953000" y="4572000"/>
            <a:ext cx="3962400" cy="1477328"/>
          </a:xfrm>
          <a:prstGeom prst="rect">
            <a:avLst/>
          </a:prstGeom>
          <a:solidFill>
            <a:schemeClr val="accent1"/>
          </a:solidFill>
        </p:spPr>
        <p:txBody>
          <a:bodyPr wrap="square" rtlCol="0">
            <a:spAutoFit/>
          </a:bodyPr>
          <a:lstStyle/>
          <a:p>
            <a:r>
              <a:rPr lang="en-US" b="1" dirty="0" err="1" smtClean="0">
                <a:solidFill>
                  <a:schemeClr val="bg1"/>
                </a:solidFill>
              </a:rPr>
              <a:t>Eversource</a:t>
            </a:r>
            <a:r>
              <a:rPr lang="en-US" b="1" dirty="0">
                <a:solidFill>
                  <a:schemeClr val="bg1"/>
                </a:solidFill>
              </a:rPr>
              <a:t> </a:t>
            </a:r>
            <a:r>
              <a:rPr lang="en-US" b="1" dirty="0" smtClean="0">
                <a:solidFill>
                  <a:schemeClr val="bg1"/>
                </a:solidFill>
              </a:rPr>
              <a:t>said this event was more damaging than Hurricane Sandy: 1800 broken utility poles, 288 miles of power lines downed.</a:t>
            </a:r>
            <a:endParaRPr lang="en-US" b="1" dirty="0">
              <a:solidFill>
                <a:schemeClr val="bg1"/>
              </a:solidFill>
            </a:endParaRPr>
          </a:p>
        </p:txBody>
      </p:sp>
    </p:spTree>
    <p:extLst>
      <p:ext uri="{BB962C8B-B14F-4D97-AF65-F5344CB8AC3E}">
        <p14:creationId xmlns:p14="http://schemas.microsoft.com/office/powerpoint/2010/main" val="138606308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Brookfield</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1065013"/>
            <a:ext cx="7015163" cy="52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6825233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Brookfield</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1065013"/>
            <a:ext cx="7015162" cy="52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835314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Oxford</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1065013"/>
            <a:ext cx="7015161" cy="52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1786048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Bethany</a:t>
            </a:r>
            <a:endParaRPr lang="en-US" altLang="en-US" sz="4000" dirty="0"/>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4900" y="1065013"/>
            <a:ext cx="7015162" cy="52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3270261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smtClean="0"/>
              <a:t>Sleeping Giant State Park</a:t>
            </a:r>
            <a:endParaRPr lang="en-US" altLang="en-US" sz="4000" dirty="0"/>
          </a:p>
        </p:txBody>
      </p:sp>
      <p:pic>
        <p:nvPicPr>
          <p:cNvPr id="819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5068" y="1600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6848728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p:txBody>
          <a:bodyPr/>
          <a:lstStyle/>
          <a:p>
            <a:pPr algn="ctr" eaLnBrk="1" hangingPunct="1">
              <a:defRPr/>
            </a:pPr>
            <a:r>
              <a:rPr lang="en-US" altLang="en-US" sz="4000" dirty="0" smtClean="0"/>
              <a:t>Photo Credits</a:t>
            </a:r>
            <a:endParaRPr lang="en-US" altLang="en-US" sz="4000" dirty="0"/>
          </a:p>
        </p:txBody>
      </p:sp>
      <p:sp>
        <p:nvSpPr>
          <p:cNvPr id="2" name="Content Placeholder 1"/>
          <p:cNvSpPr>
            <a:spLocks noGrp="1"/>
          </p:cNvSpPr>
          <p:nvPr>
            <p:ph idx="1"/>
          </p:nvPr>
        </p:nvSpPr>
        <p:spPr/>
        <p:txBody>
          <a:bodyPr/>
          <a:lstStyle/>
          <a:p>
            <a:r>
              <a:rPr lang="en-US" sz="2800" dirty="0" smtClean="0"/>
              <a:t>Hail Damage: Chris Davis</a:t>
            </a:r>
          </a:p>
          <a:p>
            <a:r>
              <a:rPr lang="en-US" sz="2800" dirty="0" smtClean="0"/>
              <a:t>Other Damage photos: Ryan Hanrahan @ NBC Connecticut</a:t>
            </a:r>
          </a:p>
          <a:p>
            <a:r>
              <a:rPr lang="en-US" sz="2800" dirty="0" smtClean="0"/>
              <a:t>Storm photo from tower at Sleeping Giant State Park: Hailey Wilson</a:t>
            </a:r>
          </a:p>
          <a:p>
            <a:endParaRPr lang="en-US" sz="2800" dirty="0" smtClean="0"/>
          </a:p>
          <a:p>
            <a:endParaRPr lang="en-US" sz="2800" dirty="0" smtClean="0"/>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3533018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92100"/>
            <a:ext cx="8279924" cy="1384300"/>
          </a:xfrm>
        </p:spPr>
      </p:pic>
      <p:sp>
        <p:nvSpPr>
          <p:cNvPr id="6" name="TextBox 5"/>
          <p:cNvSpPr txBox="1"/>
          <p:nvPr/>
        </p:nvSpPr>
        <p:spPr>
          <a:xfrm>
            <a:off x="457200" y="1981200"/>
            <a:ext cx="8279924"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S</a:t>
            </a:r>
            <a:r>
              <a:rPr lang="en-US" sz="2800" dirty="0" smtClean="0"/>
              <a:t>ave life and property by providing critical environmental intelligence, including weather forecasts and warnings, to our partners and the general public.</a:t>
            </a:r>
          </a:p>
          <a:p>
            <a:pPr marL="285750" indent="-285750">
              <a:buFont typeface="Arial" panose="020B0604020202020204" pitchFamily="34" charset="0"/>
              <a:buChar char="•"/>
            </a:pPr>
            <a:r>
              <a:rPr lang="en-US" sz="2800" dirty="0" smtClean="0"/>
              <a:t>NOAA wants everyone, from communities across the country, businesses, and the public at large to be ready, responsive, and resilient to extreme weather, water, and climate events.</a:t>
            </a:r>
            <a:endParaRPr lang="en-US" sz="2800" dirty="0"/>
          </a:p>
        </p:txBody>
      </p:sp>
    </p:spTree>
    <p:extLst>
      <p:ext uri="{BB962C8B-B14F-4D97-AF65-F5344CB8AC3E}">
        <p14:creationId xmlns:p14="http://schemas.microsoft.com/office/powerpoint/2010/main" val="6176995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p:txBody>
          <a:bodyPr/>
          <a:lstStyle/>
          <a:p>
            <a:pPr algn="ctr" eaLnBrk="1" hangingPunct="1">
              <a:defRPr/>
            </a:pPr>
            <a:r>
              <a:rPr lang="en-US" altLang="en-US" sz="4000" dirty="0" smtClean="0"/>
              <a:t>Closing Thoughts</a:t>
            </a:r>
            <a:endParaRPr lang="en-US" altLang="en-US" sz="4000" dirty="0"/>
          </a:p>
        </p:txBody>
      </p:sp>
      <p:sp>
        <p:nvSpPr>
          <p:cNvPr id="2" name="Content Placeholder 1"/>
          <p:cNvSpPr>
            <a:spLocks noGrp="1"/>
          </p:cNvSpPr>
          <p:nvPr>
            <p:ph idx="1"/>
          </p:nvPr>
        </p:nvSpPr>
        <p:spPr/>
        <p:txBody>
          <a:bodyPr/>
          <a:lstStyle/>
          <a:p>
            <a:r>
              <a:rPr lang="en-US" sz="2800" dirty="0" smtClean="0"/>
              <a:t>Model performance for this event excellent, especially 15/00Z NSSL WRF timing, and HRRR explicit forecast of bowing segments and the CT tornadic storms</a:t>
            </a:r>
          </a:p>
          <a:p>
            <a:r>
              <a:rPr lang="en-US" sz="2800" dirty="0" smtClean="0"/>
              <a:t>Human forecasters added value to the above by adjusting based on actual timing per radar, recognition of boundaries that would alter placement of most intense storms.</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17284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p:txBody>
          <a:bodyPr/>
          <a:lstStyle/>
          <a:p>
            <a:pPr algn="ctr" eaLnBrk="1" hangingPunct="1">
              <a:defRPr/>
            </a:pPr>
            <a:r>
              <a:rPr lang="en-US" altLang="en-US" sz="4000" dirty="0" smtClean="0"/>
              <a:t>Closing Thoughts</a:t>
            </a:r>
            <a:endParaRPr lang="en-US" altLang="en-US" sz="4000" dirty="0"/>
          </a:p>
        </p:txBody>
      </p:sp>
      <p:sp>
        <p:nvSpPr>
          <p:cNvPr id="2" name="Content Placeholder 1"/>
          <p:cNvSpPr>
            <a:spLocks noGrp="1"/>
          </p:cNvSpPr>
          <p:nvPr>
            <p:ph idx="1"/>
          </p:nvPr>
        </p:nvSpPr>
        <p:spPr/>
        <p:txBody>
          <a:bodyPr/>
          <a:lstStyle/>
          <a:p>
            <a:r>
              <a:rPr lang="en-US" sz="2800" dirty="0" smtClean="0"/>
              <a:t>Many people heeded WEA’s for Tornado Warnings and took shelter.</a:t>
            </a:r>
          </a:p>
          <a:p>
            <a:r>
              <a:rPr lang="en-US" sz="2800" dirty="0" smtClean="0"/>
              <a:t>Despite excellent </a:t>
            </a:r>
            <a:r>
              <a:rPr lang="en-US" sz="2800" dirty="0" smtClean="0"/>
              <a:t>forecasts </a:t>
            </a:r>
            <a:r>
              <a:rPr lang="en-US" sz="2800" dirty="0" smtClean="0"/>
              <a:t>and </a:t>
            </a:r>
            <a:r>
              <a:rPr lang="en-US" sz="2800" dirty="0" smtClean="0"/>
              <a:t>messaging, </a:t>
            </a:r>
            <a:r>
              <a:rPr lang="en-US" sz="2800" dirty="0" smtClean="0"/>
              <a:t>including </a:t>
            </a:r>
            <a:r>
              <a:rPr lang="en-US" sz="2800" dirty="0" smtClean="0"/>
              <a:t>long lead time severe thunderstorm warnings and social </a:t>
            </a:r>
            <a:r>
              <a:rPr lang="en-US" sz="2800" dirty="0" smtClean="0"/>
              <a:t>media, 6 fatalities still occurred. What if this had happened on a summer weekend?</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1260688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p:txBody>
          <a:bodyPr/>
          <a:lstStyle/>
          <a:p>
            <a:pPr algn="ctr" eaLnBrk="1" hangingPunct="1">
              <a:defRPr/>
            </a:pPr>
            <a:r>
              <a:rPr lang="en-US" altLang="en-US" sz="4000" dirty="0" smtClean="0"/>
              <a:t>Closing Thoughts</a:t>
            </a:r>
            <a:endParaRPr lang="en-US" altLang="en-US" sz="4000" dirty="0"/>
          </a:p>
        </p:txBody>
      </p:sp>
      <p:sp>
        <p:nvSpPr>
          <p:cNvPr id="2" name="Content Placeholder 1"/>
          <p:cNvSpPr>
            <a:spLocks noGrp="1"/>
          </p:cNvSpPr>
          <p:nvPr>
            <p:ph idx="1"/>
          </p:nvPr>
        </p:nvSpPr>
        <p:spPr/>
        <p:txBody>
          <a:bodyPr/>
          <a:lstStyle/>
          <a:p>
            <a:r>
              <a:rPr lang="en-US" sz="2400" dirty="0" smtClean="0"/>
              <a:t>Should this have been upgraded to a High Risk in the Day 1 Outlook? </a:t>
            </a:r>
            <a:r>
              <a:rPr lang="en-US" sz="2400" dirty="0" smtClean="0"/>
              <a:t>Perhaps societal impacts </a:t>
            </a:r>
            <a:r>
              <a:rPr lang="en-US" sz="2400" dirty="0" smtClean="0"/>
              <a:t>ought to be given more </a:t>
            </a:r>
            <a:r>
              <a:rPr lang="en-US" sz="2400" dirty="0" smtClean="0"/>
              <a:t>consideration for convective watches, </a:t>
            </a:r>
            <a:r>
              <a:rPr lang="en-US" sz="2400" dirty="0" smtClean="0"/>
              <a:t>a la the NWS Prototype Winter Storm Severity Index.</a:t>
            </a:r>
          </a:p>
          <a:p>
            <a:r>
              <a:rPr lang="en-US" sz="2400" dirty="0" smtClean="0"/>
              <a:t>No Wireless Emergency Alert (WEA) activation for intense severe thunderstorms?</a:t>
            </a:r>
          </a:p>
          <a:p>
            <a:r>
              <a:rPr lang="en-US" sz="2400" dirty="0" smtClean="0"/>
              <a:t>Does WEA alert people after the fact if they are driving into warned areas?</a:t>
            </a:r>
            <a:endParaRPr lang="en-US" sz="2400" dirty="0" smtClean="0"/>
          </a:p>
          <a:p>
            <a:r>
              <a:rPr lang="en-US" sz="2400" dirty="0" smtClean="0"/>
              <a:t>Other ways to help the people of CT become more “Weather Ready?”</a:t>
            </a:r>
          </a:p>
        </p:txBody>
      </p:sp>
      <p:sp>
        <p:nvSpPr>
          <p:cNvPr id="24579"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8566459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itle 1"/>
          <p:cNvSpPr>
            <a:spLocks noGrp="1"/>
          </p:cNvSpPr>
          <p:nvPr>
            <p:ph type="title"/>
          </p:nvPr>
        </p:nvSpPr>
        <p:spPr>
          <a:xfrm>
            <a:off x="457200" y="292100"/>
            <a:ext cx="8229600" cy="698500"/>
          </a:xfrm>
        </p:spPr>
        <p:txBody>
          <a:bodyPr/>
          <a:lstStyle/>
          <a:p>
            <a:pPr algn="ctr"/>
            <a:r>
              <a:rPr lang="en-US" sz="4000" dirty="0" smtClean="0"/>
              <a:t>Outlook Phase Messaging</a:t>
            </a:r>
            <a:endParaRPr lang="en-US" sz="4000" dirty="0"/>
          </a:p>
        </p:txBody>
      </p:sp>
      <p:sp>
        <p:nvSpPr>
          <p:cNvPr id="4" name="Subtitle 3"/>
          <p:cNvSpPr>
            <a:spLocks noGrp="1"/>
          </p:cNvSpPr>
          <p:nvPr>
            <p:ph idx="1"/>
          </p:nvPr>
        </p:nvSpPr>
        <p:spPr/>
        <p:txBody>
          <a:bodyPr/>
          <a:lstStyle/>
          <a:p>
            <a:r>
              <a:rPr lang="en-US" dirty="0" smtClean="0"/>
              <a:t>WFO Area Forecast Discussion / Hazardous Weather Outlook</a:t>
            </a:r>
          </a:p>
          <a:p>
            <a:r>
              <a:rPr lang="en-US" dirty="0" smtClean="0"/>
              <a:t>SPC Outlooks</a:t>
            </a:r>
          </a:p>
          <a:p>
            <a:r>
              <a:rPr lang="en-US" dirty="0" smtClean="0"/>
              <a:t>WFO/SPC Web/Social Media </a:t>
            </a:r>
            <a:r>
              <a:rPr lang="en-US" dirty="0" smtClean="0"/>
              <a:t>Posts</a:t>
            </a:r>
          </a:p>
          <a:p>
            <a:r>
              <a:rPr lang="en-US" dirty="0" smtClean="0"/>
              <a:t>E-mail to Emergency Management/Broadcast Media/Other partners</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2400" dirty="0"/>
              <a:t>OKX Area Forecast Discussion</a:t>
            </a:r>
            <a:br>
              <a:rPr lang="en-US" altLang="en-US" sz="2400" dirty="0"/>
            </a:br>
            <a:r>
              <a:rPr lang="en-US" altLang="en-US" sz="2400" dirty="0"/>
              <a:t>408 PM EDT Sun May 13 2018</a:t>
            </a:r>
          </a:p>
        </p:txBody>
      </p:sp>
      <p:sp>
        <p:nvSpPr>
          <p:cNvPr id="16387"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116EFDB9-B68F-4DC2-9E0B-45E0C92172A2}"/>
              </a:ext>
            </a:extLst>
          </p:cNvPr>
          <p:cNvSpPr txBox="1"/>
          <p:nvPr/>
        </p:nvSpPr>
        <p:spPr>
          <a:xfrm>
            <a:off x="152400" y="1219200"/>
            <a:ext cx="8686800" cy="4154488"/>
          </a:xfrm>
          <a:prstGeom prst="rect">
            <a:avLst/>
          </a:prstGeom>
          <a:solidFill>
            <a:schemeClr val="tx1"/>
          </a:solidFill>
        </p:spPr>
        <p:txBody>
          <a:bodyPr>
            <a:spAutoFit/>
          </a:bodyPr>
          <a:lstStyle/>
          <a:p>
            <a:pPr>
              <a:defRPr/>
            </a:pPr>
            <a:r>
              <a:rPr lang="en-US" sz="2400" dirty="0">
                <a:solidFill>
                  <a:schemeClr val="bg1">
                    <a:lumMod val="50000"/>
                  </a:schemeClr>
                </a:solidFill>
              </a:rPr>
              <a:t>“A strong polar shortwave and associated low pressure system moving through Quebec on Tue/Tue Night, will have a trailing cold front approaching the region Tuesday, and sagging through Tuesday night. Ahead of this, a very warm and unstable airmass will </a:t>
            </a:r>
            <a:r>
              <a:rPr lang="en-US" sz="2400" dirty="0" err="1">
                <a:solidFill>
                  <a:schemeClr val="bg1">
                    <a:lumMod val="50000"/>
                  </a:schemeClr>
                </a:solidFill>
              </a:rPr>
              <a:t>advect</a:t>
            </a:r>
            <a:r>
              <a:rPr lang="en-US" sz="2400" dirty="0">
                <a:solidFill>
                  <a:schemeClr val="bg1">
                    <a:lumMod val="50000"/>
                  </a:schemeClr>
                </a:solidFill>
              </a:rPr>
              <a:t> into the region on Tuesday, with </a:t>
            </a:r>
            <a:r>
              <a:rPr lang="en-US" sz="2400" dirty="0">
                <a:solidFill>
                  <a:schemeClr val="bg2">
                    <a:lumMod val="60000"/>
                    <a:lumOff val="40000"/>
                  </a:schemeClr>
                </a:solidFill>
              </a:rPr>
              <a:t>evidence of an elevated mixed layer between 700 and 500mb </a:t>
            </a:r>
            <a:r>
              <a:rPr lang="en-US" sz="2400" dirty="0" err="1">
                <a:solidFill>
                  <a:schemeClr val="bg2">
                    <a:lumMod val="60000"/>
                    <a:lumOff val="40000"/>
                  </a:schemeClr>
                </a:solidFill>
              </a:rPr>
              <a:t>advecting</a:t>
            </a:r>
            <a:r>
              <a:rPr lang="en-US" sz="2400" dirty="0">
                <a:solidFill>
                  <a:schemeClr val="bg2">
                    <a:lumMod val="60000"/>
                    <a:lumOff val="40000"/>
                  </a:schemeClr>
                </a:solidFill>
              </a:rPr>
              <a:t> in from the high plains of the Central US</a:t>
            </a:r>
            <a:r>
              <a:rPr lang="en-US" sz="2400" dirty="0">
                <a:solidFill>
                  <a:schemeClr val="bg1">
                    <a:lumMod val="50000"/>
                  </a:schemeClr>
                </a:solidFill>
              </a:rPr>
              <a:t>. With high instability across NYC/NJ metro and interior and strong unidirectional deep layer shear </a:t>
            </a:r>
            <a:r>
              <a:rPr lang="en-US" sz="2400" dirty="0" smtClean="0">
                <a:solidFill>
                  <a:schemeClr val="bg1">
                    <a:lumMod val="50000"/>
                  </a:schemeClr>
                </a:solidFill>
              </a:rPr>
              <a:t>40-50 </a:t>
            </a:r>
            <a:r>
              <a:rPr lang="en-US" sz="2400" dirty="0" err="1" smtClean="0">
                <a:solidFill>
                  <a:schemeClr val="bg1">
                    <a:lumMod val="50000"/>
                  </a:schemeClr>
                </a:solidFill>
              </a:rPr>
              <a:t>kt</a:t>
            </a:r>
            <a:r>
              <a:rPr lang="en-US" sz="2400" dirty="0">
                <a:solidFill>
                  <a:schemeClr val="bg1">
                    <a:lumMod val="50000"/>
                  </a:schemeClr>
                </a:solidFill>
              </a:rPr>
              <a:t>, potential is there for severe weather along/ahead of the approaching cold front on Tues afternoon/evening.”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48F5839-A907-4F3C-A622-9A53A8556A18}"/>
              </a:ext>
            </a:extLst>
          </p:cNvPr>
          <p:cNvSpPr>
            <a:spLocks noGrp="1" noChangeArrowheads="1"/>
          </p:cNvSpPr>
          <p:nvPr>
            <p:ph type="title"/>
          </p:nvPr>
        </p:nvSpPr>
        <p:spPr>
          <a:xfrm>
            <a:off x="457200" y="0"/>
            <a:ext cx="8229600" cy="639763"/>
          </a:xfrm>
        </p:spPr>
        <p:txBody>
          <a:bodyPr/>
          <a:lstStyle/>
          <a:p>
            <a:pPr algn="ctr" eaLnBrk="1" hangingPunct="1">
              <a:defRPr/>
            </a:pPr>
            <a:r>
              <a:rPr lang="en-US" altLang="en-US" sz="4000" dirty="0"/>
              <a:t>SPC Day 3 Outlook 13/0717Z</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109663"/>
            <a:ext cx="72612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7"/>
          <p:cNvSpPr>
            <a:spLocks noChangeShapeType="1"/>
          </p:cNvSpPr>
          <p:nvPr/>
        </p:nvSpPr>
        <p:spPr bwMode="auto">
          <a:xfrm>
            <a:off x="3352800" y="5867400"/>
            <a:ext cx="609600" cy="762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7" name="Line 8"/>
          <p:cNvSpPr>
            <a:spLocks noChangeShapeType="1"/>
          </p:cNvSpPr>
          <p:nvPr/>
        </p:nvSpPr>
        <p:spPr bwMode="auto">
          <a:xfrm>
            <a:off x="6248400" y="5562600"/>
            <a:ext cx="76200"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1811</TotalTime>
  <Words>1985</Words>
  <Application>Microsoft Office PowerPoint</Application>
  <PresentationFormat>On-screen Show (4:3)</PresentationFormat>
  <Paragraphs>245</Paragraphs>
  <Slides>62</Slides>
  <Notes>58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Gulim</vt:lpstr>
      <vt:lpstr>Kartika</vt:lpstr>
      <vt:lpstr>Leelawadee</vt:lpstr>
      <vt:lpstr>Segoe UI Semibold</vt:lpstr>
      <vt:lpstr>Tahoma</vt:lpstr>
      <vt:lpstr>Wingdings</vt:lpstr>
      <vt:lpstr>Ocean</vt:lpstr>
      <vt:lpstr>May 15th’s Destructive Connecticut Tornadoes/ Macro and Microburst</vt:lpstr>
      <vt:lpstr>Climatology</vt:lpstr>
      <vt:lpstr>Climatology</vt:lpstr>
      <vt:lpstr>EF1+ Tornado Days per Year</vt:lpstr>
      <vt:lpstr>&gt;64-kt Wind Days per Year</vt:lpstr>
      <vt:lpstr>PowerPoint Presentation</vt:lpstr>
      <vt:lpstr>Outlook Phase Messaging</vt:lpstr>
      <vt:lpstr>OKX Area Forecast Discussion 408 PM EDT Sun May 13 2018</vt:lpstr>
      <vt:lpstr>SPC Day 3 Outlook 13/0717Z</vt:lpstr>
      <vt:lpstr>OKX Area Forecast Discussion 409 AM EDT Mon May 14 2018</vt:lpstr>
      <vt:lpstr>PowerPoint Presentation</vt:lpstr>
      <vt:lpstr>PowerPoint Presentation</vt:lpstr>
      <vt:lpstr>OKX Area Forecast Discussion 417 AM EDT Tue May 15 2018</vt:lpstr>
      <vt:lpstr>SPC Day 1 Outlook 15/13Z</vt:lpstr>
      <vt:lpstr>Storm Prediction Center Day 1 Outlook 752 AM CDT Tue May 15 2018</vt:lpstr>
      <vt:lpstr>SPC Day 1 Outlook 15/1613Z</vt:lpstr>
      <vt:lpstr>SPC Day 1 Outlook 15/1613Z</vt:lpstr>
      <vt:lpstr>SPC Day 1 Outlook 15/1613Z</vt:lpstr>
      <vt:lpstr>SPC Day 1 Outlook 15/1613Z</vt:lpstr>
      <vt:lpstr>2018/05/15 12Z 500 mb</vt:lpstr>
      <vt:lpstr>2018/05/15 12Z 700 mb</vt:lpstr>
      <vt:lpstr>2018/05/15 12Z KPIT Sounding</vt:lpstr>
      <vt:lpstr>2018/05/15 12Z EML Source</vt:lpstr>
      <vt:lpstr>PowerPoint Presentation</vt:lpstr>
      <vt:lpstr>2018/05/15 12Z EML Source</vt:lpstr>
      <vt:lpstr>2018/05/15 12Z KPIT Hodograph</vt:lpstr>
      <vt:lpstr>Surface 15/16Z</vt:lpstr>
      <vt:lpstr>SPC Watches</vt:lpstr>
      <vt:lpstr>SPC Watches</vt:lpstr>
      <vt:lpstr>SPC Watches</vt:lpstr>
      <vt:lpstr>SPC Watches</vt:lpstr>
      <vt:lpstr>Surface 15/18Z</vt:lpstr>
      <vt:lpstr>Surface 15/19Z</vt:lpstr>
      <vt:lpstr>Surface 15/20Z</vt:lpstr>
      <vt:lpstr>Surface 15/20Z</vt:lpstr>
      <vt:lpstr>Columbia County NY Hail</vt:lpstr>
      <vt:lpstr>Hartland Hail Damage</vt:lpstr>
      <vt:lpstr>Granby</vt:lpstr>
      <vt:lpstr>OKX Radar 1932Z</vt:lpstr>
      <vt:lpstr>Social Media Post for SVR #0003</vt:lpstr>
      <vt:lpstr>Severe Weather Statement 438 PM EDT Tue May 15 2018</vt:lpstr>
      <vt:lpstr>Social Media Post for SVR #0004</vt:lpstr>
      <vt:lpstr>New Fairfield-Brookfield Macroburst</vt:lpstr>
      <vt:lpstr>OKX Radar 2053Z</vt:lpstr>
      <vt:lpstr>View from the East  at Sleeping Giant State Park</vt:lpstr>
      <vt:lpstr>Social Media Post for TOR #0003</vt:lpstr>
      <vt:lpstr>OKX Radar 2057-2112Z</vt:lpstr>
      <vt:lpstr>OKX Radar 2057-2112Z</vt:lpstr>
      <vt:lpstr>PowerPoint Presentation</vt:lpstr>
      <vt:lpstr>PowerPoint Presentation</vt:lpstr>
      <vt:lpstr>Social Media Post for SVR #0005</vt:lpstr>
      <vt:lpstr>PowerPoint Presentation</vt:lpstr>
      <vt:lpstr>Power Outages</vt:lpstr>
      <vt:lpstr>Brookfield</vt:lpstr>
      <vt:lpstr>Brookfield</vt:lpstr>
      <vt:lpstr>Oxford</vt:lpstr>
      <vt:lpstr>Bethany</vt:lpstr>
      <vt:lpstr>Sleeping Giant State Park</vt:lpstr>
      <vt:lpstr>Photo Credits</vt:lpstr>
      <vt:lpstr>Closing Thoughts</vt:lpstr>
      <vt:lpstr>Closing Thoughts</vt:lpstr>
      <vt:lpstr>Closing Thoughts</vt:lpstr>
    </vt:vector>
  </TitlesOfParts>
  <Company>wokx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the Observations- Examination of Two Tornadic events in Southeastern New York</dc:title>
  <dc:creator>nelson.vaz</dc:creator>
  <cp:lastModifiedBy>William Goodman</cp:lastModifiedBy>
  <cp:revision>86</cp:revision>
  <dcterms:created xsi:type="dcterms:W3CDTF">2007-10-22T21:55:00Z</dcterms:created>
  <dcterms:modified xsi:type="dcterms:W3CDTF">2018-09-29T04:52:52Z</dcterms:modified>
</cp:coreProperties>
</file>