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61" r:id="rId4"/>
    <p:sldId id="262" r:id="rId5"/>
    <p:sldId id="263" r:id="rId6"/>
    <p:sldId id="259" r:id="rId7"/>
    <p:sldId id="265" r:id="rId8"/>
    <p:sldId id="268" r:id="rId9"/>
    <p:sldId id="266" r:id="rId10"/>
    <p:sldId id="267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18T21:02:37.9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1114 548,'-25'1,"0"2,0 1,0 0,-30 11,-38 7,47-17,0-2,-80-4,-36 1,144 1,0 2,1 0,0 1,0 1,0 1,0 0,1 1,0 1,0 0,1 1,0 1,-23 19,31-22,-15 12,21-18,1 0,-1-1,0 1,0 0,1-1,-1 1,0-1,0 0,0 1,1-1,-1 0,0 1,0-1,0 0,0 0,0 0,0 0,0 0,0 0,-1 0,2 0,-1-1,1 0,0 1,0-1,0 0,-1 0,1 1,0-1,0 0,0 1,0-1,0 0,0 0,0 1,1-1,-1 0,0 1,0-1,1 0,-1 1,0-1,1 0,-1 1,0-1,1 1,-1-1,1 0,15-23,-14 21,9-12,1 0,0 1,0 1,2 0,19-15,-1 5,53-27,-27 19,113-66,-132 73,-2-2,44-39,-74 59,0-1,-1 0,1 0,-1-1,-1 1,0-1,0 0,0-1,-1 1,0-1,3-12,-6 16,0 0,0 0,-1 0,1-1,-1 1,0 0,-1 0,1 0,-1 0,0 0,-1 0,1 0,-1 0,0 0,0 0,0 1,-1-1,0 1,0-1,0 1,0 0,-5-4,2 2,-1 1,1-1,-2 1,1 1,0-1,-1 1,0 1,0-1,0 1,0 0,-1 1,1 0,-1 1,1-1,-17 1,14 1,1 0,-1 1,1 0,-1 1,1 0,0 1,0 0,0 0,0 1,1 0,-1 1,-16 11,-10 10,-1-1,-2-2,-62 27,59-32,-47 22,-116 33,188-69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18T21:02:41.5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975 435,'-103'1,"-113"-3,194-1,1 0,0-2,0 0,0-2,0 0,-38-20,57 26,0 0,-1 0,1 1,-1-1,1 1,0 0,-1 0,1 0,-1 0,1 0,0 0,-1 1,1-1,-1 1,1 0,-4 1,-38 23,27-15,-6 3,0-2,-1-1,-1 0,1-2,-1-1,-1-1,1-1,-1-1,-42 0,63-4,1 0,0 0,-1-1,1 0,0 0,0 0,-1 0,1-1,0 1,0-1,0 0,0 0,-4-4,7 5,0 0,0 0,0 0,0 0,0-1,0 1,0 0,0 0,1-1,-1 1,1 0,-1-1,1 1,-1 0,1-1,0 1,-1-3,2 2,-1-1,0 1,1 0,0 0,-1-1,1 1,0 0,0 0,0 0,0 0,0 0,1 0,-1 0,3-2,17-16,1 1,1 0,1 2,44-25,7-5,-75 47,116-75,-96 65,0 0,0 1,1 1,25-6,-13 7,-6 1,0-1,0-2,47-21,-52 20,1 0,0 2,1 0,0 2,0 0,26-2,4 3,89 4,-230 6,0 3,-120 29,117-11,64-17,0-2,0-1,-31 4,8-2,32-2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18T21:02:50.3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900 572,'-20'1,"1"1,0 1,-1 1,-28 10,-39 7,14-14,-135-4,158-4,46 1,0 0,-1 0,1 0,0-1,-1 1,1-1,0-1,0 1,0 0,0-1,0 0,0 0,-5-3,7 3,0 0,0-1,0 1,1-1,-1 1,1-1,-1 1,1-1,0 0,0 0,0 0,0 1,0-1,1 0,-1 0,1 0,0 0,0 0,0 0,1-4,-1 3,1 0,-1 0,1 1,0-1,0 0,0 1,1-1,-1 1,1-1,0 1,0-1,0 1,0 0,0 0,1 0,0 1,-1-1,1 0,0 1,0 0,0 0,1 0,-1 0,0 0,1 0,0 1,-1 0,1 0,0 0,3-1,14-1,0 1,-1 0,1 1,29 4,-24-2,-20-1,1 0,-1 0,1 0,-1-1,1 1,0-2,-1 1,7-3,-11 3,0-1,1 1,-1-1,0 1,0-1,0 0,0 0,0 0,-1 0,1 0,-1 0,1 0,-1 0,0-1,1 1,-1-1,-1 1,1-1,0 1,-1-1,1 0,0-4,-1 2,1 0,0 0,-1 0,0-1,0 1,-1 0,1 0,-1 0,0-1,-1 1,1 0,-1 0,0 1,0-1,-5-6,5 7,-1 1,0 0,-1-1,1 1,-1 1,1-1,-1 0,0 1,0 0,0 0,0 0,0 1,0-1,-1 1,1 0,0 0,-1 0,-5 0,-32 0,-55 3,56 1,-58-5,98 2,1 0,0 1,-1-1,1 0,0 0,-1 0,1 0,-1 0,1 0,0 0,-1 0,1 0,0 0,-1 0,1 0,0-1,-1 1,1 0,0 0,-1 0,1 0,0-1,-1 1,1 0,0 0,0 0,-1-1,1 1,0 0,0-1,-1 1,1 0,0 0,0-1,0 1,0 0,-1-1,1 1,0-1,0 1,0-1,14-11,29-10,-42 21,21-10,0-2,-1-1,-1 0,23-21,-19 15,51-33,-55 42,-14 9,-1-1,1 0,-1 0,0 0,0-1,0 1,0-1,7-8,-12 11,0 1,0 0,1 0,-1-1,0 1,0 0,0-1,1 1,-1 0,0-1,0 1,0 0,0-1,0 1,0 0,0-1,0 1,0 0,0-1,0 1,0 0,0-1,0 1,0-1,0 1,0 0,0-1,-1 1,1 0,0 0,0-1,0 1,-1 0,1-1,0 1,-1 0,-15-7,-24 4,37 3,-46 2,-1 2,1 2,-64 17,93-17,1 1,0 0,1 2,0 0,-32 22,-14 7,36-22,5-1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18T21:02:54.01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757 593,'-56'-2,"-70"-12,94 9,2 2,-1 1,1 1,0 2,-57 8,75-7,6 0,-1-1,0 0,0 0,0-1,1 0,-1 0,0 0,0-1,-10-2,17 3,-1 0,1 0,-1 0,1-1,-1 1,1 0,-1 0,1-1,-1 1,1 0,-1 0,1-1,0 1,-1 0,1-1,-1 1,1-1,0 1,-1-1,1 1,0 0,0-1,-1 1,1-1,0 1,0-1,0 0,0 1,-1-1,1 1,0-1,0 1,0-2,13-15,25-10,-18 18,-8 3,0 0,0-1,22-16,-32 22,-1 0,1-1,0 1,-1-1,1 1,-1-1,1 0,-1 1,0-1,0 0,0 0,0 0,0 0,0 0,-1 0,1 0,0 0,-1-1,0 1,1 0,-1 0,0 0,0 0,-1-1,1 1,0 0,-1 0,1 0,-1 0,-1-5,-2 0,0-1,-1 1,0 0,0 0,0 1,-1-1,0 1,0 0,-1 1,1 0,-1 0,0 0,-1 1,1 0,-1 0,0 1,0 0,0 0,0 1,0 0,-1 0,1 1,-1 0,1 1,-1 0,1 0,-1 1,1 0,-1 0,1 1,0 0,-1 0,-11 7,13-7,-4 4,-1-1,0-1,0 0,-20 3,31-7,-1 1,0-1,1 0,-1 0,0 1,1-1,-1-1,0 1,1 0,-1 0,1 0,-1-1,0 1,1-1,-1 1,1-1,-1 0,1 0,-1 0,1 0,0 0,0 0,-1 0,1 0,0 0,0 0,0-1,0 1,0 0,0-1,0 1,1-1,-1 1,0-1,1 1,-1-1,1 1,0-1,0 0,-1 1,1-1,0 0,0 1,1-4,0-1,0 1,0-1,1 1,0 0,0 0,0-1,0 1,1 0,0 1,0-1,0 1,1-1,6-5,8-9,30-22,-48 40,47-34,103-56,-125 77,-24 13,1 1,-1-1,0 1,0-1,1 0,-1 0,0 0,0 0,0 0,0 0,0 0,0 0,0 0,1-2,-2 2,0 1,-1 0,1-1,0 1,0 0,0-1,0 1,-1 0,1-1,0 1,0 0,-1 0,1-1,0 1,-1 0,1 0,0 0,-1 0,1-1,0 1,-1 0,1 0,0 0,-1 0,1 0,0 0,-1 0,1 0,0 0,-1 0,1 0,0 0,-1 0,-4 0,1 0,-1 0,1 1,-1-1,1 1,0 0,-9 3,12-4,0 1,1-1,-1 0,0 0,0 1,1-1,-1 0,0 1,0-1,1 1,-1-1,0 1,1-1,-1 1,1-1,-1 1,1 0,-1-1,1 1,-1 0,1-1,0 1,-1 0,1 0,0-1,0 1,0 0,-1 0,1 0,0-1,0 1,0 0,0 0,0 0,0-1,1 1,-1 0,0 0,0 0,1-1,-1 1,0 0,1 0,-1-1,0 1,1 0,-1-1,1 1,-1-1,1 1,0 0,-1-1,1 1,0-1,-1 0,1 1,0-1,1 1,4 3,0 0,1 0,0-1,14 5,34 9,-33-9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18T21:02:56.9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1046 511,'-4'0,"-1"1,1 0,0 0,0 0,0 1,0-1,0 1,-3 2,-14 5,-253 74,10-4,252-75,-45 17,-96 21,133-37,-72 10,82-14,1 0,-1-1,0 0,0-1,1 1,-1-2,-9-2,18 4,-1 0,1-1,0 1,0-1,-1 1,1-1,0 1,0-1,0 0,0 1,0-1,0 0,0 0,0 0,0 0,0 0,0 0,0 0,1 0,-1 0,0 0,1 0,-1 0,1-1,0 1,-1-3,1 2,0 0,0-1,1 1,-1-1,1 1,0 0,0-1,0 1,0 0,0 0,0 0,1-1,1-1,6-7,1 0,0 1,18-15,2 3,51-28,-1 1,-69 40,-1 0,0-1,0 0,-1-1,0 0,-1 0,0-1,7-15,27-38,-35 57,1 0,-1 1,1 0,1 0,-1 1,1 0,0 0,1 1,-1 0,1 1,14-5,13-1,70-11,-68 14,-3 4,-30 3,-1 0,1 0,0-1,0 1,0-1,0-1,0 1,-1-1,1 0,0 0,-1 0,10-7,-14 8,-1 1,1 0,-1-1,1 1,-1-1,0 1,1-1,-1 1,0-1,1 1,-1-1,0 0,0 1,1-1,-1 1,0-1,0 0,0 1,0-1,0 1,0-1,0 0,0 1,0-1,0 1,0-1,-1 0,1 1,0-1,0 1,0-1,-1 1,1-1,0 0,-1 1,1 0,0-1,-1 1,1-1,-1 1,1-1,-1 1,1 0,-1-1,1 1,-1 0,1-1,-1 1,0 0,1 0,-1 0,1 0,-1-1,0 1,-37-8,-18 4,0 3,0 2,-1 3,-68 13,69-10,0-4,-1-1,-67-8,121 5,-1 1,1-1,0 1,0-1,0 0,0 0,0-1,0 1,0-1,0 1,0-1,1 0,-1 0,1 0,-1-1,1 1,0 0,0-1,0 0,0 1,-2-6,3 6,0-1,0 1,0 0,1-1,-1 1,1-1,-1 1,1-1,0 1,0-1,0 1,1 0,-1-1,0 1,1-1,0 1,0 0,-1-1,1 1,0 0,1 0,-1 0,0-1,1 2,-1-1,1 0,0 0,3-3,15-12,1 0,0 1,1 2,27-14,-28 19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18T21:03:01.1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884 247,'-3'1,"1"-1,0 1,-1 0,1 0,0 0,0 0,0 0,0 0,0 0,0 1,0-1,0 1,1 0,-1-1,1 1,-1 0,-1 3,-23 36,15-17,-13 40,17-42,-1-1,-22 41,30-62,-6 12,-2-1,1 0,-14 15,17-23,0 1,-1-1,1 0,-1 0,1 0,-1-1,0 1,0-1,0 0,0-1,-9 3,7-3,-8 3,0-1,-1-1,1 0,-16-1,25-1,0-1,1 0,-1 0,1 0,-1-1,1 0,-1 0,1 0,0-1,0 1,0-1,0-1,1 1,-7-6,-48-53,-5-4,62 64,0 1,0-1,0 0,0 1,0-1,1 0,-1 0,1 0,-1 0,1-1,0 1,0 0,0 0,0-1,0 1,1-1,-1 1,1-1,-1 1,1-1,0-4,1 4,0 0,0-1,1 1,-1 0,1 1,0-1,-1 0,1 0,1 1,-1-1,0 1,1 0,-1-1,1 1,-1 1,1-1,4-2,48-25,1 2,2 2,62-16,-31 10,181-75,-259 102,23-12,-33 15,1 0,-1 1,0-1,1 0,-1 0,0 0,0 0,0 0,0 0,0 0,0 0,0-1,0 1,-1 0,1 0,0-1,0-2,-1 3,0 1,0-1,0 1,0-1,-1 0,1 1,0-1,0 1,-1-1,1 1,-1-1,1 1,0-1,-1 1,1-1,-1 1,1 0,-1-1,1 1,-1 0,1-1,-1 1,1 0,-1 0,1-1,-1 1,0 0,1 0,-1 0,0 0,-21-4,-1 0,1 2,0 1,-1 0,1 2,-42 6,38-4,-674 113,688-113,-46 12,54-14,1 0,0 0,0 1,1-1,-1 1,0 0,0-1,1 1,-1 1,1-1,0 0,0 1,0-1,-3 5,4-6,1 0,-1 0,1 0,0 0,-1 0,1 0,0 0,0 0,0 0,0 0,0 0,0 0,0 0,0 0,0 0,1 0,-1 0,0 0,0 0,1 0,-1 0,1 0,-1 0,1 0,0 0,-1-1,1 1,0 0,-1 0,1-1,0 1,0 0,0-1,-1 1,1-1,0 1,0-1,0 0,0 1,2-1,3 3,1-1,0 0,-1 0,12 1,-1-2,0 0,-1-1,1-1,0 0,-1-2,1 0,26-8,-33 8,0 0,0-1,-1 0,0-1,0 0,0-1,0 1,-1-2,0 1,0-1,-1 0,0-1,10-13,-14 16,0 0,0 0,-1 0,0 0,0 0,0-1,-1 1,0 0,0-1,0 0,-1 1,0-1,0-8,0 12,-1-1,0 0,1 1,-1-1,0 1,0-1,0 1,-1-1,1 1,0 0,-1-1,0 1,0 0,1 0,-1 0,0 0,0 1,-1-1,1 1,0-1,-1 1,1 0,0-1,-1 1,0 0,1 1,-1-1,1 0,-5 1,-9-1,0 0,-1 2,1 0,-1 1,1 0,0 1,0 1,1 1,-1 0,-27 14,32-11,9-3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18T20:53:57.49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62 58,'4'1,"1"0,0 1,0-1,0 1,-1 0,1 1,-1-1,7 6,11 4,-10-7,1-1,-1-1,1 0,0 0,0-2,0 1,20-2,-15 0,-1 1,1 1,24 5,-1 1,0-2,0-2,0-1,71-6,-25 1,-58 1,0-2,38-9,-3 0,-18 4,-1-3,80-29,-102 34,0 0,0 2,0 0,0 2,0 1,37 2,-30 0,0-2,0 0,34-8,-21 1,1 3,-1 1,1 2,72 5,-113-3,0 1,-1-1,1 0,0 1,0 0,-1-1,1 1,0 0,-1 0,1 1,-1-1,1 0,-1 1,0 0,0-1,1 1,-1 0,0 0,-1 0,1 1,0-1,-1 0,1 1,-1-1,0 1,1-1,-1 1,0-1,-1 1,1 0,0 0,-1-1,0 1,0 4,0 10,-1-1,0 1,-1-1,-9 31,3-11,2 20,6-41,-2 0,1-1,-2 1,-6 22,7-33,1 0,-1 0,0-1,0 1,0-1,0 1,-1-1,0 0,1 0,-1 0,0 0,0-1,-1 1,1-1,0 0,-1 0,0 0,1 0,-1-1,0 1,-5 0,-15 2,-1 0,1-2,-1-1,1-1,-28-4,-20 1,-19 1,-142 4,219 1,0 0,0 0,0 2,-18 7,15-6,1 0,-24 5,-123 22,1-6,94-17,30-3,-72 3,19-9,-142-4,222 2,0-1,0 0,1-1,0 0,-1-1,1 0,-13-8,5 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18T20:54:05.8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84 1,'11'1,"1"0,-1 0,0 1,0 1,0 0,14 5,62 33,-23-10,-44-22,0-1,1-1,0-1,1-1,-1-1,1 0,0-2,26 0,-19-2,-18 1,0 0,-1-1,1-1,0 1,-1-2,1 1,-1-2,0 1,0-1,0-1,14-6,-6-2,1 1,0 0,0 2,1 0,0 2,1 0,-1 1,1 1,1 1,-1 0,0 2,28 0,-20 1,56-10,-54 5,42-1,224 7,-291 0,0 0,1 0,-1 1,0 0,0 0,0 0,0 1,-1 0,1 0,8 4,-11-4,-1 0,1 0,0 1,-1-1,0 1,1-1,-1 1,0 0,0 0,-1 0,1 0,-1 0,1 0,-1 0,0 0,0 1,0-1,-1 0,1 1,-1 3,1 12,0-1,-2 1,0 0,-1 0,-5 23,-32 89,35-119,3-8,-1 1,0-1,0 0,-1 0,1 0,-1 0,0 0,0-1,0 1,0-1,-1 0,0 0,1 0,-1 0,0 0,0-1,0 0,-1 0,1 0,-1-1,1 1,-1-1,-6 1,-10 1,0-1,-1-1,-41-3,25 0,-60 2,44 1,-1-2,-70-11,35 1,-1 4,-144 7,95 2,54-4,-97 5,164 0,0 1,1 1,-1 0,-25 13,11-5,22-9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35C08-0716-4632-B961-BD02AE1E4A02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4F767-AD27-48D6-9CD1-42A3A06A9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57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4F767-AD27-48D6-9CD1-42A3A06A9C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10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4F767-AD27-48D6-9CD1-42A3A06A9C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36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4F767-AD27-48D6-9CD1-42A3A06A9C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35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5686E-6E1A-5E15-98FA-47432874A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DC2E30-9754-E3C7-796A-61F5C9F18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8B2B4-B73E-227D-0D60-E4937F9D8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E609-CC15-4A8B-AC4A-42916CD3F46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B668A-B6C6-6998-23BF-7EAC44FE8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EFB33-91B1-EC1A-2C7B-48F4B2A6C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EECB-17C6-46F7-A964-EE1855971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75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BA4E9-AFDC-B4AA-ACFF-398F779E8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A4C43B-6CAD-4C59-823D-64AC28D79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369A4-B40D-814E-CC37-7633951F0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E609-CC15-4A8B-AC4A-42916CD3F46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8B8C6-FB46-091B-B321-F54579859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1E38A-D570-22F6-EAE6-2B6A7F97E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EECB-17C6-46F7-A964-EE1855971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81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5E80CB-6D02-46A6-6C4A-09F807F7F2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BB1347-7298-1217-4FAA-8627F16124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0E5A5-9D28-5781-CFC0-47D95E54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E609-CC15-4A8B-AC4A-42916CD3F46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263EC-5424-7AF4-5AD8-3BD4E8FFB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2D93F-D516-7B55-D077-B74B929A7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EECB-17C6-46F7-A964-EE1855971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1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61AFF-F079-BDCB-D8DD-B1A076FE8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C959C-3D2E-9CC4-6B79-1F929C2FC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42A4B-BDD8-5B28-945B-4A811EBCA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E609-CC15-4A8B-AC4A-42916CD3F46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44C54-A985-3B6C-93E1-ADF2A91CE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BB643-936A-49DF-992F-AC0E0F638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EECB-17C6-46F7-A964-EE1855971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37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ADCE2-BC6F-C9D7-626F-610CAD56A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73906-7E69-4F13-EC01-EB964E941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BA839-DE6B-84DE-AC6F-E37017C1A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E609-CC15-4A8B-AC4A-42916CD3F46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4CE85-0BBD-C478-6A0C-05D9D9B3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AE8B1-8F0E-B092-B04D-ABBB12D85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EECB-17C6-46F7-A964-EE1855971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2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C617F-2936-9BCE-AB94-A9078CF18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69B73-DBC3-2089-4D61-58BAE5C447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87D08-8797-0E0D-C3C2-0EA3D34EA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27639-9F0A-ADDD-32FE-C6589FDE2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E609-CC15-4A8B-AC4A-42916CD3F46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C67D2F-8565-F999-7ADF-5311C40C2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29511-2784-E9DC-BF29-EDB5B276F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EECB-17C6-46F7-A964-EE1855971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88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02A68-9A66-D48D-4C52-76DBB8FB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53E31-B183-62AD-2C27-A2143B72A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91AA8D-5B9D-DCDF-B246-3F7F6E54B9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E96844-B85C-EF4C-DD4C-665963F333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3AC391-EC8F-474E-E7F9-D3EA9721B2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5ADC66-1DAB-C257-B512-BEC9AB82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E609-CC15-4A8B-AC4A-42916CD3F46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27688C-0ED9-DAFC-DA5A-1D6C92EB0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2ED582-6FEA-327D-8DDC-516EBF2A7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EECB-17C6-46F7-A964-EE1855971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98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B27C0-75E6-300D-4828-A1DE3758A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74542A-2579-D4F8-E269-A17120EC3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E609-CC15-4A8B-AC4A-42916CD3F46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64C7FB-CA2A-0C0D-E279-E277A35C2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E171CD-C71C-B63E-DFC8-D0A801ABE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EECB-17C6-46F7-A964-EE1855971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74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C585ED-12E7-FC75-6058-EF101C352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E609-CC15-4A8B-AC4A-42916CD3F46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33575A-DBA4-7E46-A09E-3C0D543AE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D6014-8F81-9E20-1442-886D0F60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EECB-17C6-46F7-A964-EE1855971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52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DB5D8-7CED-11BA-842C-DA85111A9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7B1E7-2F32-BDD5-FC55-C9C1AC12C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B8EE5A-19BC-B7BE-E121-AE16425214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A7045-B6B4-0331-3A40-EBFEE6A9D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E609-CC15-4A8B-AC4A-42916CD3F46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3A5747-DF43-A9D6-94A4-569F7905A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847BF-95E6-1FFE-EB49-7A8897000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EECB-17C6-46F7-A964-EE1855971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3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05090-53A2-E725-2C43-3552AC522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D26A67-5C4F-2630-4D5A-B66DA2FF96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3F55AA-BCCB-8307-9EE1-B56DE54B2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112F6-B89A-CD32-3955-49C997DBD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E609-CC15-4A8B-AC4A-42916CD3F46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44D0B-CC7D-92EC-42B4-01CDC79C3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C5F30E-82C9-A666-3099-80DDD2B74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EECB-17C6-46F7-A964-EE1855971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0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9604BA-FC7A-DFE1-2169-2D15714A1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A15CC-60FA-B521-6B07-33726CEA7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74430-0A76-A6A0-38E7-784C288F79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C8E609-CC15-4A8B-AC4A-42916CD3F46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0A1EC-C22B-3AB9-FF56-7BE86E694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2C4F1-0EB4-75D1-0650-FCA9CF5C7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39EECB-17C6-46F7-A964-EE1855971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1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5" Type="http://schemas.openxmlformats.org/officeDocument/2006/relationships/customXml" Target="../ink/ink8.xml"/><Relationship Id="rId4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5.png"/><Relationship Id="rId4" Type="http://schemas.openxmlformats.org/officeDocument/2006/relationships/image" Target="../media/image120.png"/><Relationship Id="rId9" Type="http://schemas.openxmlformats.org/officeDocument/2006/relationships/customXml" Target="../ink/ink4.xml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C76EE-82A6-9B61-4C06-ACD7EA0BA8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Approaching the 30</a:t>
            </a:r>
            <a:r>
              <a:rPr lang="en-US" sz="4800" baseline="300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th</a:t>
            </a:r>
            <a:r>
              <a:rPr lang="en-US" sz="48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Anniversary of the 1995 Great Barrington F4 tornado and July (Super)derecho. </a:t>
            </a:r>
            <a:endParaRPr lang="en-US" sz="48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803A50-3028-38EA-A8B5-F44FBE0B87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Meteorologist Paul Taschereau, Jr.</a:t>
            </a:r>
          </a:p>
        </p:txBody>
      </p:sp>
    </p:spTree>
    <p:extLst>
      <p:ext uri="{BB962C8B-B14F-4D97-AF65-F5344CB8AC3E}">
        <p14:creationId xmlns:p14="http://schemas.microsoft.com/office/powerpoint/2010/main" val="514864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5E28DC-732A-96D8-14B1-F08FDF20D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12192000" cy="68389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7385C5-EF5C-32BE-093F-91D6B02A7A1A}"/>
              </a:ext>
            </a:extLst>
          </p:cNvPr>
          <p:cNvSpPr txBox="1"/>
          <p:nvPr/>
        </p:nvSpPr>
        <p:spPr>
          <a:xfrm>
            <a:off x="-1" y="0"/>
            <a:ext cx="36381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Surface Observations – 6z July 15</a:t>
            </a:r>
          </a:p>
        </p:txBody>
      </p:sp>
    </p:spTree>
    <p:extLst>
      <p:ext uri="{BB962C8B-B14F-4D97-AF65-F5344CB8AC3E}">
        <p14:creationId xmlns:p14="http://schemas.microsoft.com/office/powerpoint/2010/main" val="984215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F8F95078-3E06-4B58-A6A9-DB1EDC8F2A9F}"/>
              </a:ext>
            </a:extLst>
          </p:cNvPr>
          <p:cNvSpPr txBox="1"/>
          <p:nvPr/>
        </p:nvSpPr>
        <p:spPr>
          <a:xfrm>
            <a:off x="2227634" y="1940285"/>
            <a:ext cx="2762847" cy="712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AD02C8-1D8A-C713-5517-848003A70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C34A1F2-7E66-AB77-CA56-BBC69EECADAE}"/>
                  </a:ext>
                </a:extLst>
              </p14:cNvPr>
              <p14:cNvContentPartPr/>
              <p14:nvPr/>
            </p14:nvContentPartPr>
            <p14:xfrm>
              <a:off x="5376324" y="2265005"/>
              <a:ext cx="656640" cy="206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C34A1F2-7E66-AB77-CA56-BBC69EECAD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22324" y="2157365"/>
                <a:ext cx="76428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C4CD92B-E78A-8591-8720-0C44E34CF303}"/>
                  </a:ext>
                </a:extLst>
              </p14:cNvPr>
              <p14:cNvContentPartPr/>
              <p14:nvPr/>
            </p14:nvContentPartPr>
            <p14:xfrm>
              <a:off x="11506764" y="2324405"/>
              <a:ext cx="586080" cy="165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C4CD92B-E78A-8591-8720-0C44E34CF30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53124" y="2216765"/>
                <a:ext cx="693720" cy="38124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393407E9-BACC-58C9-4624-30E0C151D24F}"/>
              </a:ext>
            </a:extLst>
          </p:cNvPr>
          <p:cNvSpPr txBox="1"/>
          <p:nvPr/>
        </p:nvSpPr>
        <p:spPr>
          <a:xfrm rot="4049410">
            <a:off x="2295728" y="3091964"/>
            <a:ext cx="2373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CAPE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8730D0-FF9F-CDDC-66F6-AE789AD753DA}"/>
              </a:ext>
            </a:extLst>
          </p:cNvPr>
          <p:cNvSpPr txBox="1"/>
          <p:nvPr/>
        </p:nvSpPr>
        <p:spPr>
          <a:xfrm rot="4049410">
            <a:off x="8247182" y="3091963"/>
            <a:ext cx="2373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CAPE</a:t>
            </a:r>
            <a:endParaRPr lang="en-US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75CA26-622B-A4F9-8ED6-FF7997E545C4}"/>
              </a:ext>
            </a:extLst>
          </p:cNvPr>
          <p:cNvSpPr/>
          <p:nvPr/>
        </p:nvSpPr>
        <p:spPr>
          <a:xfrm>
            <a:off x="2577830" y="4592648"/>
            <a:ext cx="1935804" cy="119530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11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F8F95078-3E06-4B58-A6A9-DB1EDC8F2A9F}"/>
              </a:ext>
            </a:extLst>
          </p:cNvPr>
          <p:cNvSpPr txBox="1"/>
          <p:nvPr/>
        </p:nvSpPr>
        <p:spPr>
          <a:xfrm>
            <a:off x="2227634" y="1940285"/>
            <a:ext cx="2762847" cy="712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321869-6809-0311-E1F7-ACD21E2C9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59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F8F95078-3E06-4B58-A6A9-DB1EDC8F2A9F}"/>
              </a:ext>
            </a:extLst>
          </p:cNvPr>
          <p:cNvSpPr txBox="1"/>
          <p:nvPr/>
        </p:nvSpPr>
        <p:spPr>
          <a:xfrm>
            <a:off x="2227634" y="1940285"/>
            <a:ext cx="2762847" cy="712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7C914C-2B8E-ED6A-7422-4022217CF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09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united states&#10;&#10;Description automatically generated">
            <a:extLst>
              <a:ext uri="{FF2B5EF4-FFF2-40B4-BE49-F238E27FC236}">
                <a16:creationId xmlns:a16="http://schemas.microsoft.com/office/drawing/2014/main" id="{1B0F585A-E126-6C08-0F5C-08E9E9F71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26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B7C94-4F8A-C36C-1921-46FFADE53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Meteorological Setup 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66F288-196A-5B6F-C13D-DD7C165F63B5}"/>
              </a:ext>
            </a:extLst>
          </p:cNvPr>
          <p:cNvSpPr txBox="1"/>
          <p:nvPr/>
        </p:nvSpPr>
        <p:spPr>
          <a:xfrm>
            <a:off x="137809" y="1690688"/>
            <a:ext cx="117218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Northeastern U.S. located on the northern periphery of an anomalously strong upper-level ridge.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Favorable location for enhanced jet stream and strong shortwave energy.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Mid-level trough digging into the West aided in the advection of an elevated-mixed layer into the Northeast.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low-level theta-e air and rich PWATs across the Northeast, combined with the elevated-mixed layer, yielded extreme instability.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Stationary front and shortwave energy across Great Lakes region provided lifting mechanism for thunderstorms to develop and the front progressed east as a cold front continuing to aid in lift.</a:t>
            </a:r>
          </a:p>
        </p:txBody>
      </p:sp>
    </p:spTree>
    <p:extLst>
      <p:ext uri="{BB962C8B-B14F-4D97-AF65-F5344CB8AC3E}">
        <p14:creationId xmlns:p14="http://schemas.microsoft.com/office/powerpoint/2010/main" val="3052100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304C4-AFF3-4C78-3205-6709BB1AB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a Derecho?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80EB85-E162-07AE-1D5C-7F55AFC673E3}"/>
              </a:ext>
            </a:extLst>
          </p:cNvPr>
          <p:cNvSpPr txBox="1"/>
          <p:nvPr/>
        </p:nvSpPr>
        <p:spPr>
          <a:xfrm>
            <a:off x="181582" y="1690688"/>
            <a:ext cx="118288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Intense, long-lived line of thunderstorms.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Criteria 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Swath of wind damage ≥ 400 miles (as of 01.11.2022).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Previously, ≥ 250 miles.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≥ 60 miles wide.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Wind gusts ≥ 58 mph along much of its path with several 75+ mph gusts.</a:t>
            </a:r>
          </a:p>
          <a:p>
            <a:pPr lvl="1"/>
            <a:r>
              <a:rPr lang="en-US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Specific radar features (distinct bowing structure and rear-inflow jet).</a:t>
            </a:r>
          </a:p>
        </p:txBody>
      </p:sp>
    </p:spTree>
    <p:extLst>
      <p:ext uri="{BB962C8B-B14F-4D97-AF65-F5344CB8AC3E}">
        <p14:creationId xmlns:p14="http://schemas.microsoft.com/office/powerpoint/2010/main" val="2236327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304C4-AFF3-4C78-3205-6709BB1AB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July 11-15, 1995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80EB85-E162-07AE-1D5C-7F55AFC673E3}"/>
              </a:ext>
            </a:extLst>
          </p:cNvPr>
          <p:cNvSpPr txBox="1"/>
          <p:nvPr/>
        </p:nvSpPr>
        <p:spPr>
          <a:xfrm>
            <a:off x="243191" y="1381328"/>
            <a:ext cx="11828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 series of 4 derechos impacted the northern Plains, upper-Midwest, Great Lakes, and Northeast.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CC9B03-CA69-ED24-ABF5-B25CF3733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49" y="1700220"/>
            <a:ext cx="9426102" cy="447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6DCDAF-5850-15B2-DCC8-902CB75C0F6E}"/>
              </a:ext>
            </a:extLst>
          </p:cNvPr>
          <p:cNvSpPr txBox="1"/>
          <p:nvPr/>
        </p:nvSpPr>
        <p:spPr>
          <a:xfrm>
            <a:off x="457200" y="6303523"/>
            <a:ext cx="7042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Photo Credit: Storm Prediction Center</a:t>
            </a:r>
          </a:p>
        </p:txBody>
      </p:sp>
    </p:spTree>
    <p:extLst>
      <p:ext uri="{BB962C8B-B14F-4D97-AF65-F5344CB8AC3E}">
        <p14:creationId xmlns:p14="http://schemas.microsoft.com/office/powerpoint/2010/main" val="368109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6DCDAF-5850-15B2-DCC8-902CB75C0F6E}"/>
              </a:ext>
            </a:extLst>
          </p:cNvPr>
          <p:cNvSpPr txBox="1"/>
          <p:nvPr/>
        </p:nvSpPr>
        <p:spPr>
          <a:xfrm>
            <a:off x="457200" y="6303523"/>
            <a:ext cx="7042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Photo Credit: Storm Prediction Center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31072B8-0DFF-9624-9832-62A359D15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75"/>
            <a:ext cx="12192000" cy="626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039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B7C94-4F8A-C36C-1921-46FFADE53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66F288-196A-5B6F-C13D-DD7C165F63B5}"/>
              </a:ext>
            </a:extLst>
          </p:cNvPr>
          <p:cNvSpPr txBox="1"/>
          <p:nvPr/>
        </p:nvSpPr>
        <p:spPr>
          <a:xfrm>
            <a:off x="137809" y="1690688"/>
            <a:ext cx="1172183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One of the costliest severe thunderstorm events to impact the Northeastern United States during the 20</a:t>
            </a:r>
            <a:r>
              <a:rPr lang="en-US" sz="1400" baseline="30000" dirty="0"/>
              <a:t>th</a:t>
            </a:r>
            <a:r>
              <a:rPr lang="en-US" sz="1400" dirty="0"/>
              <a:t> century.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Estimated 100+ mph wind gusts at several points along the storms path within the Adirondacks. 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Several measured gusts ranging between 70 mph – 90 mph.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Syracuse airport: 76 mph at 5:30 AM EDT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Albany airport: 77 mph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Otis, MA: 92 mph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Upton, MA 85 mph</a:t>
            </a:r>
          </a:p>
          <a:p>
            <a:r>
              <a:rPr lang="en-US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Estimated $500 million in damage (1995 U.S. dollars). 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900,000 acres of forest damaged in New York per New York Department of Conservation ($200 million of timber loss – 1995 U.S. dollars).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Several hundred thousand power outages.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Covered 800 miles in 12-hours (avg. forward speed of 67 mph).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Organized ~10:00 PM EDT across Upper-Peninsula of Michigan.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Exited off Cape Cod ~9:30 AM EDT.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Window from 2:00 AM – 8:00 AM produced most extensive damage.</a:t>
            </a:r>
          </a:p>
          <a:p>
            <a:pPr lvl="1"/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7 deaths and several dozen injured.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B227E-0796-1F7E-02E7-5F7C5EED0C57}"/>
              </a:ext>
            </a:extLst>
          </p:cNvPr>
          <p:cNvSpPr txBox="1"/>
          <p:nvPr/>
        </p:nvSpPr>
        <p:spPr>
          <a:xfrm>
            <a:off x="10278893" y="6581002"/>
            <a:ext cx="1913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Obtained from NWS</a:t>
            </a:r>
          </a:p>
        </p:txBody>
      </p:sp>
    </p:spTree>
    <p:extLst>
      <p:ext uri="{BB962C8B-B14F-4D97-AF65-F5344CB8AC3E}">
        <p14:creationId xmlns:p14="http://schemas.microsoft.com/office/powerpoint/2010/main" val="3565391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AFB27A-19A1-A852-EAAA-2A62800FC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A99F38-1606-FA96-6EE1-912C5D07A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08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F8F95078-3E06-4B58-A6A9-DB1EDC8F2A9F}"/>
              </a:ext>
            </a:extLst>
          </p:cNvPr>
          <p:cNvSpPr txBox="1"/>
          <p:nvPr/>
        </p:nvSpPr>
        <p:spPr>
          <a:xfrm>
            <a:off x="2227634" y="1940285"/>
            <a:ext cx="2762847" cy="712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8747A862-808B-5C6F-444E-95269AA68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9CAF4BFA-500B-D8C5-D710-B0D5AC3CBCBF}"/>
              </a:ext>
            </a:extLst>
          </p:cNvPr>
          <p:cNvSpPr txBox="1"/>
          <p:nvPr/>
        </p:nvSpPr>
        <p:spPr>
          <a:xfrm rot="1650272">
            <a:off x="1040860" y="1472065"/>
            <a:ext cx="1614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TROUGH</a:t>
            </a:r>
            <a:endParaRPr lang="en-US" b="1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D21D4BF-29B5-5B27-23ED-516FE4FC64B9}"/>
              </a:ext>
            </a:extLst>
          </p:cNvPr>
          <p:cNvSpPr txBox="1"/>
          <p:nvPr/>
        </p:nvSpPr>
        <p:spPr>
          <a:xfrm>
            <a:off x="2971895" y="1451024"/>
            <a:ext cx="1274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RIDGE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3852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F8F95078-3E06-4B58-A6A9-DB1EDC8F2A9F}"/>
              </a:ext>
            </a:extLst>
          </p:cNvPr>
          <p:cNvSpPr txBox="1"/>
          <p:nvPr/>
        </p:nvSpPr>
        <p:spPr>
          <a:xfrm>
            <a:off x="2227634" y="1940285"/>
            <a:ext cx="2762847" cy="712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08C580-129A-ED99-8096-24CD88476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2CDA1F-DDCE-AA73-3E46-E77C63BBDC17}"/>
              </a:ext>
            </a:extLst>
          </p:cNvPr>
          <p:cNvSpPr txBox="1"/>
          <p:nvPr/>
        </p:nvSpPr>
        <p:spPr>
          <a:xfrm>
            <a:off x="0" y="0"/>
            <a:ext cx="695527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Peter </a:t>
            </a:r>
            <a:r>
              <a:rPr lang="en-US" b="1" dirty="0" err="1"/>
              <a:t>Banacos</a:t>
            </a:r>
            <a:r>
              <a:rPr lang="en-US" b="1" dirty="0"/>
              <a:t> and Michael </a:t>
            </a:r>
            <a:r>
              <a:rPr lang="en-US" b="1" dirty="0" err="1"/>
              <a:t>Ekster</a:t>
            </a:r>
            <a:r>
              <a:rPr lang="en-US" b="1" dirty="0"/>
              <a:t>: The Association of the Elevated Mixed-Layer with Significant Severe Weather Events  in the Northeastern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1300393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EBE96A-99F4-564C-0A08-E110D1880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EC79815-661E-ED76-6338-89AE23E89EE7}"/>
                  </a:ext>
                </a:extLst>
              </p14:cNvPr>
              <p14:cNvContentPartPr/>
              <p14:nvPr/>
            </p14:nvContentPartPr>
            <p14:xfrm>
              <a:off x="9190164" y="4607885"/>
              <a:ext cx="401040" cy="265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EC79815-661E-ED76-6338-89AE23E89E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36164" y="4499885"/>
                <a:ext cx="508680" cy="4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4A08C73-295E-8AD6-2629-C7EC1E183E31}"/>
                  </a:ext>
                </a:extLst>
              </p14:cNvPr>
              <p14:cNvContentPartPr/>
              <p14:nvPr/>
            </p14:nvContentPartPr>
            <p14:xfrm>
              <a:off x="10086564" y="4065005"/>
              <a:ext cx="384480" cy="177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4A08C73-295E-8AD6-2629-C7EC1E183E3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32564" y="3957365"/>
                <a:ext cx="49212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8FCD246-CFF8-AB05-FEBE-3571FE3FB3E0}"/>
                  </a:ext>
                </a:extLst>
              </p14:cNvPr>
              <p14:cNvContentPartPr/>
              <p14:nvPr/>
            </p14:nvContentPartPr>
            <p14:xfrm>
              <a:off x="8489244" y="4813445"/>
              <a:ext cx="324360" cy="225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8FCD246-CFF8-AB05-FEBE-3571FE3FB3E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35244" y="4705805"/>
                <a:ext cx="43200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0DE9926-AD41-8295-F0A5-CA3D5EB79043}"/>
                  </a:ext>
                </a:extLst>
              </p14:cNvPr>
              <p14:cNvContentPartPr/>
              <p14:nvPr/>
            </p14:nvContentPartPr>
            <p14:xfrm>
              <a:off x="8219244" y="4183085"/>
              <a:ext cx="272880" cy="213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0DE9926-AD41-8295-F0A5-CA3D5EB7904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65244" y="4075445"/>
                <a:ext cx="38052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CD7F651-2EF1-9D67-0D80-94AD00960D20}"/>
                  </a:ext>
                </a:extLst>
              </p14:cNvPr>
              <p14:cNvContentPartPr/>
              <p14:nvPr/>
            </p14:nvContentPartPr>
            <p14:xfrm>
              <a:off x="8757444" y="4086245"/>
              <a:ext cx="376560" cy="282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CD7F651-2EF1-9D67-0D80-94AD00960D2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703804" y="3978605"/>
                <a:ext cx="484200" cy="4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D069C08-3BAE-0EEA-2C6C-3A29935515B1}"/>
                  </a:ext>
                </a:extLst>
              </p14:cNvPr>
              <p14:cNvContentPartPr/>
              <p14:nvPr/>
            </p14:nvContentPartPr>
            <p14:xfrm>
              <a:off x="9769404" y="4444085"/>
              <a:ext cx="379440" cy="221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D069C08-3BAE-0EEA-2C6C-3A29935515B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715764" y="4336085"/>
                <a:ext cx="487080" cy="4366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1F2E93A-A139-B053-2416-741ABC7A4CD8}"/>
              </a:ext>
            </a:extLst>
          </p:cNvPr>
          <p:cNvSpPr txBox="1"/>
          <p:nvPr/>
        </p:nvSpPr>
        <p:spPr>
          <a:xfrm>
            <a:off x="-1" y="0"/>
            <a:ext cx="36381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Surface Observations – 0z July 15</a:t>
            </a:r>
          </a:p>
        </p:txBody>
      </p:sp>
    </p:spTree>
    <p:extLst>
      <p:ext uri="{BB962C8B-B14F-4D97-AF65-F5344CB8AC3E}">
        <p14:creationId xmlns:p14="http://schemas.microsoft.com/office/powerpoint/2010/main" val="3887259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7126</TotalTime>
  <Words>444</Words>
  <Application>Microsoft Office PowerPoint</Application>
  <PresentationFormat>Widescreen</PresentationFormat>
  <Paragraphs>62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Approaching the 30th Anniversary of the 1995 Great Barrington F4 tornado and July (Super)derecho. </vt:lpstr>
      <vt:lpstr>What is a Derecho?</vt:lpstr>
      <vt:lpstr>July 11-15, 1995</vt:lpstr>
      <vt:lpstr>PowerPoint Presentation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Meteorological Setup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 Taschereau Jr</dc:creator>
  <cp:lastModifiedBy>Paul Taschereau Jr</cp:lastModifiedBy>
  <cp:revision>23</cp:revision>
  <dcterms:created xsi:type="dcterms:W3CDTF">2024-06-07T23:34:27Z</dcterms:created>
  <dcterms:modified xsi:type="dcterms:W3CDTF">2024-09-19T23:50:07Z</dcterms:modified>
</cp:coreProperties>
</file>