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0"/>
  </p:notesMasterIdLst>
  <p:sldIdLst>
    <p:sldId id="257" r:id="rId2"/>
    <p:sldId id="258" r:id="rId3"/>
    <p:sldId id="259" r:id="rId4"/>
    <p:sldId id="260" r:id="rId5"/>
    <p:sldId id="266" r:id="rId6"/>
    <p:sldId id="267" r:id="rId7"/>
    <p:sldId id="293" r:id="rId8"/>
    <p:sldId id="280" r:id="rId9"/>
    <p:sldId id="269" r:id="rId10"/>
    <p:sldId id="270" r:id="rId11"/>
    <p:sldId id="289" r:id="rId12"/>
    <p:sldId id="290" r:id="rId13"/>
    <p:sldId id="291" r:id="rId14"/>
    <p:sldId id="292" r:id="rId15"/>
    <p:sldId id="279" r:id="rId16"/>
    <p:sldId id="284" r:id="rId17"/>
    <p:sldId id="286" r:id="rId18"/>
    <p:sldId id="287" r:id="rId19"/>
    <p:sldId id="288" r:id="rId20"/>
    <p:sldId id="281" r:id="rId21"/>
    <p:sldId id="282" r:id="rId22"/>
    <p:sldId id="283" r:id="rId23"/>
    <p:sldId id="261" r:id="rId24"/>
    <p:sldId id="262" r:id="rId25"/>
    <p:sldId id="263" r:id="rId26"/>
    <p:sldId id="264" r:id="rId27"/>
    <p:sldId id="265" r:id="rId28"/>
    <p:sldId id="268" r:id="rId29"/>
  </p:sldIdLst>
  <p:sldSz cx="9144000" cy="5143500" type="screen16x9"/>
  <p:notesSz cx="6858000" cy="9144000"/>
  <p:embeddedFontLst>
    <p:embeddedFont>
      <p:font typeface="Arial Narrow" panose="020B0604020202020204" pitchFamily="34" charset="0"/>
      <p:regular r:id="rId31"/>
      <p:bold r:id="rId32"/>
      <p:italic r:id="rId33"/>
      <p:boldItalic r:id="rId34"/>
    </p:embeddedFont>
    <p:embeddedFont>
      <p:font typeface="Bebas Neue" panose="020B0606020202050201" pitchFamily="34" charset="77"/>
      <p:regular r:id="rId35"/>
    </p:embeddedFont>
    <p:embeddedFont>
      <p:font typeface="Calibri" panose="020F0502020204030204" pitchFamily="34" charset="0"/>
      <p:regular r:id="rId36"/>
      <p:bold r:id="rId37"/>
      <p:italic r:id="rId38"/>
      <p:boldItalic r:id="rId39"/>
    </p:embeddedFont>
    <p:embeddedFont>
      <p:font typeface="Helvetica Neue" panose="02000503000000020004" pitchFamily="2" charset="0"/>
      <p:regular r:id="rId40"/>
      <p:bold r:id="rId41"/>
      <p:italic r:id="rId42"/>
      <p:boldItalic r:id="rId43"/>
    </p:embeddedFont>
    <p:embeddedFont>
      <p:font typeface="Helvetica Neue Light" panose="02000403000000020004"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94694"/>
  </p:normalViewPr>
  <p:slideViewPr>
    <p:cSldViewPr snapToGrid="0" snapToObjects="1">
      <p:cViewPr varScale="1">
        <p:scale>
          <a:sx n="161" d="100"/>
          <a:sy n="161" d="100"/>
        </p:scale>
        <p:origin x="4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weather.gov/media/owp/oh/hdsc/docs/202406_NorthernMN.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fc138055aa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fc138055aa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ee78cd94a4_0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ee78cd94a4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0454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d074644efa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g2d074644efa_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15131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f7fb11e54d_6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g1f7fb11e54d_6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58241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18522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f7e1f628f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g1f7e1f628fe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38425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5485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34169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87149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8431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fb3fad730a_0_38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fb3fad730a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Weather.gov is frequently in the Top-10 list of most visited federal websites with 1.5 billion visits per year. Despite this .. the site has not had any major public-facing upgrade in over a decade.  The Content Management System (CMS) was building in-house and requires significant modernization. </a:t>
            </a:r>
            <a:endParaRPr/>
          </a:p>
        </p:txBody>
      </p:sp>
    </p:spTree>
    <p:extLst>
      <p:ext uri="{BB962C8B-B14F-4D97-AF65-F5344CB8AC3E}">
        <p14:creationId xmlns:p14="http://schemas.microsoft.com/office/powerpoint/2010/main" val="3305662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fc138055aa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fc138055aa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NWS Mission:</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core mission of the National Weather Service is to provide accurate and timely weather, water, and climate data, forecasts, warnings, and impact-based decision support services.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These services are crucial for protecting of life and property and enhancing the national economy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To Best Meet Our Mission, We Must:</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Be Present Where Decision-Makers Need Us: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Location is key. Our experts and resources need to be strategically placed to support decision-makers on the ground.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Be Available When They Need Us: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Timeliness is vital. Our services must be accessible and responsive around the clock, especially during critical moments.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Deliver Products and Services in the Manner Needed:</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Flexibility in delivery is essential. We must be able to adapt to the unique needs of those we serve.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fb3fad730a_0_40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fb3fad730a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9914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fb3fad730a_0_40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fb3fad730a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DESI example: High impact cut off low scenario Nov 2022 in the south central US. Shows the various ensemble clusters (center row) along with the grand ensemble 500 mb pattern with 25-75th interquartile range of height differences.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04336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fc138055aa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fc138055aa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fd9cc8c653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fd9cc8c653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a:solidFill>
                  <a:schemeClr val="dk1"/>
                </a:solidFill>
                <a:latin typeface="Helvetica Neue"/>
                <a:ea typeface="Helvetica Neue"/>
                <a:cs typeface="Helvetica Neue"/>
                <a:sym typeface="Helvetica Neue"/>
              </a:rPr>
              <a:t>On June 18, 2024, </a:t>
            </a:r>
            <a:r>
              <a:rPr lang="en" u="sng">
                <a:solidFill>
                  <a:srgbClr val="0097A7"/>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heavy rainfall fell across northeast Minnesota</a:t>
            </a:r>
            <a:r>
              <a:rPr lang="en">
                <a:solidFill>
                  <a:schemeClr val="dk1"/>
                </a:solidFill>
                <a:latin typeface="Helvetica Neue"/>
                <a:ea typeface="Helvetica Neue"/>
                <a:cs typeface="Helvetica Neue"/>
                <a:sym typeface="Helvetica Neue"/>
              </a:rPr>
              <a:t> leading to historic flooding</a:t>
            </a:r>
            <a:endParaRPr>
              <a:solidFill>
                <a:schemeClr val="dk1"/>
              </a:solidFill>
              <a:latin typeface="Helvetica Neue"/>
              <a:ea typeface="Helvetica Neue"/>
              <a:cs typeface="Helvetica Neue"/>
              <a:sym typeface="Helvetica Neue"/>
            </a:endParaRPr>
          </a:p>
          <a:p>
            <a:pPr marL="0" lvl="0" indent="0" algn="l" rtl="0">
              <a:lnSpc>
                <a:spcPct val="105000"/>
              </a:lnSpc>
              <a:spcBef>
                <a:spcPts val="500"/>
              </a:spcBef>
              <a:spcAft>
                <a:spcPts val="0"/>
              </a:spcAft>
              <a:buNone/>
            </a:pPr>
            <a:r>
              <a:rPr lang="en">
                <a:solidFill>
                  <a:schemeClr val="dk1"/>
                </a:solidFill>
                <a:latin typeface="Helvetica Neue"/>
                <a:ea typeface="Helvetica Neue"/>
                <a:cs typeface="Helvetica Neue"/>
                <a:sym typeface="Helvetica Neue"/>
              </a:rPr>
              <a:t>While on a survey of flooding the next day, NWS meteorologists were invited by St Louis County Emergency Manager Josh Brinkman to visit the City of Cook MN where the Little Fork river was rising fast </a:t>
            </a:r>
            <a:endParaRPr>
              <a:solidFill>
                <a:schemeClr val="dk1"/>
              </a:solidFill>
              <a:latin typeface="Helvetica Neue"/>
              <a:ea typeface="Helvetica Neue"/>
              <a:cs typeface="Helvetica Neue"/>
              <a:sym typeface="Helvetica Neue"/>
            </a:endParaRPr>
          </a:p>
          <a:p>
            <a:pPr marL="0" lvl="0" indent="0" algn="l" rtl="0">
              <a:lnSpc>
                <a:spcPct val="105000"/>
              </a:lnSpc>
              <a:spcBef>
                <a:spcPts val="500"/>
              </a:spcBef>
              <a:spcAft>
                <a:spcPts val="0"/>
              </a:spcAft>
              <a:buNone/>
            </a:pPr>
            <a:r>
              <a:rPr lang="en">
                <a:solidFill>
                  <a:schemeClr val="dk1"/>
                </a:solidFill>
                <a:latin typeface="Helvetica Neue"/>
                <a:ea typeface="Helvetica Neue"/>
                <a:cs typeface="Helvetica Neue"/>
                <a:sym typeface="Helvetica Neue"/>
              </a:rPr>
              <a:t>NWS Duluth stayed on-scene for hours, and then returned the following two days to document the flooding and provide updates to local officials at the makeshift Emergency Operations Center </a:t>
            </a:r>
            <a:endParaRPr>
              <a:solidFill>
                <a:schemeClr val="dk1"/>
              </a:solidFill>
              <a:latin typeface="Helvetica Neue"/>
              <a:ea typeface="Helvetica Neue"/>
              <a:cs typeface="Helvetica Neue"/>
              <a:sym typeface="Helvetica Neue"/>
            </a:endParaRPr>
          </a:p>
          <a:p>
            <a:pPr marL="0" lvl="0" indent="0" algn="l" rtl="0">
              <a:lnSpc>
                <a:spcPct val="105000"/>
              </a:lnSpc>
              <a:spcBef>
                <a:spcPts val="500"/>
              </a:spcBef>
              <a:spcAft>
                <a:spcPts val="0"/>
              </a:spcAft>
              <a:buNone/>
            </a:pPr>
            <a:r>
              <a:rPr lang="en">
                <a:solidFill>
                  <a:schemeClr val="dk1"/>
                </a:solidFill>
                <a:latin typeface="Helvetica Neue"/>
                <a:ea typeface="Helvetica Neue"/>
                <a:cs typeface="Helvetica Neue"/>
                <a:sym typeface="Helvetica Neue"/>
              </a:rPr>
              <a:t>NWS Duluth coordinated with North Central River Forecast Center on providing guidance for the timing and extent of maximum flooding to help local officials prioritize their actions to protect infrastructure, homes, and businesses from the rapidly rising water. While not a river forecast point, NWS Duluth management coordinated to request an experimental Flood Inundation Map (FIM) from the National Water Center, despite not yet being part of FIM!</a:t>
            </a:r>
            <a:endParaRPr>
              <a:solidFill>
                <a:schemeClr val="dk1"/>
              </a:solidFill>
              <a:latin typeface="Helvetica Neue"/>
              <a:ea typeface="Helvetica Neue"/>
              <a:cs typeface="Helvetica Neue"/>
              <a:sym typeface="Helvetica Neue"/>
            </a:endParaRPr>
          </a:p>
          <a:p>
            <a:pPr marL="0" lvl="0" indent="0" algn="l" rtl="0">
              <a:lnSpc>
                <a:spcPct val="105000"/>
              </a:lnSpc>
              <a:spcBef>
                <a:spcPts val="500"/>
              </a:spcBef>
              <a:spcAft>
                <a:spcPts val="500"/>
              </a:spcAft>
              <a:buNone/>
            </a:pPr>
            <a:r>
              <a:rPr lang="en">
                <a:solidFill>
                  <a:schemeClr val="dk1"/>
                </a:solidFill>
                <a:latin typeface="Helvetica Neue"/>
                <a:ea typeface="Helvetica Neue"/>
                <a:cs typeface="Helvetica Neue"/>
                <a:sym typeface="Helvetica Neue"/>
              </a:rPr>
              <a:t>NWS Duluth has since been invited to flood mitigation meetings hosted by the Iron Range Rehabilitation and Resources Board (a State of Minnesota agency) which included the EM, Army Corps of Engineers, DNR, Pollution Control Agency, FEMA, and representatives from the offices of both MN state Senators and the Congressional Representative for this region.</a:t>
            </a:r>
            <a:endParaRPr sz="6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fd9cc8c653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fd9cc8c653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May 2024)</a:t>
            </a:r>
            <a:r>
              <a:rPr lang="en" b="1">
                <a:solidFill>
                  <a:schemeClr val="dk1"/>
                </a:solidFill>
              </a:rPr>
              <a:t> WFO Duluth MN Provides Critical Support to Remote Wilderness Search &amp; Rescue Efforts on International Border</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lnSpc>
                <a:spcPct val="115000"/>
              </a:lnSpc>
              <a:spcBef>
                <a:spcPts val="0"/>
              </a:spcBef>
              <a:spcAft>
                <a:spcPts val="0"/>
              </a:spcAft>
              <a:buNone/>
            </a:pPr>
            <a:r>
              <a:rPr lang="en">
                <a:solidFill>
                  <a:schemeClr val="dk1"/>
                </a:solidFill>
              </a:rPr>
              <a:t>While providing on-site support for public safety at the Duluth Air Show with St Louis County Emergency Management, forecasters provided weather support for what evolved into a significant federal, state, and local agency Search and Rescue mission in the Boundary Water Canoe Area Wilderness on the international border lasting almost two weeks. </a:t>
            </a:r>
            <a:endParaRPr>
              <a:solidFill>
                <a:schemeClr val="dk1"/>
              </a:solidFill>
            </a:endParaRPr>
          </a:p>
          <a:p>
            <a:pPr marL="0" lvl="0" indent="0" algn="l" rtl="0">
              <a:lnSpc>
                <a:spcPct val="115000"/>
              </a:lnSpc>
              <a:spcBef>
                <a:spcPts val="1200"/>
              </a:spcBef>
              <a:spcAft>
                <a:spcPts val="0"/>
              </a:spcAft>
              <a:buNone/>
            </a:pPr>
            <a:r>
              <a:rPr lang="en">
                <a:solidFill>
                  <a:schemeClr val="dk1"/>
                </a:solidFill>
              </a:rPr>
              <a:t>Services provided included</a:t>
            </a:r>
            <a:r>
              <a:rPr lang="en" b="1">
                <a:solidFill>
                  <a:schemeClr val="dk1"/>
                </a:solidFill>
              </a:rPr>
              <a:t> twice-daily SPOT forecasts</a:t>
            </a:r>
            <a:r>
              <a:rPr lang="en">
                <a:solidFill>
                  <a:schemeClr val="dk1"/>
                </a:solidFill>
              </a:rPr>
              <a:t>, with </a:t>
            </a:r>
            <a:r>
              <a:rPr lang="en" b="1">
                <a:solidFill>
                  <a:schemeClr val="dk1"/>
                </a:solidFill>
              </a:rPr>
              <a:t>aviation forecasts</a:t>
            </a:r>
            <a:r>
              <a:rPr lang="en">
                <a:solidFill>
                  <a:schemeClr val="dk1"/>
                </a:solidFill>
              </a:rPr>
              <a:t> for aviation operations (planes, helicopters, and drones), </a:t>
            </a:r>
            <a:r>
              <a:rPr lang="en" b="1">
                <a:solidFill>
                  <a:schemeClr val="dk1"/>
                </a:solidFill>
              </a:rPr>
              <a:t>24/7 heads up for thunderstorms</a:t>
            </a:r>
            <a:r>
              <a:rPr lang="en">
                <a:solidFill>
                  <a:schemeClr val="dk1"/>
                </a:solidFill>
              </a:rPr>
              <a:t>, and </a:t>
            </a:r>
            <a:r>
              <a:rPr lang="en" b="1">
                <a:solidFill>
                  <a:schemeClr val="dk1"/>
                </a:solidFill>
              </a:rPr>
              <a:t>water level forecasts from our Canadian partners</a:t>
            </a:r>
            <a:r>
              <a:rPr lang="en">
                <a:solidFill>
                  <a:schemeClr val="dk1"/>
                </a:solidFill>
              </a:rPr>
              <a:t> (*Lake of the Woods Control Board) for Lac La Croix/Curtain Falls where rescuers were searching for two missing canoeists. Emergency Management responded, "I don't know what we would do without you guys."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An email St Louis County Emergency Manager Josh Brinkman sent to NWS Duluth staff: “</a:t>
            </a:r>
            <a:r>
              <a:rPr lang="en" b="1">
                <a:solidFill>
                  <a:schemeClr val="dk1"/>
                </a:solidFill>
              </a:rPr>
              <a:t>Weather support has been absolutely critical for coordinating well over 30 aircraft flights, keeping our crews safe (and dry), and making short and long term planning decisions based on the hydrology and long term forecast reports</a:t>
            </a:r>
            <a:r>
              <a:rPr lang="en">
                <a:solidFill>
                  <a:schemeClr val="dk1"/>
                </a:solidFill>
              </a:rPr>
              <a:t>.” … “Please pass on to everyone how thankful we are for your crews timely, accurate information, and for keeping an eye on us.” … “The search continues and </a:t>
            </a:r>
            <a:r>
              <a:rPr lang="en" b="1">
                <a:solidFill>
                  <a:schemeClr val="dk1"/>
                </a:solidFill>
              </a:rPr>
              <a:t>water levels will directly impact our efforts</a:t>
            </a:r>
            <a:r>
              <a:rPr lang="en">
                <a:solidFill>
                  <a:schemeClr val="dk1"/>
                </a:solidFill>
              </a:rPr>
              <a:t>.”</a:t>
            </a:r>
            <a:endParaRPr b="1">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fd9cc8c653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fd9cc8c653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595959"/>
                </a:solidFill>
              </a:rPr>
              <a:t>1. SH briefs state officials on March 24, 2023, at the ND SEOC about flood expectations for the spring snowmelt. Adjutant General Dohrmann said that NWS’s weather and water intelligence “enabled a unified approach for flood preparedness and response and recovery efforts by state agencies”. Representatives from NDDES, NDHP, NDDOT, NDHHS, NDDEQ, NDDA, ND ParkRec and NDCAP were at the meeting.</a:t>
            </a:r>
            <a:endParaRPr>
              <a:solidFill>
                <a:srgbClr val="595959"/>
              </a:solidFill>
            </a:endParaRPr>
          </a:p>
          <a:p>
            <a:pPr marL="0" lvl="0" indent="0" algn="l" rtl="0">
              <a:lnSpc>
                <a:spcPct val="115000"/>
              </a:lnSpc>
              <a:spcBef>
                <a:spcPts val="1200"/>
              </a:spcBef>
              <a:spcAft>
                <a:spcPts val="0"/>
              </a:spcAft>
              <a:buNone/>
            </a:pPr>
            <a:r>
              <a:rPr lang="en">
                <a:solidFill>
                  <a:srgbClr val="595959"/>
                </a:solidFill>
              </a:rPr>
              <a:t>2. Through ND Pathfinder, from April into May 2023, areas where snowmelt flooding was expected to commence were highlighted to the NDDOT. This intelligence enabled NDDOT to strategically place mobile cameras in anticipation of possible road impacts.</a:t>
            </a:r>
            <a:endParaRPr>
              <a:solidFill>
                <a:srgbClr val="595959"/>
              </a:solidFill>
            </a:endParaRPr>
          </a:p>
          <a:p>
            <a:pPr marL="0" lvl="0" indent="0" algn="l" rtl="0">
              <a:lnSpc>
                <a:spcPct val="115000"/>
              </a:lnSpc>
              <a:spcBef>
                <a:spcPts val="1200"/>
              </a:spcBef>
              <a:spcAft>
                <a:spcPts val="1200"/>
              </a:spcAft>
              <a:buNone/>
            </a:pPr>
            <a:r>
              <a:rPr lang="en">
                <a:solidFill>
                  <a:srgbClr val="595959"/>
                </a:solidFill>
              </a:rPr>
              <a:t>3. Ice jam on the Heart River at Mandan, ND. SH, SOO and two forecasters viewed the jam on April 14, 2023 and took a wire weight measurement to verify the automated gauge reading. They then briefed  officials at the Morton County EOC. EM Cody Mattson said NWS support is critical in helping officials decide whether or not evacuations need to take place, and especially in this case where the automated gauge was erroneously reporting higher stages than reality. Based on NWS forecasts the information being relayed to the public had a higher “mode of confidence”. </a:t>
            </a: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fd9cc8c653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fd9cc8c653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595959"/>
                </a:solidFill>
              </a:rPr>
              <a:t>NWS Chicago and the City of Chicago collaborate closely ahead of severe winter weather, including most recently in December 2022 when wind chills dropped to -40 F.</a:t>
            </a:r>
            <a:endParaRPr>
              <a:solidFill>
                <a:srgbClr val="595959"/>
              </a:solidFill>
            </a:endParaRPr>
          </a:p>
          <a:p>
            <a:pPr marL="457200" lvl="0" indent="-298450" algn="l" rtl="0">
              <a:lnSpc>
                <a:spcPct val="115000"/>
              </a:lnSpc>
              <a:spcBef>
                <a:spcPts val="1200"/>
              </a:spcBef>
              <a:spcAft>
                <a:spcPts val="0"/>
              </a:spcAft>
              <a:buClr>
                <a:srgbClr val="595959"/>
              </a:buClr>
              <a:buSzPts val="1100"/>
              <a:buChar char="●"/>
            </a:pPr>
            <a:r>
              <a:rPr lang="en">
                <a:solidFill>
                  <a:srgbClr val="595959"/>
                </a:solidFill>
              </a:rPr>
              <a:t>The city often responds with a press conference which NWS Chicago is asked to open with a forecast summary.</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
                <a:solidFill>
                  <a:srgbClr val="595959"/>
                </a:solidFill>
              </a:rPr>
              <a:t>Based on information provided by the NWS, numerous city agencies enact their response plans to ensure vulnerable populations such as the elderly and homeless receive the support they need to remain safe and healthy during the period of extreme cold.</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
                <a:solidFill>
                  <a:srgbClr val="595959"/>
                </a:solidFill>
              </a:rPr>
              <a:t>City actions include welfare checks, warming shelters, outreach to homeless encampments, enhanced transportation services, and a 311 hotline providing information regarding all of these resources.</a:t>
            </a:r>
            <a:endParaRPr>
              <a:solidFill>
                <a:srgbClr val="595959"/>
              </a:solidFill>
            </a:endParaRPr>
          </a:p>
          <a:p>
            <a:pPr marL="457200" lvl="0" indent="-298450" algn="l" rtl="0">
              <a:lnSpc>
                <a:spcPct val="115000"/>
              </a:lnSpc>
              <a:spcBef>
                <a:spcPts val="0"/>
              </a:spcBef>
              <a:spcAft>
                <a:spcPts val="0"/>
              </a:spcAft>
              <a:buClr>
                <a:srgbClr val="595959"/>
              </a:buClr>
              <a:buSzPts val="1100"/>
              <a:buChar char="●"/>
            </a:pPr>
            <a:r>
              <a:rPr lang="en">
                <a:solidFill>
                  <a:srgbClr val="595959"/>
                </a:solidFill>
              </a:rPr>
              <a:t>During any given storm, tens of thousands of residents will utilize these services.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ee78cd94a4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ee78cd94a4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supporting our people, we prepare them to provide our partners and the public with the best possible service.</a:t>
            </a:r>
            <a:endParaRPr/>
          </a:p>
          <a:p>
            <a:pPr marL="0" lvl="0" indent="0" algn="l" rtl="0">
              <a:spcBef>
                <a:spcPts val="0"/>
              </a:spcBef>
              <a:spcAft>
                <a:spcPts val="0"/>
              </a:spcAft>
              <a:buNone/>
            </a:pPr>
            <a:endParaRPr/>
          </a:p>
          <a:p>
            <a:pPr marL="0" lvl="0" indent="0" algn="l" rtl="0">
              <a:spcBef>
                <a:spcPts val="0"/>
              </a:spcBef>
              <a:spcAft>
                <a:spcPts val="0"/>
              </a:spcAft>
              <a:buNone/>
            </a:pPr>
            <a:r>
              <a:rPr lang="en"/>
              <a:t>Highlight 1-2 examples of progress or recent success in the people category</a:t>
            </a:r>
            <a:endParaRPr/>
          </a:p>
        </p:txBody>
      </p:sp>
    </p:spTree>
    <p:extLst>
      <p:ext uri="{BB962C8B-B14F-4D97-AF65-F5344CB8AC3E}">
        <p14:creationId xmlns:p14="http://schemas.microsoft.com/office/powerpoint/2010/main" val="70848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fc138055aa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fc138055aa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Increased Severity and Impact:</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Weather, water, and climate events are becoming more severe, which means their impact on communities, infrastructure, and the environment is growing.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These intensified events require more robust and timely responses to mitigate damage and protect lives and property.</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Population and Infrastructure Growth:</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The rapid increase in population and infrastructure means that more people and property are exposed to weather-related risks.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Our strategies and services must scale to address these expanded vulnerabilities and ensure effective protection.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Evolving Communication Channels:</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The way we communicate has evolved significantly from traditional landlines to mobile devices.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frequency and variety of communication channels now require us to adapt our methods for delivering critical information quickly and effectively.</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Advancements in Data Storage:</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The shift to "cloud" storage has revolutionized how we manage and access data.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This technological advancement allows us to handle larger volumes of data with improved accessibility, enhancing our ability to analyze and respond to weather-related information and allowing us to access that data from nearly anywhere.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Expansion of Virtual and Collaborative Work:</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The rise of virtual and untethered working environments has changed how we collaborate.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These developments present opportunities for stronger partnerships and more flexible, innovative approaches to address weather and climate challenges beyond traditional office settings.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fd9cc8c653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fd9cc8c653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rPr>
              <a:t>We’re transforming our operations so we can:</a:t>
            </a:r>
            <a:endParaRPr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rPr>
              <a:t>1. Work from Nearly Anywhere (Mobile)</a:t>
            </a:r>
            <a:endParaRPr b="1"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dirty="0">
                <a:solidFill>
                  <a:schemeClr val="dk1"/>
                </a:solidFill>
              </a:rPr>
              <a:t>Our technology will become less tethered to desks and desktops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Localized data storage and services will move to the cloud</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By moving from traditional, localized systems to flexible, cloud-based solutions, our team to work seamlessly from any location, enhancing </a:t>
            </a:r>
            <a:r>
              <a:rPr lang="en" b="1" dirty="0">
                <a:solidFill>
                  <a:schemeClr val="dk1"/>
                </a:solidFill>
              </a:rPr>
              <a:t>mobility</a:t>
            </a:r>
            <a:r>
              <a:rPr lang="en" dirty="0">
                <a:solidFill>
                  <a:schemeClr val="dk1"/>
                </a:solidFill>
              </a:rPr>
              <a:t> and responsiveness.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b="1" dirty="0">
                <a:solidFill>
                  <a:schemeClr val="dk1"/>
                </a:solidFill>
              </a:rPr>
              <a:t>Example Transformation Initiatives: </a:t>
            </a:r>
            <a:r>
              <a:rPr lang="en" dirty="0">
                <a:solidFill>
                  <a:schemeClr val="dk1"/>
                </a:solidFill>
              </a:rPr>
              <a:t>AWIPS in the Cloud, NAWIPS/AWIPS</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rPr>
              <a:t>2. Enhance Efficiency and Effectiveness (Nimble)</a:t>
            </a:r>
            <a:endParaRPr b="1"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dirty="0">
                <a:solidFill>
                  <a:schemeClr val="dk1"/>
                </a:solidFill>
              </a:rPr>
              <a:t>We’re focusing on refining our processes to streamline operations and ensure they’re as efficient as possible. (</a:t>
            </a:r>
            <a:r>
              <a:rPr lang="en" b="1" dirty="0">
                <a:solidFill>
                  <a:schemeClr val="dk1"/>
                </a:solidFill>
              </a:rPr>
              <a:t>Examples:</a:t>
            </a:r>
            <a:r>
              <a:rPr lang="en" dirty="0">
                <a:solidFill>
                  <a:schemeClr val="dk1"/>
                </a:solidFill>
              </a:rPr>
              <a:t> 10 Things, Days 4-7, Tsunami)</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Prioritizing the well-being and development of our team members to maintain a nimble, adaptable workforce. (</a:t>
            </a:r>
            <a:r>
              <a:rPr lang="en" b="1" dirty="0">
                <a:solidFill>
                  <a:schemeClr val="dk1"/>
                </a:solidFill>
              </a:rPr>
              <a:t>Examples: </a:t>
            </a:r>
            <a:r>
              <a:rPr lang="en" dirty="0">
                <a:solidFill>
                  <a:schemeClr val="dk1"/>
                </a:solidFill>
              </a:rPr>
              <a:t>DEIA, Hiring, Shift Work)</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rPr>
              <a:t>3. Update and Adapt Easily (Flexible)</a:t>
            </a:r>
            <a:endParaRPr b="1"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dirty="0">
                <a:solidFill>
                  <a:schemeClr val="dk1"/>
                </a:solidFill>
              </a:rPr>
              <a:t>Investing in leadership training to equip our team with the skills needed to navigate evolving challenges. (</a:t>
            </a:r>
            <a:r>
              <a:rPr lang="en" b="1" dirty="0">
                <a:solidFill>
                  <a:schemeClr val="dk1"/>
                </a:solidFill>
              </a:rPr>
              <a:t>Example: </a:t>
            </a:r>
            <a:r>
              <a:rPr lang="en" dirty="0">
                <a:solidFill>
                  <a:schemeClr val="dk1"/>
                </a:solidFill>
              </a:rPr>
              <a:t>Outward Mindset Training)</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Simplifying decision-making processes to enhance agility and ensure timely responses (</a:t>
            </a:r>
            <a:r>
              <a:rPr lang="en" b="1" dirty="0">
                <a:solidFill>
                  <a:schemeClr val="dk1"/>
                </a:solidFill>
              </a:rPr>
              <a:t>Examples: </a:t>
            </a:r>
            <a:r>
              <a:rPr lang="en" dirty="0">
                <a:solidFill>
                  <a:schemeClr val="dk1"/>
                </a:solidFill>
              </a:rPr>
              <a:t>Governance, HQ Restructuring, IT A&amp;G)</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i="1" dirty="0">
                <a:solidFill>
                  <a:schemeClr val="dk1"/>
                </a:solidFill>
              </a:rPr>
              <a:t>By becoming more mobile, nimble, and flexible, we can…</a:t>
            </a:r>
            <a:endParaRPr b="1" i="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dirty="0">
                <a:solidFill>
                  <a:schemeClr val="dk1"/>
                </a:solidFill>
              </a:rPr>
              <a:t>4. Be Where You Need Us, When You Need Us, How You Need Us (eye-to-eye)</a:t>
            </a:r>
            <a:endParaRPr b="1"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dirty="0">
                <a:solidFill>
                  <a:schemeClr val="dk1"/>
                </a:solidFill>
              </a:rPr>
              <a:t>Examples: </a:t>
            </a:r>
            <a:endParaRPr b="1"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Impact-Based Decision Support Services and Community-Centric Warnings:</a:t>
            </a:r>
            <a:endParaRPr dirty="0">
              <a:solidFill>
                <a:schemeClr val="dk1"/>
              </a:solidFill>
            </a:endParaRPr>
          </a:p>
          <a:p>
            <a:pPr marL="1371600" lvl="2" indent="-298450" algn="l" rtl="0">
              <a:lnSpc>
                <a:spcPct val="115000"/>
              </a:lnSpc>
              <a:spcBef>
                <a:spcPts val="0"/>
              </a:spcBef>
              <a:spcAft>
                <a:spcPts val="0"/>
              </a:spcAft>
              <a:buClr>
                <a:schemeClr val="dk1"/>
              </a:buClr>
              <a:buSzPts val="1100"/>
              <a:buAutoNum type="romanLcPeriod"/>
            </a:pPr>
            <a:r>
              <a:rPr lang="en" dirty="0">
                <a:solidFill>
                  <a:schemeClr val="dk1"/>
                </a:solidFill>
              </a:rPr>
              <a:t>Providing tailored, impact-based decision support services that address specific community needs.</a:t>
            </a:r>
            <a:endParaRPr dirty="0">
              <a:solidFill>
                <a:schemeClr val="dk1"/>
              </a:solidFill>
            </a:endParaRPr>
          </a:p>
          <a:p>
            <a:pPr marL="1371600" lvl="2" indent="-298450" algn="l" rtl="0">
              <a:lnSpc>
                <a:spcPct val="115000"/>
              </a:lnSpc>
              <a:spcBef>
                <a:spcPts val="0"/>
              </a:spcBef>
              <a:spcAft>
                <a:spcPts val="0"/>
              </a:spcAft>
              <a:buClr>
                <a:schemeClr val="dk1"/>
              </a:buClr>
              <a:buSzPts val="1100"/>
              <a:buAutoNum type="romanLcPeriod"/>
            </a:pPr>
            <a:r>
              <a:rPr lang="en" dirty="0">
                <a:solidFill>
                  <a:schemeClr val="dk1"/>
                </a:solidFill>
              </a:rPr>
              <a:t>Offering community-centric warnings that are relevant and actionable.</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A </a:t>
            </a:r>
            <a:r>
              <a:rPr lang="en" dirty="0" err="1">
                <a:solidFill>
                  <a:schemeClr val="dk1"/>
                </a:solidFill>
              </a:rPr>
              <a:t>Weather.gov</a:t>
            </a:r>
            <a:r>
              <a:rPr lang="en" dirty="0">
                <a:solidFill>
                  <a:schemeClr val="dk1"/>
                </a:solidFill>
              </a:rPr>
              <a:t> Built for you:</a:t>
            </a:r>
            <a:endParaRPr dirty="0">
              <a:solidFill>
                <a:schemeClr val="dk1"/>
              </a:solidFill>
            </a:endParaRPr>
          </a:p>
          <a:p>
            <a:pPr marL="1371600" lvl="2" indent="-298450" algn="l" rtl="0">
              <a:lnSpc>
                <a:spcPct val="115000"/>
              </a:lnSpc>
              <a:spcBef>
                <a:spcPts val="0"/>
              </a:spcBef>
              <a:spcAft>
                <a:spcPts val="0"/>
              </a:spcAft>
              <a:buClr>
                <a:schemeClr val="dk1"/>
              </a:buClr>
              <a:buSzPts val="1100"/>
              <a:buAutoNum type="romanLcPeriod"/>
            </a:pPr>
            <a:r>
              <a:rPr lang="en" dirty="0">
                <a:solidFill>
                  <a:schemeClr val="dk1"/>
                </a:solidFill>
              </a:rPr>
              <a:t>Redesigning </a:t>
            </a:r>
            <a:r>
              <a:rPr lang="en" dirty="0" err="1">
                <a:solidFill>
                  <a:schemeClr val="dk1"/>
                </a:solidFill>
              </a:rPr>
              <a:t>weather.gov</a:t>
            </a:r>
            <a:r>
              <a:rPr lang="en" dirty="0">
                <a:solidFill>
                  <a:schemeClr val="dk1"/>
                </a:solidFill>
              </a:rPr>
              <a:t> to improve user experience, making it more intuitive and accessible for everyone</a:t>
            </a:r>
            <a:endParaRPr b="1"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ee78cd94a4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ee78cd94a4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While we’re transforming dozens of aspects of our agency at once, at the center of NWS transformation is our work to create a new operating model.</a:t>
            </a:r>
            <a:endParaRPr/>
          </a:p>
          <a:p>
            <a:pPr marL="457200" lvl="0" indent="-298450" algn="l" rtl="0">
              <a:spcBef>
                <a:spcPts val="0"/>
              </a:spcBef>
              <a:spcAft>
                <a:spcPts val="0"/>
              </a:spcAft>
              <a:buSzPts val="1100"/>
              <a:buChar char="●"/>
            </a:pPr>
            <a:r>
              <a:rPr lang="en"/>
              <a:t>We’re looking at three key themes as we update our operating model:</a:t>
            </a:r>
            <a:endParaRPr/>
          </a:p>
          <a:p>
            <a:pPr marL="914400" lvl="1" indent="-298450" algn="l" rtl="0">
              <a:spcBef>
                <a:spcPts val="0"/>
              </a:spcBef>
              <a:spcAft>
                <a:spcPts val="0"/>
              </a:spcAft>
              <a:buSzPts val="1100"/>
              <a:buChar char="○"/>
            </a:pPr>
            <a:r>
              <a:rPr lang="en" b="1"/>
              <a:t>People:</a:t>
            </a:r>
            <a:r>
              <a:rPr lang="en"/>
              <a:t> To be where we’re needed when we’re needed by our people, our partners, and the public, we must build and support a resilient workforce that reflects the communities we serve</a:t>
            </a:r>
            <a:endParaRPr/>
          </a:p>
          <a:p>
            <a:pPr marL="914400" lvl="1" indent="-298450" algn="l" rtl="0">
              <a:spcBef>
                <a:spcPts val="0"/>
              </a:spcBef>
              <a:spcAft>
                <a:spcPts val="0"/>
              </a:spcAft>
              <a:buSzPts val="1100"/>
              <a:buChar char="○"/>
            </a:pPr>
            <a:r>
              <a:rPr lang="en" b="1"/>
              <a:t>Infrastructure: </a:t>
            </a:r>
            <a:r>
              <a:rPr lang="en"/>
              <a:t>To allow for more flexibility and mobility in where and how we work, we’re taking another look at the technology, tools, and organizing principles behind our work</a:t>
            </a:r>
            <a:endParaRPr/>
          </a:p>
          <a:p>
            <a:pPr marL="914400" lvl="1" indent="-298450" algn="l" rtl="0">
              <a:spcBef>
                <a:spcPts val="0"/>
              </a:spcBef>
              <a:spcAft>
                <a:spcPts val="0"/>
              </a:spcAft>
              <a:buSzPts val="1100"/>
              <a:buChar char="○"/>
            </a:pPr>
            <a:r>
              <a:rPr lang="en" b="1"/>
              <a:t>Future: </a:t>
            </a:r>
            <a:r>
              <a:rPr lang="en"/>
              <a:t>To ensure we never end up with another 30-year-old operating model, we’re creating an agency that can continuously adapt to our future needs</a:t>
            </a:r>
            <a:endParaRPr/>
          </a:p>
        </p:txBody>
      </p:sp>
    </p:spTree>
    <p:extLst>
      <p:ext uri="{BB962C8B-B14F-4D97-AF65-F5344CB8AC3E}">
        <p14:creationId xmlns:p14="http://schemas.microsoft.com/office/powerpoint/2010/main" val="399063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ee78cd94a4_0_1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ee78cd94a4_0_1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Nearly all the other transformation initiatives underway at NWS can be grouped into one of the three key themes that we’re using to create our next operating model</a:t>
            </a:r>
            <a:endParaRPr/>
          </a:p>
        </p:txBody>
      </p:sp>
    </p:spTree>
    <p:extLst>
      <p:ext uri="{BB962C8B-B14F-4D97-AF65-F5344CB8AC3E}">
        <p14:creationId xmlns:p14="http://schemas.microsoft.com/office/powerpoint/2010/main" val="4142566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fb3fad730a_0_37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fb3fad730a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176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fb3fad730a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fb3fad730a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334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ee78cd94a4_0_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ee78cd94a4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Our workforce needs to reach decision-makers quickly and provide information effectively so those decision-makers can put plans into action. To maximize the speed and efficacy of our interactions with decision-makers, </a:t>
            </a:r>
            <a:r>
              <a:rPr lang="en" b="1">
                <a:solidFill>
                  <a:schemeClr val="dk1"/>
                </a:solidFill>
              </a:rPr>
              <a:t>we need to become more nimble, mobile, and flexible.</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If we want to serve our partners and the public to the best of our ability, our technology and infrastructure need to advance just as quickly to ensure our agency provides consistent, reliable, and accurate weather, water, and climate information when and how decision-makers need it.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Highlight 1-2 examples of progress or recent success in the infrastructure category</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41346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www.noaa.gov/satellites" TargetMode="External"/><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hyperlink" Target="http://www.noaa.gov/oceans-coasts" TargetMode="External"/><Relationship Id="rId2" Type="http://schemas.openxmlformats.org/officeDocument/2006/relationships/hyperlink" Target="http://www.noaa.gov/" TargetMode="External"/><Relationship Id="rId1" Type="http://schemas.openxmlformats.org/officeDocument/2006/relationships/slideMaster" Target="../slideMasters/slideMaster1.xml"/><Relationship Id="rId6" Type="http://schemas.openxmlformats.org/officeDocument/2006/relationships/hyperlink" Target="http://www.noaa.gov/research" TargetMode="External"/><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hyperlink" Target="http://www.noaa.gov/fisheries" TargetMode="External"/><Relationship Id="rId4" Type="http://schemas.openxmlformats.org/officeDocument/2006/relationships/hyperlink" Target="http://www.noaa.gov/marine-aviation" TargetMode="External"/><Relationship Id="rId9" Type="http://schemas.openxmlformats.org/officeDocument/2006/relationships/image" Target="../media/image5.png"/><Relationship Id="rId14" Type="http://schemas.openxmlformats.org/officeDocument/2006/relationships/hyperlink" Target="http://www.noaa.gov/weather"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752888" y="914400"/>
            <a:ext cx="7933800" cy="37149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371600" marR="0" lvl="2" indent="-381000"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828800" marR="0" lvl="3" indent="-355600"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286000" marR="0" lvl="4" indent="-342900"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743200" marR="0" lvl="5" indent="-330200"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 name="Google Shape;11;p2"/>
          <p:cNvSpPr txBox="1">
            <a:spLocks noGrp="1"/>
          </p:cNvSpPr>
          <p:nvPr>
            <p:ph type="title"/>
          </p:nvPr>
        </p:nvSpPr>
        <p:spPr>
          <a:xfrm>
            <a:off x="467960" y="23218"/>
            <a:ext cx="7400400" cy="5943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 name="Google Shape;12;p2"/>
          <p:cNvSpPr txBox="1">
            <a:spLocks noGrp="1"/>
          </p:cNvSpPr>
          <p:nvPr>
            <p:ph type="dt" idx="10"/>
          </p:nvPr>
        </p:nvSpPr>
        <p:spPr>
          <a:xfrm>
            <a:off x="685800" y="4800600"/>
            <a:ext cx="1905000" cy="228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sldNum" idx="12"/>
          </p:nvPr>
        </p:nvSpPr>
        <p:spPr>
          <a:xfrm>
            <a:off x="7315200" y="4686300"/>
            <a:ext cx="1371600" cy="342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467960" y="23218"/>
            <a:ext cx="7400400" cy="5943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1"/>
          <p:cNvSpPr txBox="1">
            <a:spLocks noGrp="1"/>
          </p:cNvSpPr>
          <p:nvPr>
            <p:ph type="body" idx="1"/>
          </p:nvPr>
        </p:nvSpPr>
        <p:spPr>
          <a:xfrm>
            <a:off x="752888" y="914400"/>
            <a:ext cx="2447400" cy="37149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1" name="Google Shape;51;p11"/>
          <p:cNvSpPr txBox="1">
            <a:spLocks noGrp="1"/>
          </p:cNvSpPr>
          <p:nvPr>
            <p:ph type="body" idx="2"/>
          </p:nvPr>
        </p:nvSpPr>
        <p:spPr>
          <a:xfrm>
            <a:off x="6248400" y="914400"/>
            <a:ext cx="2447400" cy="37149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2" name="Google Shape;52;p11"/>
          <p:cNvSpPr txBox="1">
            <a:spLocks noGrp="1"/>
          </p:cNvSpPr>
          <p:nvPr>
            <p:ph type="body" idx="3"/>
          </p:nvPr>
        </p:nvSpPr>
        <p:spPr>
          <a:xfrm>
            <a:off x="3500644" y="914400"/>
            <a:ext cx="2447400" cy="37149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 Column, 3 Pic">
  <p:cSld name="3 Column, 3 Pic">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467960" y="23218"/>
            <a:ext cx="7400400" cy="5943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 name="Google Shape;55;p12"/>
          <p:cNvSpPr>
            <a:spLocks noGrp="1"/>
          </p:cNvSpPr>
          <p:nvPr>
            <p:ph type="pic" idx="2"/>
          </p:nvPr>
        </p:nvSpPr>
        <p:spPr>
          <a:xfrm>
            <a:off x="762000" y="914400"/>
            <a:ext cx="2435400" cy="1200300"/>
          </a:xfrm>
          <a:prstGeom prst="rect">
            <a:avLst/>
          </a:prstGeom>
          <a:solidFill>
            <a:srgbClr val="F2F2F2"/>
          </a:solidFill>
          <a:ln>
            <a:noFill/>
          </a:ln>
        </p:spPr>
        <p:txBody>
          <a:bodyPr spcFirstLastPara="1" wrap="square" lIns="0" tIns="0" rIns="0" bIns="0" anchor="ctr" anchorCtr="0">
            <a:noAutofit/>
          </a:bodyPr>
          <a:lstStyle>
            <a:lvl1pPr marR="0" lvl="0" algn="ct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 name="Google Shape;56;p12"/>
          <p:cNvSpPr>
            <a:spLocks noGrp="1"/>
          </p:cNvSpPr>
          <p:nvPr>
            <p:ph type="pic" idx="3"/>
          </p:nvPr>
        </p:nvSpPr>
        <p:spPr>
          <a:xfrm>
            <a:off x="3508162" y="914400"/>
            <a:ext cx="2435400" cy="1200300"/>
          </a:xfrm>
          <a:prstGeom prst="rect">
            <a:avLst/>
          </a:prstGeom>
          <a:solidFill>
            <a:srgbClr val="F2F2F2"/>
          </a:solidFill>
          <a:ln>
            <a:noFill/>
          </a:ln>
        </p:spPr>
        <p:txBody>
          <a:bodyPr spcFirstLastPara="1" wrap="square" lIns="0" tIns="0" rIns="0" bIns="0" anchor="ctr" anchorCtr="0">
            <a:noAutofit/>
          </a:bodyPr>
          <a:lstStyle>
            <a:lvl1pPr marR="0" lvl="0" algn="ct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12"/>
          <p:cNvSpPr>
            <a:spLocks noGrp="1"/>
          </p:cNvSpPr>
          <p:nvPr>
            <p:ph type="pic" idx="4"/>
          </p:nvPr>
        </p:nvSpPr>
        <p:spPr>
          <a:xfrm>
            <a:off x="6251362" y="914400"/>
            <a:ext cx="2435400" cy="1200300"/>
          </a:xfrm>
          <a:prstGeom prst="rect">
            <a:avLst/>
          </a:prstGeom>
          <a:solidFill>
            <a:srgbClr val="F2F2F2"/>
          </a:solidFill>
          <a:ln>
            <a:noFill/>
          </a:ln>
        </p:spPr>
        <p:txBody>
          <a:bodyPr spcFirstLastPara="1" wrap="square" lIns="0" tIns="0" rIns="0" bIns="0" anchor="ctr" anchorCtr="0">
            <a:noAutofit/>
          </a:bodyPr>
          <a:lstStyle>
            <a:lvl1pPr marR="0" lvl="0" algn="ct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12"/>
          <p:cNvSpPr txBox="1">
            <a:spLocks noGrp="1"/>
          </p:cNvSpPr>
          <p:nvPr>
            <p:ph type="body" idx="1"/>
          </p:nvPr>
        </p:nvSpPr>
        <p:spPr>
          <a:xfrm>
            <a:off x="752888" y="2286000"/>
            <a:ext cx="2447400" cy="23433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9" name="Google Shape;59;p12"/>
          <p:cNvSpPr txBox="1">
            <a:spLocks noGrp="1"/>
          </p:cNvSpPr>
          <p:nvPr>
            <p:ph type="body" idx="5"/>
          </p:nvPr>
        </p:nvSpPr>
        <p:spPr>
          <a:xfrm>
            <a:off x="6248400" y="2286000"/>
            <a:ext cx="2447400" cy="23433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0" name="Google Shape;60;p12"/>
          <p:cNvSpPr txBox="1">
            <a:spLocks noGrp="1"/>
          </p:cNvSpPr>
          <p:nvPr>
            <p:ph type="body" idx="6"/>
          </p:nvPr>
        </p:nvSpPr>
        <p:spPr>
          <a:xfrm>
            <a:off x="3500644" y="2286000"/>
            <a:ext cx="2447400" cy="23433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 Lg Pic">
  <p:cSld name="1 Lg Pic">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467960" y="23218"/>
            <a:ext cx="7400400" cy="5943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 name="Google Shape;63;p13"/>
          <p:cNvSpPr>
            <a:spLocks noGrp="1"/>
          </p:cNvSpPr>
          <p:nvPr>
            <p:ph type="pic" idx="2"/>
          </p:nvPr>
        </p:nvSpPr>
        <p:spPr>
          <a:xfrm>
            <a:off x="762000" y="914400"/>
            <a:ext cx="7924800" cy="3714900"/>
          </a:xfrm>
          <a:prstGeom prst="rect">
            <a:avLst/>
          </a:prstGeom>
          <a:solidFill>
            <a:srgbClr val="F2F2F2"/>
          </a:solidFill>
          <a:ln>
            <a:noFill/>
          </a:ln>
        </p:spPr>
        <p:txBody>
          <a:bodyPr spcFirstLastPara="1" wrap="square" lIns="0" tIns="0" rIns="0" bIns="0" anchor="ctr" anchorCtr="0">
            <a:noAutofit/>
          </a:bodyPr>
          <a:lstStyle>
            <a:lvl1pPr marR="0" lvl="0" algn="ct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k Blue">
  <p:cSld name="Dk Blue">
    <p:spTree>
      <p:nvGrpSpPr>
        <p:cNvPr id="1" name="Shape 64"/>
        <p:cNvGrpSpPr/>
        <p:nvPr/>
      </p:nvGrpSpPr>
      <p:grpSpPr>
        <a:xfrm>
          <a:off x="0" y="0"/>
          <a:ext cx="0" cy="0"/>
          <a:chOff x="0" y="0"/>
          <a:chExt cx="0" cy="0"/>
        </a:xfrm>
      </p:grpSpPr>
      <p:sp>
        <p:nvSpPr>
          <p:cNvPr id="65" name="Google Shape;65;p14"/>
          <p:cNvSpPr/>
          <p:nvPr/>
        </p:nvSpPr>
        <p:spPr>
          <a:xfrm>
            <a:off x="410810" y="0"/>
            <a:ext cx="8730900" cy="32004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6" name="Google Shape;66;p14"/>
          <p:cNvSpPr>
            <a:spLocks noGrp="1"/>
          </p:cNvSpPr>
          <p:nvPr>
            <p:ph type="pic" idx="2"/>
          </p:nvPr>
        </p:nvSpPr>
        <p:spPr>
          <a:xfrm>
            <a:off x="412576" y="3200400"/>
            <a:ext cx="8729100" cy="1943100"/>
          </a:xfrm>
          <a:prstGeom prst="rect">
            <a:avLst/>
          </a:prstGeom>
          <a:solidFill>
            <a:srgbClr val="F2F2F2"/>
          </a:solidFill>
          <a:ln>
            <a:noFill/>
          </a:ln>
        </p:spPr>
        <p:txBody>
          <a:bodyPr spcFirstLastPara="1" wrap="square" lIns="0" tIns="0" rIns="0" bIns="0" anchor="ctr" anchorCtr="0">
            <a:noAutofit/>
          </a:bodyPr>
          <a:lstStyle>
            <a:lvl1pPr marR="0" lvl="0" algn="ct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 name="Google Shape;67;p14"/>
          <p:cNvSpPr txBox="1">
            <a:spLocks noGrp="1"/>
          </p:cNvSpPr>
          <p:nvPr>
            <p:ph type="body" idx="1"/>
          </p:nvPr>
        </p:nvSpPr>
        <p:spPr>
          <a:xfrm>
            <a:off x="780334" y="1943099"/>
            <a:ext cx="1371600" cy="720000"/>
          </a:xfrm>
          <a:prstGeom prst="rect">
            <a:avLst/>
          </a:prstGeom>
          <a:noFill/>
          <a:ln>
            <a:noFill/>
          </a:ln>
        </p:spPr>
        <p:txBody>
          <a:bodyPr spcFirstLastPara="1" wrap="square" lIns="0" tIns="0" rIns="0" bIns="0" anchor="t" anchorCtr="0">
            <a:noAutofit/>
          </a:bodyPr>
          <a:lstStyle>
            <a:lvl1pPr marL="457200" lvl="0" indent="-228600" algn="l" rtl="0">
              <a:spcBef>
                <a:spcPts val="360"/>
              </a:spcBef>
              <a:spcAft>
                <a:spcPts val="0"/>
              </a:spcAft>
              <a:buClr>
                <a:srgbClr val="D6F5FF"/>
              </a:buClr>
              <a:buSzPts val="1800"/>
              <a:buNone/>
              <a:defRPr sz="1800" b="1">
                <a:solidFill>
                  <a:srgbClr val="D6F5FF"/>
                </a:solidFill>
                <a:latin typeface="Arial Narrow"/>
                <a:ea typeface="Arial Narrow"/>
                <a:cs typeface="Arial Narrow"/>
                <a:sym typeface="Arial Narrow"/>
              </a:defRPr>
            </a:lvl1pPr>
            <a:lvl2pPr marL="914400" lvl="1" indent="-228600" algn="l" rtl="0">
              <a:spcBef>
                <a:spcPts val="360"/>
              </a:spcBef>
              <a:spcAft>
                <a:spcPts val="0"/>
              </a:spcAft>
              <a:buClr>
                <a:srgbClr val="07336F"/>
              </a:buClr>
              <a:buSzPts val="1800"/>
              <a:buNone/>
              <a:defRPr sz="1800" b="1">
                <a:latin typeface="Arial Narrow"/>
                <a:ea typeface="Arial Narrow"/>
                <a:cs typeface="Arial Narrow"/>
                <a:sym typeface="Arial Narrow"/>
              </a:defRPr>
            </a:lvl2pPr>
            <a:lvl3pPr marL="1371600" lvl="2" indent="-228600" algn="l" rtl="0">
              <a:spcBef>
                <a:spcPts val="360"/>
              </a:spcBef>
              <a:spcAft>
                <a:spcPts val="0"/>
              </a:spcAft>
              <a:buClr>
                <a:srgbClr val="07336F"/>
              </a:buClr>
              <a:buSzPts val="1800"/>
              <a:buNone/>
              <a:defRPr sz="1800" b="1">
                <a:latin typeface="Arial Narrow"/>
                <a:ea typeface="Arial Narrow"/>
                <a:cs typeface="Arial Narrow"/>
                <a:sym typeface="Arial Narrow"/>
              </a:defRPr>
            </a:lvl3pPr>
            <a:lvl4pPr marL="1828800" lvl="3" indent="-228600" algn="l" rtl="0">
              <a:spcBef>
                <a:spcPts val="360"/>
              </a:spcBef>
              <a:spcAft>
                <a:spcPts val="0"/>
              </a:spcAft>
              <a:buClr>
                <a:srgbClr val="07336F"/>
              </a:buClr>
              <a:buSzPts val="1800"/>
              <a:buNone/>
              <a:defRPr sz="1800" b="1">
                <a:latin typeface="Arial Narrow"/>
                <a:ea typeface="Arial Narrow"/>
                <a:cs typeface="Arial Narrow"/>
                <a:sym typeface="Arial Narrow"/>
              </a:defRPr>
            </a:lvl4pPr>
            <a:lvl5pPr marL="2286000" lvl="4" indent="-228600" algn="l" rtl="0">
              <a:spcBef>
                <a:spcPts val="360"/>
              </a:spcBef>
              <a:spcAft>
                <a:spcPts val="0"/>
              </a:spcAft>
              <a:buClr>
                <a:srgbClr val="07336F"/>
              </a:buClr>
              <a:buSzPts val="1800"/>
              <a:buNone/>
              <a:defRPr sz="1800" b="1">
                <a:latin typeface="Arial Narrow"/>
                <a:ea typeface="Arial Narrow"/>
                <a:cs typeface="Arial Narrow"/>
                <a:sym typeface="Arial Narrow"/>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8" name="Google Shape;68;p14"/>
          <p:cNvSpPr txBox="1">
            <a:spLocks noGrp="1"/>
          </p:cNvSpPr>
          <p:nvPr>
            <p:ph type="body" idx="3"/>
          </p:nvPr>
        </p:nvSpPr>
        <p:spPr>
          <a:xfrm>
            <a:off x="780334" y="2800350"/>
            <a:ext cx="1295400" cy="201600"/>
          </a:xfrm>
          <a:prstGeom prst="rect">
            <a:avLst/>
          </a:prstGeom>
          <a:noFill/>
          <a:ln>
            <a:noFill/>
          </a:ln>
        </p:spPr>
        <p:txBody>
          <a:bodyPr spcFirstLastPara="1" wrap="square" lIns="0" tIns="0" rIns="0" bIns="0" anchor="t" anchorCtr="0">
            <a:noAutofit/>
          </a:bodyPr>
          <a:lstStyle>
            <a:lvl1pPr marL="457200" lvl="0" indent="-228600" algn="l" rtl="0">
              <a:spcBef>
                <a:spcPts val="320"/>
              </a:spcBef>
              <a:spcAft>
                <a:spcPts val="0"/>
              </a:spcAft>
              <a:buClr>
                <a:srgbClr val="D6F5FF"/>
              </a:buClr>
              <a:buSzPts val="1600"/>
              <a:buNone/>
              <a:defRPr sz="1600" b="0">
                <a:solidFill>
                  <a:srgbClr val="D6F5FF"/>
                </a:solidFill>
                <a:latin typeface="Arial Narrow"/>
                <a:ea typeface="Arial Narrow"/>
                <a:cs typeface="Arial Narrow"/>
                <a:sym typeface="Arial Narrow"/>
              </a:defRPr>
            </a:lvl1pPr>
            <a:lvl2pPr marL="914400" lvl="1" indent="-228600" algn="l" rtl="0">
              <a:spcBef>
                <a:spcPts val="360"/>
              </a:spcBef>
              <a:spcAft>
                <a:spcPts val="0"/>
              </a:spcAft>
              <a:buClr>
                <a:srgbClr val="07336F"/>
              </a:buClr>
              <a:buSzPts val="1800"/>
              <a:buNone/>
              <a:defRPr sz="1800" b="1">
                <a:latin typeface="Arial Narrow"/>
                <a:ea typeface="Arial Narrow"/>
                <a:cs typeface="Arial Narrow"/>
                <a:sym typeface="Arial Narrow"/>
              </a:defRPr>
            </a:lvl2pPr>
            <a:lvl3pPr marL="1371600" lvl="2" indent="-228600" algn="l" rtl="0">
              <a:spcBef>
                <a:spcPts val="360"/>
              </a:spcBef>
              <a:spcAft>
                <a:spcPts val="0"/>
              </a:spcAft>
              <a:buClr>
                <a:srgbClr val="07336F"/>
              </a:buClr>
              <a:buSzPts val="1800"/>
              <a:buNone/>
              <a:defRPr sz="1800" b="1">
                <a:latin typeface="Arial Narrow"/>
                <a:ea typeface="Arial Narrow"/>
                <a:cs typeface="Arial Narrow"/>
                <a:sym typeface="Arial Narrow"/>
              </a:defRPr>
            </a:lvl3pPr>
            <a:lvl4pPr marL="1828800" lvl="3" indent="-228600" algn="l" rtl="0">
              <a:spcBef>
                <a:spcPts val="360"/>
              </a:spcBef>
              <a:spcAft>
                <a:spcPts val="0"/>
              </a:spcAft>
              <a:buClr>
                <a:srgbClr val="07336F"/>
              </a:buClr>
              <a:buSzPts val="1800"/>
              <a:buNone/>
              <a:defRPr sz="1800" b="1">
                <a:latin typeface="Arial Narrow"/>
                <a:ea typeface="Arial Narrow"/>
                <a:cs typeface="Arial Narrow"/>
                <a:sym typeface="Arial Narrow"/>
              </a:defRPr>
            </a:lvl4pPr>
            <a:lvl5pPr marL="2286000" lvl="4" indent="-228600" algn="l" rtl="0">
              <a:spcBef>
                <a:spcPts val="360"/>
              </a:spcBef>
              <a:spcAft>
                <a:spcPts val="0"/>
              </a:spcAft>
              <a:buClr>
                <a:srgbClr val="07336F"/>
              </a:buClr>
              <a:buSzPts val="1800"/>
              <a:buNone/>
              <a:defRPr sz="1800" b="1">
                <a:latin typeface="Arial Narrow"/>
                <a:ea typeface="Arial Narrow"/>
                <a:cs typeface="Arial Narrow"/>
                <a:sym typeface="Arial Narrow"/>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9" name="Google Shape;69;p14"/>
          <p:cNvSpPr txBox="1">
            <a:spLocks noGrp="1"/>
          </p:cNvSpPr>
          <p:nvPr>
            <p:ph type="body" idx="4"/>
          </p:nvPr>
        </p:nvSpPr>
        <p:spPr>
          <a:xfrm>
            <a:off x="2514600" y="576559"/>
            <a:ext cx="6096000" cy="1019100"/>
          </a:xfrm>
          <a:prstGeom prst="rect">
            <a:avLst/>
          </a:prstGeom>
          <a:noFill/>
          <a:ln>
            <a:noFill/>
          </a:ln>
        </p:spPr>
        <p:txBody>
          <a:bodyPr spcFirstLastPara="1" wrap="square" lIns="0" tIns="0" rIns="0" bIns="0" anchor="t" anchorCtr="0">
            <a:noAutofit/>
          </a:bodyPr>
          <a:lstStyle>
            <a:lvl1pPr marL="457200" lvl="0" indent="-228600" algn="l" rtl="0">
              <a:spcBef>
                <a:spcPts val="880"/>
              </a:spcBef>
              <a:spcAft>
                <a:spcPts val="0"/>
              </a:spcAft>
              <a:buClr>
                <a:schemeClr val="lt1"/>
              </a:buClr>
              <a:buSzPts val="4400"/>
              <a:buNone/>
              <a:defRPr sz="4400" b="1">
                <a:solidFill>
                  <a:schemeClr val="lt1"/>
                </a:solidFill>
              </a:defRPr>
            </a:lvl1pPr>
            <a:lvl2pPr marL="914400" lvl="1" indent="-342900" algn="l" rtl="0">
              <a:spcBef>
                <a:spcPts val="360"/>
              </a:spcBef>
              <a:spcAft>
                <a:spcPts val="0"/>
              </a:spcAft>
              <a:buClr>
                <a:srgbClr val="07336F"/>
              </a:buClr>
              <a:buSzPts val="1800"/>
              <a:buChar char="•"/>
              <a:defRPr/>
            </a:lvl2pPr>
            <a:lvl3pPr marL="1371600" lvl="2" indent="-342900" algn="l" rtl="0">
              <a:spcBef>
                <a:spcPts val="360"/>
              </a:spcBef>
              <a:spcAft>
                <a:spcPts val="0"/>
              </a:spcAft>
              <a:buClr>
                <a:srgbClr val="07336F"/>
              </a:buClr>
              <a:buSzPts val="1800"/>
              <a:buChar char="•"/>
              <a:defRPr/>
            </a:lvl3pPr>
            <a:lvl4pPr marL="1828800" lvl="3" indent="-342900" algn="l" rtl="0">
              <a:spcBef>
                <a:spcPts val="360"/>
              </a:spcBef>
              <a:spcAft>
                <a:spcPts val="0"/>
              </a:spcAft>
              <a:buClr>
                <a:srgbClr val="07336F"/>
              </a:buClr>
              <a:buSzPts val="1800"/>
              <a:buChar char="•"/>
              <a:defRPr/>
            </a:lvl4pPr>
            <a:lvl5pPr marL="2286000" lvl="4" indent="-342900" algn="l" rtl="0">
              <a:spcBef>
                <a:spcPts val="360"/>
              </a:spcBef>
              <a:spcAft>
                <a:spcPts val="0"/>
              </a:spcAft>
              <a:buClr>
                <a:srgbClr val="07336F"/>
              </a:buClr>
              <a:buSzPts val="1800"/>
              <a:buChar char="•"/>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0" name="Google Shape;70;p14"/>
          <p:cNvSpPr txBox="1">
            <a:spLocks noGrp="1"/>
          </p:cNvSpPr>
          <p:nvPr>
            <p:ph type="body" idx="5"/>
          </p:nvPr>
        </p:nvSpPr>
        <p:spPr>
          <a:xfrm>
            <a:off x="2515037" y="1696640"/>
            <a:ext cx="6092400" cy="703500"/>
          </a:xfrm>
          <a:prstGeom prst="rect">
            <a:avLst/>
          </a:prstGeom>
          <a:noFill/>
          <a:ln>
            <a:noFill/>
          </a:ln>
        </p:spPr>
        <p:txBody>
          <a:bodyPr spcFirstLastPara="1" wrap="square" lIns="0" tIns="0" rIns="0" bIns="0" anchor="t" anchorCtr="0">
            <a:noAutofit/>
          </a:bodyPr>
          <a:lstStyle>
            <a:lvl1pPr marL="457200" lvl="0" indent="-228600" algn="l" rtl="0">
              <a:spcBef>
                <a:spcPts val="560"/>
              </a:spcBef>
              <a:spcAft>
                <a:spcPts val="0"/>
              </a:spcAft>
              <a:buClr>
                <a:srgbClr val="C4EDFF"/>
              </a:buClr>
              <a:buSzPts val="2800"/>
              <a:buNone/>
              <a:defRPr sz="2800" b="0">
                <a:solidFill>
                  <a:srgbClr val="C4EDFF"/>
                </a:solidFill>
                <a:latin typeface="Arial Narrow"/>
                <a:ea typeface="Arial Narrow"/>
                <a:cs typeface="Arial Narrow"/>
                <a:sym typeface="Arial Narrow"/>
              </a:defRPr>
            </a:lvl1pPr>
            <a:lvl2pPr marL="914400" lvl="1" indent="-342900" algn="l" rtl="0">
              <a:spcBef>
                <a:spcPts val="360"/>
              </a:spcBef>
              <a:spcAft>
                <a:spcPts val="0"/>
              </a:spcAft>
              <a:buClr>
                <a:srgbClr val="07336F"/>
              </a:buClr>
              <a:buSzPts val="1800"/>
              <a:buChar char="•"/>
              <a:defRPr/>
            </a:lvl2pPr>
            <a:lvl3pPr marL="1371600" lvl="2" indent="-342900" algn="l" rtl="0">
              <a:spcBef>
                <a:spcPts val="360"/>
              </a:spcBef>
              <a:spcAft>
                <a:spcPts val="0"/>
              </a:spcAft>
              <a:buClr>
                <a:srgbClr val="07336F"/>
              </a:buClr>
              <a:buSzPts val="1800"/>
              <a:buChar char="•"/>
              <a:defRPr/>
            </a:lvl3pPr>
            <a:lvl4pPr marL="1828800" lvl="3" indent="-342900" algn="l" rtl="0">
              <a:spcBef>
                <a:spcPts val="360"/>
              </a:spcBef>
              <a:spcAft>
                <a:spcPts val="0"/>
              </a:spcAft>
              <a:buClr>
                <a:srgbClr val="07336F"/>
              </a:buClr>
              <a:buSzPts val="1800"/>
              <a:buChar char="•"/>
              <a:defRPr/>
            </a:lvl4pPr>
            <a:lvl5pPr marL="2286000" lvl="4" indent="-342900" algn="l" rtl="0">
              <a:spcBef>
                <a:spcPts val="360"/>
              </a:spcBef>
              <a:spcAft>
                <a:spcPts val="0"/>
              </a:spcAft>
              <a:buClr>
                <a:srgbClr val="07336F"/>
              </a:buClr>
              <a:buSzPts val="1800"/>
              <a:buChar char="•"/>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1" name="Google Shape;71;p14"/>
          <p:cNvSpPr txBox="1">
            <a:spLocks noGrp="1"/>
          </p:cNvSpPr>
          <p:nvPr>
            <p:ph type="body" idx="6"/>
          </p:nvPr>
        </p:nvSpPr>
        <p:spPr>
          <a:xfrm>
            <a:off x="2514600" y="2483428"/>
            <a:ext cx="6096000" cy="519600"/>
          </a:xfrm>
          <a:prstGeom prst="rect">
            <a:avLst/>
          </a:prstGeom>
          <a:noFill/>
          <a:ln>
            <a:noFill/>
          </a:ln>
        </p:spPr>
        <p:txBody>
          <a:bodyPr spcFirstLastPara="1" wrap="square" lIns="0" tIns="0" rIns="0" bIns="0" anchor="t" anchorCtr="0">
            <a:noAutofit/>
          </a:bodyPr>
          <a:lstStyle>
            <a:lvl1pPr marL="457200" lvl="0" indent="-228600" algn="l" rtl="0">
              <a:spcBef>
                <a:spcPts val="360"/>
              </a:spcBef>
              <a:spcAft>
                <a:spcPts val="0"/>
              </a:spcAft>
              <a:buClr>
                <a:srgbClr val="C4EDFF"/>
              </a:buClr>
              <a:buSzPts val="1800"/>
              <a:buNone/>
              <a:defRPr sz="1800">
                <a:solidFill>
                  <a:srgbClr val="C4EDFF"/>
                </a:solidFill>
                <a:latin typeface="Arial Narrow"/>
                <a:ea typeface="Arial Narrow"/>
                <a:cs typeface="Arial Narrow"/>
                <a:sym typeface="Arial Narrow"/>
              </a:defRPr>
            </a:lvl1pPr>
            <a:lvl2pPr marL="914400" lvl="1" indent="-342900" algn="l" rtl="0">
              <a:spcBef>
                <a:spcPts val="360"/>
              </a:spcBef>
              <a:spcAft>
                <a:spcPts val="0"/>
              </a:spcAft>
              <a:buClr>
                <a:srgbClr val="07336F"/>
              </a:buClr>
              <a:buSzPts val="1800"/>
              <a:buChar char="•"/>
              <a:defRPr/>
            </a:lvl2pPr>
            <a:lvl3pPr marL="1371600" lvl="2" indent="-342900" algn="l" rtl="0">
              <a:spcBef>
                <a:spcPts val="360"/>
              </a:spcBef>
              <a:spcAft>
                <a:spcPts val="0"/>
              </a:spcAft>
              <a:buClr>
                <a:srgbClr val="07336F"/>
              </a:buClr>
              <a:buSzPts val="1800"/>
              <a:buChar char="•"/>
              <a:defRPr/>
            </a:lvl3pPr>
            <a:lvl4pPr marL="1828800" lvl="3" indent="-342900" algn="l" rtl="0">
              <a:spcBef>
                <a:spcPts val="360"/>
              </a:spcBef>
              <a:spcAft>
                <a:spcPts val="0"/>
              </a:spcAft>
              <a:buClr>
                <a:srgbClr val="07336F"/>
              </a:buClr>
              <a:buSzPts val="1800"/>
              <a:buChar char="•"/>
              <a:defRPr/>
            </a:lvl4pPr>
            <a:lvl5pPr marL="2286000" lvl="4" indent="-342900" algn="l" rtl="0">
              <a:spcBef>
                <a:spcPts val="360"/>
              </a:spcBef>
              <a:spcAft>
                <a:spcPts val="0"/>
              </a:spcAft>
              <a:buClr>
                <a:srgbClr val="07336F"/>
              </a:buClr>
              <a:buSzPts val="1800"/>
              <a:buChar char="•"/>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cxnSp>
        <p:nvCxnSpPr>
          <p:cNvPr id="72" name="Google Shape;72;p14"/>
          <p:cNvCxnSpPr/>
          <p:nvPr/>
        </p:nvCxnSpPr>
        <p:spPr>
          <a:xfrm>
            <a:off x="2285999" y="457200"/>
            <a:ext cx="0" cy="2604900"/>
          </a:xfrm>
          <a:prstGeom prst="straightConnector1">
            <a:avLst/>
          </a:prstGeom>
          <a:noFill/>
          <a:ln w="12700" cap="flat" cmpd="sng">
            <a:solidFill>
              <a:srgbClr val="3687F3"/>
            </a:solidFill>
            <a:prstDash val="solid"/>
            <a:round/>
            <a:headEnd type="none" w="sm" len="sm"/>
            <a:tailEnd type="none" w="sm" len="sm"/>
          </a:ln>
        </p:spPr>
      </p:cxnSp>
      <p:pic>
        <p:nvPicPr>
          <p:cNvPr id="73" name="Google Shape;73;p14">
            <a:hlinkClick r:id="rId2"/>
          </p:cNvPr>
          <p:cNvPicPr preferRelativeResize="0"/>
          <p:nvPr/>
        </p:nvPicPr>
        <p:blipFill rotWithShape="1">
          <a:blip r:embed="rId3">
            <a:alphaModFix/>
          </a:blip>
          <a:srcRect/>
          <a:stretch/>
        </p:blipFill>
        <p:spPr>
          <a:xfrm>
            <a:off x="533400" y="400050"/>
            <a:ext cx="1321602" cy="1600434"/>
          </a:xfrm>
          <a:prstGeom prst="rect">
            <a:avLst/>
          </a:prstGeom>
          <a:noFill/>
          <a:ln>
            <a:noFill/>
          </a:ln>
        </p:spPr>
      </p:pic>
      <p:grpSp>
        <p:nvGrpSpPr>
          <p:cNvPr id="74" name="Google Shape;74;p14"/>
          <p:cNvGrpSpPr/>
          <p:nvPr/>
        </p:nvGrpSpPr>
        <p:grpSpPr>
          <a:xfrm>
            <a:off x="-30388" y="0"/>
            <a:ext cx="472440" cy="5143500"/>
            <a:chOff x="-15240" y="0"/>
            <a:chExt cx="472440" cy="6858000"/>
          </a:xfrm>
        </p:grpSpPr>
        <p:sp>
          <p:nvSpPr>
            <p:cNvPr id="75" name="Google Shape;75;p14"/>
            <p:cNvSpPr/>
            <p:nvPr/>
          </p:nvSpPr>
          <p:spPr>
            <a:xfrm>
              <a:off x="10668" y="0"/>
              <a:ext cx="420600" cy="6858000"/>
            </a:xfrm>
            <a:prstGeom prst="rect">
              <a:avLst/>
            </a:prstGeom>
            <a:solidFill>
              <a:srgbClr val="0099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6" name="Google Shape;76;p14"/>
            <p:cNvSpPr/>
            <p:nvPr/>
          </p:nvSpPr>
          <p:spPr>
            <a:xfrm>
              <a:off x="16002" y="10264"/>
              <a:ext cx="410100" cy="1069800"/>
            </a:xfrm>
            <a:prstGeom prst="rect">
              <a:avLst/>
            </a:prstGeom>
            <a:solidFill>
              <a:srgbClr val="0B45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77" name="Google Shape;77;p14" descr="C:\Users\jacqui.fenner\Desktop\PTT templates\images\noaa icons\noaa_icons-04.png">
              <a:hlinkClick r:id="rId4"/>
            </p:cNvPr>
            <p:cNvPicPr preferRelativeResize="0"/>
            <p:nvPr/>
          </p:nvPicPr>
          <p:blipFill rotWithShape="1">
            <a:blip r:embed="rId5">
              <a:alphaModFix/>
            </a:blip>
            <a:srcRect/>
            <a:stretch/>
          </p:blipFill>
          <p:spPr>
            <a:xfrm>
              <a:off x="-15240" y="5714999"/>
              <a:ext cx="472440" cy="324009"/>
            </a:xfrm>
            <a:prstGeom prst="rect">
              <a:avLst/>
            </a:prstGeom>
            <a:noFill/>
            <a:ln>
              <a:noFill/>
            </a:ln>
          </p:spPr>
        </p:pic>
        <p:pic>
          <p:nvPicPr>
            <p:cNvPr id="78" name="Google Shape;78;p14" descr="C:\Users\jacqui.fenner\Desktop\PTT templates\images\noaa icons\noaa_icons-05.png">
              <a:hlinkClick r:id="rId6"/>
            </p:cNvPr>
            <p:cNvPicPr preferRelativeResize="0"/>
            <p:nvPr/>
          </p:nvPicPr>
          <p:blipFill rotWithShape="1">
            <a:blip r:embed="rId7">
              <a:alphaModFix/>
            </a:blip>
            <a:srcRect/>
            <a:stretch/>
          </p:blipFill>
          <p:spPr>
            <a:xfrm>
              <a:off x="-15240" y="4648200"/>
              <a:ext cx="472440" cy="324009"/>
            </a:xfrm>
            <a:prstGeom prst="rect">
              <a:avLst/>
            </a:prstGeom>
            <a:noFill/>
            <a:ln>
              <a:noFill/>
            </a:ln>
          </p:spPr>
        </p:pic>
        <p:pic>
          <p:nvPicPr>
            <p:cNvPr id="79" name="Google Shape;79;p14" descr="C:\Users\jacqui.fenner\Desktop\PTT templates\images\noaa icons\noaa_icons-06.png">
              <a:hlinkClick r:id="rId8"/>
            </p:cNvPr>
            <p:cNvPicPr preferRelativeResize="0"/>
            <p:nvPr/>
          </p:nvPicPr>
          <p:blipFill rotWithShape="1">
            <a:blip r:embed="rId9">
              <a:alphaModFix/>
            </a:blip>
            <a:srcRect/>
            <a:stretch/>
          </p:blipFill>
          <p:spPr>
            <a:xfrm>
              <a:off x="-15240" y="3581400"/>
              <a:ext cx="472440" cy="324009"/>
            </a:xfrm>
            <a:prstGeom prst="rect">
              <a:avLst/>
            </a:prstGeom>
            <a:noFill/>
            <a:ln>
              <a:noFill/>
            </a:ln>
          </p:spPr>
        </p:pic>
        <p:pic>
          <p:nvPicPr>
            <p:cNvPr id="80" name="Google Shape;80;p14" descr="C:\Users\jacqui.fenner\Desktop\PTT templates\images\noaa icons\noaa_icons-07.png">
              <a:hlinkClick r:id="rId10"/>
            </p:cNvPr>
            <p:cNvPicPr preferRelativeResize="0"/>
            <p:nvPr/>
          </p:nvPicPr>
          <p:blipFill rotWithShape="1">
            <a:blip r:embed="rId11">
              <a:alphaModFix/>
            </a:blip>
            <a:srcRect/>
            <a:stretch/>
          </p:blipFill>
          <p:spPr>
            <a:xfrm>
              <a:off x="-15240" y="2514600"/>
              <a:ext cx="472440" cy="324009"/>
            </a:xfrm>
            <a:prstGeom prst="rect">
              <a:avLst/>
            </a:prstGeom>
            <a:noFill/>
            <a:ln>
              <a:noFill/>
            </a:ln>
          </p:spPr>
        </p:pic>
        <p:pic>
          <p:nvPicPr>
            <p:cNvPr id="81" name="Google Shape;81;p14" descr="C:\Users\jacqui.fenner\Desktop\PTT templates\images\noaa icons\noaa_icons-08.png">
              <a:hlinkClick r:id="rId12"/>
            </p:cNvPr>
            <p:cNvPicPr preferRelativeResize="0"/>
            <p:nvPr/>
          </p:nvPicPr>
          <p:blipFill rotWithShape="1">
            <a:blip r:embed="rId13">
              <a:alphaModFix/>
            </a:blip>
            <a:srcRect/>
            <a:stretch/>
          </p:blipFill>
          <p:spPr>
            <a:xfrm>
              <a:off x="-15240" y="1447800"/>
              <a:ext cx="472440" cy="324009"/>
            </a:xfrm>
            <a:prstGeom prst="rect">
              <a:avLst/>
            </a:prstGeom>
            <a:noFill/>
            <a:ln>
              <a:noFill/>
            </a:ln>
          </p:spPr>
        </p:pic>
        <p:pic>
          <p:nvPicPr>
            <p:cNvPr id="82" name="Google Shape;82;p14" descr="C:\Users\jacqui.fenner\Desktop\PTT templates\images\noaa icons\noaa_icons-10.png">
              <a:hlinkClick r:id="rId14"/>
            </p:cNvPr>
            <p:cNvPicPr preferRelativeResize="0"/>
            <p:nvPr/>
          </p:nvPicPr>
          <p:blipFill rotWithShape="1">
            <a:blip r:embed="rId15">
              <a:alphaModFix/>
            </a:blip>
            <a:srcRect/>
            <a:stretch/>
          </p:blipFill>
          <p:spPr>
            <a:xfrm>
              <a:off x="-15240" y="381000"/>
              <a:ext cx="472440" cy="324009"/>
            </a:xfrm>
            <a:prstGeom prst="rect">
              <a:avLst/>
            </a:prstGeom>
            <a:noFill/>
            <a:ln>
              <a:noFill/>
            </a:ln>
          </p:spPr>
        </p:pic>
        <p:grpSp>
          <p:nvGrpSpPr>
            <p:cNvPr id="83" name="Google Shape;83;p14"/>
            <p:cNvGrpSpPr/>
            <p:nvPr/>
          </p:nvGrpSpPr>
          <p:grpSpPr>
            <a:xfrm>
              <a:off x="15148" y="0"/>
              <a:ext cx="420600" cy="6858000"/>
              <a:chOff x="15148" y="0"/>
              <a:chExt cx="420600" cy="6858000"/>
            </a:xfrm>
          </p:grpSpPr>
          <p:grpSp>
            <p:nvGrpSpPr>
              <p:cNvPr id="84" name="Google Shape;84;p14"/>
              <p:cNvGrpSpPr/>
              <p:nvPr/>
            </p:nvGrpSpPr>
            <p:grpSpPr>
              <a:xfrm>
                <a:off x="15148" y="1066800"/>
                <a:ext cx="420600" cy="5334000"/>
                <a:chOff x="15148" y="1066800"/>
                <a:chExt cx="420600" cy="5334000"/>
              </a:xfrm>
            </p:grpSpPr>
            <p:cxnSp>
              <p:nvCxnSpPr>
                <p:cNvPr id="85" name="Google Shape;85;p14"/>
                <p:cNvCxnSpPr/>
                <p:nvPr/>
              </p:nvCxnSpPr>
              <p:spPr>
                <a:xfrm>
                  <a:off x="15148" y="42672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86" name="Google Shape;86;p14"/>
                <p:cNvCxnSpPr/>
                <p:nvPr/>
              </p:nvCxnSpPr>
              <p:spPr>
                <a:xfrm>
                  <a:off x="15148" y="32004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87" name="Google Shape;87;p14"/>
                <p:cNvCxnSpPr/>
                <p:nvPr/>
              </p:nvCxnSpPr>
              <p:spPr>
                <a:xfrm>
                  <a:off x="15148" y="21336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88" name="Google Shape;88;p14"/>
                <p:cNvCxnSpPr/>
                <p:nvPr/>
              </p:nvCxnSpPr>
              <p:spPr>
                <a:xfrm>
                  <a:off x="15148" y="53340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89" name="Google Shape;89;p14"/>
                <p:cNvCxnSpPr/>
                <p:nvPr/>
              </p:nvCxnSpPr>
              <p:spPr>
                <a:xfrm>
                  <a:off x="15148" y="10668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90" name="Google Shape;90;p14"/>
                <p:cNvCxnSpPr/>
                <p:nvPr/>
              </p:nvCxnSpPr>
              <p:spPr>
                <a:xfrm>
                  <a:off x="15148" y="6400800"/>
                  <a:ext cx="420600" cy="0"/>
                </a:xfrm>
                <a:prstGeom prst="straightConnector1">
                  <a:avLst/>
                </a:prstGeom>
                <a:noFill/>
                <a:ln w="9525" cap="flat" cmpd="sng">
                  <a:solidFill>
                    <a:schemeClr val="lt1">
                      <a:alpha val="40000"/>
                    </a:schemeClr>
                  </a:solidFill>
                  <a:prstDash val="solid"/>
                  <a:round/>
                  <a:headEnd type="none" w="sm" len="sm"/>
                  <a:tailEnd type="none" w="sm" len="sm"/>
                </a:ln>
              </p:spPr>
            </p:cxnSp>
          </p:grpSp>
          <p:cxnSp>
            <p:nvCxnSpPr>
              <p:cNvPr id="91" name="Google Shape;91;p14"/>
              <p:cNvCxnSpPr/>
              <p:nvPr/>
            </p:nvCxnSpPr>
            <p:spPr>
              <a:xfrm>
                <a:off x="431292" y="0"/>
                <a:ext cx="0" cy="6858000"/>
              </a:xfrm>
              <a:prstGeom prst="straightConnector1">
                <a:avLst/>
              </a:prstGeom>
              <a:noFill/>
              <a:ln w="9525" cap="flat" cmpd="sng">
                <a:solidFill>
                  <a:schemeClr val="lt1">
                    <a:alpha val="40000"/>
                  </a:schemeClr>
                </a:solidFill>
                <a:prstDash val="solid"/>
                <a:round/>
                <a:headEnd type="none" w="sm" len="sm"/>
                <a:tailEnd type="none" w="sm" len="sm"/>
              </a:ln>
            </p:spPr>
          </p:cxn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k Blue 1">
  <p:cSld name="Dk Blue_1">
    <p:spTree>
      <p:nvGrpSpPr>
        <p:cNvPr id="1" name="Shape 92"/>
        <p:cNvGrpSpPr/>
        <p:nvPr/>
      </p:nvGrpSpPr>
      <p:grpSpPr>
        <a:xfrm>
          <a:off x="0" y="0"/>
          <a:ext cx="0" cy="0"/>
          <a:chOff x="0" y="0"/>
          <a:chExt cx="0" cy="0"/>
        </a:xfrm>
      </p:grpSpPr>
      <p:sp>
        <p:nvSpPr>
          <p:cNvPr id="93" name="Google Shape;93;p15"/>
          <p:cNvSpPr/>
          <p:nvPr/>
        </p:nvSpPr>
        <p:spPr>
          <a:xfrm>
            <a:off x="0" y="0"/>
            <a:ext cx="9144000" cy="32004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5"/>
          <p:cNvSpPr>
            <a:spLocks noGrp="1"/>
          </p:cNvSpPr>
          <p:nvPr>
            <p:ph type="pic" idx="2"/>
          </p:nvPr>
        </p:nvSpPr>
        <p:spPr>
          <a:xfrm>
            <a:off x="0" y="3200400"/>
            <a:ext cx="9144000" cy="1943100"/>
          </a:xfrm>
          <a:prstGeom prst="rect">
            <a:avLst/>
          </a:prstGeom>
          <a:solidFill>
            <a:srgbClr val="F2F2F2"/>
          </a:solidFill>
          <a:ln>
            <a:noFill/>
          </a:ln>
        </p:spPr>
      </p:sp>
      <p:sp>
        <p:nvSpPr>
          <p:cNvPr id="95" name="Google Shape;95;p15"/>
          <p:cNvSpPr txBox="1">
            <a:spLocks noGrp="1"/>
          </p:cNvSpPr>
          <p:nvPr>
            <p:ph type="body" idx="1"/>
          </p:nvPr>
        </p:nvSpPr>
        <p:spPr>
          <a:xfrm>
            <a:off x="2249134" y="457209"/>
            <a:ext cx="6437700" cy="1019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88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rgbClr val="252C31"/>
              </a:buClr>
              <a:buSzPts val="2800"/>
              <a:buFont typeface="Arial"/>
              <a:buChar char="•"/>
              <a:defRPr sz="2800" b="0" i="0" u="none" strike="noStrike" cap="none">
                <a:solidFill>
                  <a:srgbClr val="252C31"/>
                </a:solidFill>
                <a:latin typeface="Arial"/>
                <a:ea typeface="Arial"/>
                <a:cs typeface="Arial"/>
                <a:sym typeface="Arial"/>
              </a:defRPr>
            </a:lvl2pPr>
            <a:lvl3pPr marL="1371600" marR="0" lvl="2" indent="-381000" algn="l" rtl="0">
              <a:lnSpc>
                <a:spcPct val="100000"/>
              </a:lnSpc>
              <a:spcBef>
                <a:spcPts val="480"/>
              </a:spcBef>
              <a:spcAft>
                <a:spcPts val="0"/>
              </a:spcAft>
              <a:buClr>
                <a:srgbClr val="252C31"/>
              </a:buClr>
              <a:buSzPts val="2400"/>
              <a:buFont typeface="Arial"/>
              <a:buChar char="•"/>
              <a:defRPr sz="2400" b="0" i="0" u="none" strike="noStrike" cap="none">
                <a:solidFill>
                  <a:srgbClr val="252C31"/>
                </a:solidFill>
                <a:latin typeface="Arial"/>
                <a:ea typeface="Arial"/>
                <a:cs typeface="Arial"/>
                <a:sym typeface="Arial"/>
              </a:defRPr>
            </a:lvl3pPr>
            <a:lvl4pPr marL="1828800" marR="0" lvl="3" indent="-355600" algn="l" rtl="0">
              <a:lnSpc>
                <a:spcPct val="100000"/>
              </a:lnSpc>
              <a:spcBef>
                <a:spcPts val="400"/>
              </a:spcBef>
              <a:spcAft>
                <a:spcPts val="0"/>
              </a:spcAft>
              <a:buClr>
                <a:srgbClr val="252C31"/>
              </a:buClr>
              <a:buSzPts val="2000"/>
              <a:buFont typeface="Arial"/>
              <a:buChar char="•"/>
              <a:defRPr sz="2000" b="0" i="0" u="none" strike="noStrike" cap="none">
                <a:solidFill>
                  <a:srgbClr val="252C31"/>
                </a:solidFill>
                <a:latin typeface="Arial"/>
                <a:ea typeface="Arial"/>
                <a:cs typeface="Arial"/>
                <a:sym typeface="Arial"/>
              </a:defRPr>
            </a:lvl4pPr>
            <a:lvl5pPr marL="2286000" marR="0" lvl="4" indent="-342900" algn="l" rtl="0">
              <a:lnSpc>
                <a:spcPct val="100000"/>
              </a:lnSpc>
              <a:spcBef>
                <a:spcPts val="360"/>
              </a:spcBef>
              <a:spcAft>
                <a:spcPts val="0"/>
              </a:spcAft>
              <a:buClr>
                <a:srgbClr val="252C31"/>
              </a:buClr>
              <a:buSzPts val="1800"/>
              <a:buFont typeface="Arial"/>
              <a:buChar char="•"/>
              <a:defRPr sz="1800" b="0" i="0" u="none" strike="noStrike" cap="none">
                <a:solidFill>
                  <a:srgbClr val="252C31"/>
                </a:solidFill>
                <a:latin typeface="Arial"/>
                <a:ea typeface="Arial"/>
                <a:cs typeface="Arial"/>
                <a:sym typeface="Arial"/>
              </a:defRPr>
            </a:lvl5pPr>
            <a:lvl6pPr marL="2743200" marR="0" lvl="5" indent="-330200" algn="l" rtl="0">
              <a:lnSpc>
                <a:spcPct val="100000"/>
              </a:lnSpc>
              <a:spcBef>
                <a:spcPts val="320"/>
              </a:spcBef>
              <a:spcAft>
                <a:spcPts val="0"/>
              </a:spcAft>
              <a:buClr>
                <a:srgbClr val="252C31"/>
              </a:buClr>
              <a:buSzPts val="1600"/>
              <a:buFont typeface="Arial"/>
              <a:buChar char="•"/>
              <a:defRPr sz="1600" b="0" i="0" u="none" strike="noStrike" cap="none">
                <a:solidFill>
                  <a:srgbClr val="252C3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5"/>
          <p:cNvSpPr txBox="1">
            <a:spLocks noGrp="1"/>
          </p:cNvSpPr>
          <p:nvPr>
            <p:ph type="body" idx="3"/>
          </p:nvPr>
        </p:nvSpPr>
        <p:spPr>
          <a:xfrm>
            <a:off x="2249146" y="1628103"/>
            <a:ext cx="6433800" cy="703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560"/>
              </a:spcBef>
              <a:spcAft>
                <a:spcPts val="0"/>
              </a:spcAft>
              <a:buClr>
                <a:srgbClr val="C4EDFF"/>
              </a:buClr>
              <a:buSzPts val="2800"/>
              <a:buFont typeface="Arial"/>
              <a:buNone/>
              <a:defRPr sz="2800" b="0" i="0" u="none" strike="noStrike" cap="none">
                <a:solidFill>
                  <a:srgbClr val="C4EDFF"/>
                </a:solidFill>
                <a:latin typeface="Arial Narrow"/>
                <a:ea typeface="Arial Narrow"/>
                <a:cs typeface="Arial Narrow"/>
                <a:sym typeface="Arial Narrow"/>
              </a:defRPr>
            </a:lvl1pPr>
            <a:lvl2pPr marL="914400" marR="0" lvl="1" indent="-406400" algn="l" rtl="0">
              <a:lnSpc>
                <a:spcPct val="100000"/>
              </a:lnSpc>
              <a:spcBef>
                <a:spcPts val="560"/>
              </a:spcBef>
              <a:spcAft>
                <a:spcPts val="0"/>
              </a:spcAft>
              <a:buClr>
                <a:srgbClr val="252C31"/>
              </a:buClr>
              <a:buSzPts val="2800"/>
              <a:buFont typeface="Arial"/>
              <a:buChar char="•"/>
              <a:defRPr sz="2800" b="0" i="0" u="none" strike="noStrike" cap="none">
                <a:solidFill>
                  <a:srgbClr val="252C31"/>
                </a:solidFill>
                <a:latin typeface="Arial"/>
                <a:ea typeface="Arial"/>
                <a:cs typeface="Arial"/>
                <a:sym typeface="Arial"/>
              </a:defRPr>
            </a:lvl2pPr>
            <a:lvl3pPr marL="1371600" marR="0" lvl="2" indent="-381000" algn="l" rtl="0">
              <a:lnSpc>
                <a:spcPct val="100000"/>
              </a:lnSpc>
              <a:spcBef>
                <a:spcPts val="480"/>
              </a:spcBef>
              <a:spcAft>
                <a:spcPts val="0"/>
              </a:spcAft>
              <a:buClr>
                <a:srgbClr val="252C31"/>
              </a:buClr>
              <a:buSzPts val="2400"/>
              <a:buFont typeface="Arial"/>
              <a:buChar char="•"/>
              <a:defRPr sz="2400" b="0" i="0" u="none" strike="noStrike" cap="none">
                <a:solidFill>
                  <a:srgbClr val="252C31"/>
                </a:solidFill>
                <a:latin typeface="Arial"/>
                <a:ea typeface="Arial"/>
                <a:cs typeface="Arial"/>
                <a:sym typeface="Arial"/>
              </a:defRPr>
            </a:lvl3pPr>
            <a:lvl4pPr marL="1828800" marR="0" lvl="3" indent="-355600" algn="l" rtl="0">
              <a:lnSpc>
                <a:spcPct val="100000"/>
              </a:lnSpc>
              <a:spcBef>
                <a:spcPts val="400"/>
              </a:spcBef>
              <a:spcAft>
                <a:spcPts val="0"/>
              </a:spcAft>
              <a:buClr>
                <a:srgbClr val="252C31"/>
              </a:buClr>
              <a:buSzPts val="2000"/>
              <a:buFont typeface="Arial"/>
              <a:buChar char="•"/>
              <a:defRPr sz="2000" b="0" i="0" u="none" strike="noStrike" cap="none">
                <a:solidFill>
                  <a:srgbClr val="252C31"/>
                </a:solidFill>
                <a:latin typeface="Arial"/>
                <a:ea typeface="Arial"/>
                <a:cs typeface="Arial"/>
                <a:sym typeface="Arial"/>
              </a:defRPr>
            </a:lvl4pPr>
            <a:lvl5pPr marL="2286000" marR="0" lvl="4" indent="-342900" algn="l" rtl="0">
              <a:lnSpc>
                <a:spcPct val="100000"/>
              </a:lnSpc>
              <a:spcBef>
                <a:spcPts val="360"/>
              </a:spcBef>
              <a:spcAft>
                <a:spcPts val="0"/>
              </a:spcAft>
              <a:buClr>
                <a:srgbClr val="252C31"/>
              </a:buClr>
              <a:buSzPts val="1800"/>
              <a:buFont typeface="Arial"/>
              <a:buChar char="•"/>
              <a:defRPr sz="1800" b="0" i="0" u="none" strike="noStrike" cap="none">
                <a:solidFill>
                  <a:srgbClr val="252C31"/>
                </a:solidFill>
                <a:latin typeface="Arial"/>
                <a:ea typeface="Arial"/>
                <a:cs typeface="Arial"/>
                <a:sym typeface="Arial"/>
              </a:defRPr>
            </a:lvl5pPr>
            <a:lvl6pPr marL="2743200" marR="0" lvl="5" indent="-330200" algn="l" rtl="0">
              <a:lnSpc>
                <a:spcPct val="100000"/>
              </a:lnSpc>
              <a:spcBef>
                <a:spcPts val="320"/>
              </a:spcBef>
              <a:spcAft>
                <a:spcPts val="0"/>
              </a:spcAft>
              <a:buClr>
                <a:srgbClr val="252C31"/>
              </a:buClr>
              <a:buSzPts val="1600"/>
              <a:buFont typeface="Arial"/>
              <a:buChar char="•"/>
              <a:defRPr sz="1600" b="0" i="0" u="none" strike="noStrike" cap="none">
                <a:solidFill>
                  <a:srgbClr val="252C3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97" name="Google Shape;97;p15"/>
          <p:cNvCxnSpPr/>
          <p:nvPr/>
        </p:nvCxnSpPr>
        <p:spPr>
          <a:xfrm>
            <a:off x="1908402" y="457200"/>
            <a:ext cx="0" cy="2604900"/>
          </a:xfrm>
          <a:prstGeom prst="straightConnector1">
            <a:avLst/>
          </a:prstGeom>
          <a:noFill/>
          <a:ln w="12700" cap="flat" cmpd="sng">
            <a:solidFill>
              <a:srgbClr val="3FAFFF"/>
            </a:solidFill>
            <a:prstDash val="solid"/>
            <a:round/>
            <a:headEnd type="none" w="sm" len="sm"/>
            <a:tailEnd type="none" w="sm" len="sm"/>
          </a:ln>
        </p:spPr>
      </p:cxnSp>
      <p:pic>
        <p:nvPicPr>
          <p:cNvPr id="98" name="Google Shape;98;p15"/>
          <p:cNvPicPr preferRelativeResize="0"/>
          <p:nvPr/>
        </p:nvPicPr>
        <p:blipFill rotWithShape="1">
          <a:blip r:embed="rId2">
            <a:alphaModFix/>
          </a:blip>
          <a:srcRect/>
          <a:stretch/>
        </p:blipFill>
        <p:spPr>
          <a:xfrm>
            <a:off x="458621" y="573025"/>
            <a:ext cx="1109048" cy="1109048"/>
          </a:xfrm>
          <a:prstGeom prst="rect">
            <a:avLst/>
          </a:prstGeom>
          <a:noFill/>
          <a:ln>
            <a:noFill/>
          </a:ln>
        </p:spPr>
      </p:pic>
      <p:sp>
        <p:nvSpPr>
          <p:cNvPr id="99" name="Google Shape;99;p15"/>
          <p:cNvSpPr txBox="1"/>
          <p:nvPr/>
        </p:nvSpPr>
        <p:spPr>
          <a:xfrm>
            <a:off x="425363" y="1682075"/>
            <a:ext cx="1175700" cy="546000"/>
          </a:xfrm>
          <a:prstGeom prst="rect">
            <a:avLst/>
          </a:prstGeom>
          <a:noFill/>
          <a:ln>
            <a:noFill/>
          </a:ln>
        </p:spPr>
        <p:txBody>
          <a:bodyPr spcFirstLastPara="1" wrap="square" lIns="0" tIns="182875" rIns="0" bIns="91425" anchor="t" anchorCtr="0">
            <a:noAutofit/>
          </a:bodyPr>
          <a:lstStyle/>
          <a:p>
            <a:pPr marL="0" marR="0" lvl="0" indent="0" algn="ctr" rtl="0">
              <a:lnSpc>
                <a:spcPct val="110000"/>
              </a:lnSpc>
              <a:spcBef>
                <a:spcPts val="0"/>
              </a:spcBef>
              <a:spcAft>
                <a:spcPts val="0"/>
              </a:spcAft>
              <a:buClr>
                <a:srgbClr val="000000"/>
              </a:buClr>
              <a:buSzPts val="1600"/>
              <a:buFont typeface="Arial"/>
              <a:buNone/>
            </a:pPr>
            <a:r>
              <a:rPr lang="en" sz="1600" b="1" i="0" u="none" strike="noStrike" cap="none">
                <a:solidFill>
                  <a:srgbClr val="FFFFFF"/>
                </a:solidFill>
                <a:latin typeface="Arial"/>
                <a:ea typeface="Arial"/>
                <a:cs typeface="Arial"/>
                <a:sym typeface="Arial"/>
              </a:rPr>
              <a:t>NATIONALWEATHER</a:t>
            </a:r>
            <a:endParaRPr sz="1400" b="0"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1600"/>
              <a:buFont typeface="Arial"/>
              <a:buNone/>
            </a:pPr>
            <a:r>
              <a:rPr lang="en" sz="1600" b="1" i="0" u="none" strike="noStrike" cap="none">
                <a:solidFill>
                  <a:srgbClr val="FFFFFF"/>
                </a:solidFill>
                <a:latin typeface="Arial"/>
                <a:ea typeface="Arial"/>
                <a:cs typeface="Arial"/>
                <a:sym typeface="Arial"/>
              </a:rPr>
              <a:t>SERVICE</a:t>
            </a:r>
            <a:endParaRPr sz="1600" b="1"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k Blue 1 1">
  <p:cSld name="1_Dk Blue 1">
    <p:spTree>
      <p:nvGrpSpPr>
        <p:cNvPr id="1" name="Shape 100"/>
        <p:cNvGrpSpPr/>
        <p:nvPr/>
      </p:nvGrpSpPr>
      <p:grpSpPr>
        <a:xfrm>
          <a:off x="0" y="0"/>
          <a:ext cx="0" cy="0"/>
          <a:chOff x="0" y="0"/>
          <a:chExt cx="0" cy="0"/>
        </a:xfrm>
      </p:grpSpPr>
      <p:sp>
        <p:nvSpPr>
          <p:cNvPr id="101" name="Google Shape;101;p16"/>
          <p:cNvSpPr/>
          <p:nvPr/>
        </p:nvSpPr>
        <p:spPr>
          <a:xfrm>
            <a:off x="0" y="0"/>
            <a:ext cx="9144000" cy="4800600"/>
          </a:xfrm>
          <a:prstGeom prst="rect">
            <a:avLst/>
          </a:prstGeom>
          <a:solidFill>
            <a:srgbClr val="001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16"/>
          <p:cNvSpPr txBox="1">
            <a:spLocks noGrp="1"/>
          </p:cNvSpPr>
          <p:nvPr>
            <p:ph type="title"/>
          </p:nvPr>
        </p:nvSpPr>
        <p:spPr>
          <a:xfrm>
            <a:off x="457200" y="1932750"/>
            <a:ext cx="8229600" cy="9717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103"/>
        <p:cNvGrpSpPr/>
        <p:nvPr/>
      </p:nvGrpSpPr>
      <p:grpSpPr>
        <a:xfrm>
          <a:off x="0" y="0"/>
          <a:ext cx="0" cy="0"/>
          <a:chOff x="0" y="0"/>
          <a:chExt cx="0" cy="0"/>
        </a:xfrm>
      </p:grpSpPr>
      <p:sp>
        <p:nvSpPr>
          <p:cNvPr id="104" name="Google Shape;104;p17"/>
          <p:cNvSpPr/>
          <p:nvPr/>
        </p:nvSpPr>
        <p:spPr>
          <a:xfrm>
            <a:off x="0" y="0"/>
            <a:ext cx="9144000" cy="4800600"/>
          </a:xfrm>
          <a:prstGeom prst="rect">
            <a:avLst/>
          </a:prstGeom>
          <a:solidFill>
            <a:srgbClr val="0017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762000" y="274638"/>
            <a:ext cx="7924800" cy="594300"/>
          </a:xfrm>
          <a:prstGeom prst="rect">
            <a:avLst/>
          </a:prstGeom>
          <a:noFill/>
          <a:ln>
            <a:noFill/>
          </a:ln>
        </p:spPr>
        <p:txBody>
          <a:bodyPr spcFirstLastPara="1" wrap="square" lIns="0" tIns="45700" rIns="0" bIns="45700" anchor="t" anchorCtr="0">
            <a:normAutofit/>
          </a:bodyPr>
          <a:lstStyle>
            <a:lvl1pPr lvl="0" algn="ctr" rtl="0">
              <a:lnSpc>
                <a:spcPct val="90000"/>
              </a:lnSpc>
              <a:spcBef>
                <a:spcPts val="0"/>
              </a:spcBef>
              <a:spcAft>
                <a:spcPts val="0"/>
              </a:spcAft>
              <a:buClr>
                <a:schemeClr val="accent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67904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700"/>
              </a:spcBef>
              <a:spcAft>
                <a:spcPts val="0"/>
              </a:spcAft>
              <a:buSzPts val="3000"/>
              <a:buChar char="•"/>
              <a:defRPr/>
            </a:lvl1pPr>
            <a:lvl2pPr marL="914400" lvl="1" indent="-406400" algn="l">
              <a:lnSpc>
                <a:spcPct val="100000"/>
              </a:lnSpc>
              <a:spcBef>
                <a:spcPts val="500"/>
              </a:spcBef>
              <a:spcAft>
                <a:spcPts val="0"/>
              </a:spcAft>
              <a:buSzPts val="2800"/>
              <a:buChar char="•"/>
              <a:defRPr/>
            </a:lvl2pPr>
            <a:lvl3pPr marL="1371600" lvl="2" indent="-381000" algn="l">
              <a:lnSpc>
                <a:spcPct val="100000"/>
              </a:lnSpc>
              <a:spcBef>
                <a:spcPts val="50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42900" algn="l">
              <a:lnSpc>
                <a:spcPct val="100000"/>
              </a:lnSpc>
              <a:spcBef>
                <a:spcPts val="400"/>
              </a:spcBef>
              <a:spcAft>
                <a:spcPts val="0"/>
              </a:spcAft>
              <a:buSzPts val="1800"/>
              <a:buChar char="•"/>
              <a:defRPr/>
            </a:lvl5pPr>
            <a:lvl6pPr marL="2743200" lvl="5" indent="-330200" algn="l">
              <a:lnSpc>
                <a:spcPct val="100000"/>
              </a:lnSpc>
              <a:spcBef>
                <a:spcPts val="300"/>
              </a:spcBef>
              <a:spcAft>
                <a:spcPts val="0"/>
              </a:spcAft>
              <a:buSzPts val="16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8" name="Google Shape;28;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5358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le and Text">
  <p:cSld name="Tile and Text">
    <p:spTree>
      <p:nvGrpSpPr>
        <p:cNvPr id="1" name="Shape 29"/>
        <p:cNvGrpSpPr/>
        <p:nvPr/>
      </p:nvGrpSpPr>
      <p:grpSpPr>
        <a:xfrm>
          <a:off x="0" y="0"/>
          <a:ext cx="0" cy="0"/>
          <a:chOff x="0" y="0"/>
          <a:chExt cx="0" cy="0"/>
        </a:xfrm>
      </p:grpSpPr>
      <p:sp>
        <p:nvSpPr>
          <p:cNvPr id="30" name="Google Shape;30;p29"/>
          <p:cNvSpPr txBox="1">
            <a:spLocks noGrp="1"/>
          </p:cNvSpPr>
          <p:nvPr>
            <p:ph type="sldNum" idx="12"/>
          </p:nvPr>
        </p:nvSpPr>
        <p:spPr>
          <a:xfrm>
            <a:off x="8579275" y="4806325"/>
            <a:ext cx="441900" cy="338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29"/>
          <p:cNvSpPr txBox="1">
            <a:spLocks noGrp="1"/>
          </p:cNvSpPr>
          <p:nvPr>
            <p:ph type="title"/>
          </p:nvPr>
        </p:nvSpPr>
        <p:spPr>
          <a:xfrm>
            <a:off x="325275" y="0"/>
            <a:ext cx="8339700" cy="78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Font typeface="Calibri"/>
              <a:buNone/>
              <a:defRPr sz="3000" b="1">
                <a:latin typeface="Calibri"/>
                <a:ea typeface="Calibri"/>
                <a:cs typeface="Calibri"/>
                <a:sym typeface="Calibri"/>
              </a:defRPr>
            </a:lvl1pPr>
            <a:lvl2pPr lvl="1" algn="l">
              <a:lnSpc>
                <a:spcPct val="100000"/>
              </a:lnSpc>
              <a:spcBef>
                <a:spcPts val="0"/>
              </a:spcBef>
              <a:spcAft>
                <a:spcPts val="0"/>
              </a:spcAft>
              <a:buSzPts val="3000"/>
              <a:buFont typeface="Calibri"/>
              <a:buNone/>
              <a:defRPr sz="3000">
                <a:latin typeface="Calibri"/>
                <a:ea typeface="Calibri"/>
                <a:cs typeface="Calibri"/>
                <a:sym typeface="Calibri"/>
              </a:defRPr>
            </a:lvl2pPr>
            <a:lvl3pPr lvl="2" algn="l">
              <a:lnSpc>
                <a:spcPct val="100000"/>
              </a:lnSpc>
              <a:spcBef>
                <a:spcPts val="0"/>
              </a:spcBef>
              <a:spcAft>
                <a:spcPts val="0"/>
              </a:spcAft>
              <a:buSzPts val="3000"/>
              <a:buFont typeface="Calibri"/>
              <a:buNone/>
              <a:defRPr sz="3000">
                <a:latin typeface="Calibri"/>
                <a:ea typeface="Calibri"/>
                <a:cs typeface="Calibri"/>
                <a:sym typeface="Calibri"/>
              </a:defRPr>
            </a:lvl3pPr>
            <a:lvl4pPr lvl="3" algn="l">
              <a:lnSpc>
                <a:spcPct val="100000"/>
              </a:lnSpc>
              <a:spcBef>
                <a:spcPts val="0"/>
              </a:spcBef>
              <a:spcAft>
                <a:spcPts val="0"/>
              </a:spcAft>
              <a:buSzPts val="3000"/>
              <a:buFont typeface="Calibri"/>
              <a:buNone/>
              <a:defRPr sz="3000">
                <a:latin typeface="Calibri"/>
                <a:ea typeface="Calibri"/>
                <a:cs typeface="Calibri"/>
                <a:sym typeface="Calibri"/>
              </a:defRPr>
            </a:lvl4pPr>
            <a:lvl5pPr lvl="4" algn="l">
              <a:lnSpc>
                <a:spcPct val="100000"/>
              </a:lnSpc>
              <a:spcBef>
                <a:spcPts val="0"/>
              </a:spcBef>
              <a:spcAft>
                <a:spcPts val="0"/>
              </a:spcAft>
              <a:buSzPts val="3000"/>
              <a:buFont typeface="Calibri"/>
              <a:buNone/>
              <a:defRPr sz="3000">
                <a:latin typeface="Calibri"/>
                <a:ea typeface="Calibri"/>
                <a:cs typeface="Calibri"/>
                <a:sym typeface="Calibri"/>
              </a:defRPr>
            </a:lvl5pPr>
            <a:lvl6pPr lvl="5" algn="l">
              <a:lnSpc>
                <a:spcPct val="100000"/>
              </a:lnSpc>
              <a:spcBef>
                <a:spcPts val="0"/>
              </a:spcBef>
              <a:spcAft>
                <a:spcPts val="0"/>
              </a:spcAft>
              <a:buSzPts val="3000"/>
              <a:buFont typeface="Calibri"/>
              <a:buNone/>
              <a:defRPr sz="3000">
                <a:latin typeface="Calibri"/>
                <a:ea typeface="Calibri"/>
                <a:cs typeface="Calibri"/>
                <a:sym typeface="Calibri"/>
              </a:defRPr>
            </a:lvl6pPr>
            <a:lvl7pPr lvl="6" algn="l">
              <a:lnSpc>
                <a:spcPct val="100000"/>
              </a:lnSpc>
              <a:spcBef>
                <a:spcPts val="0"/>
              </a:spcBef>
              <a:spcAft>
                <a:spcPts val="0"/>
              </a:spcAft>
              <a:buSzPts val="3000"/>
              <a:buFont typeface="Calibri"/>
              <a:buNone/>
              <a:defRPr sz="3000">
                <a:latin typeface="Calibri"/>
                <a:ea typeface="Calibri"/>
                <a:cs typeface="Calibri"/>
                <a:sym typeface="Calibri"/>
              </a:defRPr>
            </a:lvl7pPr>
            <a:lvl8pPr lvl="7" algn="l">
              <a:lnSpc>
                <a:spcPct val="100000"/>
              </a:lnSpc>
              <a:spcBef>
                <a:spcPts val="0"/>
              </a:spcBef>
              <a:spcAft>
                <a:spcPts val="0"/>
              </a:spcAft>
              <a:buSzPts val="3000"/>
              <a:buFont typeface="Calibri"/>
              <a:buNone/>
              <a:defRPr sz="3000">
                <a:latin typeface="Calibri"/>
                <a:ea typeface="Calibri"/>
                <a:cs typeface="Calibri"/>
                <a:sym typeface="Calibri"/>
              </a:defRPr>
            </a:lvl8pPr>
            <a:lvl9pPr lvl="8" algn="l">
              <a:lnSpc>
                <a:spcPct val="100000"/>
              </a:lnSpc>
              <a:spcBef>
                <a:spcPts val="0"/>
              </a:spcBef>
              <a:spcAft>
                <a:spcPts val="0"/>
              </a:spcAft>
              <a:buSzPts val="3000"/>
              <a:buFont typeface="Calibri"/>
              <a:buNone/>
              <a:defRPr sz="3000">
                <a:latin typeface="Calibri"/>
                <a:ea typeface="Calibri"/>
                <a:cs typeface="Calibri"/>
                <a:sym typeface="Calibri"/>
              </a:defRPr>
            </a:lvl9pPr>
          </a:lstStyle>
          <a:p>
            <a:endParaRPr/>
          </a:p>
        </p:txBody>
      </p:sp>
      <p:sp>
        <p:nvSpPr>
          <p:cNvPr id="32" name="Google Shape;32;p29"/>
          <p:cNvSpPr txBox="1">
            <a:spLocks noGrp="1"/>
          </p:cNvSpPr>
          <p:nvPr>
            <p:ph type="body" idx="1"/>
          </p:nvPr>
        </p:nvSpPr>
        <p:spPr>
          <a:xfrm>
            <a:off x="325275" y="786000"/>
            <a:ext cx="8695800" cy="39891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700"/>
              </a:spcBef>
              <a:spcAft>
                <a:spcPts val="0"/>
              </a:spcAft>
              <a:buSzPts val="3000"/>
              <a:buChar char="•"/>
              <a:defRPr/>
            </a:lvl1pPr>
            <a:lvl2pPr marL="914400" lvl="1" indent="-406400" algn="l">
              <a:lnSpc>
                <a:spcPct val="100000"/>
              </a:lnSpc>
              <a:spcBef>
                <a:spcPts val="500"/>
              </a:spcBef>
              <a:spcAft>
                <a:spcPts val="0"/>
              </a:spcAft>
              <a:buSzPts val="2800"/>
              <a:buChar char="•"/>
              <a:defRPr/>
            </a:lvl2pPr>
            <a:lvl3pPr marL="1371600" lvl="2" indent="-381000" algn="l">
              <a:lnSpc>
                <a:spcPct val="100000"/>
              </a:lnSpc>
              <a:spcBef>
                <a:spcPts val="50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42900" algn="l">
              <a:lnSpc>
                <a:spcPct val="100000"/>
              </a:lnSpc>
              <a:spcBef>
                <a:spcPts val="400"/>
              </a:spcBef>
              <a:spcAft>
                <a:spcPts val="0"/>
              </a:spcAft>
              <a:buSzPts val="1800"/>
              <a:buChar char="•"/>
              <a:defRPr/>
            </a:lvl5pPr>
            <a:lvl6pPr marL="2743200" lvl="5" indent="-330200" algn="l">
              <a:lnSpc>
                <a:spcPct val="100000"/>
              </a:lnSpc>
              <a:spcBef>
                <a:spcPts val="300"/>
              </a:spcBef>
              <a:spcAft>
                <a:spcPts val="0"/>
              </a:spcAft>
              <a:buSzPts val="16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extLst>
      <p:ext uri="{BB962C8B-B14F-4D97-AF65-F5344CB8AC3E}">
        <p14:creationId xmlns:p14="http://schemas.microsoft.com/office/powerpoint/2010/main" val="167501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Column, Small Pic">
  <p:cSld name="2 Column, Small Pic">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67960" y="23218"/>
            <a:ext cx="7400400" cy="5943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 name="Google Shape;16;p3"/>
          <p:cNvSpPr>
            <a:spLocks noGrp="1"/>
          </p:cNvSpPr>
          <p:nvPr>
            <p:ph type="pic" idx="2"/>
          </p:nvPr>
        </p:nvSpPr>
        <p:spPr>
          <a:xfrm>
            <a:off x="4953000" y="914400"/>
            <a:ext cx="3733800" cy="1485900"/>
          </a:xfrm>
          <a:prstGeom prst="rect">
            <a:avLst/>
          </a:prstGeom>
          <a:solidFill>
            <a:srgbClr val="F2F2F2"/>
          </a:solidFill>
          <a:ln>
            <a:noFill/>
          </a:ln>
        </p:spPr>
        <p:txBody>
          <a:bodyPr spcFirstLastPara="1" wrap="square" lIns="0" tIns="0" rIns="0" bIns="0" anchor="ctr" anchorCtr="0">
            <a:noAutofit/>
          </a:bodyPr>
          <a:lstStyle>
            <a:lvl1pPr marR="0" lvl="0" algn="ct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 name="Google Shape;17;p3"/>
          <p:cNvSpPr txBox="1">
            <a:spLocks noGrp="1"/>
          </p:cNvSpPr>
          <p:nvPr>
            <p:ph type="body" idx="1"/>
          </p:nvPr>
        </p:nvSpPr>
        <p:spPr>
          <a:xfrm>
            <a:off x="752888" y="914400"/>
            <a:ext cx="3742800" cy="37149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8" name="Google Shape;18;p3"/>
          <p:cNvSpPr txBox="1">
            <a:spLocks noGrp="1"/>
          </p:cNvSpPr>
          <p:nvPr>
            <p:ph type="body" idx="3"/>
          </p:nvPr>
        </p:nvSpPr>
        <p:spPr>
          <a:xfrm>
            <a:off x="4953000" y="2571750"/>
            <a:ext cx="3742800" cy="20574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sic" type="obj">
  <p:cSld name="OBJEC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67960" y="23218"/>
            <a:ext cx="7400400" cy="5943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752888" y="914400"/>
            <a:ext cx="7933800" cy="37149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Column, Tall Pic Right">
  <p:cSld name="1 Column, Tall Pic Right">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67960" y="23218"/>
            <a:ext cx="7400400" cy="5943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 name="Google Shape;24;p5"/>
          <p:cNvSpPr>
            <a:spLocks noGrp="1"/>
          </p:cNvSpPr>
          <p:nvPr>
            <p:ph type="pic" idx="2"/>
          </p:nvPr>
        </p:nvSpPr>
        <p:spPr>
          <a:xfrm>
            <a:off x="6096000" y="914400"/>
            <a:ext cx="2590800" cy="3714900"/>
          </a:xfrm>
          <a:prstGeom prst="rect">
            <a:avLst/>
          </a:prstGeom>
          <a:solidFill>
            <a:srgbClr val="F2F2F2"/>
          </a:solidFill>
          <a:ln>
            <a:noFill/>
          </a:ln>
        </p:spPr>
        <p:txBody>
          <a:bodyPr spcFirstLastPara="1" wrap="square" lIns="0" tIns="0" rIns="0" bIns="0" anchor="ctr" anchorCtr="0">
            <a:noAutofit/>
          </a:bodyPr>
          <a:lstStyle>
            <a:lvl1pPr marR="0" lvl="0" algn="ct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5"/>
          <p:cNvSpPr txBox="1">
            <a:spLocks noGrp="1"/>
          </p:cNvSpPr>
          <p:nvPr>
            <p:ph type="body" idx="1"/>
          </p:nvPr>
        </p:nvSpPr>
        <p:spPr>
          <a:xfrm>
            <a:off x="752888" y="914400"/>
            <a:ext cx="5190600" cy="37149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 Column, Tall Pic Left">
  <p:cSld name="1 Column, Tall Pic Left">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67960" y="23218"/>
            <a:ext cx="7400400" cy="5943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 name="Google Shape;28;p6"/>
          <p:cNvSpPr>
            <a:spLocks noGrp="1"/>
          </p:cNvSpPr>
          <p:nvPr>
            <p:ph type="pic" idx="2"/>
          </p:nvPr>
        </p:nvSpPr>
        <p:spPr>
          <a:xfrm>
            <a:off x="762000" y="914400"/>
            <a:ext cx="2590800" cy="3714900"/>
          </a:xfrm>
          <a:prstGeom prst="rect">
            <a:avLst/>
          </a:prstGeom>
          <a:solidFill>
            <a:srgbClr val="F2F2F2"/>
          </a:solidFill>
          <a:ln>
            <a:noFill/>
          </a:ln>
        </p:spPr>
        <p:txBody>
          <a:bodyPr spcFirstLastPara="1" wrap="square" lIns="0" tIns="0" rIns="0" bIns="0" anchor="ctr" anchorCtr="0">
            <a:noAutofit/>
          </a:bodyPr>
          <a:lstStyle>
            <a:lvl1pPr marR="0" lvl="0" algn="ct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6"/>
          <p:cNvSpPr txBox="1">
            <a:spLocks noGrp="1"/>
          </p:cNvSpPr>
          <p:nvPr>
            <p:ph type="body" idx="1"/>
          </p:nvPr>
        </p:nvSpPr>
        <p:spPr>
          <a:xfrm>
            <a:off x="3505200" y="914400"/>
            <a:ext cx="5190600" cy="37149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 Column, Wide Pic Top">
  <p:cSld name="1 Column, Wide Pic Top">
    <p:spTree>
      <p:nvGrpSpPr>
        <p:cNvPr id="1" name="Shape 30"/>
        <p:cNvGrpSpPr/>
        <p:nvPr/>
      </p:nvGrpSpPr>
      <p:grpSpPr>
        <a:xfrm>
          <a:off x="0" y="0"/>
          <a:ext cx="0" cy="0"/>
          <a:chOff x="0" y="0"/>
          <a:chExt cx="0" cy="0"/>
        </a:xfrm>
      </p:grpSpPr>
      <p:sp>
        <p:nvSpPr>
          <p:cNvPr id="31" name="Google Shape;31;p7"/>
          <p:cNvSpPr>
            <a:spLocks noGrp="1"/>
          </p:cNvSpPr>
          <p:nvPr>
            <p:ph type="pic" idx="2"/>
          </p:nvPr>
        </p:nvSpPr>
        <p:spPr>
          <a:xfrm>
            <a:off x="762000" y="914400"/>
            <a:ext cx="7921800" cy="1314600"/>
          </a:xfrm>
          <a:prstGeom prst="rect">
            <a:avLst/>
          </a:prstGeom>
          <a:solidFill>
            <a:srgbClr val="F2F2F2"/>
          </a:solidFill>
          <a:ln>
            <a:noFill/>
          </a:ln>
        </p:spPr>
        <p:txBody>
          <a:bodyPr spcFirstLastPara="1" wrap="square" lIns="0" tIns="0" rIns="0" bIns="0" anchor="ctr" anchorCtr="0">
            <a:noAutofit/>
          </a:bodyPr>
          <a:lstStyle>
            <a:lvl1pPr marR="0" lvl="0" algn="ct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7"/>
          <p:cNvSpPr txBox="1">
            <a:spLocks noGrp="1"/>
          </p:cNvSpPr>
          <p:nvPr>
            <p:ph type="body" idx="1"/>
          </p:nvPr>
        </p:nvSpPr>
        <p:spPr>
          <a:xfrm>
            <a:off x="752888" y="2343150"/>
            <a:ext cx="7933800" cy="22860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3" name="Google Shape;33;p7"/>
          <p:cNvSpPr txBox="1">
            <a:spLocks noGrp="1"/>
          </p:cNvSpPr>
          <p:nvPr>
            <p:ph type="title"/>
          </p:nvPr>
        </p:nvSpPr>
        <p:spPr>
          <a:xfrm>
            <a:off x="752888" y="205978"/>
            <a:ext cx="7933800" cy="5943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rgbClr val="0099D8"/>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 Column, Wide Pic Bottom">
  <p:cSld name="1 Column, Wide Pic Bottom">
    <p:spTree>
      <p:nvGrpSpPr>
        <p:cNvPr id="1" name="Shape 34"/>
        <p:cNvGrpSpPr/>
        <p:nvPr/>
      </p:nvGrpSpPr>
      <p:grpSpPr>
        <a:xfrm>
          <a:off x="0" y="0"/>
          <a:ext cx="0" cy="0"/>
          <a:chOff x="0" y="0"/>
          <a:chExt cx="0" cy="0"/>
        </a:xfrm>
      </p:grpSpPr>
      <p:sp>
        <p:nvSpPr>
          <p:cNvPr id="35" name="Google Shape;35;p8"/>
          <p:cNvSpPr>
            <a:spLocks noGrp="1"/>
          </p:cNvSpPr>
          <p:nvPr>
            <p:ph type="pic" idx="2"/>
          </p:nvPr>
        </p:nvSpPr>
        <p:spPr>
          <a:xfrm>
            <a:off x="762000" y="3314700"/>
            <a:ext cx="7921800" cy="1314600"/>
          </a:xfrm>
          <a:prstGeom prst="rect">
            <a:avLst/>
          </a:prstGeom>
          <a:solidFill>
            <a:srgbClr val="F2F2F2"/>
          </a:solidFill>
          <a:ln>
            <a:noFill/>
          </a:ln>
        </p:spPr>
        <p:txBody>
          <a:bodyPr spcFirstLastPara="1" wrap="square" lIns="0" tIns="0" rIns="0" bIns="0" anchor="ctr" anchorCtr="0">
            <a:noAutofit/>
          </a:bodyPr>
          <a:lstStyle>
            <a:lvl1pPr marR="0" lvl="0" algn="ct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Google Shape;36;p8"/>
          <p:cNvSpPr txBox="1">
            <a:spLocks noGrp="1"/>
          </p:cNvSpPr>
          <p:nvPr>
            <p:ph type="body" idx="1"/>
          </p:nvPr>
        </p:nvSpPr>
        <p:spPr>
          <a:xfrm>
            <a:off x="752888" y="914400"/>
            <a:ext cx="7933800" cy="22860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7" name="Google Shape;37;p8"/>
          <p:cNvSpPr txBox="1">
            <a:spLocks noGrp="1"/>
          </p:cNvSpPr>
          <p:nvPr>
            <p:ph type="title"/>
          </p:nvPr>
        </p:nvSpPr>
        <p:spPr>
          <a:xfrm>
            <a:off x="752888" y="205978"/>
            <a:ext cx="7933800" cy="5943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rgbClr val="0099D8"/>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467960" y="23218"/>
            <a:ext cx="7400400" cy="5943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 name="Google Shape;40;p9"/>
          <p:cNvSpPr txBox="1">
            <a:spLocks noGrp="1"/>
          </p:cNvSpPr>
          <p:nvPr>
            <p:ph type="body" idx="1"/>
          </p:nvPr>
        </p:nvSpPr>
        <p:spPr>
          <a:xfrm>
            <a:off x="762000" y="914400"/>
            <a:ext cx="3742800" cy="37149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1" name="Google Shape;41;p9"/>
          <p:cNvSpPr txBox="1">
            <a:spLocks noGrp="1"/>
          </p:cNvSpPr>
          <p:nvPr>
            <p:ph type="body" idx="2"/>
          </p:nvPr>
        </p:nvSpPr>
        <p:spPr>
          <a:xfrm>
            <a:off x="4953000" y="914400"/>
            <a:ext cx="3742800" cy="37149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Column, 2 Pic">
  <p:cSld name="2 Column, 2 Pic">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467960" y="23218"/>
            <a:ext cx="7400400" cy="5943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rgbClr val="0099D8"/>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 name="Google Shape;44;p10"/>
          <p:cNvSpPr>
            <a:spLocks noGrp="1"/>
          </p:cNvSpPr>
          <p:nvPr>
            <p:ph type="pic" idx="2"/>
          </p:nvPr>
        </p:nvSpPr>
        <p:spPr>
          <a:xfrm>
            <a:off x="762001" y="914400"/>
            <a:ext cx="3733800" cy="1200300"/>
          </a:xfrm>
          <a:prstGeom prst="rect">
            <a:avLst/>
          </a:prstGeom>
          <a:solidFill>
            <a:srgbClr val="F2F2F2"/>
          </a:solidFill>
          <a:ln>
            <a:noFill/>
          </a:ln>
        </p:spPr>
        <p:txBody>
          <a:bodyPr spcFirstLastPara="1" wrap="square" lIns="0" tIns="0" rIns="0" bIns="0" anchor="ctr" anchorCtr="0">
            <a:noAutofit/>
          </a:bodyPr>
          <a:lstStyle>
            <a:lvl1pPr marR="0" lvl="0" algn="ct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 name="Google Shape;45;p10"/>
          <p:cNvSpPr>
            <a:spLocks noGrp="1"/>
          </p:cNvSpPr>
          <p:nvPr>
            <p:ph type="pic" idx="3"/>
          </p:nvPr>
        </p:nvSpPr>
        <p:spPr>
          <a:xfrm>
            <a:off x="4953000" y="914400"/>
            <a:ext cx="3733800" cy="1200300"/>
          </a:xfrm>
          <a:prstGeom prst="rect">
            <a:avLst/>
          </a:prstGeom>
          <a:solidFill>
            <a:srgbClr val="F2F2F2"/>
          </a:solidFill>
          <a:ln>
            <a:noFill/>
          </a:ln>
        </p:spPr>
        <p:txBody>
          <a:bodyPr spcFirstLastPara="1" wrap="square" lIns="0" tIns="0" rIns="0" bIns="0" anchor="ctr" anchorCtr="0">
            <a:noAutofit/>
          </a:bodyPr>
          <a:lstStyle>
            <a:lvl1pPr marR="0" lvl="0" algn="ct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Google Shape;46;p10"/>
          <p:cNvSpPr txBox="1">
            <a:spLocks noGrp="1"/>
          </p:cNvSpPr>
          <p:nvPr>
            <p:ph type="body" idx="1"/>
          </p:nvPr>
        </p:nvSpPr>
        <p:spPr>
          <a:xfrm>
            <a:off x="752888" y="2286000"/>
            <a:ext cx="3742800" cy="23433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7" name="Google Shape;47;p10"/>
          <p:cNvSpPr txBox="1">
            <a:spLocks noGrp="1"/>
          </p:cNvSpPr>
          <p:nvPr>
            <p:ph type="body" idx="4"/>
          </p:nvPr>
        </p:nvSpPr>
        <p:spPr>
          <a:xfrm>
            <a:off x="4953000" y="2286000"/>
            <a:ext cx="3742800" cy="2343300"/>
          </a:xfrm>
          <a:prstGeom prst="rect">
            <a:avLst/>
          </a:prstGeom>
          <a:noFill/>
          <a:ln>
            <a:noFill/>
          </a:ln>
        </p:spPr>
        <p:txBody>
          <a:bodyPr spcFirstLastPara="1" wrap="square" lIns="0" tIns="0" rIns="0" bIns="0" anchor="t" anchorCtr="0">
            <a:noAutofit/>
          </a:bodyPr>
          <a:lstStyle>
            <a:lvl1pPr marL="457200" lvl="0" indent="-406400" algn="l" rtl="0">
              <a:spcBef>
                <a:spcPts val="560"/>
              </a:spcBef>
              <a:spcAft>
                <a:spcPts val="0"/>
              </a:spcAft>
              <a:buClr>
                <a:srgbClr val="07336F"/>
              </a:buClr>
              <a:buSzPts val="2800"/>
              <a:buChar char="•"/>
              <a:defRPr sz="2800" b="0">
                <a:solidFill>
                  <a:srgbClr val="07336F"/>
                </a:solidFill>
              </a:defRPr>
            </a:lvl1pPr>
            <a:lvl2pPr marL="914400" lvl="1" indent="-381000" algn="l" rtl="0">
              <a:spcBef>
                <a:spcPts val="480"/>
              </a:spcBef>
              <a:spcAft>
                <a:spcPts val="0"/>
              </a:spcAft>
              <a:buClr>
                <a:srgbClr val="07336F"/>
              </a:buClr>
              <a:buSzPts val="2400"/>
              <a:buChar char="•"/>
              <a:defRPr sz="2400">
                <a:solidFill>
                  <a:srgbClr val="07336F"/>
                </a:solidFill>
              </a:defRPr>
            </a:lvl2pPr>
            <a:lvl3pPr marL="1371600" lvl="2" indent="-355600" algn="l" rtl="0">
              <a:spcBef>
                <a:spcPts val="400"/>
              </a:spcBef>
              <a:spcAft>
                <a:spcPts val="0"/>
              </a:spcAft>
              <a:buClr>
                <a:srgbClr val="07336F"/>
              </a:buClr>
              <a:buSzPts val="2000"/>
              <a:buChar char="•"/>
              <a:defRPr sz="2000">
                <a:solidFill>
                  <a:srgbClr val="07336F"/>
                </a:solidFill>
              </a:defRPr>
            </a:lvl3pPr>
            <a:lvl4pPr marL="1828800" lvl="3" indent="-342900" algn="l" rtl="0">
              <a:spcBef>
                <a:spcPts val="360"/>
              </a:spcBef>
              <a:spcAft>
                <a:spcPts val="0"/>
              </a:spcAft>
              <a:buClr>
                <a:srgbClr val="07336F"/>
              </a:buClr>
              <a:buSzPts val="1800"/>
              <a:buChar char="•"/>
              <a:defRPr sz="1800">
                <a:solidFill>
                  <a:srgbClr val="07336F"/>
                </a:solidFill>
              </a:defRPr>
            </a:lvl4pPr>
            <a:lvl5pPr marL="2286000" lvl="4" indent="-330200" algn="l" rtl="0">
              <a:spcBef>
                <a:spcPts val="320"/>
              </a:spcBef>
              <a:spcAft>
                <a:spcPts val="0"/>
              </a:spcAft>
              <a:buClr>
                <a:srgbClr val="07336F"/>
              </a:buClr>
              <a:buSzPts val="1600"/>
              <a:buChar char="•"/>
              <a:defRPr sz="1600">
                <a:solidFill>
                  <a:srgbClr val="07336F"/>
                </a:solidFill>
              </a:defRPr>
            </a:lvl5pPr>
            <a:lvl6pPr marL="2743200" lvl="5" indent="-342900" algn="l" rtl="0">
              <a:spcBef>
                <a:spcPts val="360"/>
              </a:spcBef>
              <a:spcAft>
                <a:spcPts val="0"/>
              </a:spcAft>
              <a:buClr>
                <a:srgbClr val="07336F"/>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67960" y="23218"/>
            <a:ext cx="7400400" cy="5943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752888" y="914400"/>
            <a:ext cx="7933800" cy="3714900"/>
          </a:xfrm>
          <a:prstGeom prst="rect">
            <a:avLst/>
          </a:prstGeom>
          <a:noFill/>
          <a:ln>
            <a:noFill/>
          </a:ln>
        </p:spPr>
        <p:txBody>
          <a:bodyPr spcFirstLastPara="1" wrap="square" lIns="0" tIns="0" rIns="0" bIns="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371600" marR="0" lvl="2" indent="-381000" algn="l" rtl="0">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828800" marR="0" lvl="3" indent="-355600" algn="l" rtl="0">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286000" marR="0" lvl="4" indent="-342900" algn="l" rtl="0">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743200" marR="0" lvl="5" indent="-330200" algn="l" rtl="0">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 name="Google Shape;8;p1"/>
          <p:cNvPicPr preferRelativeResize="0"/>
          <p:nvPr/>
        </p:nvPicPr>
        <p:blipFill>
          <a:blip r:embed="rId21">
            <a:alphaModFix/>
          </a:blip>
          <a:stretch>
            <a:fillRect/>
          </a:stretch>
        </p:blipFill>
        <p:spPr>
          <a:xfrm>
            <a:off x="54525" y="4503878"/>
            <a:ext cx="529675" cy="5296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5" r:id="rId17"/>
    <p:sldLayoutId id="2147483666" r:id="rId18"/>
    <p:sldLayoutId id="2147483667" r:id="rId19"/>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4.xml"/><Relationship Id="rId16"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gi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51.jp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21" Type="http://schemas.openxmlformats.org/officeDocument/2006/relationships/image" Target="../media/image49.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17.xml"/><Relationship Id="rId16" Type="http://schemas.openxmlformats.org/officeDocument/2006/relationships/image" Target="../media/image70.png"/><Relationship Id="rId20" Type="http://schemas.openxmlformats.org/officeDocument/2006/relationships/image" Target="../media/image74.jpg"/><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jpg"/><Relationship Id="rId9" Type="http://schemas.openxmlformats.org/officeDocument/2006/relationships/image" Target="../media/image63.png"/><Relationship Id="rId14" Type="http://schemas.openxmlformats.org/officeDocument/2006/relationships/image" Target="../media/image6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hyperlink" Target="https://crcm.shinyapps.io/probcom/#section-practical-recommendations"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9"/>
          <p:cNvSpPr txBox="1"/>
          <p:nvPr/>
        </p:nvSpPr>
        <p:spPr>
          <a:xfrm>
            <a:off x="777450" y="1007300"/>
            <a:ext cx="6764100" cy="3577872"/>
          </a:xfrm>
          <a:prstGeom prst="rect">
            <a:avLst/>
          </a:prstGeom>
          <a:noFill/>
          <a:ln>
            <a:noFill/>
          </a:ln>
          <a:effectLst>
            <a:outerShdw blurRad="57150" dist="95250" dir="27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75000"/>
              </a:lnSpc>
              <a:spcBef>
                <a:spcPts val="0"/>
              </a:spcBef>
              <a:spcAft>
                <a:spcPts val="0"/>
              </a:spcAft>
              <a:buNone/>
            </a:pPr>
            <a:r>
              <a:rPr lang="en" sz="8100" b="1" dirty="0">
                <a:solidFill>
                  <a:schemeClr val="lt1"/>
                </a:solidFill>
                <a:latin typeface="Bebas Neue"/>
                <a:ea typeface="Bebas Neue"/>
                <a:cs typeface="Bebas Neue"/>
                <a:sym typeface="Bebas Neue"/>
              </a:rPr>
              <a:t>NWS</a:t>
            </a:r>
            <a:endParaRPr sz="8100" b="1" dirty="0">
              <a:solidFill>
                <a:schemeClr val="lt1"/>
              </a:solidFill>
              <a:latin typeface="Bebas Neue"/>
              <a:ea typeface="Bebas Neue"/>
              <a:cs typeface="Bebas Neue"/>
              <a:sym typeface="Bebas Neue"/>
            </a:endParaRPr>
          </a:p>
          <a:p>
            <a:pPr marL="0" lvl="0" indent="0" algn="l" rtl="0">
              <a:lnSpc>
                <a:spcPct val="75000"/>
              </a:lnSpc>
              <a:spcBef>
                <a:spcPts val="0"/>
              </a:spcBef>
              <a:spcAft>
                <a:spcPts val="0"/>
              </a:spcAft>
              <a:buNone/>
            </a:pPr>
            <a:r>
              <a:rPr lang="en" sz="7700" dirty="0">
                <a:solidFill>
                  <a:srgbClr val="B7D9F5"/>
                </a:solidFill>
                <a:latin typeface="Bebas Neue"/>
                <a:ea typeface="Bebas Neue"/>
                <a:cs typeface="Bebas Neue"/>
                <a:sym typeface="Bebas Neue"/>
              </a:rPr>
              <a:t>TRANSFORMATION</a:t>
            </a:r>
          </a:p>
          <a:p>
            <a:pPr marL="0" lvl="0" indent="0" algn="l" rtl="0">
              <a:lnSpc>
                <a:spcPct val="75000"/>
              </a:lnSpc>
              <a:spcBef>
                <a:spcPts val="0"/>
              </a:spcBef>
              <a:spcAft>
                <a:spcPts val="0"/>
              </a:spcAft>
              <a:buNone/>
            </a:pPr>
            <a:endParaRPr lang="en" sz="3600" dirty="0">
              <a:solidFill>
                <a:srgbClr val="B7D9F5"/>
              </a:solidFill>
              <a:latin typeface="Bebas Neue"/>
              <a:ea typeface="Bebas Neue"/>
              <a:cs typeface="Bebas Neue"/>
              <a:sym typeface="Bebas Neue"/>
            </a:endParaRPr>
          </a:p>
          <a:p>
            <a:pPr marL="0" lvl="0" indent="0" algn="l" rtl="0">
              <a:lnSpc>
                <a:spcPct val="75000"/>
              </a:lnSpc>
              <a:spcBef>
                <a:spcPts val="0"/>
              </a:spcBef>
              <a:spcAft>
                <a:spcPts val="0"/>
              </a:spcAft>
              <a:buNone/>
            </a:pPr>
            <a:r>
              <a:rPr lang="en" sz="3600" dirty="0">
                <a:solidFill>
                  <a:srgbClr val="B7D9F5"/>
                </a:solidFill>
                <a:latin typeface="Bebas Neue"/>
                <a:ea typeface="Bebas Neue"/>
                <a:cs typeface="Bebas Neue"/>
                <a:sym typeface="Bebas Neue"/>
              </a:rPr>
              <a:t>Tri-State Weather Conference</a:t>
            </a:r>
          </a:p>
          <a:p>
            <a:pPr marL="0" lvl="0" indent="0" algn="l" rtl="0">
              <a:lnSpc>
                <a:spcPct val="75000"/>
              </a:lnSpc>
              <a:spcBef>
                <a:spcPts val="0"/>
              </a:spcBef>
              <a:spcAft>
                <a:spcPts val="0"/>
              </a:spcAft>
              <a:buNone/>
            </a:pPr>
            <a:endParaRPr lang="en" sz="3200" dirty="0">
              <a:solidFill>
                <a:srgbClr val="B7D9F5"/>
              </a:solidFill>
              <a:latin typeface="Bebas Neue"/>
              <a:ea typeface="Bebas Neue"/>
              <a:cs typeface="Bebas Neue"/>
              <a:sym typeface="Bebas Neue"/>
            </a:endParaRPr>
          </a:p>
          <a:p>
            <a:pPr marL="0" lvl="0" indent="0" algn="l" rtl="0">
              <a:lnSpc>
                <a:spcPct val="75000"/>
              </a:lnSpc>
              <a:spcBef>
                <a:spcPts val="0"/>
              </a:spcBef>
              <a:spcAft>
                <a:spcPts val="0"/>
              </a:spcAft>
              <a:buNone/>
            </a:pPr>
            <a:r>
              <a:rPr lang="en" sz="3200" dirty="0">
                <a:solidFill>
                  <a:srgbClr val="B7D9F5"/>
                </a:solidFill>
                <a:latin typeface="Bebas Neue"/>
                <a:ea typeface="Bebas Neue"/>
                <a:cs typeface="Bebas Neue"/>
                <a:sym typeface="Bebas Neue"/>
              </a:rPr>
              <a:t>J</a:t>
            </a:r>
            <a:r>
              <a:rPr lang="en-US" sz="3200" dirty="0">
                <a:solidFill>
                  <a:srgbClr val="B7D9F5"/>
                </a:solidFill>
                <a:latin typeface="Bebas Neue"/>
                <a:ea typeface="Bebas Neue"/>
                <a:cs typeface="Bebas Neue"/>
                <a:sym typeface="Bebas Neue"/>
              </a:rPr>
              <a:t>a</a:t>
            </a:r>
            <a:r>
              <a:rPr lang="en" sz="3200" dirty="0">
                <a:solidFill>
                  <a:srgbClr val="B7D9F5"/>
                </a:solidFill>
                <a:latin typeface="Bebas Neue"/>
                <a:ea typeface="Bebas Neue"/>
                <a:cs typeface="Bebas Neue"/>
                <a:sym typeface="Bebas Neue"/>
              </a:rPr>
              <a:t>son Tuell, Director, NWS Eastern Region</a:t>
            </a:r>
            <a:endParaRPr sz="3600" dirty="0">
              <a:solidFill>
                <a:srgbClr val="B7D9F5"/>
              </a:solidFill>
              <a:latin typeface="Bebas Neue"/>
              <a:ea typeface="Bebas Neue"/>
              <a:cs typeface="Bebas Neue"/>
              <a:sym typeface="Bebas Neue"/>
            </a:endParaRPr>
          </a:p>
        </p:txBody>
      </p:sp>
      <p:sp>
        <p:nvSpPr>
          <p:cNvPr id="116" name="Google Shape;116;p19"/>
          <p:cNvSpPr/>
          <p:nvPr/>
        </p:nvSpPr>
        <p:spPr>
          <a:xfrm>
            <a:off x="4666825" y="498925"/>
            <a:ext cx="2322300" cy="946500"/>
          </a:xfrm>
          <a:prstGeom prst="rect">
            <a:avLst/>
          </a:prstGeom>
          <a:solidFill>
            <a:srgbClr val="FFFFFF">
              <a:alpha val="691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7" name="Google Shape;117;p19"/>
          <p:cNvSpPr txBox="1"/>
          <p:nvPr/>
        </p:nvSpPr>
        <p:spPr>
          <a:xfrm>
            <a:off x="4712575" y="498925"/>
            <a:ext cx="2322300" cy="9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40"/>
              </a:spcBef>
              <a:spcAft>
                <a:spcPts val="0"/>
              </a:spcAft>
              <a:buNone/>
            </a:pPr>
            <a:r>
              <a:rPr lang="en" sz="1500" b="1">
                <a:solidFill>
                  <a:schemeClr val="dk1"/>
                </a:solidFill>
                <a:latin typeface="Helvetica Neue"/>
                <a:ea typeface="Helvetica Neue"/>
                <a:cs typeface="Helvetica Neue"/>
                <a:sym typeface="Helvetica Neue"/>
              </a:rPr>
              <a:t>Empowering a Weather, Water, and Climate-Ready Nation</a:t>
            </a:r>
            <a:endParaRPr sz="200" b="1">
              <a:solidFill>
                <a:schemeClr val="dk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9"/>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IT Architecture</a:t>
            </a:r>
            <a:endParaRPr dirty="0"/>
          </a:p>
        </p:txBody>
      </p:sp>
    </p:spTree>
    <p:extLst>
      <p:ext uri="{BB962C8B-B14F-4D97-AF65-F5344CB8AC3E}">
        <p14:creationId xmlns:p14="http://schemas.microsoft.com/office/powerpoint/2010/main" val="2664422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2d074644efa_5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endParaRPr/>
          </a:p>
        </p:txBody>
      </p:sp>
      <p:sp>
        <p:nvSpPr>
          <p:cNvPr id="76" name="Google Shape;76;g2d074644efa_5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700"/>
              </a:spcBef>
              <a:spcAft>
                <a:spcPts val="0"/>
              </a:spcAft>
              <a:buSzPts val="3000"/>
              <a:buNone/>
            </a:pPr>
            <a:endParaRPr/>
          </a:p>
        </p:txBody>
      </p:sp>
      <p:pic>
        <p:nvPicPr>
          <p:cNvPr id="77" name="Google Shape;77;g2d074644efa_5_0"/>
          <p:cNvPicPr preferRelativeResize="0"/>
          <p:nvPr/>
        </p:nvPicPr>
        <p:blipFill rotWithShape="1">
          <a:blip r:embed="rId3">
            <a:alphaModFix/>
          </a:blip>
          <a:srcRect/>
          <a:stretch/>
        </p:blipFill>
        <p:spPr>
          <a:xfrm>
            <a:off x="349275" y="0"/>
            <a:ext cx="8520602" cy="4788695"/>
          </a:xfrm>
          <a:prstGeom prst="rect">
            <a:avLst/>
          </a:prstGeom>
          <a:noFill/>
          <a:ln>
            <a:noFill/>
          </a:ln>
        </p:spPr>
      </p:pic>
    </p:spTree>
    <p:extLst>
      <p:ext uri="{BB962C8B-B14F-4D97-AF65-F5344CB8AC3E}">
        <p14:creationId xmlns:p14="http://schemas.microsoft.com/office/powerpoint/2010/main" val="1818614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g1f7fb11e54d_6_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700"/>
              </a:spcBef>
              <a:spcAft>
                <a:spcPts val="0"/>
              </a:spcAft>
              <a:buSzPts val="3200"/>
              <a:buNone/>
            </a:pPr>
            <a:r>
              <a:rPr lang="en-US" sz="3000" b="0">
                <a:solidFill>
                  <a:schemeClr val="dk1"/>
                </a:solidFill>
              </a:rPr>
              <a:t>Modernize Architecture, Support Transformation</a:t>
            </a:r>
            <a:endParaRPr/>
          </a:p>
        </p:txBody>
      </p:sp>
      <p:sp>
        <p:nvSpPr>
          <p:cNvPr id="83" name="Google Shape;83;g1f7fb11e54d_6_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68300" algn="l" rtl="0">
              <a:lnSpc>
                <a:spcPct val="100000"/>
              </a:lnSpc>
              <a:spcBef>
                <a:spcPts val="700"/>
              </a:spcBef>
              <a:spcAft>
                <a:spcPts val="0"/>
              </a:spcAft>
              <a:buSzPts val="2200"/>
              <a:buChar char="•"/>
            </a:pPr>
            <a:r>
              <a:rPr lang="en-US" sz="2200" b="1"/>
              <a:t>Ops Model</a:t>
            </a:r>
            <a:r>
              <a:rPr lang="en-US" sz="2200"/>
              <a:t>: Decouple tools and data for our “Science First Responders” from traditional office and organization boundaries.</a:t>
            </a:r>
            <a:endParaRPr sz="2200"/>
          </a:p>
          <a:p>
            <a:pPr marL="457200" lvl="0" indent="-368300" algn="l" rtl="0">
              <a:lnSpc>
                <a:spcPct val="100000"/>
              </a:lnSpc>
              <a:spcBef>
                <a:spcPts val="0"/>
              </a:spcBef>
              <a:spcAft>
                <a:spcPts val="0"/>
              </a:spcAft>
              <a:buSzPts val="2200"/>
              <a:buChar char="•"/>
            </a:pPr>
            <a:r>
              <a:rPr lang="en-US" sz="2200" b="1"/>
              <a:t>AWIPS in the Cloud</a:t>
            </a:r>
            <a:r>
              <a:rPr lang="en-US" sz="2200"/>
              <a:t>: Decouple AWIPS from physical hardware and communications at </a:t>
            </a:r>
            <a:r>
              <a:rPr lang="en-US" sz="22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122 WFOs</a:t>
            </a:r>
            <a:r>
              <a:rPr lang="en-US" sz="2200"/>
              <a:t>, 7 NCs and 13 RFCs. Improve access, resilience, and the pace of delivery.</a:t>
            </a:r>
            <a:endParaRPr sz="2200"/>
          </a:p>
          <a:p>
            <a:pPr marL="457200" lvl="0" indent="-368300" algn="l" rtl="0">
              <a:lnSpc>
                <a:spcPct val="100000"/>
              </a:lnSpc>
              <a:spcBef>
                <a:spcPts val="0"/>
              </a:spcBef>
              <a:spcAft>
                <a:spcPts val="0"/>
              </a:spcAft>
              <a:buSzPts val="2200"/>
              <a:buChar char="•"/>
            </a:pPr>
            <a:r>
              <a:rPr lang="en-US" sz="2200" b="1"/>
              <a:t>ProbIDSS</a:t>
            </a:r>
            <a:r>
              <a:rPr lang="en-US" sz="2200"/>
              <a:t>: Scale our workforce’s partner interactions through robust, cloud hosted modern tools and data.</a:t>
            </a:r>
            <a:endParaRPr sz="2200"/>
          </a:p>
          <a:p>
            <a:pPr marL="457200" lvl="0" indent="-368300" algn="l" rtl="0">
              <a:lnSpc>
                <a:spcPct val="100000"/>
              </a:lnSpc>
              <a:spcBef>
                <a:spcPts val="0"/>
              </a:spcBef>
              <a:spcAft>
                <a:spcPts val="0"/>
              </a:spcAft>
              <a:buSzPts val="2200"/>
              <a:buChar char="•"/>
            </a:pPr>
            <a:r>
              <a:rPr lang="en-US" sz="2200" b="1"/>
              <a:t>Weather.gov 2.0</a:t>
            </a:r>
            <a:r>
              <a:rPr lang="en-US" sz="2200"/>
              <a:t>: Modernize how we deliver our flagship web presence with Cloud enabled DevOps.</a:t>
            </a:r>
            <a:endParaRPr sz="2200"/>
          </a:p>
          <a:p>
            <a:pPr marL="0" lvl="0" indent="0" algn="l" rtl="0">
              <a:lnSpc>
                <a:spcPct val="100000"/>
              </a:lnSpc>
              <a:spcBef>
                <a:spcPts val="700"/>
              </a:spcBef>
              <a:spcAft>
                <a:spcPts val="0"/>
              </a:spcAft>
              <a:buSzPts val="3000"/>
              <a:buNone/>
            </a:pPr>
            <a:endParaRPr/>
          </a:p>
          <a:p>
            <a:pPr marL="0" lvl="0" indent="0" algn="l" rtl="0">
              <a:lnSpc>
                <a:spcPct val="100000"/>
              </a:lnSpc>
              <a:spcBef>
                <a:spcPts val="700"/>
              </a:spcBef>
              <a:spcAft>
                <a:spcPts val="0"/>
              </a:spcAft>
              <a:buSzPts val="3000"/>
              <a:buNone/>
            </a:pPr>
            <a:endParaRPr/>
          </a:p>
        </p:txBody>
      </p:sp>
    </p:spTree>
    <p:extLst>
      <p:ext uri="{BB962C8B-B14F-4D97-AF65-F5344CB8AC3E}">
        <p14:creationId xmlns:p14="http://schemas.microsoft.com/office/powerpoint/2010/main" val="1987692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4"/>
          <p:cNvPicPr preferRelativeResize="0"/>
          <p:nvPr/>
        </p:nvPicPr>
        <p:blipFill rotWithShape="1">
          <a:blip r:embed="rId3">
            <a:alphaModFix/>
          </a:blip>
          <a:srcRect/>
          <a:stretch/>
        </p:blipFill>
        <p:spPr>
          <a:xfrm>
            <a:off x="691875" y="0"/>
            <a:ext cx="8141716" cy="4802344"/>
          </a:xfrm>
          <a:prstGeom prst="rect">
            <a:avLst/>
          </a:prstGeom>
          <a:noFill/>
          <a:ln>
            <a:noFill/>
          </a:ln>
        </p:spPr>
      </p:pic>
      <p:sp>
        <p:nvSpPr>
          <p:cNvPr id="89" name="Google Shape;89;p4"/>
          <p:cNvSpPr/>
          <p:nvPr/>
        </p:nvSpPr>
        <p:spPr>
          <a:xfrm>
            <a:off x="6438925" y="4495800"/>
            <a:ext cx="1326000" cy="1449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rgbClr val="000000"/>
                </a:solidFill>
                <a:latin typeface="Arial"/>
                <a:ea typeface="Arial"/>
                <a:cs typeface="Arial"/>
                <a:sym typeface="Arial"/>
              </a:rPr>
              <a:t>Science First Responders</a:t>
            </a:r>
            <a:endParaRPr sz="7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48251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f7e1f628fe_0_5"/>
          <p:cNvSpPr txBox="1">
            <a:spLocks noGrp="1"/>
          </p:cNvSpPr>
          <p:nvPr>
            <p:ph type="title"/>
          </p:nvPr>
        </p:nvSpPr>
        <p:spPr>
          <a:xfrm>
            <a:off x="329628" y="215265"/>
            <a:ext cx="8520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sz="2600"/>
              <a:t>Transforming Challenges into </a:t>
            </a:r>
            <a:r>
              <a:rPr lang="en-US" sz="2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Opportunities</a:t>
            </a:r>
            <a:endParaRPr sz="2600"/>
          </a:p>
        </p:txBody>
      </p:sp>
      <p:graphicFrame>
        <p:nvGraphicFramePr>
          <p:cNvPr id="95" name="Google Shape;95;g1f7e1f628fe_0_5"/>
          <p:cNvGraphicFramePr/>
          <p:nvPr/>
        </p:nvGraphicFramePr>
        <p:xfrm>
          <a:off x="1004857" y="1350170"/>
          <a:ext cx="7342125" cy="3469215"/>
        </p:xfrm>
        <a:graphic>
          <a:graphicData uri="http://schemas.openxmlformats.org/drawingml/2006/table">
            <a:tbl>
              <a:tblPr>
                <a:noFill/>
              </a:tblPr>
              <a:tblGrid>
                <a:gridCol w="2900700">
                  <a:extLst>
                    <a:ext uri="{9D8B030D-6E8A-4147-A177-3AD203B41FA5}">
                      <a16:colId xmlns:a16="http://schemas.microsoft.com/office/drawing/2014/main" val="20000"/>
                    </a:ext>
                  </a:extLst>
                </a:gridCol>
                <a:gridCol w="1680525">
                  <a:extLst>
                    <a:ext uri="{9D8B030D-6E8A-4147-A177-3AD203B41FA5}">
                      <a16:colId xmlns:a16="http://schemas.microsoft.com/office/drawing/2014/main" val="20001"/>
                    </a:ext>
                  </a:extLst>
                </a:gridCol>
                <a:gridCol w="2760900">
                  <a:extLst>
                    <a:ext uri="{9D8B030D-6E8A-4147-A177-3AD203B41FA5}">
                      <a16:colId xmlns:a16="http://schemas.microsoft.com/office/drawing/2014/main" val="20002"/>
                    </a:ext>
                  </a:extLst>
                </a:gridCol>
              </a:tblGrid>
              <a:tr h="402050">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a:solidFill>
                            <a:srgbClr val="002060"/>
                          </a:solidFill>
                        </a:rPr>
                        <a:t>Duplicative, siloed, inconsistent, inaccessible data in the field</a:t>
                      </a:r>
                      <a:endParaRPr sz="1050" u="none" strike="noStrike" cap="none">
                        <a:solidFill>
                          <a:srgbClr val="002060"/>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chemeClr val="dk1"/>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dot"/>
                      <a:round/>
                      <a:headEnd type="none" w="sm" len="sm"/>
                      <a:tailEnd type="none" w="sm" len="sm"/>
                    </a:lnB>
                    <a:solidFill>
                      <a:srgbClr val="E57373">
                        <a:alpha val="4705"/>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50" b="1" u="none" strike="noStrike" cap="none">
                          <a:solidFill>
                            <a:srgbClr val="002060"/>
                          </a:solidFill>
                        </a:rPr>
                        <a:t>Data</a:t>
                      </a:r>
                      <a:endParaRPr sz="1800" b="1" u="none" strike="noStrike" cap="none">
                        <a:solidFill>
                          <a:srgbClr val="002060"/>
                        </a:solidFill>
                      </a:endParaRPr>
                    </a:p>
                    <a:p>
                      <a:pPr marL="0" marR="0" lvl="0" indent="0" algn="ctr" rtl="0">
                        <a:lnSpc>
                          <a:spcPct val="100000"/>
                        </a:lnSpc>
                        <a:spcBef>
                          <a:spcPts val="0"/>
                        </a:spcBef>
                        <a:spcAft>
                          <a:spcPts val="0"/>
                        </a:spcAft>
                        <a:buClr>
                          <a:srgbClr val="000000"/>
                        </a:buClr>
                        <a:buSzPts val="1050"/>
                        <a:buFont typeface="Arial"/>
                        <a:buNone/>
                      </a:pPr>
                      <a:endParaRPr sz="1050" b="1" u="none" strike="noStrike" cap="none">
                        <a:solidFill>
                          <a:srgbClr val="002060"/>
                        </a:solidFill>
                      </a:endParaRPr>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dot"/>
                      <a:round/>
                      <a:headEnd type="none" w="sm" len="sm"/>
                      <a:tailEnd type="none" w="sm" len="sm"/>
                    </a:lnB>
                    <a:solidFill>
                      <a:srgbClr val="64B5F6">
                        <a:alpha val="7450"/>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solidFill>
                            <a:srgbClr val="002060"/>
                          </a:solidFill>
                        </a:rPr>
                        <a:t>Cloud Data Lake</a:t>
                      </a:r>
                      <a:endParaRPr sz="1400" u="none" strike="noStrike" cap="none">
                        <a:solidFill>
                          <a:srgbClr val="002060"/>
                        </a:solidFill>
                      </a:endParaRPr>
                    </a:p>
                    <a:p>
                      <a:pPr marL="0" marR="0" lvl="0" indent="0" algn="l" rtl="0">
                        <a:lnSpc>
                          <a:spcPct val="100000"/>
                        </a:lnSpc>
                        <a:spcBef>
                          <a:spcPts val="0"/>
                        </a:spcBef>
                        <a:spcAft>
                          <a:spcPts val="0"/>
                        </a:spcAft>
                        <a:buClr>
                          <a:srgbClr val="000000"/>
                        </a:buClr>
                        <a:buSzPts val="1050"/>
                        <a:buFont typeface="Arial"/>
                        <a:buNone/>
                      </a:pPr>
                      <a:endParaRPr sz="1050" u="none" strike="noStrike" cap="none">
                        <a:solidFill>
                          <a:srgbClr val="002060"/>
                        </a:solidFill>
                      </a:endParaRPr>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chemeClr val="dk1"/>
                      </a:solidFill>
                      <a:prstDash val="dot"/>
                      <a:round/>
                      <a:headEnd type="none" w="sm" len="sm"/>
                      <a:tailEnd type="none" w="sm" len="sm"/>
                    </a:lnB>
                    <a:solidFill>
                      <a:srgbClr val="78BFA6">
                        <a:alpha val="4705"/>
                      </a:srgbClr>
                    </a:solidFill>
                  </a:tcPr>
                </a:tc>
                <a:extLst>
                  <a:ext uri="{0D108BD9-81ED-4DB2-BD59-A6C34878D82A}">
                    <a16:rowId xmlns:a16="http://schemas.microsoft.com/office/drawing/2014/main" val="10000"/>
                  </a:ext>
                </a:extLst>
              </a:tr>
              <a:tr h="558375">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a:solidFill>
                            <a:srgbClr val="002060"/>
                          </a:solidFill>
                        </a:rPr>
                        <a:t>Poor software quality, rigid platform dependency, and slow dev-to-ops hamper operational resilience and efficiency</a:t>
                      </a:r>
                      <a:endParaRPr sz="1050" u="none" strike="noStrike" cap="none">
                        <a:solidFill>
                          <a:srgbClr val="002060"/>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57373">
                        <a:alpha val="4705"/>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endParaRPr sz="1050" b="1" u="none" strike="noStrike" cap="none">
                        <a:solidFill>
                          <a:srgbClr val="002060"/>
                        </a:solidFill>
                      </a:endParaRPr>
                    </a:p>
                    <a:p>
                      <a:pPr marL="0" marR="0" lvl="0" indent="0" algn="ctr" rtl="0">
                        <a:lnSpc>
                          <a:spcPct val="100000"/>
                        </a:lnSpc>
                        <a:spcBef>
                          <a:spcPts val="0"/>
                        </a:spcBef>
                        <a:spcAft>
                          <a:spcPts val="0"/>
                        </a:spcAft>
                        <a:buClr>
                          <a:srgbClr val="000000"/>
                        </a:buClr>
                        <a:buSzPts val="1050"/>
                        <a:buFont typeface="Arial"/>
                        <a:buNone/>
                      </a:pPr>
                      <a:r>
                        <a:rPr lang="en-US" sz="1450" b="1" u="none" strike="noStrike" cap="none">
                          <a:solidFill>
                            <a:srgbClr val="002060"/>
                          </a:solidFill>
                        </a:rPr>
                        <a:t>Software</a:t>
                      </a:r>
                      <a:endParaRPr sz="1450" b="1" u="none" strike="noStrike" cap="none">
                        <a:solidFill>
                          <a:srgbClr val="002060"/>
                        </a:solidFill>
                      </a:endParaRPr>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64B5F6">
                        <a:alpha val="7450"/>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solidFill>
                            <a:srgbClr val="002060"/>
                          </a:solidFill>
                        </a:rPr>
                        <a:t>Enable DevOps and cloud-native architecture</a:t>
                      </a:r>
                      <a:endParaRPr sz="1050" u="none" strike="noStrike" cap="none">
                        <a:solidFill>
                          <a:srgbClr val="002060"/>
                        </a:solidFill>
                      </a:endParaRPr>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78BFA6">
                        <a:alpha val="4705"/>
                      </a:srgbClr>
                    </a:solidFill>
                  </a:tcPr>
                </a:tc>
                <a:extLst>
                  <a:ext uri="{0D108BD9-81ED-4DB2-BD59-A6C34878D82A}">
                    <a16:rowId xmlns:a16="http://schemas.microsoft.com/office/drawing/2014/main" val="10001"/>
                  </a:ext>
                </a:extLst>
              </a:tr>
              <a:tr h="714725">
                <a:tc>
                  <a:txBody>
                    <a:bodyPr/>
                    <a:lstStyle/>
                    <a:p>
                      <a:pPr marL="0" marR="0" lvl="0" indent="0" algn="l" rtl="0">
                        <a:lnSpc>
                          <a:spcPct val="100000"/>
                        </a:lnSpc>
                        <a:spcBef>
                          <a:spcPts val="0"/>
                        </a:spcBef>
                        <a:spcAft>
                          <a:spcPts val="0"/>
                        </a:spcAft>
                        <a:buClr>
                          <a:srgbClr val="000000"/>
                        </a:buClr>
                        <a:buSzPts val="1050"/>
                        <a:buFont typeface="Arial"/>
                        <a:buNone/>
                      </a:pPr>
                      <a:endParaRPr sz="1050" u="none" strike="noStrike" cap="none">
                        <a:solidFill>
                          <a:srgbClr val="002060"/>
                        </a:solidFill>
                      </a:endParaRPr>
                    </a:p>
                    <a:p>
                      <a:pPr marL="0" marR="0" lvl="0" indent="0" algn="l" rtl="0">
                        <a:lnSpc>
                          <a:spcPct val="100000"/>
                        </a:lnSpc>
                        <a:spcBef>
                          <a:spcPts val="0"/>
                        </a:spcBef>
                        <a:spcAft>
                          <a:spcPts val="0"/>
                        </a:spcAft>
                        <a:buClr>
                          <a:srgbClr val="000000"/>
                        </a:buClr>
                        <a:buSzPts val="1050"/>
                        <a:buFont typeface="Arial"/>
                        <a:buNone/>
                      </a:pPr>
                      <a:r>
                        <a:rPr lang="en-US" sz="1050" u="none" strike="noStrike" cap="none">
                          <a:solidFill>
                            <a:srgbClr val="002060"/>
                          </a:solidFill>
                        </a:rPr>
                        <a:t>Fragile, duplicative, segregated systems. Slow and intermittent network</a:t>
                      </a:r>
                      <a:endParaRPr sz="1050" u="none" strike="noStrike" cap="none">
                        <a:solidFill>
                          <a:srgbClr val="002060"/>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57373">
                        <a:alpha val="4705"/>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endParaRPr sz="1050" b="1" u="none" strike="noStrike" cap="none">
                        <a:solidFill>
                          <a:srgbClr val="002060"/>
                        </a:solidFill>
                      </a:endParaRPr>
                    </a:p>
                    <a:p>
                      <a:pPr marL="0" marR="0" lvl="0" indent="0" algn="ctr" rtl="0">
                        <a:lnSpc>
                          <a:spcPct val="100000"/>
                        </a:lnSpc>
                        <a:spcBef>
                          <a:spcPts val="0"/>
                        </a:spcBef>
                        <a:spcAft>
                          <a:spcPts val="0"/>
                        </a:spcAft>
                        <a:buClr>
                          <a:srgbClr val="000000"/>
                        </a:buClr>
                        <a:buSzPts val="1050"/>
                        <a:buFont typeface="Arial"/>
                        <a:buNone/>
                      </a:pPr>
                      <a:r>
                        <a:rPr lang="en-US" sz="1450" b="1" u="none" strike="noStrike" cap="none">
                          <a:solidFill>
                            <a:srgbClr val="002060"/>
                          </a:solidFill>
                        </a:rPr>
                        <a:t>System and Network</a:t>
                      </a:r>
                      <a:endParaRPr sz="1450" b="1" u="none" strike="noStrike" cap="none">
                        <a:solidFill>
                          <a:srgbClr val="002060"/>
                        </a:solidFill>
                      </a:endParaRPr>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64B5F6">
                        <a:alpha val="7450"/>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solidFill>
                            <a:srgbClr val="002060"/>
                          </a:solidFill>
                        </a:rPr>
                        <a:t>Improved network, unified Identity and Access Management, and consistent endpoint devices</a:t>
                      </a:r>
                      <a:endParaRPr sz="1400" u="none" strike="noStrike" cap="none"/>
                    </a:p>
                    <a:p>
                      <a:pPr marL="0" marR="0" lvl="0" indent="0" algn="l" rtl="0">
                        <a:lnSpc>
                          <a:spcPct val="100000"/>
                        </a:lnSpc>
                        <a:spcBef>
                          <a:spcPts val="0"/>
                        </a:spcBef>
                        <a:spcAft>
                          <a:spcPts val="0"/>
                        </a:spcAft>
                        <a:buClr>
                          <a:srgbClr val="000000"/>
                        </a:buClr>
                        <a:buSzPts val="1050"/>
                        <a:buFont typeface="Arial"/>
                        <a:buNone/>
                      </a:pPr>
                      <a:endParaRPr sz="1050" u="none" strike="noStrike" cap="none">
                        <a:solidFill>
                          <a:srgbClr val="002060"/>
                        </a:solidFill>
                      </a:endParaRPr>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78BFA6">
                        <a:alpha val="4705"/>
                      </a:srgbClr>
                    </a:solidFill>
                  </a:tcPr>
                </a:tc>
                <a:extLst>
                  <a:ext uri="{0D108BD9-81ED-4DB2-BD59-A6C34878D82A}">
                    <a16:rowId xmlns:a16="http://schemas.microsoft.com/office/drawing/2014/main" val="10002"/>
                  </a:ext>
                </a:extLst>
              </a:tr>
              <a:tr h="11316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2060"/>
                          </a:solidFill>
                        </a:rPr>
                        <a:t>Difficulty incorporating new science/tech into operations and 3rd party apps at a leading science agency pace</a:t>
                      </a:r>
                      <a:endParaRPr sz="1400" u="none" strike="noStrike" cap="none"/>
                    </a:p>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rgbClr val="002060"/>
                        </a:solidFill>
                      </a:endParaRPr>
                    </a:p>
                    <a:p>
                      <a:pPr marL="0" marR="0" lvl="0" indent="0" algn="l" rtl="0">
                        <a:lnSpc>
                          <a:spcPct val="100000"/>
                        </a:lnSpc>
                        <a:spcBef>
                          <a:spcPts val="0"/>
                        </a:spcBef>
                        <a:spcAft>
                          <a:spcPts val="0"/>
                        </a:spcAft>
                        <a:buClr>
                          <a:srgbClr val="000000"/>
                        </a:buClr>
                        <a:buSzPts val="1000"/>
                        <a:buFont typeface="Arial"/>
                        <a:buNone/>
                      </a:pPr>
                      <a:r>
                        <a:rPr lang="en-US" sz="1000" u="none" strike="noStrike" cap="none">
                          <a:solidFill>
                            <a:srgbClr val="002060"/>
                          </a:solidFill>
                        </a:rPr>
                        <a:t>Inadequate and inconsistent dev environment</a:t>
                      </a:r>
                      <a:endParaRPr sz="1400" u="none" strike="noStrike" cap="none"/>
                    </a:p>
                    <a:p>
                      <a:pPr marL="171450" marR="0" lvl="0" indent="-171450" algn="l" rtl="0">
                        <a:lnSpc>
                          <a:spcPct val="100000"/>
                        </a:lnSpc>
                        <a:spcBef>
                          <a:spcPts val="0"/>
                        </a:spcBef>
                        <a:spcAft>
                          <a:spcPts val="0"/>
                        </a:spcAft>
                        <a:buClr>
                          <a:srgbClr val="000000"/>
                        </a:buClr>
                        <a:buSzPts val="1000"/>
                        <a:buFont typeface="Arial"/>
                        <a:buChar char="•"/>
                      </a:pPr>
                      <a:r>
                        <a:rPr lang="en-US" sz="1000" u="none" strike="noStrike" cap="none">
                          <a:solidFill>
                            <a:srgbClr val="002060"/>
                          </a:solidFill>
                        </a:rPr>
                        <a:t>HPC: need 10x &gt; WCOSS ops system</a:t>
                      </a:r>
                      <a:endParaRPr sz="1400" u="none" strike="noStrike" cap="none"/>
                    </a:p>
                    <a:p>
                      <a:pPr marL="171450" marR="0" lvl="0" indent="-171450" algn="l" rtl="0">
                        <a:lnSpc>
                          <a:spcPct val="100000"/>
                        </a:lnSpc>
                        <a:spcBef>
                          <a:spcPts val="0"/>
                        </a:spcBef>
                        <a:spcAft>
                          <a:spcPts val="0"/>
                        </a:spcAft>
                        <a:buClr>
                          <a:srgbClr val="000000"/>
                        </a:buClr>
                        <a:buSzPts val="1000"/>
                        <a:buFont typeface="Arial"/>
                        <a:buChar char="•"/>
                      </a:pPr>
                      <a:r>
                        <a:rPr lang="en-US" sz="1000" u="none" strike="noStrike" cap="none">
                          <a:solidFill>
                            <a:srgbClr val="002060"/>
                          </a:solidFill>
                        </a:rPr>
                        <a:t>Non-HPC: cloud, VLab, AWIPS, etc</a:t>
                      </a:r>
                      <a:endParaRPr sz="1000" u="none" strike="noStrike" cap="none">
                        <a:solidFill>
                          <a:srgbClr val="002060"/>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E57373">
                        <a:alpha val="4705"/>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endParaRPr sz="1050" b="1" u="none" strike="noStrike" cap="none">
                        <a:solidFill>
                          <a:srgbClr val="002060"/>
                        </a:solidFill>
                      </a:endParaRPr>
                    </a:p>
                    <a:p>
                      <a:pPr marL="0" marR="0" lvl="0" indent="0" algn="ctr" rtl="0">
                        <a:lnSpc>
                          <a:spcPct val="100000"/>
                        </a:lnSpc>
                        <a:spcBef>
                          <a:spcPts val="0"/>
                        </a:spcBef>
                        <a:spcAft>
                          <a:spcPts val="0"/>
                        </a:spcAft>
                        <a:buClr>
                          <a:srgbClr val="000000"/>
                        </a:buClr>
                        <a:buSzPts val="1050"/>
                        <a:buFont typeface="Arial"/>
                        <a:buNone/>
                      </a:pPr>
                      <a:r>
                        <a:rPr lang="en-US" sz="1450" b="1" u="none" strike="noStrike" cap="none">
                          <a:solidFill>
                            <a:srgbClr val="002060"/>
                          </a:solidFill>
                        </a:rPr>
                        <a:t>Application Integration and Development</a:t>
                      </a:r>
                      <a:endParaRPr sz="1450" b="1" u="none" strike="noStrike" cap="none">
                        <a:solidFill>
                          <a:srgbClr val="002060"/>
                        </a:solidFill>
                      </a:endParaRPr>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64B5F6">
                        <a:alpha val="7450"/>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endParaRPr sz="1050" u="none" strike="noStrike" cap="none">
                        <a:solidFill>
                          <a:srgbClr val="002060"/>
                        </a:solidFill>
                      </a:endParaRPr>
                    </a:p>
                    <a:p>
                      <a:pPr marL="0" marR="0" lvl="0" indent="0" algn="ctr" rtl="0">
                        <a:lnSpc>
                          <a:spcPct val="100000"/>
                        </a:lnSpc>
                        <a:spcBef>
                          <a:spcPts val="0"/>
                        </a:spcBef>
                        <a:spcAft>
                          <a:spcPts val="0"/>
                        </a:spcAft>
                        <a:buClr>
                          <a:srgbClr val="000000"/>
                        </a:buClr>
                        <a:buSzPts val="1050"/>
                        <a:buFont typeface="Arial"/>
                        <a:buNone/>
                      </a:pPr>
                      <a:endParaRPr sz="1050" u="none" strike="noStrike" cap="none">
                        <a:solidFill>
                          <a:srgbClr val="002060"/>
                        </a:solidFill>
                      </a:endParaRPr>
                    </a:p>
                    <a:p>
                      <a:pPr marL="0" marR="0" lvl="0" indent="0" algn="ctr" rtl="0">
                        <a:lnSpc>
                          <a:spcPct val="100000"/>
                        </a:lnSpc>
                        <a:spcBef>
                          <a:spcPts val="0"/>
                        </a:spcBef>
                        <a:spcAft>
                          <a:spcPts val="0"/>
                        </a:spcAft>
                        <a:buClr>
                          <a:srgbClr val="000000"/>
                        </a:buClr>
                        <a:buSzPts val="1050"/>
                        <a:buFont typeface="Arial"/>
                        <a:buNone/>
                      </a:pPr>
                      <a:r>
                        <a:rPr lang="en-US" sz="1050" u="none" strike="noStrike" cap="none">
                          <a:solidFill>
                            <a:srgbClr val="002060"/>
                          </a:solidFill>
                        </a:rPr>
                        <a:t>Mission Application Space, Expedited integration, streamlined development</a:t>
                      </a:r>
                      <a:endParaRPr sz="1050" u="none" strike="noStrike" cap="none">
                        <a:solidFill>
                          <a:srgbClr val="002060"/>
                        </a:solidFill>
                      </a:endParaRPr>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chemeClr val="dk1"/>
                      </a:solidFill>
                      <a:prstDash val="dot"/>
                      <a:round/>
                      <a:headEnd type="none" w="sm" len="sm"/>
                      <a:tailEnd type="none" w="sm" len="sm"/>
                    </a:lnB>
                    <a:solidFill>
                      <a:srgbClr val="78BFA6">
                        <a:alpha val="4705"/>
                      </a:srgbClr>
                    </a:solidFill>
                  </a:tcPr>
                </a:tc>
                <a:extLst>
                  <a:ext uri="{0D108BD9-81ED-4DB2-BD59-A6C34878D82A}">
                    <a16:rowId xmlns:a16="http://schemas.microsoft.com/office/drawing/2014/main" val="10003"/>
                  </a:ext>
                </a:extLst>
              </a:tr>
              <a:tr h="535475">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a:solidFill>
                            <a:srgbClr val="002060"/>
                          </a:solidFill>
                        </a:rPr>
                        <a:t>Inability to bring external applications or field innovators to our data</a:t>
                      </a:r>
                      <a:endParaRPr sz="1050" u="none" strike="noStrike" cap="none">
                        <a:solidFill>
                          <a:srgbClr val="002060"/>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E57373">
                        <a:alpha val="4705"/>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endParaRPr sz="1050" b="1" u="none" strike="noStrike" cap="none">
                        <a:solidFill>
                          <a:srgbClr val="002060"/>
                        </a:solidFill>
                      </a:endParaRPr>
                    </a:p>
                    <a:p>
                      <a:pPr marL="0" marR="0" lvl="0" indent="0" algn="ctr" rtl="0">
                        <a:lnSpc>
                          <a:spcPct val="100000"/>
                        </a:lnSpc>
                        <a:spcBef>
                          <a:spcPts val="0"/>
                        </a:spcBef>
                        <a:spcAft>
                          <a:spcPts val="0"/>
                        </a:spcAft>
                        <a:buClr>
                          <a:srgbClr val="000000"/>
                        </a:buClr>
                        <a:buSzPts val="1050"/>
                        <a:buFont typeface="Arial"/>
                        <a:buNone/>
                      </a:pPr>
                      <a:r>
                        <a:rPr lang="en-US" sz="1450" b="1" u="none" strike="noStrike" cap="none">
                          <a:solidFill>
                            <a:srgbClr val="002060"/>
                          </a:solidFill>
                        </a:rPr>
                        <a:t>Scalability</a:t>
                      </a:r>
                      <a:endParaRPr sz="1450" b="1" u="none" strike="noStrike" cap="none">
                        <a:solidFill>
                          <a:srgbClr val="002060"/>
                        </a:solidFill>
                      </a:endParaRPr>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64B5F6">
                        <a:alpha val="7450"/>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solidFill>
                            <a:srgbClr val="002060"/>
                          </a:solidFill>
                        </a:rPr>
                        <a:t>Enhanced Scalability</a:t>
                      </a:r>
                      <a:endParaRPr sz="1050" u="none" strike="noStrike" cap="none">
                        <a:solidFill>
                          <a:srgbClr val="002060"/>
                        </a:solidFill>
                      </a:endParaRPr>
                    </a:p>
                  </a:txBody>
                  <a:tcPr marL="91450" marR="91450" marT="45725" marB="45725">
                    <a:lnL w="9525" cap="flat" cmpd="sng">
                      <a:solidFill>
                        <a:schemeClr val="dk1"/>
                      </a:solidFill>
                      <a:prstDash val="dot"/>
                      <a:round/>
                      <a:headEnd type="none" w="sm" len="sm"/>
                      <a:tailEnd type="none" w="sm" len="sm"/>
                    </a:lnL>
                    <a:lnR w="9525" cap="flat" cmpd="sng">
                      <a:solidFill>
                        <a:schemeClr val="dk1"/>
                      </a:solidFill>
                      <a:prstDash val="dot"/>
                      <a:round/>
                      <a:headEnd type="none" w="sm" len="sm"/>
                      <a:tailEnd type="none" w="sm" len="sm"/>
                    </a:lnR>
                    <a:lnT w="9525" cap="flat" cmpd="sng">
                      <a:solidFill>
                        <a:schemeClr val="dk1"/>
                      </a:solidFill>
                      <a:prstDash val="dot"/>
                      <a:round/>
                      <a:headEnd type="none" w="sm" len="sm"/>
                      <a:tailEnd type="none" w="sm" len="sm"/>
                    </a:lnT>
                    <a:lnB w="9525" cap="flat" cmpd="sng">
                      <a:solidFill>
                        <a:srgbClr val="000000">
                          <a:alpha val="0"/>
                        </a:srgbClr>
                      </a:solidFill>
                      <a:prstDash val="solid"/>
                      <a:round/>
                      <a:headEnd type="none" w="sm" len="sm"/>
                      <a:tailEnd type="none" w="sm" len="sm"/>
                    </a:lnB>
                    <a:solidFill>
                      <a:srgbClr val="78BFA6">
                        <a:alpha val="4705"/>
                      </a:srgbClr>
                    </a:solidFill>
                  </a:tcPr>
                </a:tc>
                <a:extLst>
                  <a:ext uri="{0D108BD9-81ED-4DB2-BD59-A6C34878D82A}">
                    <a16:rowId xmlns:a16="http://schemas.microsoft.com/office/drawing/2014/main" val="10004"/>
                  </a:ext>
                </a:extLst>
              </a:tr>
            </a:tbl>
          </a:graphicData>
        </a:graphic>
      </p:graphicFrame>
      <p:grpSp>
        <p:nvGrpSpPr>
          <p:cNvPr id="96" name="Google Shape;96;g1f7e1f628fe_0_5"/>
          <p:cNvGrpSpPr/>
          <p:nvPr/>
        </p:nvGrpSpPr>
        <p:grpSpPr>
          <a:xfrm>
            <a:off x="1004371" y="953999"/>
            <a:ext cx="7342596" cy="394309"/>
            <a:chOff x="1004371" y="953999"/>
            <a:chExt cx="7342596" cy="394309"/>
          </a:xfrm>
        </p:grpSpPr>
        <p:sp>
          <p:nvSpPr>
            <p:cNvPr id="97" name="Google Shape;97;g1f7e1f628fe_0_5"/>
            <p:cNvSpPr/>
            <p:nvPr/>
          </p:nvSpPr>
          <p:spPr>
            <a:xfrm>
              <a:off x="1004372" y="954001"/>
              <a:ext cx="2892600" cy="380700"/>
            </a:xfrm>
            <a:prstGeom prst="round2SameRect">
              <a:avLst>
                <a:gd name="adj1" fmla="val 16667"/>
                <a:gd name="adj2" fmla="val 0"/>
              </a:avLst>
            </a:prstGeom>
            <a:solidFill>
              <a:srgbClr val="F8D9D9">
                <a:alpha val="49411"/>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sng" strike="noStrike" cap="none">
                  <a:solidFill>
                    <a:schemeClr val="dk2"/>
                  </a:solidFill>
                  <a:latin typeface="Arial"/>
                  <a:ea typeface="Arial"/>
                  <a:cs typeface="Arial"/>
                  <a:sym typeface="Arial"/>
                </a:rPr>
                <a:t>Present Challenges</a:t>
              </a:r>
              <a:endParaRPr sz="1800" b="0" i="0" u="sng" strike="noStrike" cap="none">
                <a:solidFill>
                  <a:schemeClr val="dk2"/>
                </a:solidFill>
                <a:latin typeface="Arial"/>
                <a:ea typeface="Arial"/>
                <a:cs typeface="Arial"/>
                <a:sym typeface="Arial"/>
              </a:endParaRPr>
            </a:p>
          </p:txBody>
        </p:sp>
        <p:sp>
          <p:nvSpPr>
            <p:cNvPr id="98" name="Google Shape;98;g1f7e1f628fe_0_5"/>
            <p:cNvSpPr/>
            <p:nvPr/>
          </p:nvSpPr>
          <p:spPr>
            <a:xfrm>
              <a:off x="3897086" y="953999"/>
              <a:ext cx="1681800" cy="380700"/>
            </a:xfrm>
            <a:prstGeom prst="round2SameRect">
              <a:avLst>
                <a:gd name="adj1" fmla="val 16667"/>
                <a:gd name="adj2" fmla="val 0"/>
              </a:avLst>
            </a:prstGeom>
            <a:solidFill>
              <a:srgbClr val="73BCF7">
                <a:alpha val="1647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sng" strike="noStrike" cap="none">
                  <a:solidFill>
                    <a:schemeClr val="dk2"/>
                  </a:solidFill>
                  <a:latin typeface="Arial"/>
                  <a:ea typeface="Arial"/>
                  <a:cs typeface="Arial"/>
                  <a:sym typeface="Arial"/>
                </a:rPr>
                <a:t>Focus Areas</a:t>
              </a:r>
              <a:endParaRPr sz="1800" b="0" i="0" u="sng" strike="noStrike" cap="none">
                <a:solidFill>
                  <a:schemeClr val="dk2"/>
                </a:solidFill>
                <a:latin typeface="Arial"/>
                <a:ea typeface="Arial"/>
                <a:cs typeface="Arial"/>
                <a:sym typeface="Arial"/>
              </a:endParaRPr>
            </a:p>
          </p:txBody>
        </p:sp>
        <p:sp>
          <p:nvSpPr>
            <p:cNvPr id="99" name="Google Shape;99;g1f7e1f628fe_0_5"/>
            <p:cNvSpPr/>
            <p:nvPr/>
          </p:nvSpPr>
          <p:spPr>
            <a:xfrm>
              <a:off x="5578867" y="953999"/>
              <a:ext cx="2768100" cy="380700"/>
            </a:xfrm>
            <a:prstGeom prst="round2SameRect">
              <a:avLst>
                <a:gd name="adj1" fmla="val 16667"/>
                <a:gd name="adj2" fmla="val 0"/>
              </a:avLst>
            </a:prstGeom>
            <a:solidFill>
              <a:srgbClr val="BDE0D3">
                <a:alpha val="3647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sng" strike="noStrike" cap="none">
                  <a:solidFill>
                    <a:schemeClr val="dk2"/>
                  </a:solidFill>
                  <a:latin typeface="Arial"/>
                  <a:ea typeface="Arial"/>
                  <a:cs typeface="Arial"/>
                  <a:sym typeface="Arial"/>
                </a:rPr>
                <a:t>Future</a:t>
              </a:r>
              <a:endParaRPr sz="1800" b="0" i="0" u="sng" strike="noStrike" cap="none">
                <a:solidFill>
                  <a:schemeClr val="dk2"/>
                </a:solidFill>
                <a:latin typeface="Arial"/>
                <a:ea typeface="Arial"/>
                <a:cs typeface="Arial"/>
                <a:sym typeface="Arial"/>
              </a:endParaRPr>
            </a:p>
          </p:txBody>
        </p:sp>
        <p:cxnSp>
          <p:nvCxnSpPr>
            <p:cNvPr id="100" name="Google Shape;100;g1f7e1f628fe_0_5"/>
            <p:cNvCxnSpPr/>
            <p:nvPr/>
          </p:nvCxnSpPr>
          <p:spPr>
            <a:xfrm>
              <a:off x="1004371" y="1343208"/>
              <a:ext cx="7342200" cy="5100"/>
            </a:xfrm>
            <a:prstGeom prst="straightConnector1">
              <a:avLst/>
            </a:prstGeom>
            <a:noFill/>
            <a:ln w="15875" cap="flat" cmpd="sng">
              <a:solidFill>
                <a:schemeClr val="dk2"/>
              </a:solidFill>
              <a:prstDash val="solid"/>
              <a:round/>
              <a:headEnd type="none" w="sm" len="sm"/>
              <a:tailEnd type="none" w="sm" len="sm"/>
            </a:ln>
          </p:spPr>
        </p:cxnSp>
      </p:grpSp>
      <p:grpSp>
        <p:nvGrpSpPr>
          <p:cNvPr id="101" name="Google Shape;101;g1f7e1f628fe_0_5"/>
          <p:cNvGrpSpPr/>
          <p:nvPr/>
        </p:nvGrpSpPr>
        <p:grpSpPr>
          <a:xfrm>
            <a:off x="485201" y="1368085"/>
            <a:ext cx="370092" cy="397845"/>
            <a:chOff x="593000" y="1353050"/>
            <a:chExt cx="411900" cy="450000"/>
          </a:xfrm>
        </p:grpSpPr>
        <p:sp>
          <p:nvSpPr>
            <p:cNvPr id="102" name="Google Shape;102;g1f7e1f628fe_0_5"/>
            <p:cNvSpPr/>
            <p:nvPr/>
          </p:nvSpPr>
          <p:spPr>
            <a:xfrm>
              <a:off x="593000" y="1353050"/>
              <a:ext cx="411900" cy="450000"/>
            </a:xfrm>
            <a:prstGeom prst="diamond">
              <a:avLst/>
            </a:prstGeom>
            <a:solidFill>
              <a:srgbClr val="FEF8F8"/>
            </a:solidFill>
            <a:ln>
              <a:noFill/>
            </a:ln>
            <a:effectLst>
              <a:outerShdw blurRad="57150" dist="19050" dir="5400000" algn="bl" rotWithShape="0">
                <a:srgbClr val="000000">
                  <a:alpha val="8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 name="Google Shape;103;g1f7e1f628fe_0_5"/>
            <p:cNvPicPr preferRelativeResize="0"/>
            <p:nvPr/>
          </p:nvPicPr>
          <p:blipFill rotWithShape="1">
            <a:blip r:embed="rId3">
              <a:alphaModFix/>
            </a:blip>
            <a:srcRect/>
            <a:stretch/>
          </p:blipFill>
          <p:spPr>
            <a:xfrm>
              <a:off x="706480" y="1485578"/>
              <a:ext cx="184949" cy="184949"/>
            </a:xfrm>
            <a:prstGeom prst="rect">
              <a:avLst/>
            </a:prstGeom>
            <a:noFill/>
            <a:ln>
              <a:noFill/>
            </a:ln>
          </p:spPr>
        </p:pic>
      </p:grpSp>
      <p:grpSp>
        <p:nvGrpSpPr>
          <p:cNvPr id="104" name="Google Shape;104;g1f7e1f628fe_0_5"/>
          <p:cNvGrpSpPr/>
          <p:nvPr/>
        </p:nvGrpSpPr>
        <p:grpSpPr>
          <a:xfrm>
            <a:off x="440600" y="1832738"/>
            <a:ext cx="459300" cy="500400"/>
            <a:chOff x="593000" y="1837850"/>
            <a:chExt cx="459300" cy="500400"/>
          </a:xfrm>
        </p:grpSpPr>
        <p:sp>
          <p:nvSpPr>
            <p:cNvPr id="105" name="Google Shape;105;g1f7e1f628fe_0_5"/>
            <p:cNvSpPr/>
            <p:nvPr/>
          </p:nvSpPr>
          <p:spPr>
            <a:xfrm>
              <a:off x="593000" y="1837850"/>
              <a:ext cx="459300" cy="500400"/>
            </a:xfrm>
            <a:prstGeom prst="diamond">
              <a:avLst/>
            </a:prstGeom>
            <a:solidFill>
              <a:srgbClr val="FEF8F8"/>
            </a:solidFill>
            <a:ln>
              <a:noFill/>
            </a:ln>
            <a:effectLst>
              <a:outerShdw blurRad="57150" dist="19050" dir="5400000" algn="bl" rotWithShape="0">
                <a:srgbClr val="000000">
                  <a:alpha val="8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 name="Google Shape;106;g1f7e1f628fe_0_5"/>
            <p:cNvPicPr preferRelativeResize="0"/>
            <p:nvPr/>
          </p:nvPicPr>
          <p:blipFill rotWithShape="1">
            <a:blip r:embed="rId4">
              <a:alphaModFix/>
            </a:blip>
            <a:srcRect/>
            <a:stretch/>
          </p:blipFill>
          <p:spPr>
            <a:xfrm>
              <a:off x="714049" y="1978939"/>
              <a:ext cx="217212" cy="217212"/>
            </a:xfrm>
            <a:prstGeom prst="rect">
              <a:avLst/>
            </a:prstGeom>
            <a:noFill/>
            <a:ln>
              <a:noFill/>
            </a:ln>
          </p:spPr>
        </p:pic>
      </p:grpSp>
      <p:grpSp>
        <p:nvGrpSpPr>
          <p:cNvPr id="107" name="Google Shape;107;g1f7e1f628fe_0_5"/>
          <p:cNvGrpSpPr/>
          <p:nvPr/>
        </p:nvGrpSpPr>
        <p:grpSpPr>
          <a:xfrm>
            <a:off x="440600" y="2504575"/>
            <a:ext cx="459300" cy="500400"/>
            <a:chOff x="593000" y="2504575"/>
            <a:chExt cx="459300" cy="500400"/>
          </a:xfrm>
        </p:grpSpPr>
        <p:sp>
          <p:nvSpPr>
            <p:cNvPr id="108" name="Google Shape;108;g1f7e1f628fe_0_5"/>
            <p:cNvSpPr/>
            <p:nvPr/>
          </p:nvSpPr>
          <p:spPr>
            <a:xfrm>
              <a:off x="593000" y="2504575"/>
              <a:ext cx="459300" cy="500400"/>
            </a:xfrm>
            <a:prstGeom prst="diamond">
              <a:avLst/>
            </a:prstGeom>
            <a:solidFill>
              <a:srgbClr val="FEF8F8"/>
            </a:solidFill>
            <a:ln>
              <a:noFill/>
            </a:ln>
            <a:effectLst>
              <a:outerShdw blurRad="57150" dist="19050" dir="5400000" algn="bl" rotWithShape="0">
                <a:srgbClr val="000000">
                  <a:alpha val="8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 name="Google Shape;109;g1f7e1f628fe_0_5"/>
            <p:cNvPicPr preferRelativeResize="0"/>
            <p:nvPr/>
          </p:nvPicPr>
          <p:blipFill rotWithShape="1">
            <a:blip r:embed="rId5">
              <a:alphaModFix/>
            </a:blip>
            <a:srcRect/>
            <a:stretch/>
          </p:blipFill>
          <p:spPr>
            <a:xfrm>
              <a:off x="677753" y="2609881"/>
              <a:ext cx="289782" cy="289782"/>
            </a:xfrm>
            <a:prstGeom prst="rect">
              <a:avLst/>
            </a:prstGeom>
            <a:noFill/>
            <a:ln>
              <a:noFill/>
            </a:ln>
          </p:spPr>
        </p:pic>
      </p:grpSp>
      <p:grpSp>
        <p:nvGrpSpPr>
          <p:cNvPr id="110" name="Google Shape;110;g1f7e1f628fe_0_5"/>
          <p:cNvGrpSpPr/>
          <p:nvPr/>
        </p:nvGrpSpPr>
        <p:grpSpPr>
          <a:xfrm>
            <a:off x="440600" y="3406325"/>
            <a:ext cx="459300" cy="500400"/>
            <a:chOff x="593000" y="3482500"/>
            <a:chExt cx="459300" cy="500400"/>
          </a:xfrm>
        </p:grpSpPr>
        <p:sp>
          <p:nvSpPr>
            <p:cNvPr id="111" name="Google Shape;111;g1f7e1f628fe_0_5"/>
            <p:cNvSpPr/>
            <p:nvPr/>
          </p:nvSpPr>
          <p:spPr>
            <a:xfrm>
              <a:off x="593000" y="3482500"/>
              <a:ext cx="459300" cy="500400"/>
            </a:xfrm>
            <a:prstGeom prst="diamond">
              <a:avLst/>
            </a:prstGeom>
            <a:solidFill>
              <a:srgbClr val="FEF8F8"/>
            </a:solidFill>
            <a:ln>
              <a:noFill/>
            </a:ln>
            <a:effectLst>
              <a:outerShdw blurRad="57150" dist="19050" dir="5400000" algn="bl" rotWithShape="0">
                <a:srgbClr val="000000">
                  <a:alpha val="8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2" name="Google Shape;112;g1f7e1f628fe_0_5"/>
            <p:cNvPicPr preferRelativeResize="0"/>
            <p:nvPr/>
          </p:nvPicPr>
          <p:blipFill rotWithShape="1">
            <a:blip r:embed="rId6">
              <a:alphaModFix/>
            </a:blip>
            <a:srcRect/>
            <a:stretch/>
          </p:blipFill>
          <p:spPr>
            <a:xfrm>
              <a:off x="662325" y="3533575"/>
              <a:ext cx="320625" cy="320625"/>
            </a:xfrm>
            <a:prstGeom prst="rect">
              <a:avLst/>
            </a:prstGeom>
            <a:noFill/>
            <a:ln>
              <a:noFill/>
            </a:ln>
          </p:spPr>
        </p:pic>
      </p:grpSp>
      <p:pic>
        <p:nvPicPr>
          <p:cNvPr id="113" name="Google Shape;113;g1f7e1f628fe_0_5"/>
          <p:cNvPicPr preferRelativeResize="0"/>
          <p:nvPr/>
        </p:nvPicPr>
        <p:blipFill rotWithShape="1">
          <a:blip r:embed="rId7">
            <a:alphaModFix/>
          </a:blip>
          <a:srcRect/>
          <a:stretch/>
        </p:blipFill>
        <p:spPr>
          <a:xfrm>
            <a:off x="5681212" y="4508654"/>
            <a:ext cx="214636" cy="214636"/>
          </a:xfrm>
          <a:prstGeom prst="rect">
            <a:avLst/>
          </a:prstGeom>
          <a:noFill/>
          <a:ln>
            <a:noFill/>
          </a:ln>
        </p:spPr>
      </p:pic>
      <p:pic>
        <p:nvPicPr>
          <p:cNvPr id="114" name="Google Shape;114;g1f7e1f628fe_0_5"/>
          <p:cNvPicPr preferRelativeResize="0"/>
          <p:nvPr/>
        </p:nvPicPr>
        <p:blipFill rotWithShape="1">
          <a:blip r:embed="rId8">
            <a:alphaModFix/>
          </a:blip>
          <a:srcRect/>
          <a:stretch/>
        </p:blipFill>
        <p:spPr>
          <a:xfrm>
            <a:off x="8045393" y="4486812"/>
            <a:ext cx="214634" cy="214634"/>
          </a:xfrm>
          <a:prstGeom prst="rect">
            <a:avLst/>
          </a:prstGeom>
          <a:noFill/>
          <a:ln>
            <a:noFill/>
          </a:ln>
        </p:spPr>
      </p:pic>
      <p:pic>
        <p:nvPicPr>
          <p:cNvPr id="115" name="Google Shape;115;g1f7e1f628fe_0_5"/>
          <p:cNvPicPr preferRelativeResize="0"/>
          <p:nvPr/>
        </p:nvPicPr>
        <p:blipFill rotWithShape="1">
          <a:blip r:embed="rId9">
            <a:alphaModFix/>
          </a:blip>
          <a:srcRect/>
          <a:stretch/>
        </p:blipFill>
        <p:spPr>
          <a:xfrm>
            <a:off x="8005065" y="3854190"/>
            <a:ext cx="292951" cy="292951"/>
          </a:xfrm>
          <a:prstGeom prst="rect">
            <a:avLst/>
          </a:prstGeom>
          <a:noFill/>
          <a:ln>
            <a:noFill/>
          </a:ln>
        </p:spPr>
      </p:pic>
      <p:pic>
        <p:nvPicPr>
          <p:cNvPr id="116" name="Google Shape;116;g1f7e1f628fe_0_5"/>
          <p:cNvPicPr preferRelativeResize="0"/>
          <p:nvPr/>
        </p:nvPicPr>
        <p:blipFill rotWithShape="1">
          <a:blip r:embed="rId10">
            <a:alphaModFix/>
          </a:blip>
          <a:srcRect/>
          <a:stretch/>
        </p:blipFill>
        <p:spPr>
          <a:xfrm>
            <a:off x="5681212" y="3932508"/>
            <a:ext cx="214633" cy="214633"/>
          </a:xfrm>
          <a:prstGeom prst="rect">
            <a:avLst/>
          </a:prstGeom>
          <a:noFill/>
          <a:ln>
            <a:noFill/>
          </a:ln>
        </p:spPr>
      </p:pic>
      <p:pic>
        <p:nvPicPr>
          <p:cNvPr id="117" name="Google Shape;117;g1f7e1f628fe_0_5"/>
          <p:cNvPicPr preferRelativeResize="0"/>
          <p:nvPr/>
        </p:nvPicPr>
        <p:blipFill rotWithShape="1">
          <a:blip r:embed="rId11">
            <a:alphaModFix/>
          </a:blip>
          <a:srcRect/>
          <a:stretch/>
        </p:blipFill>
        <p:spPr>
          <a:xfrm>
            <a:off x="5496562" y="2693920"/>
            <a:ext cx="590229" cy="393662"/>
          </a:xfrm>
          <a:prstGeom prst="rect">
            <a:avLst/>
          </a:prstGeom>
          <a:noFill/>
          <a:ln>
            <a:noFill/>
          </a:ln>
        </p:spPr>
      </p:pic>
      <p:pic>
        <p:nvPicPr>
          <p:cNvPr id="118" name="Google Shape;118;g1f7e1f628fe_0_5"/>
          <p:cNvPicPr preferRelativeResize="0"/>
          <p:nvPr/>
        </p:nvPicPr>
        <p:blipFill rotWithShape="1">
          <a:blip r:embed="rId12">
            <a:alphaModFix/>
          </a:blip>
          <a:srcRect/>
          <a:stretch/>
        </p:blipFill>
        <p:spPr>
          <a:xfrm>
            <a:off x="8022680" y="2745860"/>
            <a:ext cx="251450" cy="251450"/>
          </a:xfrm>
          <a:prstGeom prst="rect">
            <a:avLst/>
          </a:prstGeom>
          <a:noFill/>
          <a:ln>
            <a:noFill/>
          </a:ln>
        </p:spPr>
      </p:pic>
      <p:pic>
        <p:nvPicPr>
          <p:cNvPr id="119" name="Google Shape;119;g1f7e1f628fe_0_5"/>
          <p:cNvPicPr preferRelativeResize="0"/>
          <p:nvPr/>
        </p:nvPicPr>
        <p:blipFill rotWithShape="1">
          <a:blip r:embed="rId13">
            <a:alphaModFix/>
          </a:blip>
          <a:srcRect/>
          <a:stretch/>
        </p:blipFill>
        <p:spPr>
          <a:xfrm>
            <a:off x="7954285" y="2062787"/>
            <a:ext cx="392927" cy="177202"/>
          </a:xfrm>
          <a:prstGeom prst="rect">
            <a:avLst/>
          </a:prstGeom>
          <a:noFill/>
          <a:ln>
            <a:noFill/>
          </a:ln>
        </p:spPr>
      </p:pic>
      <p:pic>
        <p:nvPicPr>
          <p:cNvPr id="120" name="Google Shape;120;g1f7e1f628fe_0_5"/>
          <p:cNvPicPr preferRelativeResize="0"/>
          <p:nvPr/>
        </p:nvPicPr>
        <p:blipFill rotWithShape="1">
          <a:blip r:embed="rId14">
            <a:alphaModFix/>
          </a:blip>
          <a:srcRect/>
          <a:stretch/>
        </p:blipFill>
        <p:spPr>
          <a:xfrm>
            <a:off x="5665970" y="2023677"/>
            <a:ext cx="251411" cy="251411"/>
          </a:xfrm>
          <a:prstGeom prst="rect">
            <a:avLst/>
          </a:prstGeom>
          <a:noFill/>
          <a:ln>
            <a:noFill/>
          </a:ln>
        </p:spPr>
      </p:pic>
      <p:pic>
        <p:nvPicPr>
          <p:cNvPr id="121" name="Google Shape;121;g1f7e1f628fe_0_5"/>
          <p:cNvPicPr preferRelativeResize="0"/>
          <p:nvPr/>
        </p:nvPicPr>
        <p:blipFill rotWithShape="1">
          <a:blip r:embed="rId15">
            <a:alphaModFix/>
          </a:blip>
          <a:srcRect/>
          <a:stretch/>
        </p:blipFill>
        <p:spPr>
          <a:xfrm>
            <a:off x="5681212" y="1482872"/>
            <a:ext cx="220925" cy="220925"/>
          </a:xfrm>
          <a:prstGeom prst="rect">
            <a:avLst/>
          </a:prstGeom>
          <a:noFill/>
          <a:ln>
            <a:noFill/>
          </a:ln>
        </p:spPr>
      </p:pic>
      <p:pic>
        <p:nvPicPr>
          <p:cNvPr id="122" name="Google Shape;122;g1f7e1f628fe_0_5"/>
          <p:cNvPicPr preferRelativeResize="0"/>
          <p:nvPr/>
        </p:nvPicPr>
        <p:blipFill rotWithShape="1">
          <a:blip r:embed="rId16">
            <a:alphaModFix/>
          </a:blip>
          <a:srcRect/>
          <a:stretch/>
        </p:blipFill>
        <p:spPr>
          <a:xfrm>
            <a:off x="8021278" y="1482872"/>
            <a:ext cx="251411" cy="230997"/>
          </a:xfrm>
          <a:prstGeom prst="rect">
            <a:avLst/>
          </a:prstGeom>
          <a:noFill/>
          <a:ln>
            <a:noFill/>
          </a:ln>
        </p:spPr>
      </p:pic>
      <p:pic>
        <p:nvPicPr>
          <p:cNvPr id="123" name="Google Shape;123;g1f7e1f628fe_0_5"/>
          <p:cNvPicPr preferRelativeResize="0"/>
          <p:nvPr/>
        </p:nvPicPr>
        <p:blipFill rotWithShape="1">
          <a:blip r:embed="rId17">
            <a:alphaModFix/>
          </a:blip>
          <a:srcRect/>
          <a:stretch/>
        </p:blipFill>
        <p:spPr>
          <a:xfrm rot="-1207583">
            <a:off x="7388665" y="513838"/>
            <a:ext cx="460506" cy="460506"/>
          </a:xfrm>
          <a:prstGeom prst="rect">
            <a:avLst/>
          </a:prstGeom>
          <a:noFill/>
          <a:ln>
            <a:noFill/>
          </a:ln>
        </p:spPr>
      </p:pic>
      <p:sp>
        <p:nvSpPr>
          <p:cNvPr id="124" name="Google Shape;124;g1f7e1f628fe_0_5"/>
          <p:cNvSpPr txBox="1"/>
          <p:nvPr/>
        </p:nvSpPr>
        <p:spPr>
          <a:xfrm rot="-988919">
            <a:off x="7814828" y="452801"/>
            <a:ext cx="545620" cy="3078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5" name="Google Shape;125;g1f7e1f628fe_0_5"/>
          <p:cNvPicPr preferRelativeResize="0"/>
          <p:nvPr/>
        </p:nvPicPr>
        <p:blipFill rotWithShape="1">
          <a:blip r:embed="rId18">
            <a:alphaModFix/>
          </a:blip>
          <a:srcRect/>
          <a:stretch/>
        </p:blipFill>
        <p:spPr>
          <a:xfrm rot="-1340538">
            <a:off x="8178932" y="157877"/>
            <a:ext cx="1033635" cy="527872"/>
          </a:xfrm>
          <a:prstGeom prst="rect">
            <a:avLst/>
          </a:prstGeom>
          <a:noFill/>
          <a:ln>
            <a:noFill/>
          </a:ln>
        </p:spPr>
      </p:pic>
      <p:grpSp>
        <p:nvGrpSpPr>
          <p:cNvPr id="126" name="Google Shape;126;g1f7e1f628fe_0_5"/>
          <p:cNvGrpSpPr/>
          <p:nvPr/>
        </p:nvGrpSpPr>
        <p:grpSpPr>
          <a:xfrm>
            <a:off x="419000" y="4224350"/>
            <a:ext cx="502500" cy="538800"/>
            <a:chOff x="440600" y="4219575"/>
            <a:chExt cx="502500" cy="538800"/>
          </a:xfrm>
        </p:grpSpPr>
        <p:sp>
          <p:nvSpPr>
            <p:cNvPr id="127" name="Google Shape;127;g1f7e1f628fe_0_5"/>
            <p:cNvSpPr/>
            <p:nvPr/>
          </p:nvSpPr>
          <p:spPr>
            <a:xfrm>
              <a:off x="440600" y="4219575"/>
              <a:ext cx="502500" cy="538800"/>
            </a:xfrm>
            <a:prstGeom prst="diamond">
              <a:avLst/>
            </a:prstGeom>
            <a:solidFill>
              <a:srgbClr val="FEF8F8"/>
            </a:solidFill>
            <a:ln>
              <a:noFill/>
            </a:ln>
            <a:effectLst>
              <a:outerShdw blurRad="57150" dist="19050" dir="5400000" algn="bl" rotWithShape="0">
                <a:srgbClr val="000000">
                  <a:alpha val="8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 name="Google Shape;128;g1f7e1f628fe_0_5"/>
            <p:cNvPicPr preferRelativeResize="0"/>
            <p:nvPr/>
          </p:nvPicPr>
          <p:blipFill rotWithShape="1">
            <a:blip r:embed="rId19">
              <a:alphaModFix/>
            </a:blip>
            <a:srcRect/>
            <a:stretch/>
          </p:blipFill>
          <p:spPr>
            <a:xfrm>
              <a:off x="526075" y="4308075"/>
              <a:ext cx="316325" cy="316325"/>
            </a:xfrm>
            <a:prstGeom prst="rect">
              <a:avLst/>
            </a:prstGeom>
            <a:noFill/>
            <a:ln>
              <a:noFill/>
            </a:ln>
          </p:spPr>
        </p:pic>
      </p:grpSp>
      <p:sp>
        <p:nvSpPr>
          <p:cNvPr id="129" name="Google Shape;129;g1f7e1f628fe_0_5"/>
          <p:cNvSpPr/>
          <p:nvPr/>
        </p:nvSpPr>
        <p:spPr>
          <a:xfrm>
            <a:off x="7890000" y="665675"/>
            <a:ext cx="79200" cy="101100"/>
          </a:xfrm>
          <a:prstGeom prst="flowChartConnector">
            <a:avLst/>
          </a:prstGeom>
          <a:solidFill>
            <a:srgbClr val="FFFF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g1f7e1f628fe_0_5"/>
          <p:cNvSpPr/>
          <p:nvPr/>
        </p:nvSpPr>
        <p:spPr>
          <a:xfrm>
            <a:off x="8042400" y="589475"/>
            <a:ext cx="79200" cy="101100"/>
          </a:xfrm>
          <a:prstGeom prst="flowChartConnector">
            <a:avLst/>
          </a:prstGeom>
          <a:solidFill>
            <a:srgbClr val="FFFF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27997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BC35A-A8EA-814B-923C-60E573D4DE12}"/>
              </a:ext>
            </a:extLst>
          </p:cNvPr>
          <p:cNvSpPr>
            <a:spLocks noGrp="1"/>
          </p:cNvSpPr>
          <p:nvPr>
            <p:ph type="title"/>
          </p:nvPr>
        </p:nvSpPr>
        <p:spPr/>
        <p:txBody>
          <a:bodyPr/>
          <a:lstStyle/>
          <a:p>
            <a:r>
              <a:rPr lang="en-US" dirty="0"/>
              <a:t>Radar Next</a:t>
            </a:r>
          </a:p>
        </p:txBody>
      </p:sp>
    </p:spTree>
    <p:extLst>
      <p:ext uri="{BB962C8B-B14F-4D97-AF65-F5344CB8AC3E}">
        <p14:creationId xmlns:p14="http://schemas.microsoft.com/office/powerpoint/2010/main" val="2492112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body" idx="1"/>
          </p:nvPr>
        </p:nvSpPr>
        <p:spPr>
          <a:xfrm>
            <a:off x="301931" y="851215"/>
            <a:ext cx="4518919" cy="3635100"/>
          </a:xfrm>
          <a:prstGeom prst="rect">
            <a:avLst/>
          </a:prstGeom>
          <a:noFill/>
          <a:ln>
            <a:noFill/>
          </a:ln>
        </p:spPr>
        <p:txBody>
          <a:bodyPr spcFirstLastPara="1" wrap="square" lIns="0" tIns="0" rIns="0" bIns="45694" anchor="t" anchorCtr="0">
            <a:noAutofit/>
          </a:bodyPr>
          <a:lstStyle/>
          <a:p>
            <a:pPr marL="171450" indent="-171450">
              <a:lnSpc>
                <a:spcPct val="90000"/>
              </a:lnSpc>
              <a:spcBef>
                <a:spcPts val="750"/>
              </a:spcBef>
              <a:buSzPts val="2400"/>
              <a:buFont typeface="Calibri"/>
              <a:buChar char="•"/>
            </a:pPr>
            <a:r>
              <a:rPr lang="en-US" sz="1600" dirty="0"/>
              <a:t>Network of 159 S-band Doppler weather radars jointly operated by NWS, USAF, FAA</a:t>
            </a:r>
            <a:endParaRPr sz="1600" dirty="0"/>
          </a:p>
          <a:p>
            <a:pPr marL="171450" indent="-171450">
              <a:lnSpc>
                <a:spcPct val="90000"/>
              </a:lnSpc>
              <a:spcBef>
                <a:spcPts val="750"/>
              </a:spcBef>
              <a:buSzPts val="2400"/>
              <a:buFont typeface="Calibri"/>
              <a:buChar char="•"/>
            </a:pPr>
            <a:r>
              <a:rPr lang="en-US" sz="1600" dirty="0"/>
              <a:t>Provides mosaic coverage of most of the Continental United States</a:t>
            </a:r>
            <a:endParaRPr sz="1600" dirty="0"/>
          </a:p>
          <a:p>
            <a:pPr marL="171450" indent="-171450">
              <a:lnSpc>
                <a:spcPct val="90000"/>
              </a:lnSpc>
              <a:spcBef>
                <a:spcPts val="750"/>
              </a:spcBef>
              <a:buSzPts val="2400"/>
              <a:buFont typeface="Calibri"/>
              <a:buChar char="•"/>
            </a:pPr>
            <a:r>
              <a:rPr lang="en-US" sz="1600" dirty="0"/>
              <a:t>Most impactful NOAA observational asset supporting severe weather, flash floods, and air traffic management.  The radar network provides high national societal impact</a:t>
            </a:r>
            <a:endParaRPr sz="1600" dirty="0"/>
          </a:p>
          <a:p>
            <a:pPr marL="171450" indent="-171450">
              <a:lnSpc>
                <a:spcPct val="90000"/>
              </a:lnSpc>
              <a:spcBef>
                <a:spcPts val="750"/>
              </a:spcBef>
              <a:buSzPts val="2400"/>
              <a:buFont typeface="Calibri"/>
              <a:buChar char="•"/>
            </a:pPr>
            <a:r>
              <a:rPr lang="en-US" sz="1600" dirty="0"/>
              <a:t>Installed in the 1990s with a 20-year expected design life</a:t>
            </a:r>
            <a:endParaRPr sz="1600" dirty="0"/>
          </a:p>
          <a:p>
            <a:pPr marL="171450" indent="-171450">
              <a:lnSpc>
                <a:spcPct val="90000"/>
              </a:lnSpc>
              <a:spcBef>
                <a:spcPts val="750"/>
              </a:spcBef>
              <a:buSzPts val="2400"/>
              <a:buFont typeface="Calibri"/>
              <a:buChar char="•"/>
            </a:pPr>
            <a:r>
              <a:rPr lang="en-US" sz="1600" dirty="0"/>
              <a:t>Dual Polarization Upgrade in the 2013 and Service Life Extension Program in the late 2015 - 2024</a:t>
            </a:r>
            <a:endParaRPr sz="1600" dirty="0"/>
          </a:p>
        </p:txBody>
      </p:sp>
      <p:sp>
        <p:nvSpPr>
          <p:cNvPr id="128" name="Google Shape;128;p2"/>
          <p:cNvSpPr txBox="1">
            <a:spLocks noGrp="1"/>
          </p:cNvSpPr>
          <p:nvPr>
            <p:ph type="title"/>
          </p:nvPr>
        </p:nvSpPr>
        <p:spPr>
          <a:xfrm>
            <a:off x="628650" y="273845"/>
            <a:ext cx="7886700" cy="573975"/>
          </a:xfrm>
          <a:prstGeom prst="rect">
            <a:avLst/>
          </a:prstGeom>
          <a:noFill/>
          <a:ln>
            <a:noFill/>
          </a:ln>
        </p:spPr>
        <p:txBody>
          <a:bodyPr spcFirstLastPara="1" wrap="square" lIns="68569" tIns="34275" rIns="68569" bIns="34275" anchor="ctr" anchorCtr="0">
            <a:normAutofit fontScale="90000"/>
          </a:bodyPr>
          <a:lstStyle/>
          <a:p>
            <a:pPr>
              <a:lnSpc>
                <a:spcPct val="90000"/>
              </a:lnSpc>
              <a:buClr>
                <a:srgbClr val="0070C0"/>
              </a:buClr>
              <a:buSzPct val="117647"/>
            </a:pPr>
            <a:r>
              <a:rPr lang="en-US" sz="2550"/>
              <a:t>NEXRAD Program: NOAA’s Current Operational Weather Radar</a:t>
            </a:r>
            <a:endParaRPr sz="2550"/>
          </a:p>
        </p:txBody>
      </p:sp>
      <p:pic>
        <p:nvPicPr>
          <p:cNvPr id="129" name="Google Shape;129;p2"/>
          <p:cNvPicPr preferRelativeResize="0"/>
          <p:nvPr/>
        </p:nvPicPr>
        <p:blipFill rotWithShape="1">
          <a:blip r:embed="rId3">
            <a:alphaModFix/>
          </a:blip>
          <a:srcRect/>
          <a:stretch/>
        </p:blipFill>
        <p:spPr>
          <a:xfrm>
            <a:off x="7367794" y="2817056"/>
            <a:ext cx="1687219" cy="1276575"/>
          </a:xfrm>
          <a:prstGeom prst="rect">
            <a:avLst/>
          </a:prstGeom>
          <a:noFill/>
          <a:ln>
            <a:noFill/>
          </a:ln>
        </p:spPr>
      </p:pic>
      <p:pic>
        <p:nvPicPr>
          <p:cNvPr id="130" name="Google Shape;130;p2"/>
          <p:cNvPicPr preferRelativeResize="0"/>
          <p:nvPr/>
        </p:nvPicPr>
        <p:blipFill rotWithShape="1">
          <a:blip r:embed="rId4">
            <a:alphaModFix/>
          </a:blip>
          <a:srcRect l="4099" t="11245" r="25695"/>
          <a:stretch/>
        </p:blipFill>
        <p:spPr>
          <a:xfrm>
            <a:off x="4927191" y="3046538"/>
            <a:ext cx="2254743" cy="1605431"/>
          </a:xfrm>
          <a:prstGeom prst="rect">
            <a:avLst/>
          </a:prstGeom>
          <a:noFill/>
          <a:ln>
            <a:noFill/>
          </a:ln>
        </p:spPr>
      </p:pic>
      <p:sp>
        <p:nvSpPr>
          <p:cNvPr id="131" name="Google Shape;131;p2"/>
          <p:cNvSpPr txBox="1"/>
          <p:nvPr/>
        </p:nvSpPr>
        <p:spPr>
          <a:xfrm>
            <a:off x="4909800" y="4419375"/>
            <a:ext cx="965925" cy="253893"/>
          </a:xfrm>
          <a:prstGeom prst="rect">
            <a:avLst/>
          </a:prstGeom>
          <a:noFill/>
          <a:ln>
            <a:noFill/>
          </a:ln>
        </p:spPr>
        <p:txBody>
          <a:bodyPr spcFirstLastPara="1" wrap="square" lIns="68569" tIns="68569" rIns="68569" bIns="68569" anchor="t" anchorCtr="0">
            <a:spAutoFit/>
          </a:bodyPr>
          <a:lstStyle/>
          <a:p>
            <a:pPr>
              <a:buSzPts val="1000"/>
            </a:pPr>
            <a:r>
              <a:rPr lang="en-US" sz="750">
                <a:solidFill>
                  <a:schemeClr val="lt1"/>
                </a:solidFill>
                <a:latin typeface="Calibri"/>
                <a:ea typeface="Calibri"/>
                <a:cs typeface="Calibri"/>
                <a:sym typeface="Calibri"/>
              </a:rPr>
              <a:t>KGLD - Goodland, KS</a:t>
            </a:r>
            <a:endParaRPr sz="750">
              <a:solidFill>
                <a:schemeClr val="lt1"/>
              </a:solidFill>
              <a:latin typeface="Calibri"/>
              <a:ea typeface="Calibri"/>
              <a:cs typeface="Calibri"/>
              <a:sym typeface="Calibri"/>
            </a:endParaRPr>
          </a:p>
        </p:txBody>
      </p:sp>
      <p:sp>
        <p:nvSpPr>
          <p:cNvPr id="132" name="Google Shape;132;p2"/>
          <p:cNvSpPr txBox="1"/>
          <p:nvPr/>
        </p:nvSpPr>
        <p:spPr>
          <a:xfrm>
            <a:off x="7367794" y="4057650"/>
            <a:ext cx="1201050" cy="369310"/>
          </a:xfrm>
          <a:prstGeom prst="rect">
            <a:avLst/>
          </a:prstGeom>
          <a:noFill/>
          <a:ln>
            <a:noFill/>
          </a:ln>
        </p:spPr>
        <p:txBody>
          <a:bodyPr spcFirstLastPara="1" wrap="square" lIns="68569" tIns="68569" rIns="68569" bIns="68569" anchor="t" anchorCtr="0">
            <a:spAutoFit/>
          </a:bodyPr>
          <a:lstStyle/>
          <a:p>
            <a:pPr>
              <a:buSzPts val="1000"/>
            </a:pPr>
            <a:r>
              <a:rPr lang="en-US" sz="750">
                <a:solidFill>
                  <a:schemeClr val="dk1"/>
                </a:solidFill>
                <a:latin typeface="Calibri"/>
                <a:ea typeface="Calibri"/>
                <a:cs typeface="Calibri"/>
                <a:sym typeface="Calibri"/>
              </a:rPr>
              <a:t>KAMX - Hurricane Katrina</a:t>
            </a:r>
            <a:endParaRPr sz="750">
              <a:solidFill>
                <a:schemeClr val="dk1"/>
              </a:solidFill>
              <a:latin typeface="Calibri"/>
              <a:ea typeface="Calibri"/>
              <a:cs typeface="Calibri"/>
              <a:sym typeface="Calibri"/>
            </a:endParaRPr>
          </a:p>
          <a:p>
            <a:pPr>
              <a:buSzPts val="1000"/>
            </a:pPr>
            <a:r>
              <a:rPr lang="en-US" sz="750">
                <a:solidFill>
                  <a:schemeClr val="dk1"/>
                </a:solidFill>
                <a:latin typeface="Calibri"/>
                <a:ea typeface="Calibri"/>
                <a:cs typeface="Calibri"/>
                <a:sym typeface="Calibri"/>
              </a:rPr>
              <a:t>25 AUG 2005 - 2242 UTC</a:t>
            </a:r>
            <a:endParaRPr sz="750">
              <a:solidFill>
                <a:schemeClr val="dk1"/>
              </a:solidFill>
              <a:latin typeface="Calibri"/>
              <a:ea typeface="Calibri"/>
              <a:cs typeface="Calibri"/>
              <a:sym typeface="Calibri"/>
            </a:endParaRPr>
          </a:p>
        </p:txBody>
      </p:sp>
      <p:pic>
        <p:nvPicPr>
          <p:cNvPr id="133" name="Google Shape;133;p2"/>
          <p:cNvPicPr preferRelativeResize="0"/>
          <p:nvPr/>
        </p:nvPicPr>
        <p:blipFill rotWithShape="1">
          <a:blip r:embed="rId5">
            <a:alphaModFix/>
          </a:blip>
          <a:srcRect/>
          <a:stretch/>
        </p:blipFill>
        <p:spPr>
          <a:xfrm>
            <a:off x="5233388" y="949819"/>
            <a:ext cx="3608682" cy="1765231"/>
          </a:xfrm>
          <a:prstGeom prst="rect">
            <a:avLst/>
          </a:prstGeom>
          <a:noFill/>
          <a:ln>
            <a:noFill/>
          </a:ln>
        </p:spPr>
      </p:pic>
      <p:pic>
        <p:nvPicPr>
          <p:cNvPr id="134" name="Google Shape;134;p2"/>
          <p:cNvPicPr preferRelativeResize="0"/>
          <p:nvPr/>
        </p:nvPicPr>
        <p:blipFill rotWithShape="1">
          <a:blip r:embed="rId6">
            <a:alphaModFix/>
          </a:blip>
          <a:srcRect/>
          <a:stretch/>
        </p:blipFill>
        <p:spPr>
          <a:xfrm>
            <a:off x="8538032" y="260129"/>
            <a:ext cx="594360" cy="594360"/>
          </a:xfrm>
          <a:prstGeom prst="rect">
            <a:avLst/>
          </a:prstGeom>
          <a:noFill/>
          <a:ln>
            <a:noFill/>
          </a:ln>
        </p:spPr>
      </p:pic>
    </p:spTree>
    <p:extLst>
      <p:ext uri="{BB962C8B-B14F-4D97-AF65-F5344CB8AC3E}">
        <p14:creationId xmlns:p14="http://schemas.microsoft.com/office/powerpoint/2010/main" val="4160951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
          <p:cNvSpPr txBox="1">
            <a:spLocks noGrp="1"/>
          </p:cNvSpPr>
          <p:nvPr>
            <p:ph type="body" idx="1"/>
          </p:nvPr>
        </p:nvSpPr>
        <p:spPr>
          <a:xfrm>
            <a:off x="622628" y="3166136"/>
            <a:ext cx="6196275" cy="1439775"/>
          </a:xfrm>
          <a:prstGeom prst="rect">
            <a:avLst/>
          </a:prstGeom>
          <a:noFill/>
          <a:ln>
            <a:noFill/>
          </a:ln>
        </p:spPr>
        <p:txBody>
          <a:bodyPr spcFirstLastPara="1" wrap="square" lIns="0" tIns="0" rIns="0" bIns="45694" anchor="t" anchorCtr="0">
            <a:noAutofit/>
          </a:bodyPr>
          <a:lstStyle/>
          <a:p>
            <a:pPr marL="138113" indent="0">
              <a:lnSpc>
                <a:spcPct val="90000"/>
              </a:lnSpc>
              <a:spcBef>
                <a:spcPts val="0"/>
              </a:spcBef>
              <a:buClr>
                <a:srgbClr val="000000"/>
              </a:buClr>
              <a:buSzPts val="1900"/>
              <a:buNone/>
            </a:pPr>
            <a:r>
              <a:rPr lang="en-US" sz="1600" b="1" u="sng" dirty="0">
                <a:solidFill>
                  <a:srgbClr val="000000"/>
                </a:solidFill>
              </a:rPr>
              <a:t>Tornado in major populated area</a:t>
            </a:r>
            <a:endParaRPr sz="1600" u="sng" dirty="0">
              <a:solidFill>
                <a:srgbClr val="000000"/>
              </a:solidFill>
            </a:endParaRPr>
          </a:p>
          <a:p>
            <a:pPr marL="571500" indent="-319088">
              <a:lnSpc>
                <a:spcPct val="90000"/>
              </a:lnSpc>
              <a:spcBef>
                <a:spcPts val="0"/>
              </a:spcBef>
              <a:buClr>
                <a:srgbClr val="000000"/>
              </a:buClr>
              <a:buSzPts val="1900"/>
            </a:pPr>
            <a:r>
              <a:rPr lang="en-US" sz="1400" dirty="0">
                <a:solidFill>
                  <a:srgbClr val="000000"/>
                </a:solidFill>
              </a:rPr>
              <a:t>EF3 tornado (140 mph winds); 18.8 miles long track; 1,000 yards width</a:t>
            </a:r>
            <a:endParaRPr sz="2800" dirty="0"/>
          </a:p>
          <a:p>
            <a:pPr marL="571500" indent="-319088">
              <a:lnSpc>
                <a:spcPct val="90000"/>
              </a:lnSpc>
              <a:spcBef>
                <a:spcPts val="0"/>
              </a:spcBef>
              <a:buClr>
                <a:srgbClr val="000000"/>
              </a:buClr>
              <a:buSzPts val="1900"/>
            </a:pPr>
            <a:r>
              <a:rPr lang="en-US" sz="1400" dirty="0">
                <a:solidFill>
                  <a:srgbClr val="000000"/>
                </a:solidFill>
              </a:rPr>
              <a:t>Minor injuries, </a:t>
            </a:r>
            <a:r>
              <a:rPr lang="en-US" sz="1400" b="1" dirty="0">
                <a:solidFill>
                  <a:srgbClr val="0070C0"/>
                </a:solidFill>
              </a:rPr>
              <a:t>no fatalities</a:t>
            </a:r>
            <a:endParaRPr sz="2800" dirty="0"/>
          </a:p>
          <a:p>
            <a:pPr marL="571500" indent="-319088">
              <a:lnSpc>
                <a:spcPct val="90000"/>
              </a:lnSpc>
              <a:spcBef>
                <a:spcPts val="0"/>
              </a:spcBef>
              <a:buClr>
                <a:srgbClr val="000000"/>
              </a:buClr>
              <a:buSzPts val="1900"/>
            </a:pPr>
            <a:r>
              <a:rPr lang="en-US" sz="1400" dirty="0">
                <a:solidFill>
                  <a:srgbClr val="000000"/>
                </a:solidFill>
              </a:rPr>
              <a:t>Tornado </a:t>
            </a:r>
            <a:r>
              <a:rPr lang="en-US" sz="1400" b="1" dirty="0">
                <a:solidFill>
                  <a:srgbClr val="0070C0"/>
                </a:solidFill>
              </a:rPr>
              <a:t>rain-wrapped, no visual cue </a:t>
            </a:r>
            <a:r>
              <a:rPr lang="en-US" sz="1400" dirty="0">
                <a:solidFill>
                  <a:srgbClr val="000000"/>
                </a:solidFill>
              </a:rPr>
              <a:t>to persistence, strength, or size</a:t>
            </a:r>
            <a:endParaRPr sz="2800" dirty="0"/>
          </a:p>
          <a:p>
            <a:pPr marL="571500" indent="-319088">
              <a:lnSpc>
                <a:spcPct val="90000"/>
              </a:lnSpc>
              <a:spcBef>
                <a:spcPts val="0"/>
              </a:spcBef>
              <a:buClr>
                <a:srgbClr val="000000"/>
              </a:buClr>
              <a:buSzPts val="1900"/>
            </a:pPr>
            <a:r>
              <a:rPr lang="en-US" sz="1400" dirty="0">
                <a:solidFill>
                  <a:srgbClr val="000000"/>
                </a:solidFill>
              </a:rPr>
              <a:t>Radar data (debris signature) vital to informing forecasters and media partners that tornado remained in progress and was large, damaging </a:t>
            </a:r>
            <a:endParaRPr sz="2800" dirty="0"/>
          </a:p>
          <a:p>
            <a:pPr marL="571500" indent="-319088">
              <a:lnSpc>
                <a:spcPct val="90000"/>
              </a:lnSpc>
              <a:spcBef>
                <a:spcPts val="0"/>
              </a:spcBef>
              <a:buClr>
                <a:srgbClr val="000000"/>
              </a:buClr>
              <a:buSzPts val="1900"/>
            </a:pPr>
            <a:r>
              <a:rPr lang="en-US" sz="1400" dirty="0">
                <a:solidFill>
                  <a:srgbClr val="000000"/>
                </a:solidFill>
              </a:rPr>
              <a:t>WFO issued Tornado Emergency based </a:t>
            </a:r>
            <a:r>
              <a:rPr lang="en-US" sz="1400" b="1" dirty="0">
                <a:solidFill>
                  <a:srgbClr val="0070C0"/>
                </a:solidFill>
              </a:rPr>
              <a:t>solely on radar data</a:t>
            </a:r>
            <a:endParaRPr sz="1600" b="1" dirty="0">
              <a:solidFill>
                <a:srgbClr val="0070C0"/>
              </a:solidFill>
            </a:endParaRPr>
          </a:p>
        </p:txBody>
      </p:sp>
      <p:pic>
        <p:nvPicPr>
          <p:cNvPr id="181" name="Google Shape;181;p4"/>
          <p:cNvPicPr preferRelativeResize="0"/>
          <p:nvPr/>
        </p:nvPicPr>
        <p:blipFill rotWithShape="1">
          <a:blip r:embed="rId3">
            <a:alphaModFix/>
          </a:blip>
          <a:srcRect l="44405" t="7629" r="11107"/>
          <a:stretch/>
        </p:blipFill>
        <p:spPr>
          <a:xfrm>
            <a:off x="2660063" y="1188596"/>
            <a:ext cx="2121405" cy="1847089"/>
          </a:xfrm>
          <a:prstGeom prst="rect">
            <a:avLst/>
          </a:prstGeom>
          <a:noFill/>
          <a:ln>
            <a:noFill/>
          </a:ln>
        </p:spPr>
      </p:pic>
      <p:pic>
        <p:nvPicPr>
          <p:cNvPr id="182" name="Google Shape;182;p4"/>
          <p:cNvPicPr preferRelativeResize="0"/>
          <p:nvPr/>
        </p:nvPicPr>
        <p:blipFill rotWithShape="1">
          <a:blip r:embed="rId4">
            <a:alphaModFix/>
          </a:blip>
          <a:srcRect l="43816" t="21421" r="32951" b="46819"/>
          <a:stretch/>
        </p:blipFill>
        <p:spPr>
          <a:xfrm>
            <a:off x="7034307" y="3143756"/>
            <a:ext cx="1978874" cy="1580232"/>
          </a:xfrm>
          <a:prstGeom prst="rect">
            <a:avLst/>
          </a:prstGeom>
          <a:noFill/>
          <a:ln>
            <a:noFill/>
          </a:ln>
        </p:spPr>
      </p:pic>
      <p:sp>
        <p:nvSpPr>
          <p:cNvPr id="183" name="Google Shape;183;p4"/>
          <p:cNvSpPr txBox="1"/>
          <p:nvPr/>
        </p:nvSpPr>
        <p:spPr>
          <a:xfrm>
            <a:off x="2675528" y="794346"/>
            <a:ext cx="2090475" cy="438551"/>
          </a:xfrm>
          <a:prstGeom prst="rect">
            <a:avLst/>
          </a:prstGeom>
          <a:noFill/>
          <a:ln>
            <a:noFill/>
          </a:ln>
        </p:spPr>
        <p:txBody>
          <a:bodyPr spcFirstLastPara="1" wrap="square" lIns="91425" tIns="91425" rIns="91425" bIns="91425" anchor="t" anchorCtr="0">
            <a:spAutoFit/>
          </a:bodyPr>
          <a:lstStyle/>
          <a:p>
            <a:pPr algn="ctr">
              <a:buSzPts val="2000"/>
            </a:pPr>
            <a:r>
              <a:rPr lang="en-US" sz="1650" b="1">
                <a:latin typeface="Calibri"/>
                <a:ea typeface="Calibri"/>
                <a:cs typeface="Calibri"/>
                <a:sym typeface="Calibri"/>
              </a:rPr>
              <a:t>Radar</a:t>
            </a:r>
            <a:endParaRPr sz="2550">
              <a:latin typeface="Calibri"/>
              <a:ea typeface="Calibri"/>
              <a:cs typeface="Calibri"/>
              <a:sym typeface="Calibri"/>
            </a:endParaRPr>
          </a:p>
        </p:txBody>
      </p:sp>
      <p:sp>
        <p:nvSpPr>
          <p:cNvPr id="184" name="Google Shape;184;p4"/>
          <p:cNvSpPr txBox="1"/>
          <p:nvPr/>
        </p:nvSpPr>
        <p:spPr>
          <a:xfrm>
            <a:off x="6972525" y="3123844"/>
            <a:ext cx="1210500" cy="438551"/>
          </a:xfrm>
          <a:prstGeom prst="rect">
            <a:avLst/>
          </a:prstGeom>
          <a:noFill/>
          <a:ln>
            <a:noFill/>
          </a:ln>
        </p:spPr>
        <p:txBody>
          <a:bodyPr spcFirstLastPara="1" wrap="square" lIns="91425" tIns="91425" rIns="91425" bIns="91425" anchor="t" anchorCtr="0">
            <a:spAutoFit/>
          </a:bodyPr>
          <a:lstStyle/>
          <a:p>
            <a:pPr algn="ctr">
              <a:buSzPts val="1600"/>
            </a:pPr>
            <a:r>
              <a:rPr lang="en-US" sz="1650" b="1">
                <a:solidFill>
                  <a:schemeClr val="lt1"/>
                </a:solidFill>
                <a:latin typeface="Calibri"/>
                <a:ea typeface="Calibri"/>
                <a:cs typeface="Calibri"/>
                <a:sym typeface="Calibri"/>
              </a:rPr>
              <a:t>Aftermath</a:t>
            </a:r>
            <a:endParaRPr sz="1650">
              <a:solidFill>
                <a:schemeClr val="lt1"/>
              </a:solidFill>
              <a:latin typeface="Calibri"/>
              <a:ea typeface="Calibri"/>
              <a:cs typeface="Calibri"/>
              <a:sym typeface="Calibri"/>
            </a:endParaRPr>
          </a:p>
        </p:txBody>
      </p:sp>
      <p:sp>
        <p:nvSpPr>
          <p:cNvPr id="185" name="Google Shape;185;p4"/>
          <p:cNvSpPr/>
          <p:nvPr/>
        </p:nvSpPr>
        <p:spPr>
          <a:xfrm>
            <a:off x="3346526" y="1514678"/>
            <a:ext cx="290475" cy="214425"/>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sz="1050"/>
          </a:p>
        </p:txBody>
      </p:sp>
      <p:sp>
        <p:nvSpPr>
          <p:cNvPr id="186" name="Google Shape;186;p4"/>
          <p:cNvSpPr/>
          <p:nvPr/>
        </p:nvSpPr>
        <p:spPr>
          <a:xfrm>
            <a:off x="3346526" y="2429078"/>
            <a:ext cx="290475" cy="214425"/>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sz="1050"/>
          </a:p>
        </p:txBody>
      </p:sp>
      <p:sp>
        <p:nvSpPr>
          <p:cNvPr id="187" name="Google Shape;187;p4"/>
          <p:cNvSpPr txBox="1">
            <a:spLocks noGrp="1"/>
          </p:cNvSpPr>
          <p:nvPr>
            <p:ph type="title"/>
          </p:nvPr>
        </p:nvSpPr>
        <p:spPr>
          <a:xfrm>
            <a:off x="400050" y="228017"/>
            <a:ext cx="7886700" cy="573975"/>
          </a:xfrm>
          <a:prstGeom prst="rect">
            <a:avLst/>
          </a:prstGeom>
          <a:noFill/>
          <a:ln>
            <a:noFill/>
          </a:ln>
        </p:spPr>
        <p:txBody>
          <a:bodyPr spcFirstLastPara="1" wrap="square" lIns="68569" tIns="34275" rIns="68569" bIns="34275" anchor="ctr" anchorCtr="0">
            <a:normAutofit fontScale="90000"/>
          </a:bodyPr>
          <a:lstStyle/>
          <a:p>
            <a:pPr algn="ctr">
              <a:lnSpc>
                <a:spcPct val="90000"/>
              </a:lnSpc>
              <a:buClr>
                <a:srgbClr val="0070C0"/>
              </a:buClr>
              <a:buSzPts val="3600"/>
            </a:pPr>
            <a:r>
              <a:rPr lang="en-US" sz="2550"/>
              <a:t>Example: January 24, 2023 Southeast Houston Tornado</a:t>
            </a:r>
            <a:endParaRPr sz="2550"/>
          </a:p>
        </p:txBody>
      </p:sp>
      <p:pic>
        <p:nvPicPr>
          <p:cNvPr id="188" name="Google Shape;188;p4"/>
          <p:cNvPicPr preferRelativeResize="0"/>
          <p:nvPr/>
        </p:nvPicPr>
        <p:blipFill rotWithShape="1">
          <a:blip r:embed="rId5">
            <a:alphaModFix/>
          </a:blip>
          <a:srcRect/>
          <a:stretch/>
        </p:blipFill>
        <p:spPr>
          <a:xfrm>
            <a:off x="4846931" y="1188600"/>
            <a:ext cx="2090475" cy="1847082"/>
          </a:xfrm>
          <a:prstGeom prst="rect">
            <a:avLst/>
          </a:prstGeom>
          <a:noFill/>
          <a:ln>
            <a:noFill/>
          </a:ln>
        </p:spPr>
      </p:pic>
      <p:sp>
        <p:nvSpPr>
          <p:cNvPr id="189" name="Google Shape;189;p4"/>
          <p:cNvSpPr txBox="1"/>
          <p:nvPr/>
        </p:nvSpPr>
        <p:spPr>
          <a:xfrm>
            <a:off x="4856151" y="794346"/>
            <a:ext cx="2072025" cy="438551"/>
          </a:xfrm>
          <a:prstGeom prst="rect">
            <a:avLst/>
          </a:prstGeom>
          <a:noFill/>
          <a:ln>
            <a:noFill/>
          </a:ln>
        </p:spPr>
        <p:txBody>
          <a:bodyPr spcFirstLastPara="1" wrap="square" lIns="91425" tIns="91425" rIns="91425" bIns="91425" anchor="t" anchorCtr="0">
            <a:spAutoFit/>
          </a:bodyPr>
          <a:lstStyle/>
          <a:p>
            <a:pPr algn="ctr">
              <a:buSzPts val="2000"/>
            </a:pPr>
            <a:r>
              <a:rPr lang="en-US" sz="1650" b="1">
                <a:latin typeface="Calibri"/>
                <a:ea typeface="Calibri"/>
                <a:cs typeface="Calibri"/>
                <a:sym typeface="Calibri"/>
              </a:rPr>
              <a:t>Warning</a:t>
            </a:r>
            <a:endParaRPr sz="2550">
              <a:latin typeface="Calibri"/>
              <a:ea typeface="Calibri"/>
              <a:cs typeface="Calibri"/>
              <a:sym typeface="Calibri"/>
            </a:endParaRPr>
          </a:p>
        </p:txBody>
      </p:sp>
      <p:pic>
        <p:nvPicPr>
          <p:cNvPr id="190" name="Google Shape;190;p4"/>
          <p:cNvPicPr preferRelativeResize="0"/>
          <p:nvPr/>
        </p:nvPicPr>
        <p:blipFill rotWithShape="1">
          <a:blip r:embed="rId6">
            <a:alphaModFix/>
          </a:blip>
          <a:srcRect l="43334" r="1190" b="14512"/>
          <a:stretch/>
        </p:blipFill>
        <p:spPr>
          <a:xfrm>
            <a:off x="7031156" y="1188601"/>
            <a:ext cx="1985177" cy="1847081"/>
          </a:xfrm>
          <a:prstGeom prst="rect">
            <a:avLst/>
          </a:prstGeom>
          <a:noFill/>
          <a:ln>
            <a:noFill/>
          </a:ln>
        </p:spPr>
      </p:pic>
      <p:grpSp>
        <p:nvGrpSpPr>
          <p:cNvPr id="191" name="Google Shape;191;p4"/>
          <p:cNvGrpSpPr/>
          <p:nvPr/>
        </p:nvGrpSpPr>
        <p:grpSpPr>
          <a:xfrm>
            <a:off x="119469" y="1188596"/>
            <a:ext cx="2466443" cy="1847089"/>
            <a:chOff x="158697" y="1584794"/>
            <a:chExt cx="3288591" cy="2462785"/>
          </a:xfrm>
        </p:grpSpPr>
        <p:pic>
          <p:nvPicPr>
            <p:cNvPr id="192" name="Google Shape;192;p4"/>
            <p:cNvPicPr preferRelativeResize="0"/>
            <p:nvPr/>
          </p:nvPicPr>
          <p:blipFill rotWithShape="1">
            <a:blip r:embed="rId7">
              <a:alphaModFix/>
            </a:blip>
            <a:srcRect/>
            <a:stretch/>
          </p:blipFill>
          <p:spPr>
            <a:xfrm>
              <a:off x="158697" y="1584794"/>
              <a:ext cx="3288591" cy="2462785"/>
            </a:xfrm>
            <a:prstGeom prst="rect">
              <a:avLst/>
            </a:prstGeom>
            <a:noFill/>
            <a:ln>
              <a:noFill/>
            </a:ln>
            <a:effectLst>
              <a:outerShdw blurRad="57150" dist="19050" dir="5400000" algn="bl" rotWithShape="0">
                <a:srgbClr val="000000">
                  <a:alpha val="49803"/>
                </a:srgbClr>
              </a:outerShdw>
            </a:effectLst>
          </p:spPr>
        </p:pic>
        <p:grpSp>
          <p:nvGrpSpPr>
            <p:cNvPr id="193" name="Google Shape;193;p4"/>
            <p:cNvGrpSpPr/>
            <p:nvPr/>
          </p:nvGrpSpPr>
          <p:grpSpPr>
            <a:xfrm>
              <a:off x="158697" y="1584794"/>
              <a:ext cx="1862946" cy="1703420"/>
              <a:chOff x="-855032" y="2138009"/>
              <a:chExt cx="2693425" cy="2462785"/>
            </a:xfrm>
          </p:grpSpPr>
          <p:sp>
            <p:nvSpPr>
              <p:cNvPr id="194" name="Google Shape;194;p4"/>
              <p:cNvSpPr/>
              <p:nvPr/>
            </p:nvSpPr>
            <p:spPr>
              <a:xfrm>
                <a:off x="-855032" y="2138009"/>
                <a:ext cx="2693425" cy="2462785"/>
              </a:xfrm>
              <a:prstGeom prst="rect">
                <a:avLst/>
              </a:prstGeom>
              <a:solidFill>
                <a:schemeClr val="lt1"/>
              </a:solidFill>
              <a:ln>
                <a:noFill/>
              </a:ln>
              <a:effectLst>
                <a:outerShdw blurRad="57150" dist="19050" dir="5400000" algn="bl" rotWithShape="0">
                  <a:srgbClr val="000000">
                    <a:alpha val="49803"/>
                  </a:srgbClr>
                </a:outerShdw>
              </a:effectLst>
            </p:spPr>
            <p:txBody>
              <a:bodyPr spcFirstLastPara="1" wrap="square" lIns="68569" tIns="34275" rIns="68569" bIns="34275" anchor="ctr" anchorCtr="0">
                <a:noAutofit/>
              </a:bodyPr>
              <a:lstStyle/>
              <a:p>
                <a:pPr algn="ctr">
                  <a:buSzPts val="1400"/>
                </a:pPr>
                <a:endParaRPr sz="1050">
                  <a:solidFill>
                    <a:schemeClr val="lt1"/>
                  </a:solidFill>
                </a:endParaRPr>
              </a:p>
            </p:txBody>
          </p:sp>
          <p:pic>
            <p:nvPicPr>
              <p:cNvPr id="195" name="Google Shape;195;p4"/>
              <p:cNvPicPr preferRelativeResize="0"/>
              <p:nvPr/>
            </p:nvPicPr>
            <p:blipFill rotWithShape="1">
              <a:blip r:embed="rId8">
                <a:alphaModFix/>
              </a:blip>
              <a:srcRect/>
              <a:stretch/>
            </p:blipFill>
            <p:spPr>
              <a:xfrm>
                <a:off x="-806880" y="2198868"/>
                <a:ext cx="2597121" cy="2341067"/>
              </a:xfrm>
              <a:prstGeom prst="rect">
                <a:avLst/>
              </a:prstGeom>
              <a:noFill/>
              <a:ln>
                <a:noFill/>
              </a:ln>
              <a:effectLst>
                <a:outerShdw blurRad="57150" dist="19050" dir="5400000" algn="bl" rotWithShape="0">
                  <a:srgbClr val="000000">
                    <a:alpha val="49803"/>
                  </a:srgbClr>
                </a:outerShdw>
              </a:effectLst>
            </p:spPr>
          </p:pic>
        </p:grpSp>
      </p:grpSp>
      <p:sp>
        <p:nvSpPr>
          <p:cNvPr id="196" name="Google Shape;196;p4"/>
          <p:cNvSpPr txBox="1"/>
          <p:nvPr/>
        </p:nvSpPr>
        <p:spPr>
          <a:xfrm>
            <a:off x="81201" y="684746"/>
            <a:ext cx="2542950" cy="507801"/>
          </a:xfrm>
          <a:prstGeom prst="rect">
            <a:avLst/>
          </a:prstGeom>
          <a:noFill/>
          <a:ln>
            <a:noFill/>
          </a:ln>
        </p:spPr>
        <p:txBody>
          <a:bodyPr spcFirstLastPara="1" wrap="square" lIns="68569" tIns="34275" rIns="68569" bIns="34275" anchor="t" anchorCtr="0">
            <a:spAutoFit/>
          </a:bodyPr>
          <a:lstStyle/>
          <a:p>
            <a:pPr algn="ctr">
              <a:buSzPts val="1900"/>
            </a:pPr>
            <a:r>
              <a:rPr lang="en-US" sz="1425" b="1">
                <a:latin typeface="Calibri"/>
                <a:ea typeface="Calibri"/>
                <a:cs typeface="Calibri"/>
                <a:sym typeface="Calibri"/>
              </a:rPr>
              <a:t>SPC Convective Outlook and Probabilistic Tornado Graphic</a:t>
            </a:r>
            <a:endParaRPr sz="1425">
              <a:latin typeface="Calibri"/>
              <a:ea typeface="Calibri"/>
              <a:cs typeface="Calibri"/>
              <a:sym typeface="Calibri"/>
            </a:endParaRPr>
          </a:p>
        </p:txBody>
      </p:sp>
      <p:sp>
        <p:nvSpPr>
          <p:cNvPr id="197" name="Google Shape;197;p4"/>
          <p:cNvSpPr txBox="1"/>
          <p:nvPr/>
        </p:nvSpPr>
        <p:spPr>
          <a:xfrm>
            <a:off x="7251975" y="794346"/>
            <a:ext cx="1543500" cy="438551"/>
          </a:xfrm>
          <a:prstGeom prst="rect">
            <a:avLst/>
          </a:prstGeom>
          <a:noFill/>
          <a:ln>
            <a:noFill/>
          </a:ln>
        </p:spPr>
        <p:txBody>
          <a:bodyPr spcFirstLastPara="1" wrap="square" lIns="91425" tIns="91425" rIns="91425" bIns="91425" anchor="t" anchorCtr="0">
            <a:spAutoFit/>
          </a:bodyPr>
          <a:lstStyle/>
          <a:p>
            <a:pPr algn="ctr">
              <a:buSzPts val="2000"/>
            </a:pPr>
            <a:r>
              <a:rPr lang="en-US" sz="1650" b="1">
                <a:latin typeface="Calibri"/>
                <a:ea typeface="Calibri"/>
                <a:cs typeface="Calibri"/>
                <a:sym typeface="Calibri"/>
              </a:rPr>
              <a:t>Tornado</a:t>
            </a:r>
            <a:endParaRPr sz="2550">
              <a:latin typeface="Calibri"/>
              <a:ea typeface="Calibri"/>
              <a:cs typeface="Calibri"/>
              <a:sym typeface="Calibri"/>
            </a:endParaRPr>
          </a:p>
        </p:txBody>
      </p:sp>
      <p:pic>
        <p:nvPicPr>
          <p:cNvPr id="198" name="Google Shape;198;p4"/>
          <p:cNvPicPr preferRelativeResize="0"/>
          <p:nvPr/>
        </p:nvPicPr>
        <p:blipFill rotWithShape="1">
          <a:blip r:embed="rId9">
            <a:alphaModFix/>
          </a:blip>
          <a:srcRect l="19484" t="17401" r="19191" b="16994"/>
          <a:stretch/>
        </p:blipFill>
        <p:spPr>
          <a:xfrm>
            <a:off x="8757666" y="1315267"/>
            <a:ext cx="230893" cy="233001"/>
          </a:xfrm>
          <a:prstGeom prst="rect">
            <a:avLst/>
          </a:prstGeom>
          <a:noFill/>
          <a:ln>
            <a:noFill/>
          </a:ln>
        </p:spPr>
      </p:pic>
      <p:sp>
        <p:nvSpPr>
          <p:cNvPr id="199" name="Google Shape;199;p4"/>
          <p:cNvSpPr/>
          <p:nvPr/>
        </p:nvSpPr>
        <p:spPr>
          <a:xfrm>
            <a:off x="5909405" y="2402266"/>
            <a:ext cx="1408082" cy="202091"/>
          </a:xfrm>
          <a:custGeom>
            <a:avLst/>
            <a:gdLst/>
            <a:ahLst/>
            <a:cxnLst/>
            <a:rect l="l" t="t" r="r" b="b"/>
            <a:pathLst>
              <a:path w="1763485" h="269454" extrusionOk="0">
                <a:moveTo>
                  <a:pt x="0" y="0"/>
                </a:moveTo>
                <a:cubicBezTo>
                  <a:pt x="59599" y="80554"/>
                  <a:pt x="119198" y="161109"/>
                  <a:pt x="261257" y="205740"/>
                </a:cubicBezTo>
                <a:cubicBezTo>
                  <a:pt x="403316" y="250371"/>
                  <a:pt x="601980" y="276497"/>
                  <a:pt x="852351" y="267788"/>
                </a:cubicBezTo>
                <a:cubicBezTo>
                  <a:pt x="1102722" y="259079"/>
                  <a:pt x="1433103" y="206283"/>
                  <a:pt x="1763485" y="153488"/>
                </a:cubicBezTo>
              </a:path>
            </a:pathLst>
          </a:custGeom>
          <a:noFill/>
          <a:ln w="57150" cap="flat" cmpd="sng">
            <a:solidFill>
              <a:srgbClr val="0070C0"/>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chemeClr val="lt1"/>
              </a:solidFill>
            </a:endParaRPr>
          </a:p>
        </p:txBody>
      </p:sp>
      <p:sp>
        <p:nvSpPr>
          <p:cNvPr id="200" name="Google Shape;200;p4"/>
          <p:cNvSpPr/>
          <p:nvPr/>
        </p:nvSpPr>
        <p:spPr>
          <a:xfrm>
            <a:off x="5900330" y="2400301"/>
            <a:ext cx="34289" cy="34289"/>
          </a:xfrm>
          <a:prstGeom prst="ellipse">
            <a:avLst/>
          </a:prstGeom>
          <a:solidFill>
            <a:schemeClr val="dk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chemeClr val="lt1"/>
              </a:solidFill>
            </a:endParaRPr>
          </a:p>
        </p:txBody>
      </p:sp>
      <p:sp>
        <p:nvSpPr>
          <p:cNvPr id="201" name="Google Shape;201;p4"/>
          <p:cNvSpPr txBox="1"/>
          <p:nvPr/>
        </p:nvSpPr>
        <p:spPr>
          <a:xfrm>
            <a:off x="7002870" y="2859386"/>
            <a:ext cx="808154" cy="196177"/>
          </a:xfrm>
          <a:prstGeom prst="rect">
            <a:avLst/>
          </a:prstGeom>
          <a:noFill/>
          <a:ln>
            <a:noFill/>
          </a:ln>
        </p:spPr>
        <p:txBody>
          <a:bodyPr spcFirstLastPara="1" wrap="square" lIns="68569" tIns="34275" rIns="68569" bIns="34275" anchor="t" anchorCtr="0">
            <a:spAutoFit/>
          </a:bodyPr>
          <a:lstStyle/>
          <a:p>
            <a:r>
              <a:rPr lang="en-US" sz="825">
                <a:solidFill>
                  <a:schemeClr val="lt1"/>
                </a:solidFill>
              </a:rPr>
              <a:t>Deer Park, TX</a:t>
            </a:r>
            <a:endParaRPr sz="1050"/>
          </a:p>
        </p:txBody>
      </p:sp>
      <p:sp>
        <p:nvSpPr>
          <p:cNvPr id="202" name="Google Shape;202;p4"/>
          <p:cNvSpPr/>
          <p:nvPr/>
        </p:nvSpPr>
        <p:spPr>
          <a:xfrm>
            <a:off x="1459286" y="2614438"/>
            <a:ext cx="64826" cy="62903"/>
          </a:xfrm>
          <a:prstGeom prst="star5">
            <a:avLst>
              <a:gd name="adj" fmla="val 19098"/>
              <a:gd name="hf" fmla="val 105146"/>
              <a:gd name="vf" fmla="val 110557"/>
            </a:avLst>
          </a:prstGeom>
          <a:solidFill>
            <a:schemeClr val="accent1"/>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03" name="Google Shape;203;p4"/>
          <p:cNvSpPr/>
          <p:nvPr/>
        </p:nvSpPr>
        <p:spPr>
          <a:xfrm>
            <a:off x="3524535" y="1315267"/>
            <a:ext cx="351430" cy="145044"/>
          </a:xfrm>
          <a:prstGeom prst="rect">
            <a:avLst/>
          </a:prstGeom>
          <a:no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pic>
        <p:nvPicPr>
          <p:cNvPr id="204" name="Google Shape;204;p4"/>
          <p:cNvPicPr preferRelativeResize="0"/>
          <p:nvPr/>
        </p:nvPicPr>
        <p:blipFill rotWithShape="1">
          <a:blip r:embed="rId10">
            <a:alphaModFix/>
          </a:blip>
          <a:srcRect/>
          <a:stretch/>
        </p:blipFill>
        <p:spPr>
          <a:xfrm>
            <a:off x="8538032" y="260129"/>
            <a:ext cx="594360" cy="594360"/>
          </a:xfrm>
          <a:prstGeom prst="rect">
            <a:avLst/>
          </a:prstGeom>
          <a:noFill/>
          <a:ln>
            <a:noFill/>
          </a:ln>
        </p:spPr>
      </p:pic>
      <p:sp>
        <p:nvSpPr>
          <p:cNvPr id="205" name="Google Shape;205;p4"/>
          <p:cNvSpPr txBox="1"/>
          <p:nvPr/>
        </p:nvSpPr>
        <p:spPr>
          <a:xfrm>
            <a:off x="2595683" y="3009260"/>
            <a:ext cx="1766349" cy="161552"/>
          </a:xfrm>
          <a:prstGeom prst="rect">
            <a:avLst/>
          </a:prstGeom>
          <a:noFill/>
          <a:ln>
            <a:noFill/>
          </a:ln>
        </p:spPr>
        <p:txBody>
          <a:bodyPr spcFirstLastPara="1" wrap="square" lIns="68569" tIns="34275" rIns="68569" bIns="34275" anchor="t" anchorCtr="0">
            <a:spAutoFit/>
          </a:bodyPr>
          <a:lstStyle/>
          <a:p>
            <a:r>
              <a:rPr lang="en-US" sz="600">
                <a:solidFill>
                  <a:schemeClr val="dk1"/>
                </a:solidFill>
              </a:rPr>
              <a:t>Storm Relative Velocity / Correlation Coefficient</a:t>
            </a:r>
            <a:endParaRPr sz="1050"/>
          </a:p>
        </p:txBody>
      </p:sp>
    </p:spTree>
    <p:extLst>
      <p:ext uri="{BB962C8B-B14F-4D97-AF65-F5344CB8AC3E}">
        <p14:creationId xmlns:p14="http://schemas.microsoft.com/office/powerpoint/2010/main" val="2636940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6"/>
          <p:cNvSpPr txBox="1"/>
          <p:nvPr/>
        </p:nvSpPr>
        <p:spPr>
          <a:xfrm>
            <a:off x="2412964" y="2276544"/>
            <a:ext cx="634050" cy="553968"/>
          </a:xfrm>
          <a:prstGeom prst="rect">
            <a:avLst/>
          </a:prstGeom>
          <a:noFill/>
          <a:ln w="38100" cap="flat" cmpd="sng">
            <a:solidFill>
              <a:srgbClr val="C55A11"/>
            </a:solidFill>
            <a:prstDash val="solid"/>
            <a:round/>
            <a:headEnd type="none" w="sm" len="sm"/>
            <a:tailEnd type="none" w="sm" len="sm"/>
          </a:ln>
        </p:spPr>
        <p:txBody>
          <a:bodyPr spcFirstLastPara="1" wrap="square" lIns="68569" tIns="34275" rIns="68569" bIns="34275" anchor="t" anchorCtr="0">
            <a:spAutoFit/>
          </a:bodyPr>
          <a:lstStyle/>
          <a:p>
            <a:pPr algn="ctr">
              <a:buSzPts val="1400"/>
            </a:pPr>
            <a:r>
              <a:rPr lang="en-US" sz="1050">
                <a:solidFill>
                  <a:srgbClr val="C55A11"/>
                </a:solidFill>
              </a:rPr>
              <a:t>20 Year Design</a:t>
            </a:r>
            <a:endParaRPr sz="1050"/>
          </a:p>
          <a:p>
            <a:pPr algn="ctr">
              <a:buSzPts val="1400"/>
            </a:pPr>
            <a:r>
              <a:rPr lang="en-US" sz="1050">
                <a:solidFill>
                  <a:srgbClr val="C55A11"/>
                </a:solidFill>
              </a:rPr>
              <a:t>Lifetime</a:t>
            </a:r>
            <a:endParaRPr sz="1050"/>
          </a:p>
        </p:txBody>
      </p:sp>
      <p:sp>
        <p:nvSpPr>
          <p:cNvPr id="222" name="Google Shape;222;p6"/>
          <p:cNvSpPr/>
          <p:nvPr/>
        </p:nvSpPr>
        <p:spPr>
          <a:xfrm rot="-1533161">
            <a:off x="2208428" y="2214851"/>
            <a:ext cx="4100527" cy="103961"/>
          </a:xfrm>
          <a:prstGeom prst="rect">
            <a:avLst/>
          </a:prstGeom>
          <a:solidFill>
            <a:srgbClr val="C55A11"/>
          </a:solidFill>
          <a:ln w="25400" cap="flat" cmpd="sng">
            <a:solidFill>
              <a:srgbClr val="C55A11"/>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chemeClr val="lt1"/>
              </a:solidFill>
            </a:endParaRPr>
          </a:p>
        </p:txBody>
      </p:sp>
      <p:cxnSp>
        <p:nvCxnSpPr>
          <p:cNvPr id="223" name="Google Shape;223;p6"/>
          <p:cNvCxnSpPr/>
          <p:nvPr/>
        </p:nvCxnSpPr>
        <p:spPr>
          <a:xfrm rot="10800000" flipH="1">
            <a:off x="457200" y="276800"/>
            <a:ext cx="7966800" cy="3795975"/>
          </a:xfrm>
          <a:prstGeom prst="straightConnector1">
            <a:avLst/>
          </a:prstGeom>
          <a:noFill/>
          <a:ln w="28575" cap="flat" cmpd="sng">
            <a:solidFill>
              <a:srgbClr val="000000"/>
            </a:solidFill>
            <a:prstDash val="solid"/>
            <a:round/>
            <a:headEnd type="none" w="sm" len="sm"/>
            <a:tailEnd type="stealth" w="med" len="med"/>
          </a:ln>
        </p:spPr>
      </p:cxnSp>
      <p:sp>
        <p:nvSpPr>
          <p:cNvPr id="224" name="Google Shape;224;p6"/>
          <p:cNvSpPr/>
          <p:nvPr/>
        </p:nvSpPr>
        <p:spPr>
          <a:xfrm>
            <a:off x="410100" y="4018875"/>
            <a:ext cx="94275" cy="112500"/>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sz="1050"/>
          </a:p>
        </p:txBody>
      </p:sp>
      <p:sp>
        <p:nvSpPr>
          <p:cNvPr id="225" name="Google Shape;225;p6"/>
          <p:cNvSpPr txBox="1"/>
          <p:nvPr/>
        </p:nvSpPr>
        <p:spPr>
          <a:xfrm>
            <a:off x="113564" y="3738875"/>
            <a:ext cx="576675" cy="346218"/>
          </a:xfrm>
          <a:prstGeom prst="rect">
            <a:avLst/>
          </a:prstGeom>
          <a:noFill/>
          <a:ln>
            <a:noFill/>
          </a:ln>
        </p:spPr>
        <p:txBody>
          <a:bodyPr spcFirstLastPara="1" wrap="square" lIns="91425" tIns="91425" rIns="91425" bIns="91425" anchor="t" anchorCtr="0">
            <a:spAutoFit/>
          </a:bodyPr>
          <a:lstStyle/>
          <a:p>
            <a:pPr algn="ctr">
              <a:buSzPts val="1400"/>
            </a:pPr>
            <a:r>
              <a:rPr lang="en-US" sz="1050" b="1">
                <a:solidFill>
                  <a:srgbClr val="0000FF"/>
                </a:solidFill>
              </a:rPr>
              <a:t>1985</a:t>
            </a:r>
            <a:endParaRPr sz="1800">
              <a:solidFill>
                <a:srgbClr val="0000FF"/>
              </a:solidFill>
            </a:endParaRPr>
          </a:p>
        </p:txBody>
      </p:sp>
      <p:cxnSp>
        <p:nvCxnSpPr>
          <p:cNvPr id="226" name="Google Shape;226;p6"/>
          <p:cNvCxnSpPr>
            <a:stCxn id="227" idx="0"/>
          </p:cNvCxnSpPr>
          <p:nvPr/>
        </p:nvCxnSpPr>
        <p:spPr>
          <a:xfrm rot="10800000">
            <a:off x="1087775" y="3780950"/>
            <a:ext cx="201150" cy="351000"/>
          </a:xfrm>
          <a:prstGeom prst="straightConnector1">
            <a:avLst/>
          </a:prstGeom>
          <a:noFill/>
          <a:ln w="9525" cap="flat" cmpd="sng">
            <a:solidFill>
              <a:srgbClr val="000000"/>
            </a:solidFill>
            <a:prstDash val="solid"/>
            <a:round/>
            <a:headEnd type="none" w="sm" len="sm"/>
            <a:tailEnd type="none" w="sm" len="sm"/>
          </a:ln>
        </p:spPr>
      </p:cxnSp>
      <p:cxnSp>
        <p:nvCxnSpPr>
          <p:cNvPr id="228" name="Google Shape;228;p6"/>
          <p:cNvCxnSpPr>
            <a:endCxn id="229" idx="2"/>
          </p:cNvCxnSpPr>
          <p:nvPr/>
        </p:nvCxnSpPr>
        <p:spPr>
          <a:xfrm flipH="1" flipV="1">
            <a:off x="1084622" y="3361343"/>
            <a:ext cx="173700" cy="324280"/>
          </a:xfrm>
          <a:prstGeom prst="straightConnector1">
            <a:avLst/>
          </a:prstGeom>
          <a:noFill/>
          <a:ln w="9525" cap="flat" cmpd="sng">
            <a:solidFill>
              <a:srgbClr val="000000"/>
            </a:solidFill>
            <a:prstDash val="solid"/>
            <a:round/>
            <a:headEnd type="none" w="sm" len="sm"/>
            <a:tailEnd type="none" w="sm" len="sm"/>
          </a:ln>
        </p:spPr>
      </p:cxnSp>
      <p:sp>
        <p:nvSpPr>
          <p:cNvPr id="229" name="Google Shape;229;p6"/>
          <p:cNvSpPr txBox="1"/>
          <p:nvPr/>
        </p:nvSpPr>
        <p:spPr>
          <a:xfrm>
            <a:off x="592322" y="3107427"/>
            <a:ext cx="984600" cy="253916"/>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ctr" anchorCtr="0">
            <a:spAutoFit/>
          </a:bodyPr>
          <a:lstStyle/>
          <a:p>
            <a:pPr algn="ctr">
              <a:buSzPts val="1100"/>
            </a:pPr>
            <a:r>
              <a:rPr lang="en-US" sz="825" b="1"/>
              <a:t>First Test Bed WSR-88D Installed</a:t>
            </a:r>
            <a:endParaRPr sz="825" b="1"/>
          </a:p>
        </p:txBody>
      </p:sp>
      <p:sp>
        <p:nvSpPr>
          <p:cNvPr id="227" name="Google Shape;227;p6"/>
          <p:cNvSpPr txBox="1"/>
          <p:nvPr/>
        </p:nvSpPr>
        <p:spPr>
          <a:xfrm>
            <a:off x="879425" y="4131950"/>
            <a:ext cx="819000" cy="256275"/>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algn="ctr">
              <a:buSzPts val="1100"/>
            </a:pPr>
            <a:r>
              <a:rPr lang="en-US" sz="825" b="1"/>
              <a:t>UNISYS Contract Award</a:t>
            </a:r>
            <a:endParaRPr sz="825" b="1"/>
          </a:p>
        </p:txBody>
      </p:sp>
      <p:sp>
        <p:nvSpPr>
          <p:cNvPr id="230" name="Google Shape;230;p6"/>
          <p:cNvSpPr/>
          <p:nvPr/>
        </p:nvSpPr>
        <p:spPr>
          <a:xfrm rot="3879229">
            <a:off x="2313084" y="2627569"/>
            <a:ext cx="193945" cy="1288369"/>
          </a:xfrm>
          <a:prstGeom prst="rightBrace">
            <a:avLst>
              <a:gd name="adj1" fmla="val 50000"/>
              <a:gd name="adj2" fmla="val 49799"/>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sz="1050"/>
          </a:p>
        </p:txBody>
      </p:sp>
      <p:sp>
        <p:nvSpPr>
          <p:cNvPr id="231" name="Google Shape;231;p6"/>
          <p:cNvSpPr txBox="1"/>
          <p:nvPr/>
        </p:nvSpPr>
        <p:spPr>
          <a:xfrm>
            <a:off x="2457129" y="3380589"/>
            <a:ext cx="819000" cy="256275"/>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algn="ctr">
              <a:buSzPts val="1100"/>
            </a:pPr>
            <a:r>
              <a:rPr lang="en-US" sz="825" b="1"/>
              <a:t> WSR-88D Deployment</a:t>
            </a:r>
            <a:endParaRPr sz="825" b="1"/>
          </a:p>
        </p:txBody>
      </p:sp>
      <p:sp>
        <p:nvSpPr>
          <p:cNvPr id="232" name="Google Shape;232;p6"/>
          <p:cNvSpPr/>
          <p:nvPr/>
        </p:nvSpPr>
        <p:spPr>
          <a:xfrm>
            <a:off x="2310269" y="3114169"/>
            <a:ext cx="93825" cy="93825"/>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sz="1050"/>
          </a:p>
        </p:txBody>
      </p:sp>
      <p:sp>
        <p:nvSpPr>
          <p:cNvPr id="233" name="Google Shape;233;p6"/>
          <p:cNvSpPr txBox="1"/>
          <p:nvPr/>
        </p:nvSpPr>
        <p:spPr>
          <a:xfrm>
            <a:off x="2088756" y="2875834"/>
            <a:ext cx="443025" cy="179100"/>
          </a:xfrm>
          <a:prstGeom prst="rect">
            <a:avLst/>
          </a:prstGeom>
          <a:noFill/>
          <a:ln>
            <a:noFill/>
          </a:ln>
        </p:spPr>
        <p:txBody>
          <a:bodyPr spcFirstLastPara="1" wrap="square" lIns="0" tIns="0" rIns="0" bIns="0" anchor="ctr" anchorCtr="0">
            <a:noAutofit/>
          </a:bodyPr>
          <a:lstStyle/>
          <a:p>
            <a:pPr algn="ctr">
              <a:buSzPts val="1400"/>
            </a:pPr>
            <a:r>
              <a:rPr lang="en-US" sz="1050" b="1">
                <a:solidFill>
                  <a:srgbClr val="0000FF"/>
                </a:solidFill>
              </a:rPr>
              <a:t>1995</a:t>
            </a:r>
            <a:endParaRPr sz="1050" b="1">
              <a:solidFill>
                <a:srgbClr val="0000FF"/>
              </a:solidFill>
            </a:endParaRPr>
          </a:p>
        </p:txBody>
      </p:sp>
      <p:cxnSp>
        <p:nvCxnSpPr>
          <p:cNvPr id="234" name="Google Shape;234;p6"/>
          <p:cNvCxnSpPr>
            <a:endCxn id="235" idx="2"/>
          </p:cNvCxnSpPr>
          <p:nvPr/>
        </p:nvCxnSpPr>
        <p:spPr>
          <a:xfrm flipH="1" flipV="1">
            <a:off x="3479725" y="2196559"/>
            <a:ext cx="205426" cy="338005"/>
          </a:xfrm>
          <a:prstGeom prst="straightConnector1">
            <a:avLst/>
          </a:prstGeom>
          <a:noFill/>
          <a:ln w="9525" cap="flat" cmpd="sng">
            <a:solidFill>
              <a:srgbClr val="000000"/>
            </a:solidFill>
            <a:prstDash val="solid"/>
            <a:round/>
            <a:headEnd type="none" w="sm" len="sm"/>
            <a:tailEnd type="none" w="sm" len="sm"/>
          </a:ln>
        </p:spPr>
      </p:cxnSp>
      <p:sp>
        <p:nvSpPr>
          <p:cNvPr id="235" name="Google Shape;235;p6"/>
          <p:cNvSpPr txBox="1"/>
          <p:nvPr/>
        </p:nvSpPr>
        <p:spPr>
          <a:xfrm>
            <a:off x="3018025" y="1942643"/>
            <a:ext cx="923400" cy="253916"/>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ctr" anchorCtr="0">
            <a:spAutoFit/>
          </a:bodyPr>
          <a:lstStyle/>
          <a:p>
            <a:pPr algn="ctr">
              <a:buSzPts val="1100"/>
            </a:pPr>
            <a:r>
              <a:rPr lang="en-US" sz="825" b="1"/>
              <a:t>Open Systems RPG</a:t>
            </a:r>
            <a:endParaRPr sz="825" b="1"/>
          </a:p>
        </p:txBody>
      </p:sp>
      <p:cxnSp>
        <p:nvCxnSpPr>
          <p:cNvPr id="236" name="Google Shape;236;p6"/>
          <p:cNvCxnSpPr>
            <a:stCxn id="235" idx="0"/>
            <a:endCxn id="237" idx="2"/>
          </p:cNvCxnSpPr>
          <p:nvPr/>
        </p:nvCxnSpPr>
        <p:spPr>
          <a:xfrm flipV="1">
            <a:off x="3479725" y="1618815"/>
            <a:ext cx="1141036" cy="323828"/>
          </a:xfrm>
          <a:prstGeom prst="straightConnector1">
            <a:avLst/>
          </a:prstGeom>
          <a:noFill/>
          <a:ln w="9525" cap="flat" cmpd="sng">
            <a:solidFill>
              <a:srgbClr val="000000"/>
            </a:solidFill>
            <a:prstDash val="solid"/>
            <a:round/>
            <a:headEnd type="none" w="sm" len="sm"/>
            <a:tailEnd type="none" w="sm" len="sm"/>
          </a:ln>
        </p:spPr>
      </p:cxnSp>
      <p:pic>
        <p:nvPicPr>
          <p:cNvPr id="237" name="Google Shape;237;p6"/>
          <p:cNvPicPr preferRelativeResize="0"/>
          <p:nvPr/>
        </p:nvPicPr>
        <p:blipFill rotWithShape="1">
          <a:blip r:embed="rId3">
            <a:alphaModFix/>
          </a:blip>
          <a:srcRect/>
          <a:stretch/>
        </p:blipFill>
        <p:spPr>
          <a:xfrm>
            <a:off x="4258672" y="981515"/>
            <a:ext cx="724178" cy="637300"/>
          </a:xfrm>
          <a:prstGeom prst="rect">
            <a:avLst/>
          </a:prstGeom>
          <a:noFill/>
          <a:ln>
            <a:noFill/>
          </a:ln>
        </p:spPr>
      </p:pic>
      <p:cxnSp>
        <p:nvCxnSpPr>
          <p:cNvPr id="238" name="Google Shape;238;p6"/>
          <p:cNvCxnSpPr>
            <a:stCxn id="235" idx="0"/>
            <a:endCxn id="239" idx="2"/>
          </p:cNvCxnSpPr>
          <p:nvPr/>
        </p:nvCxnSpPr>
        <p:spPr>
          <a:xfrm flipV="1">
            <a:off x="3479725" y="1662940"/>
            <a:ext cx="22956" cy="279703"/>
          </a:xfrm>
          <a:prstGeom prst="straightConnector1">
            <a:avLst/>
          </a:prstGeom>
          <a:noFill/>
          <a:ln w="9525" cap="flat" cmpd="sng">
            <a:solidFill>
              <a:srgbClr val="000000"/>
            </a:solidFill>
            <a:prstDash val="solid"/>
            <a:round/>
            <a:headEnd type="none" w="sm" len="sm"/>
            <a:tailEnd type="none" w="sm" len="sm"/>
          </a:ln>
        </p:spPr>
      </p:cxnSp>
      <p:pic>
        <p:nvPicPr>
          <p:cNvPr id="239" name="Google Shape;239;p6" descr="AWIPS_Morehead City"/>
          <p:cNvPicPr preferRelativeResize="0"/>
          <p:nvPr/>
        </p:nvPicPr>
        <p:blipFill rotWithShape="1">
          <a:blip r:embed="rId4">
            <a:alphaModFix/>
          </a:blip>
          <a:srcRect/>
          <a:stretch/>
        </p:blipFill>
        <p:spPr>
          <a:xfrm>
            <a:off x="3076861" y="1025616"/>
            <a:ext cx="851639" cy="637324"/>
          </a:xfrm>
          <a:prstGeom prst="rect">
            <a:avLst/>
          </a:prstGeom>
          <a:noFill/>
          <a:ln>
            <a:noFill/>
          </a:ln>
        </p:spPr>
      </p:pic>
      <p:cxnSp>
        <p:nvCxnSpPr>
          <p:cNvPr id="240" name="Google Shape;240;p6"/>
          <p:cNvCxnSpPr>
            <a:stCxn id="235" idx="0"/>
            <a:endCxn id="241" idx="3"/>
          </p:cNvCxnSpPr>
          <p:nvPr/>
        </p:nvCxnSpPr>
        <p:spPr>
          <a:xfrm flipH="1" flipV="1">
            <a:off x="2914075" y="1636346"/>
            <a:ext cx="565650" cy="306297"/>
          </a:xfrm>
          <a:prstGeom prst="straightConnector1">
            <a:avLst/>
          </a:prstGeom>
          <a:noFill/>
          <a:ln w="9525" cap="flat" cmpd="sng">
            <a:solidFill>
              <a:srgbClr val="000000"/>
            </a:solidFill>
            <a:prstDash val="solid"/>
            <a:round/>
            <a:headEnd type="none" w="sm" len="sm"/>
            <a:tailEnd type="none" w="sm" len="sm"/>
          </a:ln>
        </p:spPr>
      </p:cxnSp>
      <p:sp>
        <p:nvSpPr>
          <p:cNvPr id="242" name="Google Shape;242;p6"/>
          <p:cNvSpPr txBox="1"/>
          <p:nvPr/>
        </p:nvSpPr>
        <p:spPr>
          <a:xfrm>
            <a:off x="1019600" y="941200"/>
            <a:ext cx="1551600" cy="530884"/>
          </a:xfrm>
          <a:prstGeom prst="rect">
            <a:avLst/>
          </a:prstGeom>
          <a:noFill/>
          <a:ln>
            <a:noFill/>
          </a:ln>
        </p:spPr>
        <p:txBody>
          <a:bodyPr spcFirstLastPara="1" wrap="square" lIns="91425" tIns="91425" rIns="91425" bIns="91425" anchor="t" anchorCtr="0">
            <a:spAutoFit/>
          </a:bodyPr>
          <a:lstStyle/>
          <a:p>
            <a:pPr algn="ctr">
              <a:buSzPts val="1100"/>
            </a:pPr>
            <a:r>
              <a:rPr lang="en-US" sz="825" b="1"/>
              <a:t>High Resolution Products</a:t>
            </a:r>
            <a:endParaRPr sz="825" b="1"/>
          </a:p>
          <a:p>
            <a:pPr>
              <a:buSzPts val="1900"/>
            </a:pPr>
            <a:endParaRPr sz="1425"/>
          </a:p>
        </p:txBody>
      </p:sp>
      <p:sp>
        <p:nvSpPr>
          <p:cNvPr id="243" name="Google Shape;243;p6"/>
          <p:cNvSpPr txBox="1"/>
          <p:nvPr/>
        </p:nvSpPr>
        <p:spPr>
          <a:xfrm>
            <a:off x="2943925" y="657151"/>
            <a:ext cx="1117575" cy="438551"/>
          </a:xfrm>
          <a:prstGeom prst="rect">
            <a:avLst/>
          </a:prstGeom>
          <a:noFill/>
          <a:ln>
            <a:noFill/>
          </a:ln>
        </p:spPr>
        <p:txBody>
          <a:bodyPr spcFirstLastPara="1" wrap="square" lIns="91425" tIns="91425" rIns="91425" bIns="91425" anchor="t" anchorCtr="0">
            <a:spAutoFit/>
          </a:bodyPr>
          <a:lstStyle/>
          <a:p>
            <a:pPr algn="ctr">
              <a:buSzPts val="1100"/>
            </a:pPr>
            <a:r>
              <a:rPr lang="en-US" sz="825" b="1"/>
              <a:t>Digital Communications</a:t>
            </a:r>
            <a:endParaRPr sz="1425"/>
          </a:p>
        </p:txBody>
      </p:sp>
      <p:grpSp>
        <p:nvGrpSpPr>
          <p:cNvPr id="244" name="Google Shape;244;p6"/>
          <p:cNvGrpSpPr/>
          <p:nvPr/>
        </p:nvGrpSpPr>
        <p:grpSpPr>
          <a:xfrm>
            <a:off x="676758" y="1213844"/>
            <a:ext cx="2237317" cy="845003"/>
            <a:chOff x="8112" y="6240"/>
            <a:chExt cx="7446" cy="4116"/>
          </a:xfrm>
        </p:grpSpPr>
        <p:pic>
          <p:nvPicPr>
            <p:cNvPr id="245" name="Google Shape;245;p6" descr="KDDC_94_0620"/>
            <p:cNvPicPr preferRelativeResize="0"/>
            <p:nvPr/>
          </p:nvPicPr>
          <p:blipFill rotWithShape="1">
            <a:blip r:embed="rId5">
              <a:alphaModFix/>
            </a:blip>
            <a:srcRect/>
            <a:stretch/>
          </p:blipFill>
          <p:spPr>
            <a:xfrm>
              <a:off x="8112" y="6240"/>
              <a:ext cx="3702" cy="4116"/>
            </a:xfrm>
            <a:prstGeom prst="rect">
              <a:avLst/>
            </a:prstGeom>
            <a:noFill/>
            <a:ln>
              <a:noFill/>
            </a:ln>
          </p:spPr>
        </p:pic>
        <p:pic>
          <p:nvPicPr>
            <p:cNvPr id="241" name="Google Shape;241;p6" descr="KDDC_99_0620"/>
            <p:cNvPicPr preferRelativeResize="0"/>
            <p:nvPr/>
          </p:nvPicPr>
          <p:blipFill rotWithShape="1">
            <a:blip r:embed="rId6">
              <a:alphaModFix/>
            </a:blip>
            <a:srcRect/>
            <a:stretch/>
          </p:blipFill>
          <p:spPr>
            <a:xfrm>
              <a:off x="11856" y="6240"/>
              <a:ext cx="3702" cy="4116"/>
            </a:xfrm>
            <a:prstGeom prst="rect">
              <a:avLst/>
            </a:prstGeom>
            <a:noFill/>
            <a:ln>
              <a:noFill/>
            </a:ln>
          </p:spPr>
        </p:pic>
      </p:grpSp>
      <p:sp>
        <p:nvSpPr>
          <p:cNvPr id="246" name="Google Shape;246;p6"/>
          <p:cNvSpPr txBox="1"/>
          <p:nvPr/>
        </p:nvSpPr>
        <p:spPr>
          <a:xfrm>
            <a:off x="3928500" y="351449"/>
            <a:ext cx="1245600" cy="692467"/>
          </a:xfrm>
          <a:prstGeom prst="rect">
            <a:avLst/>
          </a:prstGeom>
          <a:noFill/>
          <a:ln>
            <a:noFill/>
          </a:ln>
        </p:spPr>
        <p:txBody>
          <a:bodyPr spcFirstLastPara="1" wrap="square" lIns="91425" tIns="91425" rIns="91425" bIns="91425" anchor="t" anchorCtr="0">
            <a:spAutoFit/>
          </a:bodyPr>
          <a:lstStyle/>
          <a:p>
            <a:pPr algn="ctr">
              <a:buSzPts val="1100"/>
            </a:pPr>
            <a:r>
              <a:rPr lang="en-US" sz="825" b="1"/>
              <a:t>Upgraded Algorithms and Products (e.g,, Snow Accumulation)</a:t>
            </a:r>
            <a:endParaRPr sz="1425"/>
          </a:p>
        </p:txBody>
      </p:sp>
      <p:sp>
        <p:nvSpPr>
          <p:cNvPr id="247" name="Google Shape;247;p6"/>
          <p:cNvSpPr/>
          <p:nvPr/>
        </p:nvSpPr>
        <p:spPr>
          <a:xfrm>
            <a:off x="4209987" y="2209463"/>
            <a:ext cx="93825" cy="93825"/>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sz="1050"/>
          </a:p>
        </p:txBody>
      </p:sp>
      <p:sp>
        <p:nvSpPr>
          <p:cNvPr id="248" name="Google Shape;248;p6"/>
          <p:cNvSpPr txBox="1"/>
          <p:nvPr/>
        </p:nvSpPr>
        <p:spPr>
          <a:xfrm>
            <a:off x="3930066" y="1876103"/>
            <a:ext cx="596250" cy="346218"/>
          </a:xfrm>
          <a:prstGeom prst="rect">
            <a:avLst/>
          </a:prstGeom>
          <a:noFill/>
          <a:ln>
            <a:noFill/>
          </a:ln>
        </p:spPr>
        <p:txBody>
          <a:bodyPr spcFirstLastPara="1" wrap="square" lIns="91425" tIns="91425" rIns="91425" bIns="91425" anchor="t" anchorCtr="0">
            <a:spAutoFit/>
          </a:bodyPr>
          <a:lstStyle/>
          <a:p>
            <a:pPr algn="ctr">
              <a:buSzPts val="1400"/>
            </a:pPr>
            <a:r>
              <a:rPr lang="en-US" sz="1050" b="1">
                <a:solidFill>
                  <a:srgbClr val="0000FF"/>
                </a:solidFill>
              </a:rPr>
              <a:t>2005</a:t>
            </a:r>
            <a:endParaRPr sz="1800">
              <a:solidFill>
                <a:srgbClr val="0000FF"/>
              </a:solidFill>
            </a:endParaRPr>
          </a:p>
        </p:txBody>
      </p:sp>
      <p:cxnSp>
        <p:nvCxnSpPr>
          <p:cNvPr id="249" name="Google Shape;249;p6"/>
          <p:cNvCxnSpPr>
            <a:stCxn id="250" idx="0"/>
          </p:cNvCxnSpPr>
          <p:nvPr/>
        </p:nvCxnSpPr>
        <p:spPr>
          <a:xfrm flipH="1" flipV="1">
            <a:off x="4793751" y="2015564"/>
            <a:ext cx="196424" cy="330354"/>
          </a:xfrm>
          <a:prstGeom prst="straightConnector1">
            <a:avLst/>
          </a:prstGeom>
          <a:noFill/>
          <a:ln w="9525" cap="flat" cmpd="sng">
            <a:solidFill>
              <a:srgbClr val="000000"/>
            </a:solidFill>
            <a:prstDash val="solid"/>
            <a:round/>
            <a:headEnd type="none" w="sm" len="sm"/>
            <a:tailEnd type="none" w="sm" len="sm"/>
          </a:ln>
        </p:spPr>
      </p:cxnSp>
      <p:sp>
        <p:nvSpPr>
          <p:cNvPr id="250" name="Google Shape;250;p6"/>
          <p:cNvSpPr txBox="1"/>
          <p:nvPr/>
        </p:nvSpPr>
        <p:spPr>
          <a:xfrm>
            <a:off x="4528475" y="2345918"/>
            <a:ext cx="923400" cy="253916"/>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ctr" anchorCtr="0">
            <a:spAutoFit/>
          </a:bodyPr>
          <a:lstStyle/>
          <a:p>
            <a:pPr algn="ctr">
              <a:buSzPts val="1100"/>
            </a:pPr>
            <a:r>
              <a:rPr lang="en-US" sz="825" b="1"/>
              <a:t>Open Systems RDA</a:t>
            </a:r>
            <a:endParaRPr sz="825" b="1"/>
          </a:p>
        </p:txBody>
      </p:sp>
      <p:cxnSp>
        <p:nvCxnSpPr>
          <p:cNvPr id="251" name="Google Shape;251;p6"/>
          <p:cNvCxnSpPr>
            <a:stCxn id="250" idx="2"/>
            <a:endCxn id="252" idx="0"/>
          </p:cNvCxnSpPr>
          <p:nvPr/>
        </p:nvCxnSpPr>
        <p:spPr>
          <a:xfrm>
            <a:off x="4990175" y="2599834"/>
            <a:ext cx="16534" cy="227082"/>
          </a:xfrm>
          <a:prstGeom prst="straightConnector1">
            <a:avLst/>
          </a:prstGeom>
          <a:noFill/>
          <a:ln w="9525" cap="flat" cmpd="sng">
            <a:solidFill>
              <a:srgbClr val="000000"/>
            </a:solidFill>
            <a:prstDash val="solid"/>
            <a:round/>
            <a:headEnd type="none" w="sm" len="sm"/>
            <a:tailEnd type="none" w="sm" len="sm"/>
          </a:ln>
        </p:spPr>
      </p:cxnSp>
      <p:cxnSp>
        <p:nvCxnSpPr>
          <p:cNvPr id="253" name="Google Shape;253;p6"/>
          <p:cNvCxnSpPr>
            <a:stCxn id="250" idx="2"/>
            <a:endCxn id="254" idx="0"/>
          </p:cNvCxnSpPr>
          <p:nvPr/>
        </p:nvCxnSpPr>
        <p:spPr>
          <a:xfrm>
            <a:off x="4990175" y="2599834"/>
            <a:ext cx="1053593" cy="427941"/>
          </a:xfrm>
          <a:prstGeom prst="straightConnector1">
            <a:avLst/>
          </a:prstGeom>
          <a:noFill/>
          <a:ln w="9525" cap="flat" cmpd="sng">
            <a:solidFill>
              <a:srgbClr val="000000"/>
            </a:solidFill>
            <a:prstDash val="solid"/>
            <a:round/>
            <a:headEnd type="none" w="sm" len="sm"/>
            <a:tailEnd type="none" w="sm" len="sm"/>
          </a:ln>
        </p:spPr>
      </p:cxnSp>
      <p:grpSp>
        <p:nvGrpSpPr>
          <p:cNvPr id="255" name="Google Shape;255;p6"/>
          <p:cNvGrpSpPr/>
          <p:nvPr/>
        </p:nvGrpSpPr>
        <p:grpSpPr>
          <a:xfrm>
            <a:off x="3976070" y="2826916"/>
            <a:ext cx="1375376" cy="609974"/>
            <a:chOff x="7968" y="2544"/>
            <a:chExt cx="5390" cy="2390"/>
          </a:xfrm>
        </p:grpSpPr>
        <p:pic>
          <p:nvPicPr>
            <p:cNvPr id="252" name="Google Shape;252;p6" descr="KCYS_Vel_2111"/>
            <p:cNvPicPr preferRelativeResize="0"/>
            <p:nvPr/>
          </p:nvPicPr>
          <p:blipFill rotWithShape="1">
            <a:blip r:embed="rId7">
              <a:alphaModFix/>
            </a:blip>
            <a:srcRect/>
            <a:stretch/>
          </p:blipFill>
          <p:spPr>
            <a:xfrm>
              <a:off x="10656" y="2544"/>
              <a:ext cx="2702" cy="2383"/>
            </a:xfrm>
            <a:prstGeom prst="rect">
              <a:avLst/>
            </a:prstGeom>
            <a:noFill/>
            <a:ln>
              <a:noFill/>
            </a:ln>
          </p:spPr>
        </p:pic>
        <p:pic>
          <p:nvPicPr>
            <p:cNvPr id="256" name="Google Shape;256;p6" descr="KCYS_Ref_2111"/>
            <p:cNvPicPr preferRelativeResize="0"/>
            <p:nvPr/>
          </p:nvPicPr>
          <p:blipFill rotWithShape="1">
            <a:blip r:embed="rId8">
              <a:alphaModFix/>
            </a:blip>
            <a:srcRect/>
            <a:stretch/>
          </p:blipFill>
          <p:spPr>
            <a:xfrm>
              <a:off x="7968" y="2544"/>
              <a:ext cx="2695" cy="2390"/>
            </a:xfrm>
            <a:prstGeom prst="rect">
              <a:avLst/>
            </a:prstGeom>
            <a:noFill/>
            <a:ln>
              <a:noFill/>
            </a:ln>
          </p:spPr>
        </p:pic>
      </p:grpSp>
      <p:grpSp>
        <p:nvGrpSpPr>
          <p:cNvPr id="257" name="Google Shape;257;p6"/>
          <p:cNvGrpSpPr/>
          <p:nvPr/>
        </p:nvGrpSpPr>
        <p:grpSpPr>
          <a:xfrm>
            <a:off x="4135533" y="3436810"/>
            <a:ext cx="1373488" cy="609974"/>
            <a:chOff x="8064" y="5232"/>
            <a:chExt cx="5383" cy="2390"/>
          </a:xfrm>
        </p:grpSpPr>
        <p:pic>
          <p:nvPicPr>
            <p:cNvPr id="258" name="Google Shape;258;p6" descr="KCYS_HiRes_Ref_2111"/>
            <p:cNvPicPr preferRelativeResize="0"/>
            <p:nvPr/>
          </p:nvPicPr>
          <p:blipFill rotWithShape="1">
            <a:blip r:embed="rId9">
              <a:alphaModFix/>
            </a:blip>
            <a:srcRect/>
            <a:stretch/>
          </p:blipFill>
          <p:spPr>
            <a:xfrm>
              <a:off x="8064" y="5232"/>
              <a:ext cx="2695" cy="2390"/>
            </a:xfrm>
            <a:prstGeom prst="rect">
              <a:avLst/>
            </a:prstGeom>
            <a:noFill/>
            <a:ln>
              <a:noFill/>
            </a:ln>
          </p:spPr>
        </p:pic>
        <p:pic>
          <p:nvPicPr>
            <p:cNvPr id="259" name="Google Shape;259;p6" descr="KCYS_HiRes_Vel_2111"/>
            <p:cNvPicPr preferRelativeResize="0"/>
            <p:nvPr/>
          </p:nvPicPr>
          <p:blipFill rotWithShape="1">
            <a:blip r:embed="rId10">
              <a:alphaModFix/>
            </a:blip>
            <a:srcRect/>
            <a:stretch/>
          </p:blipFill>
          <p:spPr>
            <a:xfrm>
              <a:off x="10752" y="5232"/>
              <a:ext cx="2695" cy="2390"/>
            </a:xfrm>
            <a:prstGeom prst="rect">
              <a:avLst/>
            </a:prstGeom>
            <a:noFill/>
            <a:ln>
              <a:noFill/>
            </a:ln>
          </p:spPr>
        </p:pic>
      </p:grpSp>
      <p:grpSp>
        <p:nvGrpSpPr>
          <p:cNvPr id="260" name="Google Shape;260;p6"/>
          <p:cNvGrpSpPr/>
          <p:nvPr/>
        </p:nvGrpSpPr>
        <p:grpSpPr>
          <a:xfrm>
            <a:off x="4301926" y="4018877"/>
            <a:ext cx="1376549" cy="609974"/>
            <a:chOff x="8148" y="7680"/>
            <a:chExt cx="5395" cy="2390"/>
          </a:xfrm>
        </p:grpSpPr>
        <p:pic>
          <p:nvPicPr>
            <p:cNvPr id="261" name="Google Shape;261;p6" descr="KCYS_SupRes_Ref_2111"/>
            <p:cNvPicPr preferRelativeResize="0"/>
            <p:nvPr/>
          </p:nvPicPr>
          <p:blipFill rotWithShape="1">
            <a:blip r:embed="rId11">
              <a:alphaModFix/>
            </a:blip>
            <a:srcRect/>
            <a:stretch/>
          </p:blipFill>
          <p:spPr>
            <a:xfrm>
              <a:off x="8148" y="7680"/>
              <a:ext cx="2695" cy="2390"/>
            </a:xfrm>
            <a:prstGeom prst="rect">
              <a:avLst/>
            </a:prstGeom>
            <a:noFill/>
            <a:ln>
              <a:noFill/>
            </a:ln>
          </p:spPr>
        </p:pic>
        <p:pic>
          <p:nvPicPr>
            <p:cNvPr id="262" name="Google Shape;262;p6" descr="KCYS_SupRes_Vel_2111"/>
            <p:cNvPicPr preferRelativeResize="0"/>
            <p:nvPr/>
          </p:nvPicPr>
          <p:blipFill rotWithShape="1">
            <a:blip r:embed="rId12">
              <a:alphaModFix/>
            </a:blip>
            <a:srcRect/>
            <a:stretch/>
          </p:blipFill>
          <p:spPr>
            <a:xfrm>
              <a:off x="10848" y="7680"/>
              <a:ext cx="2695" cy="2390"/>
            </a:xfrm>
            <a:prstGeom prst="rect">
              <a:avLst/>
            </a:prstGeom>
            <a:noFill/>
            <a:ln>
              <a:noFill/>
            </a:ln>
          </p:spPr>
        </p:pic>
      </p:grpSp>
      <p:sp>
        <p:nvSpPr>
          <p:cNvPr id="263" name="Google Shape;263;p6"/>
          <p:cNvSpPr txBox="1"/>
          <p:nvPr/>
        </p:nvSpPr>
        <p:spPr>
          <a:xfrm rot="-5400000">
            <a:off x="3516662" y="2862479"/>
            <a:ext cx="842400" cy="657842"/>
          </a:xfrm>
          <a:prstGeom prst="rect">
            <a:avLst/>
          </a:prstGeom>
          <a:noFill/>
          <a:ln>
            <a:noFill/>
          </a:ln>
        </p:spPr>
        <p:txBody>
          <a:bodyPr spcFirstLastPara="1" wrap="square" lIns="91425" tIns="91425" rIns="91425" bIns="91425" anchor="t" anchorCtr="0">
            <a:spAutoFit/>
          </a:bodyPr>
          <a:lstStyle/>
          <a:p>
            <a:pPr algn="ctr">
              <a:buSzPts val="1100"/>
            </a:pPr>
            <a:r>
              <a:rPr lang="en-US" sz="825" b="1"/>
              <a:t>Legacy Resolution</a:t>
            </a:r>
            <a:endParaRPr sz="300" b="1"/>
          </a:p>
          <a:p>
            <a:pPr>
              <a:buSzPts val="1900"/>
            </a:pPr>
            <a:endParaRPr sz="1425"/>
          </a:p>
        </p:txBody>
      </p:sp>
      <p:sp>
        <p:nvSpPr>
          <p:cNvPr id="264" name="Google Shape;264;p6"/>
          <p:cNvSpPr txBox="1"/>
          <p:nvPr/>
        </p:nvSpPr>
        <p:spPr>
          <a:xfrm rot="-5400000">
            <a:off x="3691412" y="3430767"/>
            <a:ext cx="744525" cy="657842"/>
          </a:xfrm>
          <a:prstGeom prst="rect">
            <a:avLst/>
          </a:prstGeom>
          <a:noFill/>
          <a:ln>
            <a:noFill/>
          </a:ln>
        </p:spPr>
        <p:txBody>
          <a:bodyPr spcFirstLastPara="1" wrap="square" lIns="91425" tIns="91425" rIns="91425" bIns="91425" anchor="t" anchorCtr="0">
            <a:spAutoFit/>
          </a:bodyPr>
          <a:lstStyle/>
          <a:p>
            <a:pPr algn="ctr">
              <a:buSzPts val="1100"/>
            </a:pPr>
            <a:r>
              <a:rPr lang="en-US" sz="825" b="1"/>
              <a:t>High Resolution</a:t>
            </a:r>
            <a:endParaRPr sz="300"/>
          </a:p>
          <a:p>
            <a:pPr>
              <a:buSzPts val="1900"/>
            </a:pPr>
            <a:endParaRPr sz="1425"/>
          </a:p>
        </p:txBody>
      </p:sp>
      <p:sp>
        <p:nvSpPr>
          <p:cNvPr id="265" name="Google Shape;265;p6"/>
          <p:cNvSpPr txBox="1"/>
          <p:nvPr/>
        </p:nvSpPr>
        <p:spPr>
          <a:xfrm rot="-5400000">
            <a:off x="3898112" y="4015591"/>
            <a:ext cx="744525" cy="657842"/>
          </a:xfrm>
          <a:prstGeom prst="rect">
            <a:avLst/>
          </a:prstGeom>
          <a:noFill/>
          <a:ln>
            <a:noFill/>
          </a:ln>
        </p:spPr>
        <p:txBody>
          <a:bodyPr spcFirstLastPara="1" wrap="square" lIns="91425" tIns="91425" rIns="91425" bIns="91425" anchor="t" anchorCtr="0">
            <a:spAutoFit/>
          </a:bodyPr>
          <a:lstStyle/>
          <a:p>
            <a:pPr algn="ctr">
              <a:buSzPts val="1100"/>
            </a:pPr>
            <a:r>
              <a:rPr lang="en-US" sz="825" b="1"/>
              <a:t>Super Resolution</a:t>
            </a:r>
            <a:endParaRPr sz="825" b="1"/>
          </a:p>
          <a:p>
            <a:pPr>
              <a:buSzPts val="1900"/>
            </a:pPr>
            <a:endParaRPr sz="1425"/>
          </a:p>
        </p:txBody>
      </p:sp>
      <p:grpSp>
        <p:nvGrpSpPr>
          <p:cNvPr id="266" name="Google Shape;266;p6"/>
          <p:cNvGrpSpPr/>
          <p:nvPr/>
        </p:nvGrpSpPr>
        <p:grpSpPr>
          <a:xfrm>
            <a:off x="5678425" y="3027775"/>
            <a:ext cx="1326843" cy="733359"/>
            <a:chOff x="0" y="2016"/>
            <a:chExt cx="25920" cy="17473"/>
          </a:xfrm>
        </p:grpSpPr>
        <p:pic>
          <p:nvPicPr>
            <p:cNvPr id="254" name="Google Shape;254;p6" descr="ScreenHunter_002"/>
            <p:cNvPicPr preferRelativeResize="0"/>
            <p:nvPr/>
          </p:nvPicPr>
          <p:blipFill rotWithShape="1">
            <a:blip r:embed="rId13">
              <a:alphaModFix/>
            </a:blip>
            <a:srcRect b="3707"/>
            <a:stretch/>
          </p:blipFill>
          <p:spPr>
            <a:xfrm>
              <a:off x="0" y="2016"/>
              <a:ext cx="14274" cy="17473"/>
            </a:xfrm>
            <a:prstGeom prst="rect">
              <a:avLst/>
            </a:prstGeom>
            <a:noFill/>
            <a:ln>
              <a:noFill/>
            </a:ln>
          </p:spPr>
        </p:pic>
        <p:pic>
          <p:nvPicPr>
            <p:cNvPr id="267" name="Google Shape;267;p6" descr="ScreenHunter_001"/>
            <p:cNvPicPr preferRelativeResize="0"/>
            <p:nvPr/>
          </p:nvPicPr>
          <p:blipFill rotWithShape="1">
            <a:blip r:embed="rId14">
              <a:alphaModFix/>
            </a:blip>
            <a:srcRect b="3707"/>
            <a:stretch/>
          </p:blipFill>
          <p:spPr>
            <a:xfrm>
              <a:off x="11651" y="2016"/>
              <a:ext cx="14269" cy="17473"/>
            </a:xfrm>
            <a:prstGeom prst="rect">
              <a:avLst/>
            </a:prstGeom>
            <a:noFill/>
            <a:ln>
              <a:noFill/>
            </a:ln>
          </p:spPr>
        </p:pic>
      </p:grpSp>
      <p:sp>
        <p:nvSpPr>
          <p:cNvPr id="268" name="Google Shape;268;p6"/>
          <p:cNvSpPr txBox="1"/>
          <p:nvPr/>
        </p:nvSpPr>
        <p:spPr>
          <a:xfrm>
            <a:off x="5917950" y="3724688"/>
            <a:ext cx="819000" cy="311593"/>
          </a:xfrm>
          <a:prstGeom prst="rect">
            <a:avLst/>
          </a:prstGeom>
          <a:noFill/>
          <a:ln>
            <a:noFill/>
          </a:ln>
        </p:spPr>
        <p:txBody>
          <a:bodyPr spcFirstLastPara="1" wrap="square" lIns="91425" tIns="91425" rIns="91425" bIns="91425" anchor="t" anchorCtr="0">
            <a:spAutoFit/>
          </a:bodyPr>
          <a:lstStyle/>
          <a:p>
            <a:pPr algn="ctr">
              <a:buSzPts val="1100"/>
            </a:pPr>
            <a:r>
              <a:rPr lang="en-US" sz="825" b="1"/>
              <a:t>SZ2 Velocity</a:t>
            </a:r>
            <a:endParaRPr sz="1425"/>
          </a:p>
        </p:txBody>
      </p:sp>
      <p:cxnSp>
        <p:nvCxnSpPr>
          <p:cNvPr id="269" name="Google Shape;269;p6"/>
          <p:cNvCxnSpPr/>
          <p:nvPr/>
        </p:nvCxnSpPr>
        <p:spPr>
          <a:xfrm>
            <a:off x="5324651" y="1762902"/>
            <a:ext cx="1198575" cy="466650"/>
          </a:xfrm>
          <a:prstGeom prst="straightConnector1">
            <a:avLst/>
          </a:prstGeom>
          <a:noFill/>
          <a:ln w="9525" cap="flat" cmpd="sng">
            <a:solidFill>
              <a:srgbClr val="000000"/>
            </a:solidFill>
            <a:prstDash val="solid"/>
            <a:round/>
            <a:headEnd type="none" w="sm" len="sm"/>
            <a:tailEnd type="none" w="sm" len="sm"/>
          </a:ln>
        </p:spPr>
      </p:cxnSp>
      <p:pic>
        <p:nvPicPr>
          <p:cNvPr id="270" name="Google Shape;270;p6" descr="KABX_2007_205102_ref_15_nofilt_z1"/>
          <p:cNvPicPr preferRelativeResize="0"/>
          <p:nvPr/>
        </p:nvPicPr>
        <p:blipFill rotWithShape="1">
          <a:blip r:embed="rId15">
            <a:alphaModFix/>
          </a:blip>
          <a:srcRect/>
          <a:stretch/>
        </p:blipFill>
        <p:spPr>
          <a:xfrm>
            <a:off x="6518779" y="1760127"/>
            <a:ext cx="881591" cy="480162"/>
          </a:xfrm>
          <a:prstGeom prst="rect">
            <a:avLst/>
          </a:prstGeom>
          <a:noFill/>
          <a:ln>
            <a:noFill/>
          </a:ln>
        </p:spPr>
      </p:pic>
      <p:pic>
        <p:nvPicPr>
          <p:cNvPr id="271" name="Google Shape;271;p6" descr="KABX_2007_205102_vel_15_nofilt_z1"/>
          <p:cNvPicPr preferRelativeResize="0"/>
          <p:nvPr/>
        </p:nvPicPr>
        <p:blipFill rotWithShape="1">
          <a:blip r:embed="rId16">
            <a:alphaModFix/>
          </a:blip>
          <a:srcRect/>
          <a:stretch/>
        </p:blipFill>
        <p:spPr>
          <a:xfrm>
            <a:off x="7400384" y="1760128"/>
            <a:ext cx="881591" cy="480162"/>
          </a:xfrm>
          <a:prstGeom prst="rect">
            <a:avLst/>
          </a:prstGeom>
          <a:noFill/>
          <a:ln>
            <a:noFill/>
          </a:ln>
        </p:spPr>
      </p:pic>
      <p:pic>
        <p:nvPicPr>
          <p:cNvPr id="272" name="Google Shape;272;p6" descr="KABX_2007_205102_ref_15_CMD_z1"/>
          <p:cNvPicPr preferRelativeResize="0"/>
          <p:nvPr/>
        </p:nvPicPr>
        <p:blipFill rotWithShape="1">
          <a:blip r:embed="rId17">
            <a:alphaModFix/>
          </a:blip>
          <a:srcRect/>
          <a:stretch/>
        </p:blipFill>
        <p:spPr>
          <a:xfrm>
            <a:off x="6518781" y="2242546"/>
            <a:ext cx="881591" cy="480162"/>
          </a:xfrm>
          <a:prstGeom prst="rect">
            <a:avLst/>
          </a:prstGeom>
          <a:noFill/>
          <a:ln>
            <a:noFill/>
          </a:ln>
        </p:spPr>
      </p:pic>
      <p:pic>
        <p:nvPicPr>
          <p:cNvPr id="273" name="Google Shape;273;p6" descr="KABX_2007_205102_vel_15_CMD_z1"/>
          <p:cNvPicPr preferRelativeResize="0"/>
          <p:nvPr/>
        </p:nvPicPr>
        <p:blipFill rotWithShape="1">
          <a:blip r:embed="rId18">
            <a:alphaModFix/>
          </a:blip>
          <a:srcRect/>
          <a:stretch/>
        </p:blipFill>
        <p:spPr>
          <a:xfrm>
            <a:off x="7401445" y="2242930"/>
            <a:ext cx="879475" cy="479396"/>
          </a:xfrm>
          <a:prstGeom prst="rect">
            <a:avLst/>
          </a:prstGeom>
          <a:noFill/>
          <a:ln>
            <a:noFill/>
          </a:ln>
        </p:spPr>
      </p:pic>
      <p:sp>
        <p:nvSpPr>
          <p:cNvPr id="274" name="Google Shape;274;p6"/>
          <p:cNvSpPr txBox="1"/>
          <p:nvPr/>
        </p:nvSpPr>
        <p:spPr>
          <a:xfrm>
            <a:off x="6632950" y="1482451"/>
            <a:ext cx="1539225" cy="311593"/>
          </a:xfrm>
          <a:prstGeom prst="rect">
            <a:avLst/>
          </a:prstGeom>
          <a:noFill/>
          <a:ln>
            <a:noFill/>
          </a:ln>
        </p:spPr>
        <p:txBody>
          <a:bodyPr spcFirstLastPara="1" wrap="square" lIns="91425" tIns="91425" rIns="91425" bIns="91425" anchor="t" anchorCtr="0">
            <a:spAutoFit/>
          </a:bodyPr>
          <a:lstStyle/>
          <a:p>
            <a:pPr algn="ctr">
              <a:buSzPts val="1100"/>
            </a:pPr>
            <a:r>
              <a:rPr lang="en-US" sz="825" b="1"/>
              <a:t>Clutter Mitigation</a:t>
            </a:r>
            <a:endParaRPr sz="1425"/>
          </a:p>
        </p:txBody>
      </p:sp>
      <p:cxnSp>
        <p:nvCxnSpPr>
          <p:cNvPr id="275" name="Google Shape;275;p6"/>
          <p:cNvCxnSpPr>
            <a:endCxn id="276" idx="2"/>
          </p:cNvCxnSpPr>
          <p:nvPr/>
        </p:nvCxnSpPr>
        <p:spPr>
          <a:xfrm flipV="1">
            <a:off x="5631538" y="1263521"/>
            <a:ext cx="71550" cy="339580"/>
          </a:xfrm>
          <a:prstGeom prst="straightConnector1">
            <a:avLst/>
          </a:prstGeom>
          <a:noFill/>
          <a:ln w="9525" cap="flat" cmpd="sng">
            <a:solidFill>
              <a:srgbClr val="000000"/>
            </a:solidFill>
            <a:prstDash val="solid"/>
            <a:round/>
            <a:headEnd type="none" w="sm" len="sm"/>
            <a:tailEnd type="none" w="sm" len="sm"/>
          </a:ln>
        </p:spPr>
      </p:cxnSp>
      <p:sp>
        <p:nvSpPr>
          <p:cNvPr id="276" name="Google Shape;276;p6"/>
          <p:cNvSpPr txBox="1"/>
          <p:nvPr/>
        </p:nvSpPr>
        <p:spPr>
          <a:xfrm>
            <a:off x="5313050" y="1009605"/>
            <a:ext cx="780075" cy="253916"/>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ctr" anchorCtr="0">
            <a:spAutoFit/>
          </a:bodyPr>
          <a:lstStyle/>
          <a:p>
            <a:pPr algn="ctr">
              <a:buSzPts val="1100"/>
            </a:pPr>
            <a:r>
              <a:rPr lang="en-US" sz="825" b="1"/>
              <a:t>Dual Polarization</a:t>
            </a:r>
            <a:endParaRPr sz="825" b="1"/>
          </a:p>
        </p:txBody>
      </p:sp>
      <p:pic>
        <p:nvPicPr>
          <p:cNvPr id="277" name="Google Shape;277;p6" descr="koun_0"/>
          <p:cNvPicPr preferRelativeResize="0"/>
          <p:nvPr/>
        </p:nvPicPr>
        <p:blipFill rotWithShape="1">
          <a:blip r:embed="rId19">
            <a:alphaModFix/>
          </a:blip>
          <a:srcRect/>
          <a:stretch/>
        </p:blipFill>
        <p:spPr>
          <a:xfrm>
            <a:off x="5091827" y="518110"/>
            <a:ext cx="638091" cy="478631"/>
          </a:xfrm>
          <a:prstGeom prst="rect">
            <a:avLst/>
          </a:prstGeom>
          <a:noFill/>
          <a:ln>
            <a:noFill/>
          </a:ln>
        </p:spPr>
      </p:pic>
      <p:pic>
        <p:nvPicPr>
          <p:cNvPr id="278" name="Google Shape;278;p6" descr="dual_pol"/>
          <p:cNvPicPr preferRelativeResize="0"/>
          <p:nvPr/>
        </p:nvPicPr>
        <p:blipFill rotWithShape="1">
          <a:blip r:embed="rId20">
            <a:alphaModFix/>
          </a:blip>
          <a:srcRect/>
          <a:stretch/>
        </p:blipFill>
        <p:spPr>
          <a:xfrm>
            <a:off x="5746102" y="518868"/>
            <a:ext cx="632477" cy="477101"/>
          </a:xfrm>
          <a:prstGeom prst="rect">
            <a:avLst/>
          </a:prstGeom>
          <a:noFill/>
          <a:ln>
            <a:noFill/>
          </a:ln>
        </p:spPr>
      </p:pic>
      <p:sp>
        <p:nvSpPr>
          <p:cNvPr id="279" name="Google Shape;279;p6"/>
          <p:cNvSpPr/>
          <p:nvPr/>
        </p:nvSpPr>
        <p:spPr>
          <a:xfrm rot="-6931594">
            <a:off x="6766266" y="-178647"/>
            <a:ext cx="166559" cy="2217101"/>
          </a:xfrm>
          <a:prstGeom prst="rightBrace">
            <a:avLst>
              <a:gd name="adj1" fmla="val 50000"/>
              <a:gd name="adj2" fmla="val 68328"/>
            </a:avLst>
          </a:prstGeom>
          <a:noFill/>
          <a:ln w="381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sz="1050"/>
          </a:p>
        </p:txBody>
      </p:sp>
      <p:sp>
        <p:nvSpPr>
          <p:cNvPr id="280" name="Google Shape;280;p6"/>
          <p:cNvSpPr/>
          <p:nvPr/>
        </p:nvSpPr>
        <p:spPr>
          <a:xfrm>
            <a:off x="6109706" y="1304756"/>
            <a:ext cx="93825" cy="93825"/>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sz="1050"/>
          </a:p>
        </p:txBody>
      </p:sp>
      <p:sp>
        <p:nvSpPr>
          <p:cNvPr id="281" name="Google Shape;281;p6"/>
          <p:cNvSpPr txBox="1"/>
          <p:nvPr/>
        </p:nvSpPr>
        <p:spPr>
          <a:xfrm>
            <a:off x="6152837" y="1295500"/>
            <a:ext cx="516375" cy="346218"/>
          </a:xfrm>
          <a:prstGeom prst="rect">
            <a:avLst/>
          </a:prstGeom>
          <a:noFill/>
          <a:ln>
            <a:noFill/>
          </a:ln>
        </p:spPr>
        <p:txBody>
          <a:bodyPr spcFirstLastPara="1" wrap="square" lIns="91425" tIns="91425" rIns="91425" bIns="91425" anchor="t" anchorCtr="0">
            <a:spAutoFit/>
          </a:bodyPr>
          <a:lstStyle/>
          <a:p>
            <a:pPr algn="ctr">
              <a:buSzPts val="1400"/>
            </a:pPr>
            <a:r>
              <a:rPr lang="en-US" sz="1050" b="1">
                <a:solidFill>
                  <a:srgbClr val="0000FF"/>
                </a:solidFill>
              </a:rPr>
              <a:t>2015</a:t>
            </a:r>
            <a:endParaRPr sz="1800">
              <a:solidFill>
                <a:srgbClr val="0000FF"/>
              </a:solidFill>
            </a:endParaRPr>
          </a:p>
        </p:txBody>
      </p:sp>
      <p:sp>
        <p:nvSpPr>
          <p:cNvPr id="282" name="Google Shape;282;p6"/>
          <p:cNvSpPr txBox="1"/>
          <p:nvPr/>
        </p:nvSpPr>
        <p:spPr>
          <a:xfrm>
            <a:off x="6575450" y="353517"/>
            <a:ext cx="819000" cy="256275"/>
          </a:xfrm>
          <a:prstGeom prst="rect">
            <a:avLst/>
          </a:prstGeom>
          <a:solidFill>
            <a:srgbClr val="E1EFD8"/>
          </a:solidFill>
          <a:ln w="57150" cap="flat" cmpd="sng">
            <a:solidFill>
              <a:srgbClr val="00B050"/>
            </a:solidFill>
            <a:prstDash val="solid"/>
            <a:round/>
            <a:headEnd type="none" w="sm" len="sm"/>
            <a:tailEnd type="none" w="sm" len="sm"/>
          </a:ln>
        </p:spPr>
        <p:txBody>
          <a:bodyPr spcFirstLastPara="1" wrap="square" lIns="0" tIns="0" rIns="0" bIns="0" anchor="ctr" anchorCtr="0">
            <a:noAutofit/>
          </a:bodyPr>
          <a:lstStyle/>
          <a:p>
            <a:pPr algn="ctr">
              <a:buSzPts val="1100"/>
            </a:pPr>
            <a:r>
              <a:rPr lang="en-US" sz="825" b="1"/>
              <a:t> SLEP</a:t>
            </a:r>
            <a:endParaRPr sz="825" b="1"/>
          </a:p>
        </p:txBody>
      </p:sp>
      <p:sp>
        <p:nvSpPr>
          <p:cNvPr id="283" name="Google Shape;283;p6"/>
          <p:cNvSpPr/>
          <p:nvPr/>
        </p:nvSpPr>
        <p:spPr>
          <a:xfrm>
            <a:off x="8009425" y="400050"/>
            <a:ext cx="93825" cy="93825"/>
          </a:xfrm>
          <a:prstGeom prst="ellipse">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a:buSzPts val="1900"/>
            </a:pPr>
            <a:endParaRPr sz="1425" b="1"/>
          </a:p>
        </p:txBody>
      </p:sp>
      <p:sp>
        <p:nvSpPr>
          <p:cNvPr id="284" name="Google Shape;284;p6"/>
          <p:cNvSpPr txBox="1"/>
          <p:nvPr/>
        </p:nvSpPr>
        <p:spPr>
          <a:xfrm>
            <a:off x="7834825" y="493950"/>
            <a:ext cx="547425" cy="346218"/>
          </a:xfrm>
          <a:prstGeom prst="rect">
            <a:avLst/>
          </a:prstGeom>
          <a:noFill/>
          <a:ln>
            <a:noFill/>
          </a:ln>
        </p:spPr>
        <p:txBody>
          <a:bodyPr spcFirstLastPara="1" wrap="square" lIns="91425" tIns="91425" rIns="91425" bIns="91425" anchor="t" anchorCtr="0">
            <a:spAutoFit/>
          </a:bodyPr>
          <a:lstStyle/>
          <a:p>
            <a:pPr algn="ctr">
              <a:buSzPts val="1400"/>
            </a:pPr>
            <a:r>
              <a:rPr lang="en-US" sz="1050" b="1">
                <a:solidFill>
                  <a:srgbClr val="0000FF"/>
                </a:solidFill>
              </a:rPr>
              <a:t>2025</a:t>
            </a:r>
            <a:endParaRPr sz="1800">
              <a:solidFill>
                <a:srgbClr val="0000FF"/>
              </a:solidFill>
            </a:endParaRPr>
          </a:p>
        </p:txBody>
      </p:sp>
      <p:sp>
        <p:nvSpPr>
          <p:cNvPr id="285" name="Google Shape;285;p6"/>
          <p:cNvSpPr txBox="1">
            <a:spLocks noGrp="1"/>
          </p:cNvSpPr>
          <p:nvPr>
            <p:ph type="title"/>
          </p:nvPr>
        </p:nvSpPr>
        <p:spPr>
          <a:xfrm>
            <a:off x="685800" y="273845"/>
            <a:ext cx="7886700" cy="573975"/>
          </a:xfrm>
          <a:prstGeom prst="rect">
            <a:avLst/>
          </a:prstGeom>
          <a:noFill/>
          <a:ln>
            <a:noFill/>
          </a:ln>
        </p:spPr>
        <p:txBody>
          <a:bodyPr spcFirstLastPara="1" wrap="square" lIns="68569" tIns="34275" rIns="68569" bIns="34275" anchor="ctr" anchorCtr="0">
            <a:normAutofit/>
          </a:bodyPr>
          <a:lstStyle/>
          <a:p>
            <a:pPr>
              <a:lnSpc>
                <a:spcPct val="90000"/>
              </a:lnSpc>
              <a:buClr>
                <a:srgbClr val="0070C0"/>
              </a:buClr>
              <a:buSzPts val="1800"/>
            </a:pPr>
            <a:r>
              <a:rPr lang="en-US" sz="2550"/>
              <a:t>NEXRAD Evolution</a:t>
            </a:r>
            <a:endParaRPr sz="2550"/>
          </a:p>
        </p:txBody>
      </p:sp>
      <p:sp>
        <p:nvSpPr>
          <p:cNvPr id="286" name="Google Shape;286;p6"/>
          <p:cNvSpPr txBox="1"/>
          <p:nvPr/>
        </p:nvSpPr>
        <p:spPr>
          <a:xfrm>
            <a:off x="6567295" y="4124487"/>
            <a:ext cx="2439675" cy="623217"/>
          </a:xfrm>
          <a:prstGeom prst="rect">
            <a:avLst/>
          </a:prstGeom>
          <a:noFill/>
          <a:ln>
            <a:noFill/>
          </a:ln>
        </p:spPr>
        <p:txBody>
          <a:bodyPr spcFirstLastPara="1" wrap="square" lIns="68569" tIns="34275" rIns="68569" bIns="34275" anchor="t" anchorCtr="0">
            <a:spAutoFit/>
          </a:bodyPr>
          <a:lstStyle/>
          <a:p>
            <a:pPr>
              <a:buSzPts val="1400"/>
            </a:pPr>
            <a:r>
              <a:rPr lang="en-US" sz="1200">
                <a:latin typeface="Calibri"/>
                <a:ea typeface="Calibri"/>
                <a:cs typeface="Calibri"/>
                <a:sym typeface="Calibri"/>
              </a:rPr>
              <a:t>RDA: Radar Data Acquisition</a:t>
            </a:r>
            <a:endParaRPr sz="1200">
              <a:latin typeface="Calibri"/>
              <a:ea typeface="Calibri"/>
              <a:cs typeface="Calibri"/>
              <a:sym typeface="Calibri"/>
            </a:endParaRPr>
          </a:p>
          <a:p>
            <a:pPr>
              <a:buSzPts val="1400"/>
            </a:pPr>
            <a:r>
              <a:rPr lang="en-US" sz="1200">
                <a:latin typeface="Calibri"/>
                <a:ea typeface="Calibri"/>
                <a:cs typeface="Calibri"/>
                <a:sym typeface="Calibri"/>
              </a:rPr>
              <a:t>RPG: Radar Product Generator</a:t>
            </a:r>
            <a:endParaRPr sz="1200">
              <a:latin typeface="Calibri"/>
              <a:ea typeface="Calibri"/>
              <a:cs typeface="Calibri"/>
              <a:sym typeface="Calibri"/>
            </a:endParaRPr>
          </a:p>
          <a:p>
            <a:pPr>
              <a:buSzPts val="1400"/>
            </a:pPr>
            <a:r>
              <a:rPr lang="en-US" sz="1200">
                <a:latin typeface="Calibri"/>
                <a:ea typeface="Calibri"/>
                <a:cs typeface="Calibri"/>
                <a:sym typeface="Calibri"/>
              </a:rPr>
              <a:t>SLEP: Service Life Extension Program</a:t>
            </a:r>
            <a:endParaRPr sz="1200">
              <a:latin typeface="Calibri"/>
              <a:ea typeface="Calibri"/>
              <a:cs typeface="Calibri"/>
              <a:sym typeface="Calibri"/>
            </a:endParaRPr>
          </a:p>
        </p:txBody>
      </p:sp>
      <p:grpSp>
        <p:nvGrpSpPr>
          <p:cNvPr id="287" name="Google Shape;287;p6"/>
          <p:cNvGrpSpPr/>
          <p:nvPr/>
        </p:nvGrpSpPr>
        <p:grpSpPr>
          <a:xfrm>
            <a:off x="6910790" y="758362"/>
            <a:ext cx="1455972" cy="691324"/>
            <a:chOff x="9240510" y="988758"/>
            <a:chExt cx="1941296" cy="921765"/>
          </a:xfrm>
        </p:grpSpPr>
        <p:sp>
          <p:nvSpPr>
            <p:cNvPr id="288" name="Google Shape;288;p6"/>
            <p:cNvSpPr/>
            <p:nvPr/>
          </p:nvSpPr>
          <p:spPr>
            <a:xfrm>
              <a:off x="9255968" y="1041295"/>
              <a:ext cx="1925838" cy="798701"/>
            </a:xfrm>
            <a:custGeom>
              <a:avLst/>
              <a:gdLst/>
              <a:ahLst/>
              <a:cxnLst/>
              <a:rect l="l" t="t" r="r" b="b"/>
              <a:pathLst>
                <a:path w="1925838" h="798701" extrusionOk="0">
                  <a:moveTo>
                    <a:pt x="0" y="362028"/>
                  </a:moveTo>
                  <a:lnTo>
                    <a:pt x="634481" y="354564"/>
                  </a:lnTo>
                  <a:lnTo>
                    <a:pt x="634481" y="18662"/>
                  </a:lnTo>
                  <a:lnTo>
                    <a:pt x="1918373" y="0"/>
                  </a:lnTo>
                  <a:lnTo>
                    <a:pt x="1925838" y="425476"/>
                  </a:lnTo>
                  <a:lnTo>
                    <a:pt x="1384663" y="429209"/>
                  </a:lnTo>
                  <a:cubicBezTo>
                    <a:pt x="1383419" y="562326"/>
                    <a:pt x="1393371" y="665584"/>
                    <a:pt x="1392127" y="798701"/>
                  </a:cubicBezTo>
                  <a:lnTo>
                    <a:pt x="3732" y="794968"/>
                  </a:lnTo>
                  <a:lnTo>
                    <a:pt x="0" y="362028"/>
                  </a:lnTo>
                  <a:close/>
                </a:path>
              </a:pathLst>
            </a:custGeom>
            <a:solidFill>
              <a:srgbClr val="E1EFD8"/>
            </a:solidFill>
            <a:ln w="25400" cap="flat" cmpd="sng">
              <a:solidFill>
                <a:srgbClr val="00B050"/>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89" name="Google Shape;289;p6"/>
            <p:cNvSpPr txBox="1"/>
            <p:nvPr/>
          </p:nvSpPr>
          <p:spPr>
            <a:xfrm>
              <a:off x="9931053" y="988758"/>
              <a:ext cx="1241261" cy="556277"/>
            </a:xfrm>
            <a:prstGeom prst="rect">
              <a:avLst/>
            </a:prstGeom>
            <a:noFill/>
            <a:ln>
              <a:noFill/>
            </a:ln>
          </p:spPr>
          <p:txBody>
            <a:bodyPr spcFirstLastPara="1" wrap="square" lIns="68569" tIns="68569" rIns="68569" bIns="68569" anchor="t" anchorCtr="0">
              <a:spAutoFit/>
            </a:bodyPr>
            <a:lstStyle/>
            <a:p>
              <a:pPr marL="128588" indent="-128588">
                <a:lnSpc>
                  <a:spcPct val="115000"/>
                </a:lnSpc>
                <a:buSzPts val="700"/>
                <a:buFont typeface="Arial"/>
                <a:buChar char="•"/>
              </a:pPr>
              <a:r>
                <a:rPr lang="en-US" sz="525">
                  <a:solidFill>
                    <a:schemeClr val="dk1"/>
                  </a:solidFill>
                  <a:latin typeface="Calibri"/>
                  <a:ea typeface="Calibri"/>
                  <a:cs typeface="Calibri"/>
                  <a:sym typeface="Calibri"/>
                </a:rPr>
                <a:t>Digital Signal Processors</a:t>
              </a:r>
              <a:endParaRPr sz="1050"/>
            </a:p>
            <a:p>
              <a:pPr marL="128588" indent="-128588">
                <a:lnSpc>
                  <a:spcPct val="115000"/>
                </a:lnSpc>
                <a:buSzPts val="700"/>
                <a:buFont typeface="Arial"/>
                <a:buChar char="•"/>
              </a:pPr>
              <a:r>
                <a:rPr lang="en-US" sz="525">
                  <a:solidFill>
                    <a:schemeClr val="dk1"/>
                  </a:solidFill>
                  <a:latin typeface="Calibri"/>
                  <a:ea typeface="Calibri"/>
                  <a:cs typeface="Calibri"/>
                  <a:sym typeface="Calibri"/>
                </a:rPr>
                <a:t>Transmitters</a:t>
              </a:r>
              <a:endParaRPr sz="1050"/>
            </a:p>
            <a:p>
              <a:pPr marL="128588" indent="-128588">
                <a:lnSpc>
                  <a:spcPct val="115000"/>
                </a:lnSpc>
                <a:buSzPts val="700"/>
                <a:buFont typeface="Arial"/>
                <a:buChar char="•"/>
              </a:pPr>
              <a:r>
                <a:rPr lang="en-US" sz="525">
                  <a:solidFill>
                    <a:schemeClr val="dk1"/>
                  </a:solidFill>
                  <a:latin typeface="Calibri"/>
                  <a:ea typeface="Calibri"/>
                  <a:cs typeface="Calibri"/>
                  <a:sym typeface="Calibri"/>
                </a:rPr>
                <a:t>Pedestals</a:t>
              </a:r>
              <a:endParaRPr sz="525">
                <a:solidFill>
                  <a:schemeClr val="dk1"/>
                </a:solidFill>
                <a:latin typeface="Calibri"/>
                <a:ea typeface="Calibri"/>
                <a:cs typeface="Calibri"/>
                <a:sym typeface="Calibri"/>
              </a:endParaRPr>
            </a:p>
          </p:txBody>
        </p:sp>
        <p:sp>
          <p:nvSpPr>
            <p:cNvPr id="290" name="Google Shape;290;p6"/>
            <p:cNvSpPr txBox="1"/>
            <p:nvPr/>
          </p:nvSpPr>
          <p:spPr>
            <a:xfrm>
              <a:off x="9240510" y="1354246"/>
              <a:ext cx="1407012" cy="556277"/>
            </a:xfrm>
            <a:prstGeom prst="rect">
              <a:avLst/>
            </a:prstGeom>
            <a:noFill/>
            <a:ln>
              <a:noFill/>
            </a:ln>
          </p:spPr>
          <p:txBody>
            <a:bodyPr spcFirstLastPara="1" wrap="square" lIns="68569" tIns="68569" rIns="68569" bIns="68569" anchor="t" anchorCtr="0">
              <a:spAutoFit/>
            </a:bodyPr>
            <a:lstStyle/>
            <a:p>
              <a:pPr marL="128588" indent="-128588">
                <a:lnSpc>
                  <a:spcPct val="115000"/>
                </a:lnSpc>
                <a:buSzPts val="700"/>
                <a:buFont typeface="Arial"/>
                <a:buChar char="•"/>
              </a:pPr>
              <a:r>
                <a:rPr lang="en-US" sz="525">
                  <a:solidFill>
                    <a:schemeClr val="dk1"/>
                  </a:solidFill>
                  <a:latin typeface="Calibri"/>
                  <a:ea typeface="Calibri"/>
                  <a:cs typeface="Calibri"/>
                  <a:sym typeface="Calibri"/>
                </a:rPr>
                <a:t>Equipment Shelters</a:t>
              </a:r>
              <a:endParaRPr sz="1050"/>
            </a:p>
            <a:p>
              <a:pPr marL="128588" indent="-128588">
                <a:lnSpc>
                  <a:spcPct val="115000"/>
                </a:lnSpc>
                <a:buSzPts val="700"/>
                <a:buFont typeface="Arial"/>
                <a:buChar char="•"/>
              </a:pPr>
              <a:r>
                <a:rPr lang="en-US" sz="525">
                  <a:solidFill>
                    <a:schemeClr val="dk1"/>
                  </a:solidFill>
                  <a:latin typeface="Calibri"/>
                  <a:ea typeface="Calibri"/>
                  <a:cs typeface="Calibri"/>
                  <a:sym typeface="Calibri"/>
                </a:rPr>
                <a:t>Generator/Engine</a:t>
              </a:r>
              <a:endParaRPr sz="1050"/>
            </a:p>
            <a:p>
              <a:pPr marL="128588" indent="-128588">
                <a:lnSpc>
                  <a:spcPct val="115000"/>
                </a:lnSpc>
                <a:buSzPts val="700"/>
                <a:buFont typeface="Arial"/>
                <a:buChar char="•"/>
              </a:pPr>
              <a:r>
                <a:rPr lang="en-US" sz="525">
                  <a:solidFill>
                    <a:schemeClr val="dk1"/>
                  </a:solidFill>
                  <a:latin typeface="Calibri"/>
                  <a:ea typeface="Calibri"/>
                  <a:cs typeface="Calibri"/>
                  <a:sym typeface="Calibri"/>
                </a:rPr>
                <a:t>Automatic Transfer Switches</a:t>
              </a:r>
              <a:endParaRPr sz="525">
                <a:solidFill>
                  <a:schemeClr val="dk1"/>
                </a:solidFill>
                <a:latin typeface="Calibri"/>
                <a:ea typeface="Calibri"/>
                <a:cs typeface="Calibri"/>
                <a:sym typeface="Calibri"/>
              </a:endParaRPr>
            </a:p>
          </p:txBody>
        </p:sp>
      </p:grpSp>
      <p:pic>
        <p:nvPicPr>
          <p:cNvPr id="291" name="Google Shape;291;p6"/>
          <p:cNvPicPr preferRelativeResize="0"/>
          <p:nvPr/>
        </p:nvPicPr>
        <p:blipFill rotWithShape="1">
          <a:blip r:embed="rId21">
            <a:alphaModFix/>
          </a:blip>
          <a:srcRect/>
          <a:stretch/>
        </p:blipFill>
        <p:spPr>
          <a:xfrm>
            <a:off x="8538032" y="260129"/>
            <a:ext cx="594360" cy="594360"/>
          </a:xfrm>
          <a:prstGeom prst="rect">
            <a:avLst/>
          </a:prstGeom>
          <a:noFill/>
          <a:ln>
            <a:noFill/>
          </a:ln>
        </p:spPr>
      </p:pic>
    </p:spTree>
    <p:extLst>
      <p:ext uri="{BB962C8B-B14F-4D97-AF65-F5344CB8AC3E}">
        <p14:creationId xmlns:p14="http://schemas.microsoft.com/office/powerpoint/2010/main" val="329903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2"/>
          <p:cNvSpPr txBox="1">
            <a:spLocks noGrp="1"/>
          </p:cNvSpPr>
          <p:nvPr>
            <p:ph type="title"/>
          </p:nvPr>
        </p:nvSpPr>
        <p:spPr>
          <a:xfrm>
            <a:off x="628650" y="273845"/>
            <a:ext cx="7886700" cy="573975"/>
          </a:xfrm>
          <a:prstGeom prst="rect">
            <a:avLst/>
          </a:prstGeom>
          <a:noFill/>
          <a:ln>
            <a:noFill/>
          </a:ln>
        </p:spPr>
        <p:txBody>
          <a:bodyPr spcFirstLastPara="1" wrap="square" lIns="68569" tIns="34275" rIns="68569" bIns="34275" anchor="ctr" anchorCtr="0">
            <a:normAutofit/>
          </a:bodyPr>
          <a:lstStyle/>
          <a:p>
            <a:pPr>
              <a:lnSpc>
                <a:spcPct val="90000"/>
              </a:lnSpc>
              <a:buClr>
                <a:srgbClr val="0070C0"/>
              </a:buClr>
              <a:buSzPts val="3600"/>
            </a:pPr>
            <a:r>
              <a:rPr lang="en-US" sz="2550"/>
              <a:t>Technology Solution (Analysis of Alternatives)</a:t>
            </a:r>
            <a:endParaRPr sz="2550"/>
          </a:p>
        </p:txBody>
      </p:sp>
      <p:sp>
        <p:nvSpPr>
          <p:cNvPr id="420" name="Google Shape;420;p12"/>
          <p:cNvSpPr txBox="1">
            <a:spLocks noGrp="1"/>
          </p:cNvSpPr>
          <p:nvPr>
            <p:ph type="body" idx="1"/>
          </p:nvPr>
        </p:nvSpPr>
        <p:spPr>
          <a:xfrm>
            <a:off x="628650" y="765247"/>
            <a:ext cx="7943850" cy="3635100"/>
          </a:xfrm>
          <a:prstGeom prst="rect">
            <a:avLst/>
          </a:prstGeom>
          <a:noFill/>
          <a:ln>
            <a:noFill/>
          </a:ln>
        </p:spPr>
        <p:txBody>
          <a:bodyPr spcFirstLastPara="1" wrap="square" lIns="68569" tIns="34275" rIns="68569" bIns="34275" anchor="t" anchorCtr="0">
            <a:noAutofit/>
          </a:bodyPr>
          <a:lstStyle/>
          <a:p>
            <a:pPr marL="48006" indent="-48006">
              <a:lnSpc>
                <a:spcPct val="115000"/>
              </a:lnSpc>
              <a:spcBef>
                <a:spcPts val="0"/>
              </a:spcBef>
              <a:buSzPts val="1800"/>
              <a:buNone/>
            </a:pPr>
            <a:r>
              <a:rPr lang="en-US" sz="1800" dirty="0"/>
              <a:t>Radar Next Program will identify and assess various alternatives, comparing strengths and weaknesses, and select the best option(s) based on the analysis.</a:t>
            </a:r>
            <a:endParaRPr sz="1800" dirty="0"/>
          </a:p>
          <a:p>
            <a:pPr marL="48006" indent="-48006">
              <a:lnSpc>
                <a:spcPct val="115000"/>
              </a:lnSpc>
              <a:spcBef>
                <a:spcPts val="0"/>
              </a:spcBef>
              <a:buSzPts val="1800"/>
              <a:buNone/>
            </a:pPr>
            <a:endParaRPr sz="100" dirty="0"/>
          </a:p>
          <a:p>
            <a:pPr marL="48006" indent="-48006">
              <a:lnSpc>
                <a:spcPct val="115000"/>
              </a:lnSpc>
              <a:spcBef>
                <a:spcPts val="0"/>
              </a:spcBef>
              <a:buSzPts val="1800"/>
              <a:buNone/>
            </a:pPr>
            <a:r>
              <a:rPr lang="en-US" sz="1800" dirty="0"/>
              <a:t>Examples of Alternatives: </a:t>
            </a:r>
            <a:endParaRPr sz="1800" dirty="0"/>
          </a:p>
          <a:p>
            <a:pPr marL="48006" indent="-48006">
              <a:lnSpc>
                <a:spcPct val="115000"/>
              </a:lnSpc>
              <a:spcBef>
                <a:spcPts val="0"/>
              </a:spcBef>
              <a:buSzPts val="1800"/>
              <a:buNone/>
            </a:pPr>
            <a:endParaRPr sz="450" dirty="0"/>
          </a:p>
          <a:p>
            <a:pPr marL="342900" indent="-276225">
              <a:lnSpc>
                <a:spcPct val="115000"/>
              </a:lnSpc>
              <a:spcBef>
                <a:spcPts val="0"/>
              </a:spcBef>
              <a:buSzPts val="2200"/>
            </a:pPr>
            <a:r>
              <a:rPr lang="en-US" sz="1800" dirty="0"/>
              <a:t>Replace NEXRAD with new rotating reflector dish (Rip and Replace)</a:t>
            </a:r>
            <a:endParaRPr sz="1800" dirty="0"/>
          </a:p>
          <a:p>
            <a:pPr marL="342900" indent="0">
              <a:lnSpc>
                <a:spcPct val="115000"/>
              </a:lnSpc>
              <a:spcBef>
                <a:spcPts val="0"/>
              </a:spcBef>
              <a:buSzPts val="1800"/>
              <a:buNone/>
            </a:pPr>
            <a:endParaRPr sz="450" dirty="0"/>
          </a:p>
          <a:p>
            <a:pPr marL="342900" indent="-285750">
              <a:spcBef>
                <a:spcPts val="0"/>
              </a:spcBef>
              <a:buSzPts val="2400"/>
            </a:pPr>
            <a:r>
              <a:rPr lang="en-US" sz="1800" dirty="0"/>
              <a:t>Replace WSR-88D with new technology, including various electronically steerable (e.g., phased array radar - PAR) concepts</a:t>
            </a:r>
            <a:endParaRPr sz="1800" dirty="0"/>
          </a:p>
          <a:p>
            <a:pPr marL="342900" indent="0">
              <a:spcBef>
                <a:spcPts val="0"/>
              </a:spcBef>
              <a:buSzPts val="1800"/>
              <a:buNone/>
            </a:pPr>
            <a:endParaRPr sz="450" dirty="0"/>
          </a:p>
          <a:p>
            <a:pPr marL="342900" indent="-285750">
              <a:lnSpc>
                <a:spcPct val="115000"/>
              </a:lnSpc>
              <a:spcBef>
                <a:spcPts val="0"/>
              </a:spcBef>
              <a:buSzPts val="2400"/>
            </a:pPr>
            <a:r>
              <a:rPr lang="en-US" sz="1800" dirty="0"/>
              <a:t>Hybrid solutions encompassing different technologies (and frequencies) which may include the purchasing of commercial data, rotating parabolic dish, rotating PAR, stationary PAR, other electronically steering technology, and mobile radars</a:t>
            </a:r>
            <a:endParaRPr sz="1800" dirty="0"/>
          </a:p>
        </p:txBody>
      </p:sp>
      <p:sp>
        <p:nvSpPr>
          <p:cNvPr id="421" name="Google Shape;421;p12"/>
          <p:cNvSpPr txBox="1"/>
          <p:nvPr/>
        </p:nvSpPr>
        <p:spPr>
          <a:xfrm>
            <a:off x="782712" y="4516277"/>
            <a:ext cx="7886700" cy="684773"/>
          </a:xfrm>
          <a:prstGeom prst="rect">
            <a:avLst/>
          </a:prstGeom>
          <a:noFill/>
          <a:ln>
            <a:noFill/>
          </a:ln>
        </p:spPr>
        <p:txBody>
          <a:bodyPr spcFirstLastPara="1" wrap="square" lIns="68569" tIns="34275" rIns="68569" bIns="34275" anchor="t" anchorCtr="0">
            <a:spAutoFit/>
          </a:bodyPr>
          <a:lstStyle/>
          <a:p>
            <a:pPr>
              <a:buSzPts val="2600"/>
            </a:pPr>
            <a:r>
              <a:rPr lang="en-US" sz="2000" b="1" dirty="0">
                <a:solidFill>
                  <a:schemeClr val="accent1"/>
                </a:solidFill>
                <a:highlight>
                  <a:schemeClr val="lt1"/>
                </a:highlight>
                <a:latin typeface="Calibri"/>
                <a:ea typeface="Calibri"/>
                <a:cs typeface="Calibri"/>
                <a:sym typeface="Calibri"/>
              </a:rPr>
              <a:t>A replacement architecture for NEXRAD has not been selected!</a:t>
            </a:r>
            <a:endParaRPr sz="2000" dirty="0">
              <a:solidFill>
                <a:schemeClr val="accent1"/>
              </a:solidFill>
              <a:highlight>
                <a:schemeClr val="lt1"/>
              </a:highlight>
              <a:latin typeface="Calibri"/>
              <a:ea typeface="Calibri"/>
              <a:cs typeface="Calibri"/>
              <a:sym typeface="Calibri"/>
            </a:endParaRPr>
          </a:p>
          <a:p>
            <a:pPr>
              <a:buSzPts val="2400"/>
            </a:pPr>
            <a:endParaRPr sz="2000" dirty="0">
              <a:highlight>
                <a:schemeClr val="accent1"/>
              </a:highlight>
              <a:latin typeface="Calibri"/>
              <a:ea typeface="Calibri"/>
              <a:cs typeface="Calibri"/>
              <a:sym typeface="Calibri"/>
            </a:endParaRPr>
          </a:p>
        </p:txBody>
      </p:sp>
    </p:spTree>
    <p:extLst>
      <p:ext uri="{BB962C8B-B14F-4D97-AF65-F5344CB8AC3E}">
        <p14:creationId xmlns:p14="http://schemas.microsoft.com/office/powerpoint/2010/main" val="2048735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0"/>
          <p:cNvSpPr txBox="1"/>
          <p:nvPr/>
        </p:nvSpPr>
        <p:spPr>
          <a:xfrm>
            <a:off x="1219600" y="427567"/>
            <a:ext cx="4536600" cy="1770000"/>
          </a:xfrm>
          <a:prstGeom prst="rect">
            <a:avLst/>
          </a:prstGeom>
          <a:noFill/>
          <a:ln>
            <a:noFill/>
          </a:ln>
        </p:spPr>
        <p:txBody>
          <a:bodyPr spcFirstLastPara="1" wrap="square" lIns="91425" tIns="91425" rIns="91425" bIns="91425" anchor="t" anchorCtr="0">
            <a:spAutoFit/>
          </a:bodyPr>
          <a:lstStyle/>
          <a:p>
            <a:pPr marL="0" lvl="0" indent="0" algn="l" rtl="0">
              <a:lnSpc>
                <a:spcPct val="75000"/>
              </a:lnSpc>
              <a:spcBef>
                <a:spcPts val="0"/>
              </a:spcBef>
              <a:spcAft>
                <a:spcPts val="0"/>
              </a:spcAft>
              <a:buNone/>
            </a:pPr>
            <a:r>
              <a:rPr lang="en" sz="4200" b="1">
                <a:solidFill>
                  <a:schemeClr val="dk1"/>
                </a:solidFill>
                <a:latin typeface="Helvetica Neue"/>
                <a:ea typeface="Helvetica Neue"/>
                <a:cs typeface="Helvetica Neue"/>
                <a:sym typeface="Helvetica Neue"/>
              </a:rPr>
              <a:t>To best meet</a:t>
            </a:r>
            <a:endParaRPr sz="4200" b="1">
              <a:solidFill>
                <a:schemeClr val="dk1"/>
              </a:solidFill>
              <a:latin typeface="Helvetica Neue"/>
              <a:ea typeface="Helvetica Neue"/>
              <a:cs typeface="Helvetica Neue"/>
              <a:sym typeface="Helvetica Neue"/>
            </a:endParaRPr>
          </a:p>
          <a:p>
            <a:pPr marL="0" lvl="0" indent="0" algn="l" rtl="0">
              <a:lnSpc>
                <a:spcPct val="75000"/>
              </a:lnSpc>
              <a:spcBef>
                <a:spcPts val="0"/>
              </a:spcBef>
              <a:spcAft>
                <a:spcPts val="0"/>
              </a:spcAft>
              <a:buNone/>
            </a:pPr>
            <a:r>
              <a:rPr lang="en" sz="4200" b="1">
                <a:solidFill>
                  <a:schemeClr val="dk1"/>
                </a:solidFill>
                <a:latin typeface="Helvetica Neue"/>
                <a:ea typeface="Helvetica Neue"/>
                <a:cs typeface="Helvetica Neue"/>
                <a:sym typeface="Helvetica Neue"/>
              </a:rPr>
              <a:t>our mission,</a:t>
            </a:r>
            <a:endParaRPr sz="42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2000">
                <a:solidFill>
                  <a:schemeClr val="dk1"/>
                </a:solidFill>
                <a:latin typeface="Helvetica Neue"/>
                <a:ea typeface="Helvetica Neue"/>
                <a:cs typeface="Helvetica Neue"/>
                <a:sym typeface="Helvetica Neue"/>
              </a:rPr>
              <a:t>alongside our partners,</a:t>
            </a:r>
            <a:endParaRPr sz="20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2000">
                <a:solidFill>
                  <a:schemeClr val="dk1"/>
                </a:solidFill>
                <a:latin typeface="Helvetica Neue"/>
                <a:ea typeface="Helvetica Neue"/>
                <a:cs typeface="Helvetica Neue"/>
                <a:sym typeface="Helvetica Neue"/>
              </a:rPr>
              <a:t>we must be…</a:t>
            </a:r>
            <a:endParaRPr>
              <a:latin typeface="Arial Narrow"/>
              <a:ea typeface="Arial Narrow"/>
              <a:cs typeface="Arial Narrow"/>
              <a:sym typeface="Arial Narrow"/>
            </a:endParaRPr>
          </a:p>
        </p:txBody>
      </p:sp>
      <p:pic>
        <p:nvPicPr>
          <p:cNvPr id="123" name="Google Shape;123;p20"/>
          <p:cNvPicPr preferRelativeResize="0"/>
          <p:nvPr/>
        </p:nvPicPr>
        <p:blipFill rotWithShape="1">
          <a:blip r:embed="rId4">
            <a:alphaModFix/>
          </a:blip>
          <a:srcRect l="31693" t="49871" r="35899" b="4307"/>
          <a:stretch/>
        </p:blipFill>
        <p:spPr>
          <a:xfrm>
            <a:off x="1303342" y="3079749"/>
            <a:ext cx="232851" cy="329247"/>
          </a:xfrm>
          <a:prstGeom prst="rect">
            <a:avLst/>
          </a:prstGeom>
          <a:noFill/>
          <a:ln>
            <a:noFill/>
          </a:ln>
        </p:spPr>
      </p:pic>
      <p:sp>
        <p:nvSpPr>
          <p:cNvPr id="124" name="Google Shape;124;p20"/>
          <p:cNvSpPr txBox="1"/>
          <p:nvPr/>
        </p:nvSpPr>
        <p:spPr>
          <a:xfrm>
            <a:off x="1548842" y="2336625"/>
            <a:ext cx="54675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b="1" dirty="0">
                <a:solidFill>
                  <a:schemeClr val="dk1"/>
                </a:solidFill>
                <a:latin typeface="Helvetica Neue"/>
                <a:ea typeface="Helvetica Neue"/>
                <a:cs typeface="Helvetica Neue"/>
                <a:sym typeface="Helvetica Neue"/>
              </a:rPr>
              <a:t>located where those</a:t>
            </a:r>
            <a:endParaRPr b="1" dirty="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b="1" dirty="0">
                <a:solidFill>
                  <a:schemeClr val="dk1"/>
                </a:solidFill>
                <a:latin typeface="Helvetica Neue"/>
                <a:ea typeface="Helvetica Neue"/>
                <a:cs typeface="Helvetica Neue"/>
                <a:sym typeface="Helvetica Neue"/>
              </a:rPr>
              <a:t>decision-makers need us. </a:t>
            </a:r>
            <a:endParaRPr b="1" dirty="0">
              <a:latin typeface="Helvetica Neue"/>
              <a:ea typeface="Helvetica Neue"/>
              <a:cs typeface="Helvetica Neue"/>
              <a:sym typeface="Helvetica Neue"/>
            </a:endParaRPr>
          </a:p>
        </p:txBody>
      </p:sp>
      <p:pic>
        <p:nvPicPr>
          <p:cNvPr id="125" name="Google Shape;125;p20"/>
          <p:cNvPicPr preferRelativeResize="0"/>
          <p:nvPr/>
        </p:nvPicPr>
        <p:blipFill rotWithShape="1">
          <a:blip r:embed="rId4">
            <a:alphaModFix/>
          </a:blip>
          <a:srcRect l="31693" t="49871" r="35899" b="4307"/>
          <a:stretch/>
        </p:blipFill>
        <p:spPr>
          <a:xfrm>
            <a:off x="1303333" y="2468229"/>
            <a:ext cx="232851" cy="329247"/>
          </a:xfrm>
          <a:prstGeom prst="rect">
            <a:avLst/>
          </a:prstGeom>
          <a:noFill/>
          <a:ln>
            <a:noFill/>
          </a:ln>
        </p:spPr>
      </p:pic>
      <p:pic>
        <p:nvPicPr>
          <p:cNvPr id="126" name="Google Shape;126;p20"/>
          <p:cNvPicPr preferRelativeResize="0"/>
          <p:nvPr/>
        </p:nvPicPr>
        <p:blipFill rotWithShape="1">
          <a:blip r:embed="rId4">
            <a:alphaModFix/>
          </a:blip>
          <a:srcRect l="31693" t="49871" r="35899" b="4307"/>
          <a:stretch/>
        </p:blipFill>
        <p:spPr>
          <a:xfrm>
            <a:off x="1303350" y="3736346"/>
            <a:ext cx="232851" cy="329247"/>
          </a:xfrm>
          <a:prstGeom prst="rect">
            <a:avLst/>
          </a:prstGeom>
          <a:noFill/>
          <a:ln>
            <a:noFill/>
          </a:ln>
        </p:spPr>
      </p:pic>
      <p:sp>
        <p:nvSpPr>
          <p:cNvPr id="127" name="Google Shape;127;p20"/>
          <p:cNvSpPr txBox="1"/>
          <p:nvPr/>
        </p:nvSpPr>
        <p:spPr>
          <a:xfrm>
            <a:off x="1548838" y="2834278"/>
            <a:ext cx="2651400" cy="615523"/>
          </a:xfrm>
          <a:prstGeom prst="rect">
            <a:avLst/>
          </a:prstGeom>
          <a:noFill/>
          <a:ln>
            <a:noFill/>
          </a:ln>
        </p:spPr>
        <p:txBody>
          <a:bodyPr spcFirstLastPara="1" wrap="square" lIns="91425" tIns="91425" rIns="91425" bIns="91425" anchor="ctr" anchorCtr="0">
            <a:spAutoFit/>
          </a:bodyPr>
          <a:lstStyle/>
          <a:p>
            <a:pPr marL="0" lvl="0" indent="0" algn="l" rtl="0">
              <a:lnSpc>
                <a:spcPct val="200000"/>
              </a:lnSpc>
              <a:spcBef>
                <a:spcPts val="0"/>
              </a:spcBef>
              <a:spcAft>
                <a:spcPts val="0"/>
              </a:spcAft>
              <a:buNone/>
            </a:pPr>
            <a:r>
              <a:rPr lang="en" b="1" dirty="0">
                <a:solidFill>
                  <a:schemeClr val="dk1"/>
                </a:solidFill>
                <a:latin typeface="Helvetica Neue"/>
                <a:ea typeface="Helvetica Neue"/>
                <a:cs typeface="Helvetica Neue"/>
                <a:sym typeface="Helvetica Neue"/>
              </a:rPr>
              <a:t>available when they need us.</a:t>
            </a:r>
            <a:endParaRPr b="1" dirty="0">
              <a:latin typeface="Helvetica Neue"/>
              <a:ea typeface="Helvetica Neue"/>
              <a:cs typeface="Helvetica Neue"/>
              <a:sym typeface="Helvetica Neue"/>
            </a:endParaRPr>
          </a:p>
        </p:txBody>
      </p:sp>
      <p:sp>
        <p:nvSpPr>
          <p:cNvPr id="128" name="Google Shape;128;p20"/>
          <p:cNvSpPr txBox="1"/>
          <p:nvPr/>
        </p:nvSpPr>
        <p:spPr>
          <a:xfrm>
            <a:off x="1548825" y="3574925"/>
            <a:ext cx="54675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b="1" dirty="0">
                <a:solidFill>
                  <a:schemeClr val="dk1"/>
                </a:solidFill>
                <a:latin typeface="Helvetica Neue"/>
                <a:ea typeface="Helvetica Neue"/>
                <a:cs typeface="Helvetica Neue"/>
                <a:sym typeface="Helvetica Neue"/>
              </a:rPr>
              <a:t>deliver products and services in</a:t>
            </a:r>
            <a:endParaRPr b="1" dirty="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b="1" dirty="0">
                <a:solidFill>
                  <a:schemeClr val="dk1"/>
                </a:solidFill>
                <a:latin typeface="Helvetica Neue"/>
                <a:ea typeface="Helvetica Neue"/>
                <a:cs typeface="Helvetica Neue"/>
                <a:sym typeface="Helvetica Neue"/>
              </a:rPr>
              <a:t>the manner in which they are needed.</a:t>
            </a:r>
            <a:endParaRPr b="1" dirty="0">
              <a:latin typeface="Helvetica Neue"/>
              <a:ea typeface="Helvetica Neue"/>
              <a:cs typeface="Helvetica Neue"/>
              <a:sym typeface="Helvetica Neue"/>
            </a:endParaRPr>
          </a:p>
        </p:txBody>
      </p:sp>
      <p:sp>
        <p:nvSpPr>
          <p:cNvPr id="129" name="Google Shape;129;p20"/>
          <p:cNvSpPr/>
          <p:nvPr/>
        </p:nvSpPr>
        <p:spPr>
          <a:xfrm>
            <a:off x="6076950" y="998050"/>
            <a:ext cx="3067200" cy="1841700"/>
          </a:xfrm>
          <a:prstGeom prst="rect">
            <a:avLst/>
          </a:prstGeom>
          <a:solidFill>
            <a:srgbClr val="FFFFFF">
              <a:alpha val="691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0" name="Google Shape;130;p20"/>
          <p:cNvSpPr txBox="1"/>
          <p:nvPr/>
        </p:nvSpPr>
        <p:spPr>
          <a:xfrm>
            <a:off x="6188550" y="1074858"/>
            <a:ext cx="2955600" cy="1734300"/>
          </a:xfrm>
          <a:prstGeom prst="rect">
            <a:avLst/>
          </a:prstGeom>
          <a:noFill/>
          <a:ln>
            <a:noFill/>
          </a:ln>
        </p:spPr>
        <p:txBody>
          <a:bodyPr spcFirstLastPara="1" wrap="square" lIns="91425" tIns="91425" rIns="91425" bIns="91425" anchor="t" anchorCtr="0">
            <a:spAutoFit/>
          </a:bodyPr>
          <a:lstStyle/>
          <a:p>
            <a:pPr marL="0" lvl="0" indent="0" algn="l" rtl="0">
              <a:spcBef>
                <a:spcPts val="560"/>
              </a:spcBef>
              <a:spcAft>
                <a:spcPts val="0"/>
              </a:spcAft>
              <a:buNone/>
            </a:pPr>
            <a:r>
              <a:rPr lang="en" sz="1800" b="1">
                <a:solidFill>
                  <a:schemeClr val="accent1"/>
                </a:solidFill>
                <a:latin typeface="Helvetica Neue"/>
                <a:ea typeface="Helvetica Neue"/>
                <a:cs typeface="Helvetica Neue"/>
                <a:sym typeface="Helvetica Neue"/>
              </a:rPr>
              <a:t>NWS Mission</a:t>
            </a:r>
            <a:endParaRPr sz="1800" b="1">
              <a:solidFill>
                <a:schemeClr val="accent1"/>
              </a:solidFill>
              <a:latin typeface="Helvetica Neue"/>
              <a:ea typeface="Helvetica Neue"/>
              <a:cs typeface="Helvetica Neue"/>
              <a:sym typeface="Helvetica Neue"/>
            </a:endParaRPr>
          </a:p>
          <a:p>
            <a:pPr marL="0" lvl="0" indent="0" algn="l" rtl="0">
              <a:spcBef>
                <a:spcPts val="560"/>
              </a:spcBef>
              <a:spcAft>
                <a:spcPts val="0"/>
              </a:spcAft>
              <a:buNone/>
            </a:pPr>
            <a:r>
              <a:rPr lang="en" sz="1300">
                <a:solidFill>
                  <a:schemeClr val="accent1"/>
                </a:solidFill>
                <a:latin typeface="Helvetica Neue"/>
                <a:ea typeface="Helvetica Neue"/>
                <a:cs typeface="Helvetica Neue"/>
                <a:sym typeface="Helvetica Neue"/>
              </a:rPr>
              <a:t>To provide weather, water and climate data, forecasts, warnings, and impact-based decision support services for the protection of life and property and enhancement of the national economy.</a:t>
            </a:r>
            <a:endParaRPr sz="1100">
              <a:solidFill>
                <a:schemeClr val="accent1"/>
              </a:solidFill>
              <a:latin typeface="Helvetica Neue"/>
              <a:ea typeface="Helvetica Neue"/>
              <a:cs typeface="Helvetica Neue"/>
              <a:sym typeface="Helvetica Neue"/>
            </a:endParaRPr>
          </a:p>
        </p:txBody>
      </p:sp>
      <p:sp>
        <p:nvSpPr>
          <p:cNvPr id="131" name="Google Shape;131;p20"/>
          <p:cNvSpPr txBox="1"/>
          <p:nvPr/>
        </p:nvSpPr>
        <p:spPr>
          <a:xfrm>
            <a:off x="1049875" y="4430533"/>
            <a:ext cx="4296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E76A28"/>
                </a:solidFill>
                <a:latin typeface="Helvetica Neue"/>
                <a:ea typeface="Helvetica Neue"/>
                <a:cs typeface="Helvetica Neue"/>
                <a:sym typeface="Helvetica Neue"/>
              </a:rPr>
              <a:t>Those needs are constantly changing,</a:t>
            </a:r>
            <a:endParaRPr b="1">
              <a:solidFill>
                <a:srgbClr val="E76A28"/>
              </a:solidFill>
              <a:latin typeface="Helvetica Neue"/>
              <a:ea typeface="Helvetica Neue"/>
              <a:cs typeface="Helvetica Neue"/>
              <a:sym typeface="Helvetica Neue"/>
            </a:endParaRPr>
          </a:p>
          <a:p>
            <a:pPr marL="0" lvl="0" indent="0" algn="ctr" rtl="0">
              <a:spcBef>
                <a:spcPts val="0"/>
              </a:spcBef>
              <a:spcAft>
                <a:spcPts val="0"/>
              </a:spcAft>
              <a:buNone/>
            </a:pPr>
            <a:r>
              <a:rPr lang="en" b="1">
                <a:solidFill>
                  <a:srgbClr val="E76A28"/>
                </a:solidFill>
                <a:latin typeface="Helvetica Neue"/>
                <a:ea typeface="Helvetica Neue"/>
                <a:cs typeface="Helvetica Neue"/>
                <a:sym typeface="Helvetica Neue"/>
              </a:rPr>
              <a:t>and we must too…</a:t>
            </a:r>
            <a:endParaRPr b="1">
              <a:solidFill>
                <a:srgbClr val="E76A28"/>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70900" y="200650"/>
            <a:ext cx="8657700" cy="594300"/>
          </a:xfrm>
          <a:prstGeom prst="rect">
            <a:avLst/>
          </a:prstGeom>
        </p:spPr>
        <p:txBody>
          <a:bodyPr spcFirstLastPara="1" wrap="square" lIns="0" tIns="45700" rIns="0" bIns="45700" anchor="t" anchorCtr="0">
            <a:normAutofit/>
          </a:bodyPr>
          <a:lstStyle/>
          <a:p>
            <a:pPr marL="0" lvl="0" indent="0" algn="ctr" rtl="0">
              <a:spcBef>
                <a:spcPts val="0"/>
              </a:spcBef>
              <a:spcAft>
                <a:spcPts val="0"/>
              </a:spcAft>
              <a:buNone/>
            </a:pPr>
            <a:r>
              <a:rPr lang="en" sz="3100"/>
              <a:t>Weather.gov 2.0       </a:t>
            </a:r>
            <a:r>
              <a:rPr lang="en" sz="2655" i="1"/>
              <a:t>Flexible, Nimble, and Mobile</a:t>
            </a:r>
            <a:endParaRPr sz="2655" i="1"/>
          </a:p>
        </p:txBody>
      </p:sp>
      <p:sp>
        <p:nvSpPr>
          <p:cNvPr id="91" name="Google Shape;91;p17"/>
          <p:cNvSpPr/>
          <p:nvPr/>
        </p:nvSpPr>
        <p:spPr>
          <a:xfrm>
            <a:off x="3663325" y="332900"/>
            <a:ext cx="576300" cy="237000"/>
          </a:xfrm>
          <a:prstGeom prst="rightArrow">
            <a:avLst>
              <a:gd name="adj1" fmla="val 50000"/>
              <a:gd name="adj2"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17"/>
          <p:cNvGrpSpPr/>
          <p:nvPr/>
        </p:nvGrpSpPr>
        <p:grpSpPr>
          <a:xfrm>
            <a:off x="4745156" y="1010410"/>
            <a:ext cx="4046930" cy="3750480"/>
            <a:chOff x="5457834" y="784593"/>
            <a:chExt cx="3959426" cy="3747857"/>
          </a:xfrm>
        </p:grpSpPr>
        <p:pic>
          <p:nvPicPr>
            <p:cNvPr id="93" name="Google Shape;93;p17"/>
            <p:cNvPicPr preferRelativeResize="0"/>
            <p:nvPr/>
          </p:nvPicPr>
          <p:blipFill>
            <a:blip r:embed="rId3">
              <a:alphaModFix/>
            </a:blip>
            <a:stretch>
              <a:fillRect/>
            </a:stretch>
          </p:blipFill>
          <p:spPr>
            <a:xfrm>
              <a:off x="5937650" y="2818642"/>
              <a:ext cx="758625" cy="1644083"/>
            </a:xfrm>
            <a:prstGeom prst="rect">
              <a:avLst/>
            </a:prstGeom>
            <a:noFill/>
            <a:ln>
              <a:noFill/>
            </a:ln>
          </p:spPr>
        </p:pic>
        <p:sp>
          <p:nvSpPr>
            <p:cNvPr id="94" name="Google Shape;94;p17"/>
            <p:cNvSpPr/>
            <p:nvPr/>
          </p:nvSpPr>
          <p:spPr>
            <a:xfrm>
              <a:off x="6777344" y="3425310"/>
              <a:ext cx="532800" cy="271200"/>
            </a:xfrm>
            <a:prstGeom prst="rightArrow">
              <a:avLst>
                <a:gd name="adj1" fmla="val 50000"/>
                <a:gd name="adj2" fmla="val 50000"/>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txBox="1"/>
            <p:nvPr/>
          </p:nvSpPr>
          <p:spPr>
            <a:xfrm>
              <a:off x="7349360" y="2840450"/>
              <a:ext cx="2067900" cy="169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accent2"/>
                  </a:solidFill>
                </a:rPr>
                <a:t>Mobile Friendly</a:t>
              </a:r>
              <a:endParaRPr b="1">
                <a:solidFill>
                  <a:schemeClr val="accent2"/>
                </a:solidFill>
              </a:endParaRPr>
            </a:p>
            <a:p>
              <a:pPr marL="0" lvl="0" indent="0" algn="ctr" rtl="0">
                <a:spcBef>
                  <a:spcPts val="0"/>
                </a:spcBef>
                <a:spcAft>
                  <a:spcPts val="0"/>
                </a:spcAft>
                <a:buNone/>
              </a:pPr>
              <a:r>
                <a:rPr lang="en">
                  <a:solidFill>
                    <a:schemeClr val="accent2"/>
                  </a:solidFill>
                </a:rPr>
                <a:t>Provides impact-based key messages, data, forecasts, and warnings for the National, State, and Local-level decision makers</a:t>
              </a:r>
              <a:endParaRPr>
                <a:solidFill>
                  <a:schemeClr val="accent2"/>
                </a:solidFill>
              </a:endParaRPr>
            </a:p>
          </p:txBody>
        </p:sp>
        <p:sp>
          <p:nvSpPr>
            <p:cNvPr id="96" name="Google Shape;96;p17"/>
            <p:cNvSpPr/>
            <p:nvPr/>
          </p:nvSpPr>
          <p:spPr>
            <a:xfrm rot="3085982">
              <a:off x="5862715" y="1223167"/>
              <a:ext cx="954239" cy="1495568"/>
            </a:xfrm>
            <a:prstGeom prst="curvedRightArrow">
              <a:avLst>
                <a:gd name="adj1" fmla="val 25000"/>
                <a:gd name="adj2" fmla="val 50000"/>
                <a:gd name="adj3" fmla="val 25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17"/>
            <p:cNvGrpSpPr/>
            <p:nvPr/>
          </p:nvGrpSpPr>
          <p:grpSpPr>
            <a:xfrm>
              <a:off x="6907299" y="784593"/>
              <a:ext cx="1838389" cy="1787342"/>
              <a:chOff x="422625" y="1097742"/>
              <a:chExt cx="3064492" cy="3602060"/>
            </a:xfrm>
          </p:grpSpPr>
          <p:pic>
            <p:nvPicPr>
              <p:cNvPr id="98" name="Google Shape;98;p17"/>
              <p:cNvPicPr preferRelativeResize="0"/>
              <p:nvPr/>
            </p:nvPicPr>
            <p:blipFill>
              <a:blip r:embed="rId4">
                <a:alphaModFix/>
              </a:blip>
              <a:stretch>
                <a:fillRect/>
              </a:stretch>
            </p:blipFill>
            <p:spPr>
              <a:xfrm>
                <a:off x="806783" y="1097742"/>
                <a:ext cx="2369737" cy="2183445"/>
              </a:xfrm>
              <a:prstGeom prst="rect">
                <a:avLst/>
              </a:prstGeom>
              <a:noFill/>
              <a:ln w="19050" cap="flat" cmpd="sng">
                <a:solidFill>
                  <a:schemeClr val="dk1"/>
                </a:solidFill>
                <a:prstDash val="solid"/>
                <a:round/>
                <a:headEnd type="none" w="sm" len="sm"/>
                <a:tailEnd type="none" w="sm" len="sm"/>
              </a:ln>
            </p:spPr>
          </p:pic>
          <p:pic>
            <p:nvPicPr>
              <p:cNvPr id="99" name="Google Shape;99;p17"/>
              <p:cNvPicPr preferRelativeResize="0"/>
              <p:nvPr/>
            </p:nvPicPr>
            <p:blipFill>
              <a:blip r:embed="rId5">
                <a:alphaModFix/>
              </a:blip>
              <a:stretch>
                <a:fillRect/>
              </a:stretch>
            </p:blipFill>
            <p:spPr>
              <a:xfrm>
                <a:off x="422625" y="3284848"/>
                <a:ext cx="1264601" cy="1414954"/>
              </a:xfrm>
              <a:prstGeom prst="rect">
                <a:avLst/>
              </a:prstGeom>
              <a:noFill/>
              <a:ln w="19050" cap="flat" cmpd="sng">
                <a:solidFill>
                  <a:schemeClr val="dk1"/>
                </a:solidFill>
                <a:prstDash val="solid"/>
                <a:round/>
                <a:headEnd type="none" w="sm" len="sm"/>
                <a:tailEnd type="none" w="sm" len="sm"/>
              </a:ln>
            </p:spPr>
          </p:pic>
          <p:pic>
            <p:nvPicPr>
              <p:cNvPr id="100" name="Google Shape;100;p17"/>
              <p:cNvPicPr preferRelativeResize="0"/>
              <p:nvPr/>
            </p:nvPicPr>
            <p:blipFill>
              <a:blip r:embed="rId6">
                <a:alphaModFix/>
              </a:blip>
              <a:stretch>
                <a:fillRect/>
              </a:stretch>
            </p:blipFill>
            <p:spPr>
              <a:xfrm>
                <a:off x="1741274" y="3357560"/>
                <a:ext cx="1745843" cy="1052317"/>
              </a:xfrm>
              <a:prstGeom prst="rect">
                <a:avLst/>
              </a:prstGeom>
              <a:noFill/>
              <a:ln w="19050" cap="flat" cmpd="sng">
                <a:solidFill>
                  <a:schemeClr val="dk1"/>
                </a:solidFill>
                <a:prstDash val="solid"/>
                <a:round/>
                <a:headEnd type="none" w="sm" len="sm"/>
                <a:tailEnd type="none" w="sm" len="sm"/>
              </a:ln>
            </p:spPr>
          </p:pic>
        </p:grpSp>
      </p:grpSp>
      <p:sp>
        <p:nvSpPr>
          <p:cNvPr id="101" name="Google Shape;101;p17"/>
          <p:cNvSpPr txBox="1"/>
          <p:nvPr/>
        </p:nvSpPr>
        <p:spPr>
          <a:xfrm>
            <a:off x="601575" y="934175"/>
            <a:ext cx="4313700" cy="1512900"/>
          </a:xfrm>
          <a:prstGeom prst="rect">
            <a:avLst/>
          </a:prstGeom>
          <a:noFill/>
          <a:ln w="19050" cap="flat" cmpd="sng">
            <a:solidFill>
              <a:srgbClr val="003087"/>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600" b="1">
                <a:solidFill>
                  <a:schemeClr val="accent2"/>
                </a:solidFill>
              </a:rPr>
              <a:t>Vision</a:t>
            </a:r>
            <a:endParaRPr sz="1600" b="1">
              <a:solidFill>
                <a:schemeClr val="accent2"/>
              </a:solidFill>
            </a:endParaRPr>
          </a:p>
          <a:p>
            <a:pPr marL="0" lvl="0" indent="0" algn="ctr" rtl="0">
              <a:lnSpc>
                <a:spcPct val="115000"/>
              </a:lnSpc>
              <a:spcBef>
                <a:spcPts val="0"/>
              </a:spcBef>
              <a:spcAft>
                <a:spcPts val="0"/>
              </a:spcAft>
              <a:buNone/>
            </a:pPr>
            <a:r>
              <a:rPr lang="en">
                <a:solidFill>
                  <a:schemeClr val="accent2"/>
                </a:solidFill>
              </a:rPr>
              <a:t>An improved weather.gov that better supports core users in making weather, water, and climate related decisions and serves as the NWS foundational website that is more Nimble, Flexible, and Mobile. </a:t>
            </a:r>
            <a:endParaRPr>
              <a:solidFill>
                <a:schemeClr val="accent2"/>
              </a:solidFill>
            </a:endParaRPr>
          </a:p>
        </p:txBody>
      </p:sp>
      <p:sp>
        <p:nvSpPr>
          <p:cNvPr id="102" name="Google Shape;102;p17"/>
          <p:cNvSpPr txBox="1"/>
          <p:nvPr/>
        </p:nvSpPr>
        <p:spPr>
          <a:xfrm>
            <a:off x="601575" y="2513350"/>
            <a:ext cx="4313700" cy="2256600"/>
          </a:xfrm>
          <a:prstGeom prst="rect">
            <a:avLst/>
          </a:prstGeom>
          <a:noFill/>
          <a:ln w="19050" cap="flat" cmpd="sng">
            <a:solidFill>
              <a:srgbClr val="003087"/>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600" b="1">
                <a:solidFill>
                  <a:schemeClr val="accent2"/>
                </a:solidFill>
              </a:rPr>
              <a:t>Benefits</a:t>
            </a:r>
            <a:endParaRPr sz="1600" b="1">
              <a:solidFill>
                <a:schemeClr val="accent2"/>
              </a:solidFill>
            </a:endParaRPr>
          </a:p>
          <a:p>
            <a:pPr marL="342900" lvl="0" indent="-203200" algn="l" rtl="0">
              <a:lnSpc>
                <a:spcPct val="115000"/>
              </a:lnSpc>
              <a:spcBef>
                <a:spcPts val="0"/>
              </a:spcBef>
              <a:spcAft>
                <a:spcPts val="0"/>
              </a:spcAft>
              <a:buClr>
                <a:schemeClr val="accent2"/>
              </a:buClr>
              <a:buSzPts val="1400"/>
              <a:buChar char="●"/>
            </a:pPr>
            <a:r>
              <a:rPr lang="en">
                <a:solidFill>
                  <a:schemeClr val="accent2"/>
                </a:solidFill>
              </a:rPr>
              <a:t>Meets the needs of decision makers who depend on NWS web-based services when they are needed the most and wherever they are</a:t>
            </a:r>
            <a:endParaRPr>
              <a:solidFill>
                <a:schemeClr val="accent2"/>
              </a:solidFill>
            </a:endParaRPr>
          </a:p>
          <a:p>
            <a:pPr marL="342900" lvl="0" indent="-203200" algn="l" rtl="0">
              <a:lnSpc>
                <a:spcPct val="115000"/>
              </a:lnSpc>
              <a:spcBef>
                <a:spcPts val="0"/>
              </a:spcBef>
              <a:spcAft>
                <a:spcPts val="0"/>
              </a:spcAft>
              <a:buClr>
                <a:schemeClr val="accent2"/>
              </a:buClr>
              <a:buSzPts val="1400"/>
              <a:buChar char="●"/>
            </a:pPr>
            <a:r>
              <a:rPr lang="en">
                <a:solidFill>
                  <a:schemeClr val="accent2"/>
                </a:solidFill>
              </a:rPr>
              <a:t>Easily accessible and delivered effectively and efficiently</a:t>
            </a:r>
            <a:endParaRPr>
              <a:solidFill>
                <a:schemeClr val="accent2"/>
              </a:solidFill>
            </a:endParaRPr>
          </a:p>
          <a:p>
            <a:pPr marL="342900" lvl="0" indent="-203200" algn="l" rtl="0">
              <a:lnSpc>
                <a:spcPct val="115000"/>
              </a:lnSpc>
              <a:spcBef>
                <a:spcPts val="0"/>
              </a:spcBef>
              <a:spcAft>
                <a:spcPts val="0"/>
              </a:spcAft>
              <a:buClr>
                <a:schemeClr val="accent2"/>
              </a:buClr>
              <a:buSzPts val="1400"/>
              <a:buChar char="●"/>
            </a:pPr>
            <a:r>
              <a:rPr lang="en">
                <a:solidFill>
                  <a:schemeClr val="accent2"/>
                </a:solidFill>
              </a:rPr>
              <a:t>Utilizes Cloud-based and COTS technologies for increased robustness and flexibility</a:t>
            </a:r>
            <a:endParaRPr>
              <a:solidFill>
                <a:schemeClr val="accent2"/>
              </a:solidFill>
            </a:endParaRPr>
          </a:p>
        </p:txBody>
      </p:sp>
    </p:spTree>
    <p:extLst>
      <p:ext uri="{BB962C8B-B14F-4D97-AF65-F5344CB8AC3E}">
        <p14:creationId xmlns:p14="http://schemas.microsoft.com/office/powerpoint/2010/main" val="1361335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8"/>
          <p:cNvPicPr preferRelativeResize="0"/>
          <p:nvPr/>
        </p:nvPicPr>
        <p:blipFill>
          <a:blip r:embed="rId3">
            <a:alphaModFix/>
          </a:blip>
          <a:stretch>
            <a:fillRect/>
          </a:stretch>
        </p:blipFill>
        <p:spPr>
          <a:xfrm>
            <a:off x="4450775" y="959800"/>
            <a:ext cx="4541275" cy="3405950"/>
          </a:xfrm>
          <a:prstGeom prst="rect">
            <a:avLst/>
          </a:prstGeom>
          <a:noFill/>
          <a:ln w="19050" cap="flat" cmpd="sng">
            <a:solidFill>
              <a:srgbClr val="FFFFFF"/>
            </a:solidFill>
            <a:prstDash val="solid"/>
            <a:round/>
            <a:headEnd type="none" w="sm" len="sm"/>
            <a:tailEnd type="none" w="sm" len="sm"/>
          </a:ln>
        </p:spPr>
      </p:pic>
      <p:sp>
        <p:nvSpPr>
          <p:cNvPr id="108" name="Google Shape;108;p18"/>
          <p:cNvSpPr txBox="1">
            <a:spLocks noGrp="1"/>
          </p:cNvSpPr>
          <p:nvPr>
            <p:ph type="title"/>
          </p:nvPr>
        </p:nvSpPr>
        <p:spPr>
          <a:xfrm>
            <a:off x="762000" y="173238"/>
            <a:ext cx="7924800" cy="594300"/>
          </a:xfrm>
          <a:prstGeom prst="rect">
            <a:avLst/>
          </a:prstGeom>
        </p:spPr>
        <p:txBody>
          <a:bodyPr spcFirstLastPara="1" wrap="square" lIns="0" tIns="45700" rIns="0" bIns="45700" anchor="t" anchorCtr="0">
            <a:normAutofit/>
          </a:bodyPr>
          <a:lstStyle/>
          <a:p>
            <a:pPr marL="0" lvl="0" indent="0" algn="ctr" rtl="0">
              <a:spcBef>
                <a:spcPts val="0"/>
              </a:spcBef>
              <a:spcAft>
                <a:spcPts val="0"/>
              </a:spcAft>
              <a:buNone/>
            </a:pPr>
            <a:r>
              <a:rPr lang="en"/>
              <a:t>AWIPS - Cutting the Cord</a:t>
            </a:r>
            <a:endParaRPr/>
          </a:p>
        </p:txBody>
      </p:sp>
      <p:sp>
        <p:nvSpPr>
          <p:cNvPr id="109" name="Google Shape;109;p18"/>
          <p:cNvSpPr txBox="1"/>
          <p:nvPr/>
        </p:nvSpPr>
        <p:spPr>
          <a:xfrm>
            <a:off x="539350" y="718600"/>
            <a:ext cx="3752100" cy="1761000"/>
          </a:xfrm>
          <a:prstGeom prst="rect">
            <a:avLst/>
          </a:prstGeom>
          <a:noFill/>
          <a:ln w="19050" cap="flat" cmpd="sng">
            <a:solidFill>
              <a:srgbClr val="003087"/>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600" b="1">
                <a:solidFill>
                  <a:schemeClr val="accent2"/>
                </a:solidFill>
              </a:rPr>
              <a:t>Vision</a:t>
            </a:r>
            <a:endParaRPr sz="1600" b="1">
              <a:solidFill>
                <a:schemeClr val="accent2"/>
              </a:solidFill>
            </a:endParaRPr>
          </a:p>
          <a:p>
            <a:pPr marL="0" lvl="0" indent="0" algn="ctr" rtl="0">
              <a:lnSpc>
                <a:spcPct val="115000"/>
              </a:lnSpc>
              <a:spcBef>
                <a:spcPts val="0"/>
              </a:spcBef>
              <a:spcAft>
                <a:spcPts val="0"/>
              </a:spcAft>
              <a:buNone/>
            </a:pPr>
            <a:r>
              <a:rPr lang="en">
                <a:solidFill>
                  <a:schemeClr val="accent2"/>
                </a:solidFill>
              </a:rPr>
              <a:t>Unleash AWIPS capabilities in an office through cloud technologies to serve as the technical foundation for a more Nimble, Flexible, and Mobile NWS eye to eye with decision makers.</a:t>
            </a:r>
            <a:endParaRPr>
              <a:solidFill>
                <a:schemeClr val="accent2"/>
              </a:solidFill>
            </a:endParaRPr>
          </a:p>
        </p:txBody>
      </p:sp>
      <p:sp>
        <p:nvSpPr>
          <p:cNvPr id="110" name="Google Shape;110;p18"/>
          <p:cNvSpPr txBox="1"/>
          <p:nvPr/>
        </p:nvSpPr>
        <p:spPr>
          <a:xfrm>
            <a:off x="539350" y="2573075"/>
            <a:ext cx="3752100" cy="2144700"/>
          </a:xfrm>
          <a:prstGeom prst="rect">
            <a:avLst/>
          </a:prstGeom>
          <a:noFill/>
          <a:ln w="19050" cap="flat" cmpd="sng">
            <a:solidFill>
              <a:srgbClr val="003087"/>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600" b="1">
                <a:solidFill>
                  <a:schemeClr val="accent2"/>
                </a:solidFill>
              </a:rPr>
              <a:t>Benefits</a:t>
            </a:r>
            <a:endParaRPr sz="1600" b="1">
              <a:solidFill>
                <a:schemeClr val="accent2"/>
              </a:solidFill>
            </a:endParaRPr>
          </a:p>
          <a:p>
            <a:pPr marL="342900" lvl="0" indent="-203200" algn="l" rtl="0">
              <a:lnSpc>
                <a:spcPct val="100000"/>
              </a:lnSpc>
              <a:spcBef>
                <a:spcPts val="1000"/>
              </a:spcBef>
              <a:spcAft>
                <a:spcPts val="0"/>
              </a:spcAft>
              <a:buClr>
                <a:schemeClr val="accent2"/>
              </a:buClr>
              <a:buSzPts val="1400"/>
              <a:buChar char="●"/>
            </a:pPr>
            <a:r>
              <a:rPr lang="en">
                <a:solidFill>
                  <a:schemeClr val="accent2"/>
                </a:solidFill>
              </a:rPr>
              <a:t>Forecaster mobility</a:t>
            </a:r>
            <a:endParaRPr>
              <a:solidFill>
                <a:schemeClr val="accent2"/>
              </a:solidFill>
            </a:endParaRPr>
          </a:p>
          <a:p>
            <a:pPr marL="342900" lvl="0" indent="-203200" algn="l" rtl="0">
              <a:lnSpc>
                <a:spcPct val="100000"/>
              </a:lnSpc>
              <a:spcBef>
                <a:spcPts val="1000"/>
              </a:spcBef>
              <a:spcAft>
                <a:spcPts val="0"/>
              </a:spcAft>
              <a:buClr>
                <a:schemeClr val="accent2"/>
              </a:buClr>
              <a:buSzPts val="1400"/>
              <a:buChar char="●"/>
            </a:pPr>
            <a:r>
              <a:rPr lang="en">
                <a:solidFill>
                  <a:schemeClr val="accent2"/>
                </a:solidFill>
              </a:rPr>
              <a:t>Greater access to data</a:t>
            </a:r>
            <a:endParaRPr>
              <a:solidFill>
                <a:schemeClr val="accent2"/>
              </a:solidFill>
            </a:endParaRPr>
          </a:p>
          <a:p>
            <a:pPr marL="342900" lvl="0" indent="-203200" algn="l" rtl="0">
              <a:lnSpc>
                <a:spcPct val="100000"/>
              </a:lnSpc>
              <a:spcBef>
                <a:spcPts val="1000"/>
              </a:spcBef>
              <a:spcAft>
                <a:spcPts val="0"/>
              </a:spcAft>
              <a:buClr>
                <a:schemeClr val="accent2"/>
              </a:buClr>
              <a:buSzPts val="1400"/>
              <a:buChar char="●"/>
            </a:pPr>
            <a:r>
              <a:rPr lang="en">
                <a:solidFill>
                  <a:schemeClr val="accent2"/>
                </a:solidFill>
              </a:rPr>
              <a:t>Rapid infusion of innovation into operations</a:t>
            </a:r>
            <a:endParaRPr>
              <a:solidFill>
                <a:schemeClr val="accent2"/>
              </a:solidFill>
            </a:endParaRPr>
          </a:p>
          <a:p>
            <a:pPr marL="342900" lvl="0" indent="-203200" algn="l" rtl="0">
              <a:lnSpc>
                <a:spcPct val="100000"/>
              </a:lnSpc>
              <a:spcBef>
                <a:spcPts val="1000"/>
              </a:spcBef>
              <a:spcAft>
                <a:spcPts val="0"/>
              </a:spcAft>
              <a:buClr>
                <a:schemeClr val="accent2"/>
              </a:buClr>
              <a:buSzPts val="1400"/>
              <a:buChar char="●"/>
            </a:pPr>
            <a:r>
              <a:rPr lang="en">
                <a:solidFill>
                  <a:schemeClr val="accent2"/>
                </a:solidFill>
              </a:rPr>
              <a:t>More robust service backup</a:t>
            </a:r>
            <a:endParaRPr>
              <a:solidFill>
                <a:schemeClr val="accent2"/>
              </a:solidFill>
            </a:endParaRPr>
          </a:p>
        </p:txBody>
      </p:sp>
    </p:spTree>
    <p:extLst>
      <p:ext uri="{BB962C8B-B14F-4D97-AF65-F5344CB8AC3E}">
        <p14:creationId xmlns:p14="http://schemas.microsoft.com/office/powerpoint/2010/main" val="1021063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735700" y="193238"/>
            <a:ext cx="7924800" cy="594300"/>
          </a:xfrm>
          <a:prstGeom prst="rect">
            <a:avLst/>
          </a:prstGeom>
        </p:spPr>
        <p:txBody>
          <a:bodyPr spcFirstLastPara="1" wrap="square" lIns="0" tIns="45700" rIns="0" bIns="45700" anchor="t" anchorCtr="0">
            <a:normAutofit/>
          </a:bodyPr>
          <a:lstStyle/>
          <a:p>
            <a:pPr marL="0" lvl="0" indent="0" algn="ctr" rtl="0">
              <a:spcBef>
                <a:spcPts val="0"/>
              </a:spcBef>
              <a:spcAft>
                <a:spcPts val="0"/>
              </a:spcAft>
              <a:buNone/>
            </a:pPr>
            <a:r>
              <a:rPr lang="en"/>
              <a:t>Probabilistic IDSS</a:t>
            </a:r>
            <a:endParaRPr/>
          </a:p>
        </p:txBody>
      </p:sp>
      <p:sp>
        <p:nvSpPr>
          <p:cNvPr id="116" name="Google Shape;116;p19"/>
          <p:cNvSpPr txBox="1"/>
          <p:nvPr/>
        </p:nvSpPr>
        <p:spPr>
          <a:xfrm>
            <a:off x="403000" y="4130550"/>
            <a:ext cx="8590200" cy="744600"/>
          </a:xfrm>
          <a:prstGeom prst="rect">
            <a:avLst/>
          </a:prstGeom>
          <a:noFill/>
          <a:ln>
            <a:noFill/>
          </a:ln>
        </p:spPr>
        <p:txBody>
          <a:bodyPr spcFirstLastPara="1" wrap="square" lIns="91425" tIns="91425" rIns="91425" bIns="91425" anchor="t" anchorCtr="0">
            <a:spAutoFit/>
          </a:bodyPr>
          <a:lstStyle/>
          <a:p>
            <a:pPr marL="457200" marR="457200" lvl="0" indent="0" algn="ctr" rtl="0">
              <a:lnSpc>
                <a:spcPct val="85000"/>
              </a:lnSpc>
              <a:spcBef>
                <a:spcPts val="0"/>
              </a:spcBef>
              <a:spcAft>
                <a:spcPts val="0"/>
              </a:spcAft>
              <a:buNone/>
            </a:pPr>
            <a:r>
              <a:rPr lang="en" sz="1200" i="1">
                <a:solidFill>
                  <a:schemeClr val="accent2"/>
                </a:solidFill>
              </a:rPr>
              <a:t>“…people make better decisions, have higher trust in information, and/or display a greater understanding of forecast information when shown a [tailored] probabilistic forecast instead of a deterministic one.”</a:t>
            </a:r>
            <a:endParaRPr sz="1200" i="1">
              <a:solidFill>
                <a:schemeClr val="accent2"/>
              </a:solidFill>
            </a:endParaRPr>
          </a:p>
          <a:p>
            <a:pPr marL="457200" marR="457200" lvl="0" indent="0" algn="r" rtl="0">
              <a:lnSpc>
                <a:spcPct val="85000"/>
              </a:lnSpc>
              <a:spcBef>
                <a:spcPts val="1000"/>
              </a:spcBef>
              <a:spcAft>
                <a:spcPts val="1000"/>
              </a:spcAft>
              <a:buNone/>
            </a:pPr>
            <a:r>
              <a:rPr lang="en" sz="900" i="1">
                <a:solidFill>
                  <a:schemeClr val="accent2"/>
                </a:solidFill>
              </a:rPr>
              <a:t> 	Source: </a:t>
            </a:r>
            <a:r>
              <a:rPr lang="en" sz="900" i="1" u="sng">
                <a:solidFill>
                  <a:schemeClr val="accent2"/>
                </a:solidFill>
                <a:hlinkClick r:id="rId3">
                  <a:extLst>
                    <a:ext uri="{A12FA001-AC4F-418D-AE19-62706E023703}">
                      <ahyp:hlinkClr xmlns:ahyp="http://schemas.microsoft.com/office/drawing/2018/hyperlinkcolor" val="tx"/>
                    </a:ext>
                  </a:extLst>
                </a:hlinkClick>
              </a:rPr>
              <a:t>https://crcm.shinyapps.io/probcom/#section-practical-recommendations</a:t>
            </a:r>
            <a:r>
              <a:rPr lang="en" sz="900" i="1">
                <a:solidFill>
                  <a:schemeClr val="accent2"/>
                </a:solidFill>
              </a:rPr>
              <a:t> and Ripberger et al (2022)</a:t>
            </a:r>
            <a:endParaRPr sz="900" i="1">
              <a:solidFill>
                <a:schemeClr val="accent2"/>
              </a:solidFill>
            </a:endParaRPr>
          </a:p>
        </p:txBody>
      </p:sp>
      <p:sp>
        <p:nvSpPr>
          <p:cNvPr id="117" name="Google Shape;117;p19"/>
          <p:cNvSpPr txBox="1"/>
          <p:nvPr/>
        </p:nvSpPr>
        <p:spPr>
          <a:xfrm>
            <a:off x="525450" y="984300"/>
            <a:ext cx="3937200" cy="147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2"/>
                </a:solidFill>
              </a:rPr>
              <a:t>Vision</a:t>
            </a:r>
            <a:endParaRPr b="1">
              <a:solidFill>
                <a:schemeClr val="accent2"/>
              </a:solidFill>
            </a:endParaRPr>
          </a:p>
          <a:p>
            <a:pPr marL="0" lvl="0" indent="0" algn="ctr" rtl="0">
              <a:spcBef>
                <a:spcPts val="0"/>
              </a:spcBef>
              <a:spcAft>
                <a:spcPts val="0"/>
              </a:spcAft>
              <a:buNone/>
            </a:pPr>
            <a:r>
              <a:rPr lang="en">
                <a:solidFill>
                  <a:schemeClr val="accent2"/>
                </a:solidFill>
              </a:rPr>
              <a:t>If we fully leverage probabilistic information, focus on the things that humans do well and learn what questions our partners really need answers to, we can revolutionize our ability to protect life and property </a:t>
            </a:r>
            <a:endParaRPr>
              <a:solidFill>
                <a:schemeClr val="accent2"/>
              </a:solidFill>
            </a:endParaRPr>
          </a:p>
        </p:txBody>
      </p:sp>
      <p:sp>
        <p:nvSpPr>
          <p:cNvPr id="118" name="Google Shape;118;p19"/>
          <p:cNvSpPr txBox="1"/>
          <p:nvPr/>
        </p:nvSpPr>
        <p:spPr>
          <a:xfrm>
            <a:off x="525450" y="2523228"/>
            <a:ext cx="3937200" cy="154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2"/>
                </a:solidFill>
              </a:rPr>
              <a:t>Benefit</a:t>
            </a:r>
            <a:endParaRPr b="1">
              <a:solidFill>
                <a:schemeClr val="accent2"/>
              </a:solidFill>
            </a:endParaRPr>
          </a:p>
          <a:p>
            <a:pPr marL="0" lvl="0" indent="0" algn="ctr" rtl="0">
              <a:lnSpc>
                <a:spcPct val="107916"/>
              </a:lnSpc>
              <a:spcBef>
                <a:spcPts val="0"/>
              </a:spcBef>
              <a:spcAft>
                <a:spcPts val="800"/>
              </a:spcAft>
              <a:buNone/>
            </a:pPr>
            <a:r>
              <a:rPr lang="en">
                <a:solidFill>
                  <a:schemeClr val="accent2"/>
                </a:solidFill>
              </a:rPr>
              <a:t>A probabilistic forecast conveys the uncertainty in the prediction and maximizes decision-making value for NWS partners and the public in a consistent and scientific manner</a:t>
            </a:r>
            <a:endParaRPr>
              <a:solidFill>
                <a:schemeClr val="accent2"/>
              </a:solidFill>
            </a:endParaRPr>
          </a:p>
        </p:txBody>
      </p:sp>
      <p:sp>
        <p:nvSpPr>
          <p:cNvPr id="119" name="Google Shape;119;p19"/>
          <p:cNvSpPr/>
          <p:nvPr/>
        </p:nvSpPr>
        <p:spPr>
          <a:xfrm>
            <a:off x="4774050" y="1396575"/>
            <a:ext cx="4136700" cy="230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 name="Google Shape;120;p19"/>
          <p:cNvPicPr preferRelativeResize="0"/>
          <p:nvPr/>
        </p:nvPicPr>
        <p:blipFill>
          <a:blip r:embed="rId4">
            <a:alphaModFix/>
          </a:blip>
          <a:stretch>
            <a:fillRect/>
          </a:stretch>
        </p:blipFill>
        <p:spPr>
          <a:xfrm>
            <a:off x="4835313" y="1492200"/>
            <a:ext cx="4014175" cy="2015774"/>
          </a:xfrm>
          <a:prstGeom prst="rect">
            <a:avLst/>
          </a:prstGeom>
          <a:noFill/>
          <a:ln>
            <a:noFill/>
          </a:ln>
        </p:spPr>
      </p:pic>
      <p:sp>
        <p:nvSpPr>
          <p:cNvPr id="121" name="Google Shape;121;p19"/>
          <p:cNvSpPr txBox="1"/>
          <p:nvPr/>
        </p:nvSpPr>
        <p:spPr>
          <a:xfrm>
            <a:off x="4774175" y="3476700"/>
            <a:ext cx="4136700" cy="24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 i="1">
                <a:solidFill>
                  <a:schemeClr val="accent5"/>
                </a:solidFill>
              </a:rPr>
              <a:t>Ensemble clusters with the grand ensemble 500 mb pattern with 25-75th interquartile range of height differences</a:t>
            </a:r>
            <a:endParaRPr sz="400" i="1">
              <a:solidFill>
                <a:schemeClr val="accent5"/>
              </a:solidFill>
            </a:endParaRPr>
          </a:p>
        </p:txBody>
      </p:sp>
      <p:sp>
        <p:nvSpPr>
          <p:cNvPr id="122" name="Google Shape;122;p19"/>
          <p:cNvSpPr txBox="1"/>
          <p:nvPr/>
        </p:nvSpPr>
        <p:spPr>
          <a:xfrm>
            <a:off x="4850375" y="1343100"/>
            <a:ext cx="4014300" cy="24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 b="1">
                <a:solidFill>
                  <a:schemeClr val="accent5"/>
                </a:solidFill>
              </a:rPr>
              <a:t>Prototype Example Only</a:t>
            </a:r>
            <a:endParaRPr sz="400" b="1">
              <a:solidFill>
                <a:schemeClr val="accent5"/>
              </a:solidFill>
            </a:endParaRPr>
          </a:p>
        </p:txBody>
      </p:sp>
    </p:spTree>
    <p:extLst>
      <p:ext uri="{BB962C8B-B14F-4D97-AF65-F5344CB8AC3E}">
        <p14:creationId xmlns:p14="http://schemas.microsoft.com/office/powerpoint/2010/main" val="1089037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sp>
        <p:nvSpPr>
          <p:cNvPr id="175" name="Google Shape;175;p23"/>
          <p:cNvSpPr txBox="1"/>
          <p:nvPr/>
        </p:nvSpPr>
        <p:spPr>
          <a:xfrm>
            <a:off x="402150" y="1821450"/>
            <a:ext cx="2732700" cy="1500600"/>
          </a:xfrm>
          <a:prstGeom prst="rect">
            <a:avLst/>
          </a:prstGeom>
          <a:noFill/>
          <a:ln>
            <a:noFill/>
          </a:ln>
        </p:spPr>
        <p:txBody>
          <a:bodyPr spcFirstLastPara="1" wrap="square" lIns="91425" tIns="91425" rIns="91425" bIns="91425" anchor="t" anchorCtr="0">
            <a:spAutoFit/>
          </a:bodyPr>
          <a:lstStyle/>
          <a:p>
            <a:pPr marL="0" lvl="0" indent="0" algn="l" rtl="0">
              <a:lnSpc>
                <a:spcPct val="75000"/>
              </a:lnSpc>
              <a:spcBef>
                <a:spcPts val="0"/>
              </a:spcBef>
              <a:spcAft>
                <a:spcPts val="0"/>
              </a:spcAft>
              <a:buNone/>
            </a:pPr>
            <a:r>
              <a:rPr lang="en" sz="5700" b="1">
                <a:solidFill>
                  <a:srgbClr val="FFFFFF"/>
                </a:solidFill>
                <a:latin typeface="Helvetica Neue"/>
                <a:ea typeface="Helvetica Neue"/>
                <a:cs typeface="Helvetica Neue"/>
                <a:sym typeface="Helvetica Neue"/>
              </a:rPr>
              <a:t>Learn</a:t>
            </a:r>
            <a:endParaRPr sz="5700" b="1">
              <a:solidFill>
                <a:srgbClr val="FFFFFF"/>
              </a:solidFill>
              <a:latin typeface="Helvetica Neue"/>
              <a:ea typeface="Helvetica Neue"/>
              <a:cs typeface="Helvetica Neue"/>
              <a:sym typeface="Helvetica Neue"/>
            </a:endParaRPr>
          </a:p>
          <a:p>
            <a:pPr marL="0" lvl="0" indent="0" algn="l" rtl="0">
              <a:lnSpc>
                <a:spcPct val="75000"/>
              </a:lnSpc>
              <a:spcBef>
                <a:spcPts val="0"/>
              </a:spcBef>
              <a:spcAft>
                <a:spcPts val="0"/>
              </a:spcAft>
              <a:buNone/>
            </a:pPr>
            <a:r>
              <a:rPr lang="en" sz="5700" b="1">
                <a:solidFill>
                  <a:srgbClr val="FFFFFF"/>
                </a:solidFill>
                <a:latin typeface="Helvetica Neue"/>
                <a:ea typeface="Helvetica Neue"/>
                <a:cs typeface="Helvetica Neue"/>
                <a:sym typeface="Helvetica Neue"/>
              </a:rPr>
              <a:t>More</a:t>
            </a:r>
            <a:endParaRPr sz="5700" b="1">
              <a:solidFill>
                <a:srgbClr val="FFFFFF"/>
              </a:solidFill>
              <a:latin typeface="Helvetica Neue"/>
              <a:ea typeface="Helvetica Neue"/>
              <a:cs typeface="Helvetica Neue"/>
              <a:sym typeface="Helvetica Neue"/>
            </a:endParaRPr>
          </a:p>
        </p:txBody>
      </p:sp>
      <p:sp>
        <p:nvSpPr>
          <p:cNvPr id="176" name="Google Shape;176;p23"/>
          <p:cNvSpPr txBox="1"/>
          <p:nvPr/>
        </p:nvSpPr>
        <p:spPr>
          <a:xfrm>
            <a:off x="5424550" y="2418800"/>
            <a:ext cx="37956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1"/>
                </a:solidFill>
                <a:latin typeface="Helvetica Neue"/>
                <a:ea typeface="Helvetica Neue"/>
                <a:cs typeface="Helvetica Neue"/>
                <a:sym typeface="Helvetica Neue"/>
              </a:rPr>
              <a:t>Or visit</a:t>
            </a:r>
            <a:endParaRPr sz="17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700" b="1">
                <a:solidFill>
                  <a:schemeClr val="dk1"/>
                </a:solidFill>
                <a:latin typeface="Helvetica Neue"/>
                <a:ea typeface="Helvetica Neue"/>
                <a:cs typeface="Helvetica Neue"/>
                <a:sym typeface="Helvetica Neue"/>
              </a:rPr>
              <a:t>noaa.gov/NWStransformation</a:t>
            </a:r>
            <a:endParaRPr sz="1700" b="1">
              <a:solidFill>
                <a:schemeClr val="dk1"/>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180"/>
        <p:cNvGrpSpPr/>
        <p:nvPr/>
      </p:nvGrpSpPr>
      <p:grpSpPr>
        <a:xfrm>
          <a:off x="0" y="0"/>
          <a:ext cx="0" cy="0"/>
          <a:chOff x="0" y="0"/>
          <a:chExt cx="0" cy="0"/>
        </a:xfrm>
      </p:grpSpPr>
      <p:sp>
        <p:nvSpPr>
          <p:cNvPr id="181" name="Google Shape;181;p24"/>
          <p:cNvSpPr txBox="1"/>
          <p:nvPr/>
        </p:nvSpPr>
        <p:spPr>
          <a:xfrm>
            <a:off x="4961275" y="1240825"/>
            <a:ext cx="3980100" cy="35982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0"/>
              </a:spcAft>
              <a:buNone/>
            </a:pPr>
            <a:r>
              <a:rPr lang="en" b="1">
                <a:solidFill>
                  <a:schemeClr val="dk1"/>
                </a:solidFill>
                <a:latin typeface="Helvetica Neue"/>
                <a:ea typeface="Helvetica Neue"/>
                <a:cs typeface="Helvetica Neue"/>
                <a:sym typeface="Helvetica Neue"/>
              </a:rPr>
              <a:t>NWS Flood survey and visit to the</a:t>
            </a:r>
            <a:br>
              <a:rPr lang="en" b="1">
                <a:solidFill>
                  <a:schemeClr val="dk1"/>
                </a:solidFill>
                <a:latin typeface="Helvetica Neue"/>
                <a:ea typeface="Helvetica Neue"/>
                <a:cs typeface="Helvetica Neue"/>
                <a:sym typeface="Helvetica Neue"/>
              </a:rPr>
            </a:br>
            <a:r>
              <a:rPr lang="en" b="1">
                <a:solidFill>
                  <a:schemeClr val="dk1"/>
                </a:solidFill>
                <a:latin typeface="Helvetica Neue"/>
                <a:ea typeface="Helvetica Neue"/>
                <a:cs typeface="Helvetica Neue"/>
                <a:sym typeface="Helvetica Neue"/>
              </a:rPr>
              <a:t>City of Cook, MN where the</a:t>
            </a:r>
            <a:br>
              <a:rPr lang="en" b="1">
                <a:solidFill>
                  <a:schemeClr val="dk1"/>
                </a:solidFill>
                <a:latin typeface="Helvetica Neue"/>
                <a:ea typeface="Helvetica Neue"/>
                <a:cs typeface="Helvetica Neue"/>
                <a:sym typeface="Helvetica Neue"/>
              </a:rPr>
            </a:br>
            <a:r>
              <a:rPr lang="en" b="1">
                <a:solidFill>
                  <a:schemeClr val="dk1"/>
                </a:solidFill>
                <a:latin typeface="Helvetica Neue"/>
                <a:ea typeface="Helvetica Neue"/>
                <a:cs typeface="Helvetica Neue"/>
                <a:sym typeface="Helvetica Neue"/>
              </a:rPr>
              <a:t>Little Fork River was rising fast.</a:t>
            </a:r>
            <a:endParaRPr b="1">
              <a:solidFill>
                <a:schemeClr val="dk1"/>
              </a:solidFill>
              <a:latin typeface="Helvetica Neue"/>
              <a:ea typeface="Helvetica Neue"/>
              <a:cs typeface="Helvetica Neue"/>
              <a:sym typeface="Helvetica Neue"/>
            </a:endParaRPr>
          </a:p>
          <a:p>
            <a:pPr marL="0" lvl="0" indent="0" algn="l" rtl="0">
              <a:lnSpc>
                <a:spcPct val="105000"/>
              </a:lnSpc>
              <a:spcBef>
                <a:spcPts val="500"/>
              </a:spcBef>
              <a:spcAft>
                <a:spcPts val="0"/>
              </a:spcAft>
              <a:buNone/>
            </a:pPr>
            <a:r>
              <a:rPr lang="en" b="1">
                <a:solidFill>
                  <a:schemeClr val="dk1"/>
                </a:solidFill>
                <a:latin typeface="Helvetica Neue"/>
                <a:ea typeface="Helvetica Neue"/>
                <a:cs typeface="Helvetica Neue"/>
                <a:sym typeface="Helvetica Neue"/>
              </a:rPr>
              <a:t> </a:t>
            </a:r>
            <a:endParaRPr b="1">
              <a:solidFill>
                <a:schemeClr val="dk1"/>
              </a:solidFill>
              <a:latin typeface="Helvetica Neue"/>
              <a:ea typeface="Helvetica Neue"/>
              <a:cs typeface="Helvetica Neue"/>
              <a:sym typeface="Helvetica Neue"/>
            </a:endParaRPr>
          </a:p>
          <a:p>
            <a:pPr marL="0" lvl="0" indent="0" algn="l" rtl="0">
              <a:lnSpc>
                <a:spcPct val="105000"/>
              </a:lnSpc>
              <a:spcBef>
                <a:spcPts val="500"/>
              </a:spcBef>
              <a:spcAft>
                <a:spcPts val="0"/>
              </a:spcAft>
              <a:buNone/>
            </a:pPr>
            <a:r>
              <a:rPr lang="en" b="1">
                <a:solidFill>
                  <a:schemeClr val="dk1"/>
                </a:solidFill>
                <a:latin typeface="Helvetica Neue"/>
                <a:ea typeface="Helvetica Neue"/>
                <a:cs typeface="Helvetica Neue"/>
                <a:sym typeface="Helvetica Neue"/>
              </a:rPr>
              <a:t>NWS Duluth documented the flooding and provided updates to local officials at the onsite Command Post.</a:t>
            </a:r>
            <a:endParaRPr b="1">
              <a:solidFill>
                <a:schemeClr val="dk1"/>
              </a:solidFill>
              <a:latin typeface="Helvetica Neue"/>
              <a:ea typeface="Helvetica Neue"/>
              <a:cs typeface="Helvetica Neue"/>
              <a:sym typeface="Helvetica Neue"/>
            </a:endParaRPr>
          </a:p>
          <a:p>
            <a:pPr marL="0" lvl="0" indent="0" algn="l" rtl="0">
              <a:lnSpc>
                <a:spcPct val="105000"/>
              </a:lnSpc>
              <a:spcBef>
                <a:spcPts val="500"/>
              </a:spcBef>
              <a:spcAft>
                <a:spcPts val="0"/>
              </a:spcAft>
              <a:buNone/>
            </a:pPr>
            <a:r>
              <a:rPr lang="en" b="1">
                <a:solidFill>
                  <a:schemeClr val="dk1"/>
                </a:solidFill>
                <a:latin typeface="Helvetica Neue"/>
                <a:ea typeface="Helvetica Neue"/>
                <a:cs typeface="Helvetica Neue"/>
                <a:sym typeface="Helvetica Neue"/>
              </a:rPr>
              <a:t> </a:t>
            </a:r>
            <a:endParaRPr b="1">
              <a:solidFill>
                <a:schemeClr val="dk1"/>
              </a:solidFill>
              <a:latin typeface="Helvetica Neue"/>
              <a:ea typeface="Helvetica Neue"/>
              <a:cs typeface="Helvetica Neue"/>
              <a:sym typeface="Helvetica Neue"/>
            </a:endParaRPr>
          </a:p>
          <a:p>
            <a:pPr marL="0" lvl="0" indent="0" algn="l" rtl="0">
              <a:lnSpc>
                <a:spcPct val="105000"/>
              </a:lnSpc>
              <a:spcBef>
                <a:spcPts val="500"/>
              </a:spcBef>
              <a:spcAft>
                <a:spcPts val="500"/>
              </a:spcAft>
              <a:buNone/>
            </a:pPr>
            <a:r>
              <a:rPr lang="en" b="1">
                <a:solidFill>
                  <a:schemeClr val="dk1"/>
                </a:solidFill>
                <a:latin typeface="Helvetica Neue"/>
                <a:ea typeface="Helvetica Neue"/>
                <a:cs typeface="Helvetica Neue"/>
                <a:sym typeface="Helvetica Neue"/>
              </a:rPr>
              <a:t>NWS Duluth provided guidance for</a:t>
            </a:r>
            <a:br>
              <a:rPr lang="en" b="1">
                <a:solidFill>
                  <a:schemeClr val="dk1"/>
                </a:solidFill>
                <a:latin typeface="Helvetica Neue"/>
                <a:ea typeface="Helvetica Neue"/>
                <a:cs typeface="Helvetica Neue"/>
                <a:sym typeface="Helvetica Neue"/>
              </a:rPr>
            </a:br>
            <a:r>
              <a:rPr lang="en" b="1">
                <a:solidFill>
                  <a:schemeClr val="dk1"/>
                </a:solidFill>
                <a:latin typeface="Helvetica Neue"/>
                <a:ea typeface="Helvetica Neue"/>
                <a:cs typeface="Helvetica Neue"/>
                <a:sym typeface="Helvetica Neue"/>
              </a:rPr>
              <a:t>the timing and extent of maximum</a:t>
            </a:r>
            <a:br>
              <a:rPr lang="en" b="1">
                <a:solidFill>
                  <a:schemeClr val="dk1"/>
                </a:solidFill>
                <a:latin typeface="Helvetica Neue"/>
                <a:ea typeface="Helvetica Neue"/>
                <a:cs typeface="Helvetica Neue"/>
                <a:sym typeface="Helvetica Neue"/>
              </a:rPr>
            </a:br>
            <a:r>
              <a:rPr lang="en" b="1">
                <a:solidFill>
                  <a:schemeClr val="dk1"/>
                </a:solidFill>
                <a:latin typeface="Helvetica Neue"/>
                <a:ea typeface="Helvetica Neue"/>
                <a:cs typeface="Helvetica Neue"/>
                <a:sym typeface="Helvetica Neue"/>
              </a:rPr>
              <a:t>flooding to help local officials</a:t>
            </a:r>
            <a:br>
              <a:rPr lang="en" b="1">
                <a:solidFill>
                  <a:schemeClr val="dk1"/>
                </a:solidFill>
                <a:latin typeface="Helvetica Neue"/>
                <a:ea typeface="Helvetica Neue"/>
                <a:cs typeface="Helvetica Neue"/>
                <a:sym typeface="Helvetica Neue"/>
              </a:rPr>
            </a:br>
            <a:r>
              <a:rPr lang="en" b="1">
                <a:solidFill>
                  <a:schemeClr val="dk1"/>
                </a:solidFill>
                <a:latin typeface="Helvetica Neue"/>
                <a:ea typeface="Helvetica Neue"/>
                <a:cs typeface="Helvetica Neue"/>
                <a:sym typeface="Helvetica Neue"/>
              </a:rPr>
              <a:t>prioritize their actions to</a:t>
            </a:r>
            <a:br>
              <a:rPr lang="en" b="1">
                <a:solidFill>
                  <a:schemeClr val="dk1"/>
                </a:solidFill>
                <a:latin typeface="Helvetica Neue"/>
                <a:ea typeface="Helvetica Neue"/>
                <a:cs typeface="Helvetica Neue"/>
                <a:sym typeface="Helvetica Neue"/>
              </a:rPr>
            </a:br>
            <a:r>
              <a:rPr lang="en" b="1">
                <a:solidFill>
                  <a:schemeClr val="dk1"/>
                </a:solidFill>
                <a:latin typeface="Helvetica Neue"/>
                <a:ea typeface="Helvetica Neue"/>
                <a:cs typeface="Helvetica Neue"/>
                <a:sym typeface="Helvetica Neue"/>
              </a:rPr>
              <a:t>protect infrastructure,</a:t>
            </a:r>
            <a:br>
              <a:rPr lang="en" b="1">
                <a:solidFill>
                  <a:schemeClr val="dk1"/>
                </a:solidFill>
                <a:latin typeface="Helvetica Neue"/>
                <a:ea typeface="Helvetica Neue"/>
                <a:cs typeface="Helvetica Neue"/>
                <a:sym typeface="Helvetica Neue"/>
              </a:rPr>
            </a:br>
            <a:r>
              <a:rPr lang="en" b="1">
                <a:solidFill>
                  <a:schemeClr val="dk1"/>
                </a:solidFill>
                <a:latin typeface="Helvetica Neue"/>
                <a:ea typeface="Helvetica Neue"/>
                <a:cs typeface="Helvetica Neue"/>
                <a:sym typeface="Helvetica Neue"/>
              </a:rPr>
              <a:t>homes, and businesses</a:t>
            </a:r>
            <a:endParaRPr b="1">
              <a:solidFill>
                <a:schemeClr val="dk1"/>
              </a:solidFill>
              <a:latin typeface="Helvetica Neue"/>
              <a:ea typeface="Helvetica Neue"/>
              <a:cs typeface="Helvetica Neue"/>
              <a:sym typeface="Helvetica Neue"/>
            </a:endParaRPr>
          </a:p>
        </p:txBody>
      </p:sp>
      <p:sp>
        <p:nvSpPr>
          <p:cNvPr id="182" name="Google Shape;182;p24"/>
          <p:cNvSpPr txBox="1"/>
          <p:nvPr/>
        </p:nvSpPr>
        <p:spPr>
          <a:xfrm>
            <a:off x="4264163" y="239000"/>
            <a:ext cx="4536600" cy="646500"/>
          </a:xfrm>
          <a:prstGeom prst="rect">
            <a:avLst/>
          </a:prstGeom>
          <a:noFill/>
          <a:ln>
            <a:noFill/>
          </a:ln>
        </p:spPr>
        <p:txBody>
          <a:bodyPr spcFirstLastPara="1" wrap="square" lIns="91425" tIns="91425" rIns="91425" bIns="91425" anchor="t" anchorCtr="0">
            <a:spAutoFit/>
          </a:bodyPr>
          <a:lstStyle/>
          <a:p>
            <a:pPr marL="0" lvl="0" indent="0" algn="l" rtl="0">
              <a:lnSpc>
                <a:spcPct val="75000"/>
              </a:lnSpc>
              <a:spcBef>
                <a:spcPts val="0"/>
              </a:spcBef>
              <a:spcAft>
                <a:spcPts val="0"/>
              </a:spcAft>
              <a:buNone/>
            </a:pPr>
            <a:r>
              <a:rPr lang="en" sz="4000" b="1">
                <a:solidFill>
                  <a:srgbClr val="027BC0"/>
                </a:solidFill>
                <a:latin typeface="Helvetica Neue"/>
                <a:ea typeface="Helvetica Neue"/>
                <a:cs typeface="Helvetica Neue"/>
                <a:sym typeface="Helvetica Neue"/>
              </a:rPr>
              <a:t>Historic Flooding</a:t>
            </a:r>
            <a:endParaRPr sz="1200">
              <a:solidFill>
                <a:srgbClr val="027BC0"/>
              </a:solidFill>
            </a:endParaRPr>
          </a:p>
        </p:txBody>
      </p:sp>
      <p:sp>
        <p:nvSpPr>
          <p:cNvPr id="183" name="Google Shape;183;p24"/>
          <p:cNvSpPr txBox="1"/>
          <p:nvPr/>
        </p:nvSpPr>
        <p:spPr>
          <a:xfrm>
            <a:off x="4264175" y="740725"/>
            <a:ext cx="4352700" cy="50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50" b="1">
                <a:solidFill>
                  <a:srgbClr val="007EC6"/>
                </a:solidFill>
                <a:latin typeface="Helvetica Neue"/>
                <a:ea typeface="Helvetica Neue"/>
                <a:cs typeface="Helvetica Neue"/>
                <a:sym typeface="Helvetica Neue"/>
              </a:rPr>
              <a:t>Northeast Minnesota - June 2024</a:t>
            </a:r>
            <a:endParaRPr sz="2050">
              <a:solidFill>
                <a:srgbClr val="007EC6"/>
              </a:solidFill>
            </a:endParaRPr>
          </a:p>
        </p:txBody>
      </p:sp>
      <p:sp>
        <p:nvSpPr>
          <p:cNvPr id="184" name="Google Shape;184;p24"/>
          <p:cNvSpPr/>
          <p:nvPr/>
        </p:nvSpPr>
        <p:spPr>
          <a:xfrm>
            <a:off x="3293075" y="1910175"/>
            <a:ext cx="971100" cy="971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5" name="Google Shape;185;p24"/>
          <p:cNvPicPr preferRelativeResize="0"/>
          <p:nvPr/>
        </p:nvPicPr>
        <p:blipFill rotWithShape="1">
          <a:blip r:embed="rId4">
            <a:alphaModFix/>
          </a:blip>
          <a:srcRect l="48820"/>
          <a:stretch/>
        </p:blipFill>
        <p:spPr>
          <a:xfrm>
            <a:off x="3445794" y="2080129"/>
            <a:ext cx="727455" cy="6002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189"/>
        <p:cNvGrpSpPr/>
        <p:nvPr/>
      </p:nvGrpSpPr>
      <p:grpSpPr>
        <a:xfrm>
          <a:off x="0" y="0"/>
          <a:ext cx="0" cy="0"/>
          <a:chOff x="0" y="0"/>
          <a:chExt cx="0" cy="0"/>
        </a:xfrm>
      </p:grpSpPr>
      <p:sp>
        <p:nvSpPr>
          <p:cNvPr id="190" name="Google Shape;190;p25"/>
          <p:cNvSpPr txBox="1"/>
          <p:nvPr/>
        </p:nvSpPr>
        <p:spPr>
          <a:xfrm>
            <a:off x="1699275" y="936500"/>
            <a:ext cx="3401100" cy="224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20" b="1">
                <a:solidFill>
                  <a:srgbClr val="E76A28"/>
                </a:solidFill>
                <a:latin typeface="Helvetica Neue"/>
                <a:ea typeface="Helvetica Neue"/>
                <a:cs typeface="Helvetica Neue"/>
                <a:sym typeface="Helvetica Neue"/>
              </a:rPr>
              <a:t>Critical Support to</a:t>
            </a:r>
            <a:endParaRPr sz="2320" b="1">
              <a:solidFill>
                <a:srgbClr val="E76A28"/>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2320" b="1">
                <a:solidFill>
                  <a:srgbClr val="E76A28"/>
                </a:solidFill>
                <a:latin typeface="Helvetica Neue"/>
                <a:ea typeface="Helvetica Neue"/>
                <a:cs typeface="Helvetica Neue"/>
                <a:sym typeface="Helvetica Neue"/>
              </a:rPr>
              <a:t>Remote Wilderness</a:t>
            </a:r>
            <a:endParaRPr sz="2320" b="1">
              <a:solidFill>
                <a:srgbClr val="E76A28"/>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2320" b="1">
                <a:solidFill>
                  <a:srgbClr val="E76A28"/>
                </a:solidFill>
                <a:latin typeface="Helvetica Neue"/>
                <a:ea typeface="Helvetica Neue"/>
                <a:cs typeface="Helvetica Neue"/>
                <a:sym typeface="Helvetica Neue"/>
              </a:rPr>
              <a:t>Search &amp; Rescue</a:t>
            </a:r>
            <a:endParaRPr sz="2320" b="1">
              <a:solidFill>
                <a:srgbClr val="E76A28"/>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2320" b="1">
                <a:solidFill>
                  <a:srgbClr val="E76A28"/>
                </a:solidFill>
                <a:latin typeface="Helvetica Neue"/>
                <a:ea typeface="Helvetica Neue"/>
                <a:cs typeface="Helvetica Neue"/>
                <a:sym typeface="Helvetica Neue"/>
              </a:rPr>
              <a:t>Efforts on the</a:t>
            </a:r>
            <a:endParaRPr sz="2320" b="1">
              <a:solidFill>
                <a:srgbClr val="E76A28"/>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2320" b="1">
                <a:solidFill>
                  <a:srgbClr val="E76A28"/>
                </a:solidFill>
                <a:latin typeface="Helvetica Neue"/>
                <a:ea typeface="Helvetica Neue"/>
                <a:cs typeface="Helvetica Neue"/>
                <a:sym typeface="Helvetica Neue"/>
              </a:rPr>
              <a:t>International Border</a:t>
            </a:r>
            <a:endParaRPr sz="1920" b="1" i="1">
              <a:solidFill>
                <a:srgbClr val="E76A28"/>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920" b="1" i="1">
                <a:solidFill>
                  <a:srgbClr val="E76A28"/>
                </a:solidFill>
                <a:latin typeface="Helvetica Neue"/>
                <a:ea typeface="Helvetica Neue"/>
                <a:cs typeface="Helvetica Neue"/>
                <a:sym typeface="Helvetica Neue"/>
              </a:rPr>
              <a:t>(May 2024)</a:t>
            </a:r>
            <a:endParaRPr sz="1920" b="1" i="1">
              <a:solidFill>
                <a:srgbClr val="E76A28"/>
              </a:solidFill>
              <a:latin typeface="Helvetica Neue"/>
              <a:ea typeface="Helvetica Neue"/>
              <a:cs typeface="Helvetica Neue"/>
              <a:sym typeface="Helvetica Neue"/>
            </a:endParaRPr>
          </a:p>
        </p:txBody>
      </p:sp>
      <p:sp>
        <p:nvSpPr>
          <p:cNvPr id="191" name="Google Shape;191;p25"/>
          <p:cNvSpPr txBox="1"/>
          <p:nvPr/>
        </p:nvSpPr>
        <p:spPr>
          <a:xfrm>
            <a:off x="682000" y="3903100"/>
            <a:ext cx="44637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50">
                <a:solidFill>
                  <a:srgbClr val="FFFFFF"/>
                </a:solidFill>
                <a:latin typeface="Helvetica Neue Light"/>
                <a:ea typeface="Helvetica Neue Light"/>
                <a:cs typeface="Helvetica Neue Light"/>
                <a:sym typeface="Helvetica Neue Light"/>
              </a:rPr>
              <a:t>“Special mention goes to the </a:t>
            </a:r>
            <a:r>
              <a:rPr lang="en" sz="1450" b="1">
                <a:solidFill>
                  <a:srgbClr val="FFFFFF"/>
                </a:solidFill>
                <a:latin typeface="Helvetica Neue"/>
                <a:ea typeface="Helvetica Neue"/>
                <a:cs typeface="Helvetica Neue"/>
                <a:sym typeface="Helvetica Neue"/>
              </a:rPr>
              <a:t>NWS Duluth</a:t>
            </a:r>
            <a:r>
              <a:rPr lang="en" sz="1450">
                <a:solidFill>
                  <a:srgbClr val="FFFFFF"/>
                </a:solidFill>
                <a:latin typeface="Helvetica Neue Light"/>
                <a:ea typeface="Helvetica Neue Light"/>
                <a:cs typeface="Helvetica Neue Light"/>
                <a:sym typeface="Helvetica Neue Light"/>
              </a:rPr>
              <a:t>, who literally set up a table next to us to provide minute by minute atmospheric data and weather forecasts. We could not accomplish our mission without all of you!”</a:t>
            </a:r>
            <a:endParaRPr sz="1700">
              <a:solidFill>
                <a:srgbClr val="FFFFFF"/>
              </a:solidFill>
              <a:latin typeface="Helvetica Neue Light"/>
              <a:ea typeface="Helvetica Neue Light"/>
              <a:cs typeface="Helvetica Neue Light"/>
              <a:sym typeface="Helvetica Neue Light"/>
            </a:endParaRPr>
          </a:p>
        </p:txBody>
      </p:sp>
      <p:sp>
        <p:nvSpPr>
          <p:cNvPr id="192" name="Google Shape;192;p25"/>
          <p:cNvSpPr/>
          <p:nvPr/>
        </p:nvSpPr>
        <p:spPr>
          <a:xfrm>
            <a:off x="5780200" y="425133"/>
            <a:ext cx="3401100" cy="2371800"/>
          </a:xfrm>
          <a:prstGeom prst="rect">
            <a:avLst/>
          </a:prstGeom>
          <a:solidFill>
            <a:srgbClr val="F3F3F3">
              <a:alpha val="886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 name="Google Shape;193;p25"/>
          <p:cNvSpPr txBox="1"/>
          <p:nvPr/>
        </p:nvSpPr>
        <p:spPr>
          <a:xfrm>
            <a:off x="5895600" y="579608"/>
            <a:ext cx="3172200" cy="2149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b="1">
                <a:solidFill>
                  <a:schemeClr val="dk1"/>
                </a:solidFill>
                <a:latin typeface="Helvetica Neue"/>
                <a:ea typeface="Helvetica Neue"/>
                <a:cs typeface="Helvetica Neue"/>
                <a:sym typeface="Helvetica Neue"/>
              </a:rPr>
              <a:t>“Weather support has been absolutely critical for coordinating well over 30 aircraft flights, keeping our crews safe (and dry), and making short and long term planning decisions based on the hydrology</a:t>
            </a:r>
            <a:br>
              <a:rPr lang="en" sz="1300" b="1">
                <a:solidFill>
                  <a:schemeClr val="dk1"/>
                </a:solidFill>
                <a:latin typeface="Helvetica Neue"/>
                <a:ea typeface="Helvetica Neue"/>
                <a:cs typeface="Helvetica Neue"/>
                <a:sym typeface="Helvetica Neue"/>
              </a:rPr>
            </a:br>
            <a:r>
              <a:rPr lang="en" sz="1300" b="1">
                <a:solidFill>
                  <a:schemeClr val="dk1"/>
                </a:solidFill>
                <a:latin typeface="Helvetica Neue"/>
                <a:ea typeface="Helvetica Neue"/>
                <a:cs typeface="Helvetica Neue"/>
                <a:sym typeface="Helvetica Neue"/>
              </a:rPr>
              <a:t>and long term forecast reports</a:t>
            </a:r>
            <a:r>
              <a:rPr lang="en" sz="1300">
                <a:solidFill>
                  <a:schemeClr val="dk1"/>
                </a:solidFill>
                <a:latin typeface="Helvetica Neue"/>
                <a:ea typeface="Helvetica Neue"/>
                <a:cs typeface="Helvetica Neue"/>
                <a:sym typeface="Helvetica Neue"/>
              </a:rPr>
              <a:t>.”</a:t>
            </a:r>
            <a:endParaRPr sz="1300">
              <a:solidFill>
                <a:schemeClr val="dk1"/>
              </a:solidFill>
              <a:latin typeface="Helvetica Neue"/>
              <a:ea typeface="Helvetica Neue"/>
              <a:cs typeface="Helvetica Neue"/>
              <a:sym typeface="Helvetica Neue"/>
            </a:endParaRPr>
          </a:p>
          <a:p>
            <a:pPr marL="0" lvl="0" indent="0" algn="l" rtl="0">
              <a:lnSpc>
                <a:spcPct val="115000"/>
              </a:lnSpc>
              <a:spcBef>
                <a:spcPts val="1200"/>
              </a:spcBef>
              <a:spcAft>
                <a:spcPts val="1200"/>
              </a:spcAft>
              <a:buNone/>
            </a:pPr>
            <a:r>
              <a:rPr lang="en" sz="1300" i="1">
                <a:solidFill>
                  <a:schemeClr val="dk1"/>
                </a:solidFill>
                <a:latin typeface="Helvetica Neue"/>
                <a:ea typeface="Helvetica Neue"/>
                <a:cs typeface="Helvetica Neue"/>
                <a:sym typeface="Helvetica Neue"/>
              </a:rPr>
              <a:t>-St. Louis County EM</a:t>
            </a:r>
            <a:endParaRPr sz="1300" i="1">
              <a:solidFill>
                <a:schemeClr val="dk1"/>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p26"/>
          <p:cNvSpPr txBox="1"/>
          <p:nvPr/>
        </p:nvSpPr>
        <p:spPr>
          <a:xfrm>
            <a:off x="314367" y="196992"/>
            <a:ext cx="2445900" cy="2355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4700" b="1">
                <a:solidFill>
                  <a:schemeClr val="dk1"/>
                </a:solidFill>
                <a:latin typeface="Helvetica Neue"/>
                <a:ea typeface="Helvetica Neue"/>
                <a:cs typeface="Helvetica Neue"/>
                <a:sym typeface="Helvetica Neue"/>
              </a:rPr>
              <a:t>2023</a:t>
            </a:r>
            <a:endParaRPr sz="4700" b="1">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sz="4700" b="1">
                <a:solidFill>
                  <a:schemeClr val="dk1"/>
                </a:solidFill>
                <a:latin typeface="Helvetica Neue"/>
                <a:ea typeface="Helvetica Neue"/>
                <a:cs typeface="Helvetica Neue"/>
                <a:sym typeface="Helvetica Neue"/>
              </a:rPr>
              <a:t>Spring</a:t>
            </a:r>
            <a:endParaRPr sz="4700" b="1">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en" sz="4700" b="1">
                <a:solidFill>
                  <a:schemeClr val="dk1"/>
                </a:solidFill>
                <a:latin typeface="Helvetica Neue"/>
                <a:ea typeface="Helvetica Neue"/>
                <a:cs typeface="Helvetica Neue"/>
                <a:sym typeface="Helvetica Neue"/>
              </a:rPr>
              <a:t>Flood</a:t>
            </a:r>
            <a:endParaRPr sz="1900">
              <a:solidFill>
                <a:schemeClr val="dk1"/>
              </a:solidFill>
            </a:endParaRPr>
          </a:p>
        </p:txBody>
      </p:sp>
      <p:pic>
        <p:nvPicPr>
          <p:cNvPr id="199" name="Google Shape;199;p26"/>
          <p:cNvPicPr preferRelativeResize="0"/>
          <p:nvPr/>
        </p:nvPicPr>
        <p:blipFill rotWithShape="1">
          <a:blip r:embed="rId4">
            <a:alphaModFix/>
          </a:blip>
          <a:srcRect l="48820"/>
          <a:stretch/>
        </p:blipFill>
        <p:spPr>
          <a:xfrm>
            <a:off x="2062165" y="1771392"/>
            <a:ext cx="698102" cy="576075"/>
          </a:xfrm>
          <a:prstGeom prst="rect">
            <a:avLst/>
          </a:prstGeom>
          <a:noFill/>
          <a:ln>
            <a:noFill/>
          </a:ln>
        </p:spPr>
      </p:pic>
      <p:sp>
        <p:nvSpPr>
          <p:cNvPr id="200" name="Google Shape;200;p26"/>
          <p:cNvSpPr txBox="1"/>
          <p:nvPr/>
        </p:nvSpPr>
        <p:spPr>
          <a:xfrm>
            <a:off x="4505275" y="157875"/>
            <a:ext cx="43704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b="1">
                <a:solidFill>
                  <a:schemeClr val="dk1"/>
                </a:solidFill>
                <a:latin typeface="Helvetica Neue"/>
                <a:ea typeface="Helvetica Neue"/>
                <a:cs typeface="Helvetica Neue"/>
                <a:sym typeface="Helvetica Neue"/>
              </a:rPr>
              <a:t>NWS Bismarck</a:t>
            </a:r>
            <a:r>
              <a:rPr lang="en" sz="1200">
                <a:solidFill>
                  <a:schemeClr val="dk1"/>
                </a:solidFill>
                <a:latin typeface="Helvetica Neue"/>
                <a:ea typeface="Helvetica Neue"/>
                <a:cs typeface="Helvetica Neue"/>
                <a:sym typeface="Helvetica Neue"/>
              </a:rPr>
              <a:t> staff briefs state officials on March 24, 2023, at the North Dakota SEOC about flood expectations. Adjutant General Dohrmann said that NWS’s weather and water intelligence “enabled a unified approach for flood preparedness and response and recovery efforts by state agencies”.</a:t>
            </a:r>
            <a:endParaRPr sz="1200">
              <a:solidFill>
                <a:schemeClr val="dk1"/>
              </a:solidFill>
              <a:latin typeface="Helvetica Neue"/>
              <a:ea typeface="Helvetica Neue"/>
              <a:cs typeface="Helvetica Neue"/>
              <a:sym typeface="Helvetica Neue"/>
            </a:endParaRPr>
          </a:p>
        </p:txBody>
      </p:sp>
      <p:sp>
        <p:nvSpPr>
          <p:cNvPr id="201" name="Google Shape;201;p26"/>
          <p:cNvSpPr txBox="1"/>
          <p:nvPr/>
        </p:nvSpPr>
        <p:spPr>
          <a:xfrm>
            <a:off x="5347525" y="1915600"/>
            <a:ext cx="35814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a:solidFill>
                  <a:schemeClr val="dk1"/>
                </a:solidFill>
                <a:latin typeface="Helvetica Neue"/>
                <a:ea typeface="Helvetica Neue"/>
                <a:cs typeface="Helvetica Neue"/>
                <a:sym typeface="Helvetica Neue"/>
              </a:rPr>
              <a:t>Areas where snowmelt flooding was expected to commence were highlighted to the NDDOT. This intelligence enabled NDDOT to strategically place mobile cameras in anticipation of possible road impacts</a:t>
            </a:r>
            <a:r>
              <a:rPr lang="en" sz="1200" b="1">
                <a:solidFill>
                  <a:schemeClr val="dk1"/>
                </a:solidFill>
                <a:latin typeface="Helvetica Neue"/>
                <a:ea typeface="Helvetica Neue"/>
                <a:cs typeface="Helvetica Neue"/>
                <a:sym typeface="Helvetica Neue"/>
              </a:rPr>
              <a:t>.</a:t>
            </a:r>
            <a:endParaRPr sz="1200" b="1">
              <a:solidFill>
                <a:schemeClr val="dk1"/>
              </a:solidFill>
              <a:latin typeface="Helvetica Neue"/>
              <a:ea typeface="Helvetica Neue"/>
              <a:cs typeface="Helvetica Neue"/>
              <a:sym typeface="Helvetica Neue"/>
            </a:endParaRPr>
          </a:p>
        </p:txBody>
      </p:sp>
      <p:sp>
        <p:nvSpPr>
          <p:cNvPr id="202" name="Google Shape;202;p26"/>
          <p:cNvSpPr txBox="1"/>
          <p:nvPr/>
        </p:nvSpPr>
        <p:spPr>
          <a:xfrm>
            <a:off x="6144000" y="3649700"/>
            <a:ext cx="30000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a:solidFill>
                  <a:schemeClr val="dk1"/>
                </a:solidFill>
                <a:latin typeface="Helvetica Neue"/>
                <a:ea typeface="Helvetica Neue"/>
                <a:cs typeface="Helvetica Neue"/>
                <a:sym typeface="Helvetica Neue"/>
              </a:rPr>
              <a:t>Ice jam on the Heart River at Mandan, ND. NWS took a wire weight measurement to verify the automated gauge reading. They then briefed  officials at the Morton County EOC.</a:t>
            </a:r>
            <a:endParaRPr sz="1200">
              <a:solidFill>
                <a:schemeClr val="dk1"/>
              </a:solidFill>
              <a:latin typeface="Helvetica Neue"/>
              <a:ea typeface="Helvetica Neue"/>
              <a:cs typeface="Helvetica Neue"/>
              <a:sym typeface="Helvetica Neue"/>
            </a:endParaRPr>
          </a:p>
        </p:txBody>
      </p:sp>
      <p:sp>
        <p:nvSpPr>
          <p:cNvPr id="203" name="Google Shape;203;p26"/>
          <p:cNvSpPr txBox="1"/>
          <p:nvPr/>
        </p:nvSpPr>
        <p:spPr>
          <a:xfrm>
            <a:off x="352643" y="2479900"/>
            <a:ext cx="3094800" cy="19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latin typeface="Helvetica Neue"/>
                <a:ea typeface="Helvetica Neue"/>
                <a:cs typeface="Helvetica Neue"/>
                <a:sym typeface="Helvetica Neue"/>
              </a:rPr>
              <a:t>NWS support is critical in helping officials decide whether or not evacuations need to take place. Based on NWS forecasts the information being relayed to the public had a higher “mode of confidence”. </a:t>
            </a:r>
            <a:endParaRPr sz="1200" b="1">
              <a:solidFill>
                <a:schemeClr val="dk1"/>
              </a:solidFill>
              <a:latin typeface="Helvetica Neue"/>
              <a:ea typeface="Helvetica Neue"/>
              <a:cs typeface="Helvetica Neue"/>
              <a:sym typeface="Helvetica Neue"/>
            </a:endParaRPr>
          </a:p>
          <a:p>
            <a:pPr marL="0" lvl="0" indent="0" algn="l" rtl="0">
              <a:lnSpc>
                <a:spcPct val="115000"/>
              </a:lnSpc>
              <a:spcBef>
                <a:spcPts val="1200"/>
              </a:spcBef>
              <a:spcAft>
                <a:spcPts val="1200"/>
              </a:spcAft>
              <a:buNone/>
            </a:pPr>
            <a:r>
              <a:rPr lang="en" sz="1100" i="1">
                <a:solidFill>
                  <a:schemeClr val="dk1"/>
                </a:solidFill>
                <a:latin typeface="Helvetica Neue"/>
                <a:ea typeface="Helvetica Neue"/>
                <a:cs typeface="Helvetica Neue"/>
                <a:sym typeface="Helvetica Neue"/>
              </a:rPr>
              <a:t>-Morton County, ND</a:t>
            </a:r>
            <a:br>
              <a:rPr lang="en" sz="1100" i="1">
                <a:solidFill>
                  <a:schemeClr val="dk1"/>
                </a:solidFill>
                <a:latin typeface="Helvetica Neue"/>
                <a:ea typeface="Helvetica Neue"/>
                <a:cs typeface="Helvetica Neue"/>
                <a:sym typeface="Helvetica Neue"/>
              </a:rPr>
            </a:br>
            <a:r>
              <a:rPr lang="en" sz="1100" i="1">
                <a:solidFill>
                  <a:schemeClr val="dk1"/>
                </a:solidFill>
                <a:latin typeface="Helvetica Neue"/>
                <a:ea typeface="Helvetica Neue"/>
                <a:cs typeface="Helvetica Neue"/>
                <a:sym typeface="Helvetica Neue"/>
              </a:rPr>
              <a:t> Emergency Management</a:t>
            </a:r>
            <a:endParaRPr sz="1100" i="1">
              <a:solidFill>
                <a:schemeClr val="dk1"/>
              </a:solidFill>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207"/>
        <p:cNvGrpSpPr/>
        <p:nvPr/>
      </p:nvGrpSpPr>
      <p:grpSpPr>
        <a:xfrm>
          <a:off x="0" y="0"/>
          <a:ext cx="0" cy="0"/>
          <a:chOff x="0" y="0"/>
          <a:chExt cx="0" cy="0"/>
        </a:xfrm>
      </p:grpSpPr>
      <p:sp>
        <p:nvSpPr>
          <p:cNvPr id="208" name="Google Shape;208;p27"/>
          <p:cNvSpPr txBox="1"/>
          <p:nvPr/>
        </p:nvSpPr>
        <p:spPr>
          <a:xfrm>
            <a:off x="2299950" y="167025"/>
            <a:ext cx="4544100" cy="177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605"/>
              <a:buNone/>
            </a:pPr>
            <a:r>
              <a:rPr lang="en" sz="3140" b="1">
                <a:solidFill>
                  <a:schemeClr val="accent1"/>
                </a:solidFill>
                <a:latin typeface="Helvetica Neue"/>
                <a:ea typeface="Helvetica Neue"/>
                <a:cs typeface="Helvetica Neue"/>
                <a:sym typeface="Helvetica Neue"/>
              </a:rPr>
              <a:t>Coordination with City of Chicago Ahead of Winter Storms</a:t>
            </a:r>
            <a:endParaRPr sz="3140" b="1">
              <a:solidFill>
                <a:schemeClr val="accent1"/>
              </a:solidFill>
              <a:latin typeface="Helvetica Neue"/>
              <a:ea typeface="Helvetica Neue"/>
              <a:cs typeface="Helvetica Neue"/>
              <a:sym typeface="Helvetica Neue"/>
            </a:endParaRPr>
          </a:p>
        </p:txBody>
      </p:sp>
      <p:sp>
        <p:nvSpPr>
          <p:cNvPr id="209" name="Google Shape;209;p27"/>
          <p:cNvSpPr txBox="1"/>
          <p:nvPr/>
        </p:nvSpPr>
        <p:spPr>
          <a:xfrm>
            <a:off x="2316875" y="1937025"/>
            <a:ext cx="3895500" cy="248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700">
                <a:solidFill>
                  <a:schemeClr val="dk1"/>
                </a:solidFill>
                <a:latin typeface="Helvetica Neue"/>
                <a:ea typeface="Helvetica Neue"/>
                <a:cs typeface="Helvetica Neue"/>
                <a:sym typeface="Helvetica Neue"/>
              </a:rPr>
              <a:t>Based on information provided by the </a:t>
            </a:r>
            <a:r>
              <a:rPr lang="en" sz="1700" b="1">
                <a:solidFill>
                  <a:schemeClr val="dk1"/>
                </a:solidFill>
                <a:latin typeface="Helvetica Neue"/>
                <a:ea typeface="Helvetica Neue"/>
                <a:cs typeface="Helvetica Neue"/>
                <a:sym typeface="Helvetica Neue"/>
              </a:rPr>
              <a:t>NWS Chicago</a:t>
            </a:r>
            <a:r>
              <a:rPr lang="en" sz="1700">
                <a:solidFill>
                  <a:schemeClr val="dk1"/>
                </a:solidFill>
                <a:latin typeface="Helvetica Neue"/>
                <a:ea typeface="Helvetica Neue"/>
                <a:cs typeface="Helvetica Neue"/>
                <a:sym typeface="Helvetica Neue"/>
              </a:rPr>
              <a:t>, numerous city agencies enact their response plans to ensure vulnerable populations such as the elderly and homeless receive the support they need to remain safe and healthy during the period of extreme cold.</a:t>
            </a:r>
            <a:endParaRPr sz="1700">
              <a:solidFill>
                <a:schemeClr val="dk1"/>
              </a:solidFill>
              <a:latin typeface="Helvetica Neue"/>
              <a:ea typeface="Helvetica Neue"/>
              <a:cs typeface="Helvetica Neue"/>
              <a:sym typeface="Helvetica Neue"/>
            </a:endParaRPr>
          </a:p>
        </p:txBody>
      </p:sp>
      <p:sp>
        <p:nvSpPr>
          <p:cNvPr id="210" name="Google Shape;210;p27"/>
          <p:cNvSpPr/>
          <p:nvPr/>
        </p:nvSpPr>
        <p:spPr>
          <a:xfrm>
            <a:off x="5784450" y="4312275"/>
            <a:ext cx="3401100" cy="831300"/>
          </a:xfrm>
          <a:prstGeom prst="rect">
            <a:avLst/>
          </a:prstGeom>
          <a:solidFill>
            <a:srgbClr val="F3F3F3">
              <a:alpha val="886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1" name="Google Shape;211;p27"/>
          <p:cNvSpPr txBox="1"/>
          <p:nvPr/>
        </p:nvSpPr>
        <p:spPr>
          <a:xfrm>
            <a:off x="5880150" y="4312275"/>
            <a:ext cx="3209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NWS Chicago delivers a weather briefing at the December, 21 2022 press conference.</a:t>
            </a:r>
            <a:endParaRPr sz="1100" b="1">
              <a:solidFill>
                <a:schemeClr val="dk1"/>
              </a:solidFill>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a:spLocks noGrp="1"/>
          </p:cNvSpPr>
          <p:nvPr>
            <p:ph type="pic" idx="2"/>
          </p:nvPr>
        </p:nvSpPr>
        <p:spPr>
          <a:xfrm>
            <a:off x="762000" y="914400"/>
            <a:ext cx="2590800" cy="3714900"/>
          </a:xfrm>
          <a:prstGeom prst="rect">
            <a:avLst/>
          </a:prstGeom>
        </p:spPr>
        <p:txBody>
          <a:bodyPr spcFirstLastPara="1" wrap="square" lIns="0" tIns="0" rIns="0" bIns="0" anchor="ctr" anchorCtr="0">
            <a:noAutofit/>
          </a:bodyPr>
          <a:lstStyle/>
          <a:p>
            <a:pPr marL="0" lvl="0" indent="0" algn="ctr" rtl="0">
              <a:spcBef>
                <a:spcPts val="400"/>
              </a:spcBef>
              <a:spcAft>
                <a:spcPts val="0"/>
              </a:spcAft>
              <a:buNone/>
            </a:pPr>
            <a:endParaRPr/>
          </a:p>
        </p:txBody>
      </p:sp>
      <p:sp>
        <p:nvSpPr>
          <p:cNvPr id="220" name="Google Shape;220;p26"/>
          <p:cNvSpPr txBox="1">
            <a:spLocks noGrp="1"/>
          </p:cNvSpPr>
          <p:nvPr>
            <p:ph type="body" idx="1"/>
          </p:nvPr>
        </p:nvSpPr>
        <p:spPr>
          <a:xfrm>
            <a:off x="3505200" y="779400"/>
            <a:ext cx="5190600" cy="759300"/>
          </a:xfrm>
          <a:prstGeom prst="rect">
            <a:avLst/>
          </a:prstGeom>
        </p:spPr>
        <p:txBody>
          <a:bodyPr spcFirstLastPara="1" wrap="square" lIns="0" tIns="0" rIns="0" bIns="0" anchor="t" anchorCtr="0">
            <a:noAutofit/>
          </a:bodyPr>
          <a:lstStyle/>
          <a:p>
            <a:pPr marL="0" lvl="0" indent="0" algn="l" rtl="0">
              <a:spcBef>
                <a:spcPts val="560"/>
              </a:spcBef>
              <a:spcAft>
                <a:spcPts val="0"/>
              </a:spcAft>
              <a:buNone/>
            </a:pPr>
            <a:r>
              <a:rPr lang="en" sz="1900" i="1"/>
              <a:t>Our people are the foundation of our agency. Without them, we fail.</a:t>
            </a:r>
            <a:endParaRPr sz="1900"/>
          </a:p>
        </p:txBody>
      </p:sp>
      <p:pic>
        <p:nvPicPr>
          <p:cNvPr id="221" name="Google Shape;221;p26"/>
          <p:cNvPicPr preferRelativeResize="0"/>
          <p:nvPr/>
        </p:nvPicPr>
        <p:blipFill rotWithShape="1">
          <a:blip r:embed="rId3">
            <a:alphaModFix/>
          </a:blip>
          <a:srcRect l="12791" r="23977"/>
          <a:stretch/>
        </p:blipFill>
        <p:spPr>
          <a:xfrm>
            <a:off x="762000" y="257100"/>
            <a:ext cx="2590800" cy="3933425"/>
          </a:xfrm>
          <a:prstGeom prst="rect">
            <a:avLst/>
          </a:prstGeom>
          <a:noFill/>
          <a:ln w="9525" cap="flat" cmpd="sng">
            <a:solidFill>
              <a:srgbClr val="252C31"/>
            </a:solidFill>
            <a:prstDash val="solid"/>
            <a:round/>
            <a:headEnd type="none" w="sm" len="sm"/>
            <a:tailEnd type="none" w="sm" len="sm"/>
          </a:ln>
        </p:spPr>
      </p:pic>
      <p:sp>
        <p:nvSpPr>
          <p:cNvPr id="222" name="Google Shape;222;p26"/>
          <p:cNvSpPr/>
          <p:nvPr/>
        </p:nvSpPr>
        <p:spPr>
          <a:xfrm>
            <a:off x="747300" y="3972000"/>
            <a:ext cx="2620200" cy="657300"/>
          </a:xfrm>
          <a:prstGeom prst="round2DiagRect">
            <a:avLst>
              <a:gd name="adj1" fmla="val 16667"/>
              <a:gd name="adj2" fmla="val 0"/>
            </a:avLst>
          </a:prstGeom>
          <a:solidFill>
            <a:srgbClr val="07336F"/>
          </a:solidFill>
          <a:ln w="9525" cap="flat" cmpd="sng">
            <a:solidFill>
              <a:srgbClr val="0A459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400" b="1">
                <a:solidFill>
                  <a:srgbClr val="F2F2F2"/>
                </a:solidFill>
              </a:rPr>
              <a:t>People</a:t>
            </a:r>
            <a:endParaRPr sz="2400" b="1" i="0" u="none" strike="noStrike" cap="none">
              <a:solidFill>
                <a:srgbClr val="F2F2F2"/>
              </a:solidFill>
            </a:endParaRPr>
          </a:p>
        </p:txBody>
      </p:sp>
      <p:sp>
        <p:nvSpPr>
          <p:cNvPr id="223" name="Google Shape;223;p26"/>
          <p:cNvSpPr txBox="1">
            <a:spLocks noGrp="1"/>
          </p:cNvSpPr>
          <p:nvPr>
            <p:ph type="body" idx="1"/>
          </p:nvPr>
        </p:nvSpPr>
        <p:spPr>
          <a:xfrm>
            <a:off x="3505200" y="257100"/>
            <a:ext cx="5190600" cy="657300"/>
          </a:xfrm>
          <a:prstGeom prst="rect">
            <a:avLst/>
          </a:prstGeom>
        </p:spPr>
        <p:txBody>
          <a:bodyPr spcFirstLastPara="1" wrap="square" lIns="0" tIns="0" rIns="0" bIns="0" anchor="t" anchorCtr="0">
            <a:noAutofit/>
          </a:bodyPr>
          <a:lstStyle/>
          <a:p>
            <a:pPr marL="0" lvl="0" indent="0" algn="l" rtl="0">
              <a:spcBef>
                <a:spcPts val="560"/>
              </a:spcBef>
              <a:spcAft>
                <a:spcPts val="0"/>
              </a:spcAft>
              <a:buNone/>
            </a:pPr>
            <a:r>
              <a:rPr lang="en" sz="2900" b="1"/>
              <a:t>Putting People at the Center</a:t>
            </a:r>
            <a:endParaRPr sz="2900"/>
          </a:p>
        </p:txBody>
      </p:sp>
      <p:sp>
        <p:nvSpPr>
          <p:cNvPr id="224" name="Google Shape;224;p26"/>
          <p:cNvSpPr txBox="1">
            <a:spLocks noGrp="1"/>
          </p:cNvSpPr>
          <p:nvPr>
            <p:ph type="body" idx="1"/>
          </p:nvPr>
        </p:nvSpPr>
        <p:spPr>
          <a:xfrm>
            <a:off x="3505200" y="1538700"/>
            <a:ext cx="5638800" cy="3090600"/>
          </a:xfrm>
          <a:prstGeom prst="rect">
            <a:avLst/>
          </a:prstGeom>
        </p:spPr>
        <p:txBody>
          <a:bodyPr spcFirstLastPara="1" wrap="square" lIns="0" tIns="0" rIns="0" bIns="0" anchor="t" anchorCtr="0">
            <a:noAutofit/>
          </a:bodyPr>
          <a:lstStyle/>
          <a:p>
            <a:pPr marL="0" lvl="0" indent="0" algn="l" rtl="0">
              <a:spcBef>
                <a:spcPts val="560"/>
              </a:spcBef>
              <a:spcAft>
                <a:spcPts val="0"/>
              </a:spcAft>
              <a:buNone/>
            </a:pPr>
            <a:r>
              <a:rPr lang="en" sz="2000" b="1"/>
              <a:t>Objectives:</a:t>
            </a:r>
            <a:endParaRPr sz="2000" b="1"/>
          </a:p>
          <a:p>
            <a:pPr marL="457200" lvl="0" indent="-342900" algn="l" rtl="0">
              <a:spcBef>
                <a:spcPts val="560"/>
              </a:spcBef>
              <a:spcAft>
                <a:spcPts val="0"/>
              </a:spcAft>
              <a:buSzPts val="1800"/>
              <a:buChar char="•"/>
            </a:pPr>
            <a:r>
              <a:rPr lang="en" sz="1800"/>
              <a:t>Increase diversity to reflect the communities we serve.</a:t>
            </a:r>
            <a:endParaRPr sz="1800"/>
          </a:p>
          <a:p>
            <a:pPr marL="457200" lvl="0" indent="-342900" algn="l" rtl="0">
              <a:spcBef>
                <a:spcPts val="0"/>
              </a:spcBef>
              <a:spcAft>
                <a:spcPts val="0"/>
              </a:spcAft>
              <a:buSzPts val="1800"/>
              <a:buChar char="•"/>
            </a:pPr>
            <a:r>
              <a:rPr lang="en" sz="1800"/>
              <a:t>Foster inclusive, respectful, flexible workplaces to improve burnout and our culture.</a:t>
            </a:r>
            <a:endParaRPr sz="1800"/>
          </a:p>
          <a:p>
            <a:pPr marL="457200" lvl="0" indent="-342900" algn="l" rtl="0">
              <a:spcBef>
                <a:spcPts val="0"/>
              </a:spcBef>
              <a:spcAft>
                <a:spcPts val="0"/>
              </a:spcAft>
              <a:buSzPts val="1800"/>
              <a:buChar char="•"/>
            </a:pPr>
            <a:r>
              <a:rPr lang="en" sz="1800"/>
              <a:t>Transforming employee engagement to support a thriving workforce.</a:t>
            </a:r>
            <a:endParaRPr sz="1800"/>
          </a:p>
          <a:p>
            <a:pPr marL="457200" lvl="0" indent="-342900" algn="l" rtl="0">
              <a:spcBef>
                <a:spcPts val="0"/>
              </a:spcBef>
              <a:spcAft>
                <a:spcPts val="0"/>
              </a:spcAft>
              <a:buSzPts val="1800"/>
              <a:buChar char="•"/>
            </a:pPr>
            <a:r>
              <a:rPr lang="en" sz="1800"/>
              <a:t>Build an indispensable workforce.</a:t>
            </a:r>
            <a:endParaRPr sz="1800"/>
          </a:p>
          <a:p>
            <a:pPr marL="457200" lvl="0" indent="-342900" algn="l" rtl="0">
              <a:spcBef>
                <a:spcPts val="0"/>
              </a:spcBef>
              <a:spcAft>
                <a:spcPts val="0"/>
              </a:spcAft>
              <a:buSzPts val="1800"/>
              <a:buChar char="•"/>
            </a:pPr>
            <a:r>
              <a:rPr lang="en" sz="1800"/>
              <a:t>Develop leadership skills at all levels.</a:t>
            </a:r>
            <a:endParaRPr sz="1800"/>
          </a:p>
          <a:p>
            <a:pPr marL="457200" lvl="0" indent="-355600" algn="l" rtl="0">
              <a:spcBef>
                <a:spcPts val="0"/>
              </a:spcBef>
              <a:spcAft>
                <a:spcPts val="0"/>
              </a:spcAft>
              <a:buSzPts val="2000"/>
              <a:buChar char="•"/>
            </a:pPr>
            <a:r>
              <a:rPr lang="en" sz="1800"/>
              <a:t>Work hand-in-hand with our union stewards</a:t>
            </a:r>
            <a:r>
              <a:rPr lang="en" sz="2000"/>
              <a:t>.</a:t>
            </a:r>
            <a:endParaRPr sz="2000"/>
          </a:p>
        </p:txBody>
      </p:sp>
    </p:spTree>
    <p:extLst>
      <p:ext uri="{BB962C8B-B14F-4D97-AF65-F5344CB8AC3E}">
        <p14:creationId xmlns:p14="http://schemas.microsoft.com/office/powerpoint/2010/main" val="273214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21"/>
          <p:cNvSpPr txBox="1"/>
          <p:nvPr/>
        </p:nvSpPr>
        <p:spPr>
          <a:xfrm>
            <a:off x="3117925" y="1428150"/>
            <a:ext cx="1851600" cy="1108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560"/>
              </a:spcBef>
              <a:spcAft>
                <a:spcPts val="0"/>
              </a:spcAft>
              <a:buNone/>
            </a:pPr>
            <a:r>
              <a:rPr lang="en" sz="1200" b="1">
                <a:solidFill>
                  <a:schemeClr val="dk1"/>
                </a:solidFill>
                <a:latin typeface="Helvetica Neue"/>
                <a:ea typeface="Helvetica Neue"/>
                <a:cs typeface="Helvetica Neue"/>
                <a:sym typeface="Helvetica Neue"/>
              </a:rPr>
              <a:t>Weather, water, and climate events are becoming more severe and thus more impactful.</a:t>
            </a:r>
            <a:endParaRPr sz="1200" b="1">
              <a:solidFill>
                <a:schemeClr val="dk1"/>
              </a:solidFill>
              <a:latin typeface="Helvetica Neue"/>
              <a:ea typeface="Helvetica Neue"/>
              <a:cs typeface="Helvetica Neue"/>
              <a:sym typeface="Helvetica Neue"/>
            </a:endParaRPr>
          </a:p>
        </p:txBody>
      </p:sp>
      <p:sp>
        <p:nvSpPr>
          <p:cNvPr id="137" name="Google Shape;137;p21"/>
          <p:cNvSpPr txBox="1"/>
          <p:nvPr/>
        </p:nvSpPr>
        <p:spPr>
          <a:xfrm>
            <a:off x="4847175" y="1428150"/>
            <a:ext cx="2275500" cy="1108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560"/>
              </a:spcBef>
              <a:spcAft>
                <a:spcPts val="0"/>
              </a:spcAft>
              <a:buNone/>
            </a:pPr>
            <a:r>
              <a:rPr lang="en" sz="1200" b="1">
                <a:solidFill>
                  <a:schemeClr val="dk1"/>
                </a:solidFill>
                <a:latin typeface="Helvetica Neue"/>
                <a:ea typeface="Helvetica Neue"/>
                <a:cs typeface="Helvetica Neue"/>
                <a:sym typeface="Helvetica Neue"/>
              </a:rPr>
              <a:t>Population and infrastructure has dramatically increased, putting more people and property in weather's way.</a:t>
            </a:r>
            <a:endParaRPr sz="1200" b="1">
              <a:solidFill>
                <a:schemeClr val="dk1"/>
              </a:solidFill>
              <a:latin typeface="Helvetica Neue"/>
              <a:ea typeface="Helvetica Neue"/>
              <a:cs typeface="Helvetica Neue"/>
              <a:sym typeface="Helvetica Neue"/>
            </a:endParaRPr>
          </a:p>
        </p:txBody>
      </p:sp>
      <p:sp>
        <p:nvSpPr>
          <p:cNvPr id="138" name="Google Shape;138;p21"/>
          <p:cNvSpPr txBox="1"/>
          <p:nvPr/>
        </p:nvSpPr>
        <p:spPr>
          <a:xfrm>
            <a:off x="6923625" y="1428150"/>
            <a:ext cx="2116800" cy="1108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560"/>
              </a:spcBef>
              <a:spcAft>
                <a:spcPts val="0"/>
              </a:spcAft>
              <a:buNone/>
            </a:pPr>
            <a:r>
              <a:rPr lang="en" sz="1200" b="1">
                <a:solidFill>
                  <a:schemeClr val="dk1"/>
                </a:solidFill>
                <a:latin typeface="Helvetica Neue"/>
                <a:ea typeface="Helvetica Neue"/>
                <a:cs typeface="Helvetica Neue"/>
                <a:sym typeface="Helvetica Neue"/>
              </a:rPr>
              <a:t>Communication frequency and channels have accelerated and grown as landlines evolved to mobile devices.</a:t>
            </a:r>
            <a:endParaRPr sz="1200" b="1">
              <a:solidFill>
                <a:schemeClr val="dk1"/>
              </a:solidFill>
              <a:latin typeface="Helvetica Neue"/>
              <a:ea typeface="Helvetica Neue"/>
              <a:cs typeface="Helvetica Neue"/>
              <a:sym typeface="Helvetica Neue"/>
            </a:endParaRPr>
          </a:p>
        </p:txBody>
      </p:sp>
      <p:sp>
        <p:nvSpPr>
          <p:cNvPr id="139" name="Google Shape;139;p21"/>
          <p:cNvSpPr txBox="1"/>
          <p:nvPr/>
        </p:nvSpPr>
        <p:spPr>
          <a:xfrm>
            <a:off x="3702050" y="3454400"/>
            <a:ext cx="2236500" cy="1108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560"/>
              </a:spcBef>
              <a:spcAft>
                <a:spcPts val="0"/>
              </a:spcAft>
              <a:buNone/>
            </a:pPr>
            <a:r>
              <a:rPr lang="en" sz="1200" b="1">
                <a:solidFill>
                  <a:schemeClr val="dk1"/>
                </a:solidFill>
                <a:latin typeface="Helvetica Neue"/>
                <a:ea typeface="Helvetica Neue"/>
                <a:cs typeface="Helvetica Neue"/>
                <a:sym typeface="Helvetica Neue"/>
              </a:rPr>
              <a:t>"Clouds” became a form of data storage, allowing for increased capacity, improved accessibility, and greater workforce mobility.</a:t>
            </a:r>
            <a:endParaRPr sz="1200" b="1">
              <a:solidFill>
                <a:schemeClr val="dk1"/>
              </a:solidFill>
              <a:latin typeface="Helvetica Neue"/>
              <a:ea typeface="Helvetica Neue"/>
              <a:cs typeface="Helvetica Neue"/>
              <a:sym typeface="Helvetica Neue"/>
            </a:endParaRPr>
          </a:p>
        </p:txBody>
      </p:sp>
      <p:sp>
        <p:nvSpPr>
          <p:cNvPr id="140" name="Google Shape;140;p21"/>
          <p:cNvSpPr txBox="1"/>
          <p:nvPr/>
        </p:nvSpPr>
        <p:spPr>
          <a:xfrm>
            <a:off x="5908900" y="3454400"/>
            <a:ext cx="2547300" cy="1108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560"/>
              </a:spcBef>
              <a:spcAft>
                <a:spcPts val="0"/>
              </a:spcAft>
              <a:buNone/>
            </a:pPr>
            <a:r>
              <a:rPr lang="en" sz="1200" b="1">
                <a:solidFill>
                  <a:schemeClr val="dk1"/>
                </a:solidFill>
                <a:latin typeface="Helvetica Neue"/>
                <a:ea typeface="Helvetica Neue"/>
                <a:cs typeface="Helvetica Neue"/>
                <a:sym typeface="Helvetica Neue"/>
              </a:rPr>
              <a:t>Virtual and untethered working environments have expanded and set the stage for stronger collaborations outside traditional office settings.</a:t>
            </a:r>
            <a:endParaRPr sz="1200" b="1">
              <a:solidFill>
                <a:schemeClr val="dk1"/>
              </a:solidFill>
              <a:latin typeface="Helvetica Neue"/>
              <a:ea typeface="Helvetica Neue"/>
              <a:cs typeface="Helvetica Neue"/>
              <a:sym typeface="Helvetica Neue"/>
            </a:endParaRPr>
          </a:p>
        </p:txBody>
      </p:sp>
      <p:sp>
        <p:nvSpPr>
          <p:cNvPr id="141" name="Google Shape;141;p21"/>
          <p:cNvSpPr txBox="1"/>
          <p:nvPr/>
        </p:nvSpPr>
        <p:spPr>
          <a:xfrm>
            <a:off x="232825" y="1956000"/>
            <a:ext cx="27327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rgbClr val="FFFFFF"/>
                </a:solidFill>
                <a:latin typeface="Helvetica Neue"/>
                <a:ea typeface="Helvetica Neue"/>
                <a:cs typeface="Helvetica Neue"/>
                <a:sym typeface="Helvetica Neue"/>
              </a:rPr>
              <a:t>Adapting</a:t>
            </a:r>
            <a:endParaRPr sz="3400" b="1">
              <a:solidFill>
                <a:srgbClr val="FFFFFF"/>
              </a:solidFill>
              <a:latin typeface="Helvetica Neue"/>
              <a:ea typeface="Helvetica Neue"/>
              <a:cs typeface="Helvetica Neue"/>
              <a:sym typeface="Helvetica Neue"/>
            </a:endParaRPr>
          </a:p>
          <a:p>
            <a:pPr marL="0" lvl="0" indent="0" algn="l" rtl="0">
              <a:spcBef>
                <a:spcPts val="0"/>
              </a:spcBef>
              <a:spcAft>
                <a:spcPts val="0"/>
              </a:spcAft>
              <a:buNone/>
            </a:pPr>
            <a:r>
              <a:rPr lang="en" sz="3400" b="1">
                <a:solidFill>
                  <a:srgbClr val="FFFFFF"/>
                </a:solidFill>
                <a:latin typeface="Helvetica Neue"/>
                <a:ea typeface="Helvetica Neue"/>
                <a:cs typeface="Helvetica Neue"/>
                <a:sym typeface="Helvetica Neue"/>
              </a:rPr>
              <a:t>To Change</a:t>
            </a:r>
            <a:endParaRPr sz="3400" b="1">
              <a:solidFill>
                <a:srgbClr val="FFFFFF"/>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pic>
        <p:nvPicPr>
          <p:cNvPr id="146" name="Google Shape;146;p22"/>
          <p:cNvPicPr preferRelativeResize="0"/>
          <p:nvPr/>
        </p:nvPicPr>
        <p:blipFill rotWithShape="1">
          <a:blip r:embed="rId4">
            <a:alphaModFix/>
          </a:blip>
          <a:srcRect l="11408" r="9857"/>
          <a:stretch/>
        </p:blipFill>
        <p:spPr>
          <a:xfrm>
            <a:off x="268291" y="918300"/>
            <a:ext cx="1930012" cy="2451374"/>
          </a:xfrm>
          <a:prstGeom prst="rect">
            <a:avLst/>
          </a:prstGeom>
          <a:noFill/>
          <a:ln>
            <a:noFill/>
          </a:ln>
        </p:spPr>
      </p:pic>
      <p:sp>
        <p:nvSpPr>
          <p:cNvPr id="147" name="Google Shape;147;p22"/>
          <p:cNvSpPr/>
          <p:nvPr/>
        </p:nvSpPr>
        <p:spPr>
          <a:xfrm>
            <a:off x="349628" y="2767475"/>
            <a:ext cx="1756200" cy="15411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22"/>
          <p:cNvSpPr txBox="1">
            <a:spLocks noGrp="1"/>
          </p:cNvSpPr>
          <p:nvPr>
            <p:ph type="title"/>
          </p:nvPr>
        </p:nvSpPr>
        <p:spPr>
          <a:xfrm>
            <a:off x="299300" y="14849"/>
            <a:ext cx="6066000" cy="597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4300" dirty="0">
                <a:solidFill>
                  <a:schemeClr val="dk1"/>
                </a:solidFill>
                <a:latin typeface="Helvetica Neue"/>
                <a:ea typeface="Helvetica Neue"/>
                <a:cs typeface="Helvetica Neue"/>
                <a:sym typeface="Helvetica Neue"/>
              </a:rPr>
              <a:t>The NWS of Tomorrow</a:t>
            </a:r>
            <a:endParaRPr sz="4300" dirty="0">
              <a:solidFill>
                <a:schemeClr val="dk1"/>
              </a:solidFill>
              <a:latin typeface="Helvetica Neue"/>
              <a:ea typeface="Helvetica Neue"/>
              <a:cs typeface="Helvetica Neue"/>
              <a:sym typeface="Helvetica Neue"/>
            </a:endParaRPr>
          </a:p>
        </p:txBody>
      </p:sp>
      <p:sp>
        <p:nvSpPr>
          <p:cNvPr id="149" name="Google Shape;149;p22"/>
          <p:cNvSpPr txBox="1">
            <a:spLocks noGrp="1"/>
          </p:cNvSpPr>
          <p:nvPr>
            <p:ph type="title"/>
          </p:nvPr>
        </p:nvSpPr>
        <p:spPr>
          <a:xfrm>
            <a:off x="361650" y="525447"/>
            <a:ext cx="6153876" cy="43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700" dirty="0">
                <a:solidFill>
                  <a:schemeClr val="accent1"/>
                </a:solidFill>
                <a:latin typeface="Helvetica Neue"/>
                <a:ea typeface="Helvetica Neue"/>
                <a:cs typeface="Helvetica Neue"/>
                <a:sym typeface="Helvetica Neue"/>
              </a:rPr>
              <a:t>We’re transforming how we operate so we can serve you…</a:t>
            </a:r>
            <a:endParaRPr sz="2900" dirty="0">
              <a:solidFill>
                <a:schemeClr val="accent1"/>
              </a:solidFill>
              <a:latin typeface="Helvetica Neue"/>
              <a:ea typeface="Helvetica Neue"/>
              <a:cs typeface="Helvetica Neue"/>
              <a:sym typeface="Helvetica Neue"/>
            </a:endParaRPr>
          </a:p>
        </p:txBody>
      </p:sp>
      <p:sp>
        <p:nvSpPr>
          <p:cNvPr id="150" name="Google Shape;150;p22"/>
          <p:cNvSpPr/>
          <p:nvPr/>
        </p:nvSpPr>
        <p:spPr>
          <a:xfrm>
            <a:off x="349628" y="2767475"/>
            <a:ext cx="1756200" cy="712500"/>
          </a:xfrm>
          <a:prstGeom prst="rect">
            <a:avLst/>
          </a:prstGeom>
          <a:noFill/>
          <a:ln>
            <a:noFill/>
          </a:ln>
        </p:spPr>
        <p:txBody>
          <a:bodyPr spcFirstLastPara="1" wrap="square" lIns="91425" tIns="91425" rIns="91425" bIns="91425" anchor="t" anchorCtr="0">
            <a:noAutofit/>
          </a:bodyPr>
          <a:lstStyle/>
          <a:p>
            <a:pPr marL="0" lvl="0" indent="0" algn="ctr" rtl="0">
              <a:spcBef>
                <a:spcPts val="560"/>
              </a:spcBef>
              <a:spcAft>
                <a:spcPts val="0"/>
              </a:spcAft>
              <a:buNone/>
            </a:pPr>
            <a:r>
              <a:rPr lang="en" sz="1500" b="1">
                <a:solidFill>
                  <a:schemeClr val="accent1"/>
                </a:solidFill>
                <a:latin typeface="Helvetica Neue"/>
                <a:ea typeface="Helvetica Neue"/>
                <a:cs typeface="Helvetica Neue"/>
                <a:sym typeface="Helvetica Neue"/>
              </a:rPr>
              <a:t>More efficiently &amp; effectively</a:t>
            </a:r>
            <a:endParaRPr sz="1500" b="1">
              <a:solidFill>
                <a:schemeClr val="accent1"/>
              </a:solidFill>
              <a:latin typeface="Helvetica Neue"/>
              <a:ea typeface="Helvetica Neue"/>
              <a:cs typeface="Helvetica Neue"/>
              <a:sym typeface="Helvetica Neue"/>
            </a:endParaRPr>
          </a:p>
        </p:txBody>
      </p:sp>
      <p:sp>
        <p:nvSpPr>
          <p:cNvPr id="151" name="Google Shape;151;p22"/>
          <p:cNvSpPr txBox="1"/>
          <p:nvPr/>
        </p:nvSpPr>
        <p:spPr>
          <a:xfrm>
            <a:off x="369278" y="3388400"/>
            <a:ext cx="1756200" cy="78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Improve processes</a:t>
            </a: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Take care of</a:t>
            </a: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our people</a:t>
            </a:r>
            <a:endParaRPr sz="1100" b="1">
              <a:solidFill>
                <a:schemeClr val="dk1"/>
              </a:solidFill>
              <a:latin typeface="Helvetica Neue"/>
              <a:ea typeface="Helvetica Neue"/>
              <a:cs typeface="Helvetica Neue"/>
              <a:sym typeface="Helvetica Neue"/>
            </a:endParaRPr>
          </a:p>
        </p:txBody>
      </p:sp>
      <p:sp>
        <p:nvSpPr>
          <p:cNvPr id="152" name="Google Shape;152;p22"/>
          <p:cNvSpPr>
            <a:spLocks noGrp="1"/>
          </p:cNvSpPr>
          <p:nvPr>
            <p:ph type="pic" idx="2"/>
          </p:nvPr>
        </p:nvSpPr>
        <p:spPr>
          <a:xfrm>
            <a:off x="349628" y="4232375"/>
            <a:ext cx="1756200" cy="783900"/>
          </a:xfrm>
          <a:prstGeom prst="rect">
            <a:avLst/>
          </a:prstGeom>
          <a:noFill/>
          <a:ln>
            <a:noFill/>
          </a:ln>
          <a:effectLst>
            <a:outerShdw blurRad="57150" dist="57150" dir="2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800">
                <a:solidFill>
                  <a:srgbClr val="FFFFFF"/>
                </a:solidFill>
                <a:latin typeface="Bebas Neue"/>
                <a:ea typeface="Bebas Neue"/>
                <a:cs typeface="Bebas Neue"/>
                <a:sym typeface="Bebas Neue"/>
              </a:rPr>
              <a:t>NIMBLE</a:t>
            </a:r>
            <a:endParaRPr sz="3800">
              <a:solidFill>
                <a:srgbClr val="FFFFFF"/>
              </a:solidFill>
              <a:latin typeface="Bebas Neue"/>
              <a:ea typeface="Bebas Neue"/>
              <a:cs typeface="Bebas Neue"/>
              <a:sym typeface="Bebas Neue"/>
            </a:endParaRPr>
          </a:p>
        </p:txBody>
      </p:sp>
      <p:pic>
        <p:nvPicPr>
          <p:cNvPr id="153" name="Google Shape;153;p22"/>
          <p:cNvPicPr preferRelativeResize="0"/>
          <p:nvPr/>
        </p:nvPicPr>
        <p:blipFill rotWithShape="1">
          <a:blip r:embed="rId5">
            <a:alphaModFix/>
          </a:blip>
          <a:srcRect l="219" r="209"/>
          <a:stretch/>
        </p:blipFill>
        <p:spPr>
          <a:xfrm>
            <a:off x="1714710" y="1424371"/>
            <a:ext cx="1534600" cy="1541226"/>
          </a:xfrm>
          <a:prstGeom prst="rect">
            <a:avLst/>
          </a:prstGeom>
          <a:noFill/>
          <a:ln>
            <a:noFill/>
          </a:ln>
        </p:spPr>
      </p:pic>
      <p:pic>
        <p:nvPicPr>
          <p:cNvPr id="154" name="Google Shape;154;p22"/>
          <p:cNvPicPr preferRelativeResize="0"/>
          <p:nvPr/>
        </p:nvPicPr>
        <p:blipFill rotWithShape="1">
          <a:blip r:embed="rId6">
            <a:alphaModFix/>
          </a:blip>
          <a:srcRect l="13721" r="12466"/>
          <a:stretch/>
        </p:blipFill>
        <p:spPr>
          <a:xfrm>
            <a:off x="2387188" y="901019"/>
            <a:ext cx="1809538" cy="2451374"/>
          </a:xfrm>
          <a:prstGeom prst="rect">
            <a:avLst/>
          </a:prstGeom>
          <a:noFill/>
          <a:ln>
            <a:noFill/>
          </a:ln>
        </p:spPr>
      </p:pic>
      <p:sp>
        <p:nvSpPr>
          <p:cNvPr id="155" name="Google Shape;155;p22"/>
          <p:cNvSpPr/>
          <p:nvPr/>
        </p:nvSpPr>
        <p:spPr>
          <a:xfrm>
            <a:off x="2448684" y="2750194"/>
            <a:ext cx="1716900" cy="15411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6" name="Google Shape;156;p22"/>
          <p:cNvSpPr/>
          <p:nvPr/>
        </p:nvSpPr>
        <p:spPr>
          <a:xfrm>
            <a:off x="2448559" y="2750194"/>
            <a:ext cx="1716900" cy="831900"/>
          </a:xfrm>
          <a:prstGeom prst="rect">
            <a:avLst/>
          </a:prstGeom>
          <a:noFill/>
          <a:ln>
            <a:noFill/>
          </a:ln>
        </p:spPr>
        <p:txBody>
          <a:bodyPr spcFirstLastPara="1" wrap="square" lIns="91425" tIns="91425" rIns="91425" bIns="91425" anchor="t" anchorCtr="0">
            <a:noAutofit/>
          </a:bodyPr>
          <a:lstStyle/>
          <a:p>
            <a:pPr marL="0" lvl="0" indent="0" algn="ctr" rtl="0">
              <a:spcBef>
                <a:spcPts val="560"/>
              </a:spcBef>
              <a:spcAft>
                <a:spcPts val="0"/>
              </a:spcAft>
              <a:buNone/>
            </a:pPr>
            <a:r>
              <a:rPr lang="en" sz="1500" b="1">
                <a:solidFill>
                  <a:schemeClr val="accent1"/>
                </a:solidFill>
                <a:latin typeface="Helvetica Neue"/>
                <a:ea typeface="Helvetica Neue"/>
                <a:cs typeface="Helvetica Neue"/>
                <a:sym typeface="Helvetica Neue"/>
              </a:rPr>
              <a:t>From nearly anywhere</a:t>
            </a:r>
            <a:endParaRPr sz="1500" b="1">
              <a:solidFill>
                <a:schemeClr val="accent1"/>
              </a:solidFill>
              <a:latin typeface="Helvetica Neue"/>
              <a:ea typeface="Helvetica Neue"/>
              <a:cs typeface="Helvetica Neue"/>
              <a:sym typeface="Helvetica Neue"/>
            </a:endParaRPr>
          </a:p>
        </p:txBody>
      </p:sp>
      <p:sp>
        <p:nvSpPr>
          <p:cNvPr id="157" name="Google Shape;157;p22"/>
          <p:cNvSpPr txBox="1"/>
          <p:nvPr/>
        </p:nvSpPr>
        <p:spPr>
          <a:xfrm>
            <a:off x="2424459" y="3383819"/>
            <a:ext cx="1756200" cy="78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Untethered Technology</a:t>
            </a: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Cloud-Based Data &amp; Services</a:t>
            </a:r>
            <a:endParaRPr sz="1100" b="1">
              <a:solidFill>
                <a:schemeClr val="dk1"/>
              </a:solidFill>
              <a:latin typeface="Helvetica Neue"/>
              <a:ea typeface="Helvetica Neue"/>
              <a:cs typeface="Helvetica Neue"/>
              <a:sym typeface="Helvetica Neue"/>
            </a:endParaRPr>
          </a:p>
        </p:txBody>
      </p:sp>
      <p:sp>
        <p:nvSpPr>
          <p:cNvPr id="158" name="Google Shape;158;p22"/>
          <p:cNvSpPr>
            <a:spLocks noGrp="1"/>
          </p:cNvSpPr>
          <p:nvPr>
            <p:ph type="pic" idx="3"/>
          </p:nvPr>
        </p:nvSpPr>
        <p:spPr>
          <a:xfrm>
            <a:off x="2448684" y="4215094"/>
            <a:ext cx="1716900" cy="783900"/>
          </a:xfrm>
          <a:prstGeom prst="rect">
            <a:avLst/>
          </a:prstGeom>
          <a:noFill/>
          <a:ln>
            <a:noFill/>
          </a:ln>
          <a:effectLst>
            <a:outerShdw blurRad="57150" dist="57150" dir="2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800">
                <a:solidFill>
                  <a:srgbClr val="FFFFFF"/>
                </a:solidFill>
                <a:latin typeface="Bebas Neue"/>
                <a:ea typeface="Bebas Neue"/>
                <a:cs typeface="Bebas Neue"/>
                <a:sym typeface="Bebas Neue"/>
              </a:rPr>
              <a:t>Mobile</a:t>
            </a:r>
            <a:endParaRPr sz="3800">
              <a:solidFill>
                <a:srgbClr val="FFFFFF"/>
              </a:solidFill>
              <a:latin typeface="Bebas Neue"/>
              <a:ea typeface="Bebas Neue"/>
              <a:cs typeface="Bebas Neue"/>
              <a:sym typeface="Bebas Neue"/>
            </a:endParaRPr>
          </a:p>
        </p:txBody>
      </p:sp>
      <p:pic>
        <p:nvPicPr>
          <p:cNvPr id="159" name="Google Shape;159;p22"/>
          <p:cNvPicPr preferRelativeResize="0"/>
          <p:nvPr/>
        </p:nvPicPr>
        <p:blipFill rotWithShape="1">
          <a:blip r:embed="rId5">
            <a:alphaModFix/>
          </a:blip>
          <a:srcRect l="219" r="209"/>
          <a:stretch/>
        </p:blipFill>
        <p:spPr>
          <a:xfrm>
            <a:off x="3867443" y="1424371"/>
            <a:ext cx="1534600" cy="1541226"/>
          </a:xfrm>
          <a:prstGeom prst="rect">
            <a:avLst/>
          </a:prstGeom>
          <a:noFill/>
          <a:ln>
            <a:noFill/>
          </a:ln>
        </p:spPr>
      </p:pic>
      <p:pic>
        <p:nvPicPr>
          <p:cNvPr id="160" name="Google Shape;160;p22"/>
          <p:cNvPicPr preferRelativeResize="0"/>
          <p:nvPr/>
        </p:nvPicPr>
        <p:blipFill rotWithShape="1">
          <a:blip r:embed="rId7">
            <a:alphaModFix/>
          </a:blip>
          <a:srcRect l="11416" r="9849"/>
          <a:stretch/>
        </p:blipFill>
        <p:spPr>
          <a:xfrm>
            <a:off x="4410200" y="792275"/>
            <a:ext cx="1929999" cy="2451374"/>
          </a:xfrm>
          <a:prstGeom prst="rect">
            <a:avLst/>
          </a:prstGeom>
          <a:noFill/>
          <a:ln>
            <a:noFill/>
          </a:ln>
        </p:spPr>
      </p:pic>
      <p:sp>
        <p:nvSpPr>
          <p:cNvPr id="161" name="Google Shape;161;p22"/>
          <p:cNvSpPr/>
          <p:nvPr/>
        </p:nvSpPr>
        <p:spPr>
          <a:xfrm>
            <a:off x="4494569" y="2769106"/>
            <a:ext cx="1756200" cy="15411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2" name="Google Shape;162;p22"/>
          <p:cNvSpPr/>
          <p:nvPr/>
        </p:nvSpPr>
        <p:spPr>
          <a:xfrm>
            <a:off x="4494568" y="2742245"/>
            <a:ext cx="1756200" cy="712500"/>
          </a:xfrm>
          <a:prstGeom prst="rect">
            <a:avLst/>
          </a:prstGeom>
          <a:noFill/>
          <a:ln>
            <a:noFill/>
          </a:ln>
        </p:spPr>
        <p:txBody>
          <a:bodyPr spcFirstLastPara="1" wrap="square" lIns="91425" tIns="91425" rIns="91425" bIns="91425" anchor="t" anchorCtr="0">
            <a:noAutofit/>
          </a:bodyPr>
          <a:lstStyle/>
          <a:p>
            <a:pPr marL="0" lvl="0" indent="0" algn="ctr" rtl="0">
              <a:spcBef>
                <a:spcPts val="560"/>
              </a:spcBef>
              <a:spcAft>
                <a:spcPts val="0"/>
              </a:spcAft>
              <a:buNone/>
            </a:pPr>
            <a:r>
              <a:rPr lang="en" sz="1500" b="1">
                <a:solidFill>
                  <a:schemeClr val="accent1"/>
                </a:solidFill>
                <a:latin typeface="Helvetica Neue"/>
                <a:ea typeface="Helvetica Neue"/>
                <a:cs typeface="Helvetica Neue"/>
                <a:sym typeface="Helvetica Neue"/>
              </a:rPr>
              <a:t>With greater adaptability</a:t>
            </a:r>
            <a:endParaRPr sz="1500" b="1">
              <a:solidFill>
                <a:schemeClr val="accent1"/>
              </a:solidFill>
              <a:latin typeface="Helvetica Neue"/>
              <a:ea typeface="Helvetica Neue"/>
              <a:cs typeface="Helvetica Neue"/>
              <a:sym typeface="Helvetica Neue"/>
            </a:endParaRPr>
          </a:p>
        </p:txBody>
      </p:sp>
      <p:sp>
        <p:nvSpPr>
          <p:cNvPr id="163" name="Google Shape;163;p22"/>
          <p:cNvSpPr txBox="1"/>
          <p:nvPr/>
        </p:nvSpPr>
        <p:spPr>
          <a:xfrm>
            <a:off x="4494593" y="3363170"/>
            <a:ext cx="1756200" cy="78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Train our leaders</a:t>
            </a: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Streamline decision-making</a:t>
            </a: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100" b="1">
              <a:solidFill>
                <a:schemeClr val="dk1"/>
              </a:solidFill>
              <a:latin typeface="Helvetica Neue"/>
              <a:ea typeface="Helvetica Neue"/>
              <a:cs typeface="Helvetica Neue"/>
              <a:sym typeface="Helvetica Neue"/>
            </a:endParaRPr>
          </a:p>
        </p:txBody>
      </p:sp>
      <p:sp>
        <p:nvSpPr>
          <p:cNvPr id="164" name="Google Shape;164;p22"/>
          <p:cNvSpPr>
            <a:spLocks noGrp="1"/>
          </p:cNvSpPr>
          <p:nvPr>
            <p:ph type="pic" idx="4"/>
          </p:nvPr>
        </p:nvSpPr>
        <p:spPr>
          <a:xfrm>
            <a:off x="4494593" y="4217287"/>
            <a:ext cx="1756200" cy="783900"/>
          </a:xfrm>
          <a:prstGeom prst="rect">
            <a:avLst/>
          </a:prstGeom>
          <a:noFill/>
          <a:ln>
            <a:noFill/>
          </a:ln>
          <a:effectLst>
            <a:outerShdw blurRad="57150" dist="57150" dir="2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800">
                <a:solidFill>
                  <a:srgbClr val="FFFFFF"/>
                </a:solidFill>
                <a:latin typeface="Bebas Neue"/>
                <a:ea typeface="Bebas Neue"/>
                <a:cs typeface="Bebas Neue"/>
                <a:sym typeface="Bebas Neue"/>
              </a:rPr>
              <a:t>FLEXIBLE</a:t>
            </a:r>
            <a:endParaRPr sz="3800">
              <a:solidFill>
                <a:srgbClr val="FFFFFF"/>
              </a:solidFill>
              <a:latin typeface="Bebas Neue"/>
              <a:ea typeface="Bebas Neue"/>
              <a:cs typeface="Bebas Neue"/>
              <a:sym typeface="Bebas Neue"/>
            </a:endParaRPr>
          </a:p>
        </p:txBody>
      </p:sp>
      <p:pic>
        <p:nvPicPr>
          <p:cNvPr id="165" name="Google Shape;165;p22"/>
          <p:cNvPicPr preferRelativeResize="0"/>
          <p:nvPr/>
        </p:nvPicPr>
        <p:blipFill rotWithShape="1">
          <a:blip r:embed="rId8">
            <a:alphaModFix/>
          </a:blip>
          <a:srcRect l="219" r="209"/>
          <a:stretch/>
        </p:blipFill>
        <p:spPr>
          <a:xfrm>
            <a:off x="5970338" y="1496338"/>
            <a:ext cx="1534600" cy="1541226"/>
          </a:xfrm>
          <a:prstGeom prst="rect">
            <a:avLst/>
          </a:prstGeom>
          <a:noFill/>
          <a:ln>
            <a:noFill/>
          </a:ln>
        </p:spPr>
      </p:pic>
      <p:pic>
        <p:nvPicPr>
          <p:cNvPr id="166" name="Google Shape;166;p22"/>
          <p:cNvPicPr preferRelativeResize="0"/>
          <p:nvPr/>
        </p:nvPicPr>
        <p:blipFill rotWithShape="1">
          <a:blip r:embed="rId9">
            <a:alphaModFix/>
          </a:blip>
          <a:srcRect l="13718" r="12207"/>
          <a:stretch/>
        </p:blipFill>
        <p:spPr>
          <a:xfrm>
            <a:off x="6490425" y="-48575"/>
            <a:ext cx="2292499" cy="3094851"/>
          </a:xfrm>
          <a:prstGeom prst="rect">
            <a:avLst/>
          </a:prstGeom>
          <a:noFill/>
          <a:ln>
            <a:noFill/>
          </a:ln>
        </p:spPr>
      </p:pic>
      <p:sp>
        <p:nvSpPr>
          <p:cNvPr id="167" name="Google Shape;167;p22"/>
          <p:cNvSpPr/>
          <p:nvPr/>
        </p:nvSpPr>
        <p:spPr>
          <a:xfrm>
            <a:off x="6562813" y="2059300"/>
            <a:ext cx="2171400" cy="22893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8" name="Google Shape;168;p22"/>
          <p:cNvSpPr/>
          <p:nvPr/>
        </p:nvSpPr>
        <p:spPr>
          <a:xfrm>
            <a:off x="6575513" y="2049150"/>
            <a:ext cx="2207400" cy="1007700"/>
          </a:xfrm>
          <a:prstGeom prst="rect">
            <a:avLst/>
          </a:prstGeom>
          <a:noFill/>
          <a:ln>
            <a:noFill/>
          </a:ln>
        </p:spPr>
        <p:txBody>
          <a:bodyPr spcFirstLastPara="1" wrap="square" lIns="91425" tIns="91425" rIns="91425" bIns="91425" anchor="t" anchorCtr="0">
            <a:noAutofit/>
          </a:bodyPr>
          <a:lstStyle/>
          <a:p>
            <a:pPr marL="0" lvl="0" indent="0" algn="ctr" rtl="0">
              <a:spcBef>
                <a:spcPts val="560"/>
              </a:spcBef>
              <a:spcAft>
                <a:spcPts val="0"/>
              </a:spcAft>
              <a:buNone/>
            </a:pPr>
            <a:r>
              <a:rPr lang="en" sz="1500" b="1">
                <a:solidFill>
                  <a:schemeClr val="accent1"/>
                </a:solidFill>
                <a:latin typeface="Helvetica Neue"/>
                <a:ea typeface="Helvetica Neue"/>
                <a:cs typeface="Helvetica Neue"/>
                <a:sym typeface="Helvetica Neue"/>
              </a:rPr>
              <a:t>Where you need us, when you need us, how you need us</a:t>
            </a:r>
            <a:endParaRPr sz="1500" b="1">
              <a:solidFill>
                <a:schemeClr val="accent1"/>
              </a:solidFill>
              <a:latin typeface="Helvetica Neue"/>
              <a:ea typeface="Helvetica Neue"/>
              <a:cs typeface="Helvetica Neue"/>
              <a:sym typeface="Helvetica Neue"/>
            </a:endParaRPr>
          </a:p>
        </p:txBody>
      </p:sp>
      <p:sp>
        <p:nvSpPr>
          <p:cNvPr id="169" name="Google Shape;169;p22"/>
          <p:cNvSpPr txBox="1"/>
          <p:nvPr/>
        </p:nvSpPr>
        <p:spPr>
          <a:xfrm>
            <a:off x="6575513" y="2917150"/>
            <a:ext cx="2145900" cy="107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Impact-based decision support services</a:t>
            </a: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Community-Centric Warnings</a:t>
            </a: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A </a:t>
            </a:r>
            <a:r>
              <a:rPr lang="en" sz="1100" b="1">
                <a:solidFill>
                  <a:srgbClr val="E76A28"/>
                </a:solidFill>
                <a:latin typeface="Helvetica Neue"/>
                <a:ea typeface="Helvetica Neue"/>
                <a:cs typeface="Helvetica Neue"/>
                <a:sym typeface="Helvetica Neue"/>
              </a:rPr>
              <a:t>weather.gov</a:t>
            </a:r>
            <a:r>
              <a:rPr lang="en" sz="1100" b="1">
                <a:solidFill>
                  <a:schemeClr val="dk1"/>
                </a:solidFill>
                <a:latin typeface="Helvetica Neue"/>
                <a:ea typeface="Helvetica Neue"/>
                <a:cs typeface="Helvetica Neue"/>
                <a:sym typeface="Helvetica Neue"/>
              </a:rPr>
              <a:t> built for you</a:t>
            </a:r>
            <a:endParaRPr sz="1100" b="1">
              <a:solidFill>
                <a:schemeClr val="dk1"/>
              </a:solidFill>
              <a:latin typeface="Helvetica Neue"/>
              <a:ea typeface="Helvetica Neue"/>
              <a:cs typeface="Helvetica Neue"/>
              <a:sym typeface="Helvetica Neue"/>
            </a:endParaRPr>
          </a:p>
        </p:txBody>
      </p:sp>
      <p:sp>
        <p:nvSpPr>
          <p:cNvPr id="170" name="Google Shape;170;p22"/>
          <p:cNvSpPr>
            <a:spLocks noGrp="1"/>
          </p:cNvSpPr>
          <p:nvPr>
            <p:ph type="pic" idx="5"/>
          </p:nvPr>
        </p:nvSpPr>
        <p:spPr>
          <a:xfrm>
            <a:off x="6551070" y="4266625"/>
            <a:ext cx="2207400" cy="783900"/>
          </a:xfrm>
          <a:prstGeom prst="rect">
            <a:avLst/>
          </a:prstGeom>
          <a:noFill/>
          <a:ln>
            <a:noFill/>
          </a:ln>
          <a:effectLst>
            <a:outerShdw blurRad="57150" dist="57150" dir="27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800">
                <a:solidFill>
                  <a:srgbClr val="FFFFFF"/>
                </a:solidFill>
                <a:latin typeface="Bebas Neue"/>
                <a:ea typeface="Bebas Neue"/>
                <a:cs typeface="Bebas Neue"/>
                <a:sym typeface="Bebas Neue"/>
              </a:rPr>
              <a:t>EYE-TO-EYE</a:t>
            </a:r>
            <a:endParaRPr sz="3800">
              <a:solidFill>
                <a:srgbClr val="FFFFFF"/>
              </a:solidFill>
              <a:latin typeface="Bebas Neue"/>
              <a:ea typeface="Bebas Neue"/>
              <a:cs typeface="Bebas Neue"/>
              <a:sym typeface="Bebas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4"/>
          <p:cNvSpPr txBox="1">
            <a:spLocks noGrp="1"/>
          </p:cNvSpPr>
          <p:nvPr>
            <p:ph type="body" idx="1"/>
          </p:nvPr>
        </p:nvSpPr>
        <p:spPr>
          <a:xfrm>
            <a:off x="623000" y="3137800"/>
            <a:ext cx="2620200" cy="1567800"/>
          </a:xfrm>
          <a:prstGeom prst="rect">
            <a:avLst/>
          </a:prstGeom>
        </p:spPr>
        <p:txBody>
          <a:bodyPr spcFirstLastPara="1" wrap="square" lIns="0" tIns="0" rIns="0" bIns="0" anchor="t" anchorCtr="0">
            <a:noAutofit/>
          </a:bodyPr>
          <a:lstStyle/>
          <a:p>
            <a:pPr marL="0" lvl="0" indent="0" algn="ctr" rtl="0">
              <a:spcBef>
                <a:spcPts val="560"/>
              </a:spcBef>
              <a:spcAft>
                <a:spcPts val="0"/>
              </a:spcAft>
              <a:buNone/>
            </a:pPr>
            <a:r>
              <a:rPr lang="en" sz="2000"/>
              <a:t>Putting people at the center of our transformation and our work.</a:t>
            </a:r>
            <a:endParaRPr sz="2000"/>
          </a:p>
        </p:txBody>
      </p:sp>
      <p:sp>
        <p:nvSpPr>
          <p:cNvPr id="195" name="Google Shape;195;p24"/>
          <p:cNvSpPr txBox="1">
            <a:spLocks noGrp="1"/>
          </p:cNvSpPr>
          <p:nvPr>
            <p:ph type="body" idx="5"/>
          </p:nvPr>
        </p:nvSpPr>
        <p:spPr>
          <a:xfrm>
            <a:off x="6162000" y="3137700"/>
            <a:ext cx="2620200" cy="1567800"/>
          </a:xfrm>
          <a:prstGeom prst="rect">
            <a:avLst/>
          </a:prstGeom>
        </p:spPr>
        <p:txBody>
          <a:bodyPr spcFirstLastPara="1" wrap="square" lIns="0" tIns="0" rIns="0" bIns="0" anchor="t" anchorCtr="0">
            <a:noAutofit/>
          </a:bodyPr>
          <a:lstStyle/>
          <a:p>
            <a:pPr marL="0" lvl="0" indent="0" algn="ctr" rtl="0">
              <a:spcBef>
                <a:spcPts val="560"/>
              </a:spcBef>
              <a:spcAft>
                <a:spcPts val="0"/>
              </a:spcAft>
              <a:buNone/>
            </a:pPr>
            <a:r>
              <a:rPr lang="en" sz="2000"/>
              <a:t>Building an agency that can continuously transform to ensure its longevity.</a:t>
            </a:r>
            <a:endParaRPr sz="2000"/>
          </a:p>
        </p:txBody>
      </p:sp>
      <p:sp>
        <p:nvSpPr>
          <p:cNvPr id="196" name="Google Shape;196;p24"/>
          <p:cNvSpPr txBox="1">
            <a:spLocks noGrp="1"/>
          </p:cNvSpPr>
          <p:nvPr>
            <p:ph type="body" idx="6"/>
          </p:nvPr>
        </p:nvSpPr>
        <p:spPr>
          <a:xfrm>
            <a:off x="3392500" y="3137800"/>
            <a:ext cx="2620200" cy="1567800"/>
          </a:xfrm>
          <a:prstGeom prst="rect">
            <a:avLst/>
          </a:prstGeom>
        </p:spPr>
        <p:txBody>
          <a:bodyPr spcFirstLastPara="1" wrap="square" lIns="0" tIns="0" rIns="0" bIns="0" anchor="t" anchorCtr="0">
            <a:noAutofit/>
          </a:bodyPr>
          <a:lstStyle/>
          <a:p>
            <a:pPr marL="0" lvl="0" indent="0" algn="ctr" rtl="0">
              <a:spcBef>
                <a:spcPts val="560"/>
              </a:spcBef>
              <a:spcAft>
                <a:spcPts val="0"/>
              </a:spcAft>
              <a:buNone/>
            </a:pPr>
            <a:r>
              <a:rPr lang="en" sz="2000"/>
              <a:t>Becoming a more nimble, mobile, and flexible agency.</a:t>
            </a:r>
            <a:endParaRPr sz="2000"/>
          </a:p>
        </p:txBody>
      </p:sp>
      <p:sp>
        <p:nvSpPr>
          <p:cNvPr id="197" name="Google Shape;197;p24"/>
          <p:cNvSpPr txBox="1">
            <a:spLocks noGrp="1"/>
          </p:cNvSpPr>
          <p:nvPr>
            <p:ph type="title"/>
          </p:nvPr>
        </p:nvSpPr>
        <p:spPr>
          <a:xfrm>
            <a:off x="752888" y="205978"/>
            <a:ext cx="7933800" cy="594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solidFill>
                  <a:schemeClr val="accent1"/>
                </a:solidFill>
              </a:rPr>
              <a:t>Creating the NWS of Tomorrow</a:t>
            </a:r>
            <a:endParaRPr dirty="0"/>
          </a:p>
        </p:txBody>
      </p:sp>
      <p:pic>
        <p:nvPicPr>
          <p:cNvPr id="198" name="Google Shape;198;p24"/>
          <p:cNvPicPr preferRelativeResize="0"/>
          <p:nvPr/>
        </p:nvPicPr>
        <p:blipFill rotWithShape="1">
          <a:blip r:embed="rId3">
            <a:alphaModFix/>
          </a:blip>
          <a:srcRect t="16297" b="20606"/>
          <a:stretch/>
        </p:blipFill>
        <p:spPr>
          <a:xfrm>
            <a:off x="764900" y="914400"/>
            <a:ext cx="2435400" cy="1475100"/>
          </a:xfrm>
          <a:prstGeom prst="rect">
            <a:avLst/>
          </a:prstGeom>
          <a:noFill/>
          <a:ln>
            <a:noFill/>
          </a:ln>
        </p:spPr>
      </p:pic>
      <p:pic>
        <p:nvPicPr>
          <p:cNvPr id="199" name="Google Shape;199;p24"/>
          <p:cNvPicPr preferRelativeResize="0"/>
          <p:nvPr/>
        </p:nvPicPr>
        <p:blipFill rotWithShape="1">
          <a:blip r:embed="rId4">
            <a:alphaModFix/>
          </a:blip>
          <a:srcRect t="12356" b="27045"/>
          <a:stretch/>
        </p:blipFill>
        <p:spPr>
          <a:xfrm>
            <a:off x="6248400" y="907650"/>
            <a:ext cx="2447400" cy="1475100"/>
          </a:xfrm>
          <a:prstGeom prst="rect">
            <a:avLst/>
          </a:prstGeom>
          <a:noFill/>
          <a:ln>
            <a:noFill/>
          </a:ln>
        </p:spPr>
      </p:pic>
      <p:pic>
        <p:nvPicPr>
          <p:cNvPr id="200" name="Google Shape;200;p24"/>
          <p:cNvPicPr preferRelativeResize="0"/>
          <p:nvPr/>
        </p:nvPicPr>
        <p:blipFill rotWithShape="1">
          <a:blip r:embed="rId5">
            <a:alphaModFix/>
          </a:blip>
          <a:srcRect t="29862" b="14121"/>
          <a:stretch/>
        </p:blipFill>
        <p:spPr>
          <a:xfrm>
            <a:off x="3500650" y="907651"/>
            <a:ext cx="2447400" cy="1475100"/>
          </a:xfrm>
          <a:prstGeom prst="rect">
            <a:avLst/>
          </a:prstGeom>
          <a:noFill/>
          <a:ln>
            <a:noFill/>
          </a:ln>
        </p:spPr>
      </p:pic>
      <p:sp>
        <p:nvSpPr>
          <p:cNvPr id="201" name="Google Shape;201;p24"/>
          <p:cNvSpPr/>
          <p:nvPr/>
        </p:nvSpPr>
        <p:spPr>
          <a:xfrm>
            <a:off x="623475" y="2390100"/>
            <a:ext cx="2620200" cy="657300"/>
          </a:xfrm>
          <a:prstGeom prst="round2DiagRect">
            <a:avLst>
              <a:gd name="adj1" fmla="val 16667"/>
              <a:gd name="adj2" fmla="val 0"/>
            </a:avLst>
          </a:prstGeom>
          <a:solidFill>
            <a:srgbClr val="07336F"/>
          </a:solidFill>
          <a:ln w="9525" cap="flat" cmpd="sng">
            <a:solidFill>
              <a:srgbClr val="0A459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400" b="1">
                <a:solidFill>
                  <a:srgbClr val="F2F2F2"/>
                </a:solidFill>
              </a:rPr>
              <a:t>People</a:t>
            </a:r>
            <a:endParaRPr sz="2400" b="1" i="0" u="none" strike="noStrike" cap="none">
              <a:solidFill>
                <a:srgbClr val="F2F2F2"/>
              </a:solidFill>
            </a:endParaRPr>
          </a:p>
        </p:txBody>
      </p:sp>
      <p:sp>
        <p:nvSpPr>
          <p:cNvPr id="202" name="Google Shape;202;p24"/>
          <p:cNvSpPr/>
          <p:nvPr/>
        </p:nvSpPr>
        <p:spPr>
          <a:xfrm>
            <a:off x="3392500" y="2389500"/>
            <a:ext cx="2620200" cy="658500"/>
          </a:xfrm>
          <a:prstGeom prst="round2DiagRect">
            <a:avLst>
              <a:gd name="adj1" fmla="val 16667"/>
              <a:gd name="adj2" fmla="val 0"/>
            </a:avLst>
          </a:prstGeom>
          <a:solidFill>
            <a:srgbClr val="0070C0"/>
          </a:solidFill>
          <a:ln w="9525" cap="flat" cmpd="sng">
            <a:solidFill>
              <a:srgbClr val="0A459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r>
              <a:rPr lang="en" sz="2400" b="1">
                <a:solidFill>
                  <a:srgbClr val="F2F2F2"/>
                </a:solidFill>
              </a:rPr>
              <a:t>Infrastructure</a:t>
            </a:r>
            <a:endParaRPr sz="2400" b="0" i="0" u="none" strike="noStrike" cap="none">
              <a:solidFill>
                <a:srgbClr val="000000"/>
              </a:solidFill>
              <a:highlight>
                <a:srgbClr val="0070C0"/>
              </a:highlight>
              <a:latin typeface="Arial"/>
              <a:ea typeface="Arial"/>
              <a:cs typeface="Arial"/>
              <a:sym typeface="Arial"/>
            </a:endParaRPr>
          </a:p>
        </p:txBody>
      </p:sp>
      <p:sp>
        <p:nvSpPr>
          <p:cNvPr id="203" name="Google Shape;203;p24"/>
          <p:cNvSpPr/>
          <p:nvPr/>
        </p:nvSpPr>
        <p:spPr>
          <a:xfrm>
            <a:off x="6161524" y="2389500"/>
            <a:ext cx="2620200" cy="658500"/>
          </a:xfrm>
          <a:prstGeom prst="round2DiagRect">
            <a:avLst>
              <a:gd name="adj1" fmla="val 16667"/>
              <a:gd name="adj2" fmla="val 0"/>
            </a:avLst>
          </a:prstGeom>
          <a:solidFill>
            <a:srgbClr val="0099D8"/>
          </a:solidFill>
          <a:ln w="9525" cap="flat" cmpd="sng">
            <a:solidFill>
              <a:srgbClr val="0A459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r>
              <a:rPr lang="en" sz="2400" b="1">
                <a:solidFill>
                  <a:srgbClr val="F2F2F2"/>
                </a:solidFill>
              </a:rPr>
              <a:t>Future</a:t>
            </a:r>
            <a:endParaRPr sz="2400">
              <a:highlight>
                <a:srgbClr val="0070C0"/>
              </a:highlight>
            </a:endParaRPr>
          </a:p>
        </p:txBody>
      </p:sp>
    </p:spTree>
    <p:extLst>
      <p:ext uri="{BB962C8B-B14F-4D97-AF65-F5344CB8AC3E}">
        <p14:creationId xmlns:p14="http://schemas.microsoft.com/office/powerpoint/2010/main" val="1933201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5"/>
          <p:cNvSpPr txBox="1">
            <a:spLocks noGrp="1"/>
          </p:cNvSpPr>
          <p:nvPr>
            <p:ph type="body" idx="1"/>
          </p:nvPr>
        </p:nvSpPr>
        <p:spPr>
          <a:xfrm>
            <a:off x="623475" y="1457575"/>
            <a:ext cx="2620200" cy="3174300"/>
          </a:xfrm>
          <a:prstGeom prst="rect">
            <a:avLst/>
          </a:prstGeom>
        </p:spPr>
        <p:txBody>
          <a:bodyPr spcFirstLastPara="1" wrap="square" lIns="0" tIns="0" rIns="0" bIns="0" anchor="t" anchorCtr="0">
            <a:noAutofit/>
          </a:bodyPr>
          <a:lstStyle/>
          <a:p>
            <a:pPr marL="457200" lvl="0" indent="-330200" algn="l" rtl="0">
              <a:spcBef>
                <a:spcPts val="560"/>
              </a:spcBef>
              <a:spcAft>
                <a:spcPts val="0"/>
              </a:spcAft>
              <a:buSzPts val="1600"/>
              <a:buChar char="•"/>
            </a:pPr>
            <a:r>
              <a:rPr lang="en" sz="1600" dirty="0"/>
              <a:t>DEIA: Recruitment &amp; Retention</a:t>
            </a:r>
            <a:endParaRPr sz="1600" dirty="0"/>
          </a:p>
          <a:p>
            <a:pPr marL="457200" lvl="0" indent="-330200" algn="l" rtl="0">
              <a:spcBef>
                <a:spcPts val="1000"/>
              </a:spcBef>
              <a:spcAft>
                <a:spcPts val="0"/>
              </a:spcAft>
              <a:buSzPts val="1600"/>
              <a:buChar char="•"/>
            </a:pPr>
            <a:r>
              <a:rPr lang="en" sz="1600" dirty="0"/>
              <a:t>Hiring Tiger Team</a:t>
            </a:r>
            <a:endParaRPr sz="1600" dirty="0"/>
          </a:p>
          <a:p>
            <a:pPr marL="457200" lvl="0" indent="-330200" algn="l" rtl="0">
              <a:spcBef>
                <a:spcPts val="1000"/>
              </a:spcBef>
              <a:spcAft>
                <a:spcPts val="0"/>
              </a:spcAft>
              <a:buSzPts val="1600"/>
              <a:buChar char="•"/>
            </a:pPr>
            <a:r>
              <a:rPr lang="en" sz="1600" b="1" dirty="0"/>
              <a:t>Shift Flexibility</a:t>
            </a:r>
            <a:endParaRPr sz="1600" b="1" dirty="0"/>
          </a:p>
          <a:p>
            <a:pPr marL="457200" lvl="0" indent="-330200" algn="l" rtl="0">
              <a:spcBef>
                <a:spcPts val="1000"/>
              </a:spcBef>
              <a:spcAft>
                <a:spcPts val="0"/>
              </a:spcAft>
              <a:buSzPts val="1600"/>
              <a:buChar char="•"/>
            </a:pPr>
            <a:r>
              <a:rPr lang="en" sz="1600" b="1" dirty="0"/>
              <a:t>Service Equity</a:t>
            </a:r>
            <a:endParaRPr sz="1600" b="1" dirty="0"/>
          </a:p>
          <a:p>
            <a:pPr marL="457200" lvl="0" indent="-330200" algn="l" rtl="0">
              <a:spcBef>
                <a:spcPts val="1000"/>
              </a:spcBef>
              <a:spcAft>
                <a:spcPts val="0"/>
              </a:spcAft>
              <a:buSzPts val="1600"/>
              <a:buChar char="•"/>
            </a:pPr>
            <a:r>
              <a:rPr lang="en" sz="1600" dirty="0"/>
              <a:t>ESA Career Progression</a:t>
            </a:r>
            <a:endParaRPr sz="1600" dirty="0"/>
          </a:p>
          <a:p>
            <a:pPr marL="457200" lvl="0" indent="0" algn="l" rtl="0">
              <a:spcBef>
                <a:spcPts val="1000"/>
              </a:spcBef>
              <a:spcAft>
                <a:spcPts val="1000"/>
              </a:spcAft>
              <a:buNone/>
            </a:pPr>
            <a:endParaRPr sz="1600" dirty="0"/>
          </a:p>
        </p:txBody>
      </p:sp>
      <p:sp>
        <p:nvSpPr>
          <p:cNvPr id="210" name="Google Shape;210;p25"/>
          <p:cNvSpPr/>
          <p:nvPr/>
        </p:nvSpPr>
        <p:spPr>
          <a:xfrm>
            <a:off x="623000" y="800275"/>
            <a:ext cx="2620200" cy="657300"/>
          </a:xfrm>
          <a:prstGeom prst="round2DiagRect">
            <a:avLst>
              <a:gd name="adj1" fmla="val 16667"/>
              <a:gd name="adj2" fmla="val 0"/>
            </a:avLst>
          </a:prstGeom>
          <a:solidFill>
            <a:srgbClr val="07336F"/>
          </a:solidFill>
          <a:ln w="9525" cap="flat" cmpd="sng">
            <a:solidFill>
              <a:srgbClr val="0A459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400" b="1">
                <a:solidFill>
                  <a:srgbClr val="F2F2F2"/>
                </a:solidFill>
              </a:rPr>
              <a:t>People</a:t>
            </a:r>
            <a:endParaRPr sz="2400" b="1" i="0" u="none" strike="noStrike" cap="none">
              <a:solidFill>
                <a:srgbClr val="F2F2F2"/>
              </a:solidFill>
            </a:endParaRPr>
          </a:p>
        </p:txBody>
      </p:sp>
      <p:sp>
        <p:nvSpPr>
          <p:cNvPr id="211" name="Google Shape;211;p25"/>
          <p:cNvSpPr/>
          <p:nvPr/>
        </p:nvSpPr>
        <p:spPr>
          <a:xfrm>
            <a:off x="3435700" y="799675"/>
            <a:ext cx="2620200" cy="658500"/>
          </a:xfrm>
          <a:prstGeom prst="round2DiagRect">
            <a:avLst>
              <a:gd name="adj1" fmla="val 16667"/>
              <a:gd name="adj2" fmla="val 0"/>
            </a:avLst>
          </a:prstGeom>
          <a:solidFill>
            <a:srgbClr val="0070C0"/>
          </a:solidFill>
          <a:ln w="9525" cap="flat" cmpd="sng">
            <a:solidFill>
              <a:srgbClr val="0A459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r>
              <a:rPr lang="en" sz="2400" b="1">
                <a:solidFill>
                  <a:srgbClr val="F2F2F2"/>
                </a:solidFill>
              </a:rPr>
              <a:t>Infrastructure</a:t>
            </a:r>
            <a:endParaRPr sz="2400" b="0" i="0" u="none" strike="noStrike" cap="none">
              <a:solidFill>
                <a:srgbClr val="000000"/>
              </a:solidFill>
              <a:highlight>
                <a:srgbClr val="0070C0"/>
              </a:highlight>
              <a:latin typeface="Arial"/>
              <a:ea typeface="Arial"/>
              <a:cs typeface="Arial"/>
              <a:sym typeface="Arial"/>
            </a:endParaRPr>
          </a:p>
        </p:txBody>
      </p:sp>
      <p:sp>
        <p:nvSpPr>
          <p:cNvPr id="212" name="Google Shape;212;p25"/>
          <p:cNvSpPr/>
          <p:nvPr/>
        </p:nvSpPr>
        <p:spPr>
          <a:xfrm>
            <a:off x="6248399" y="799675"/>
            <a:ext cx="2620200" cy="658500"/>
          </a:xfrm>
          <a:prstGeom prst="round2DiagRect">
            <a:avLst>
              <a:gd name="adj1" fmla="val 16667"/>
              <a:gd name="adj2" fmla="val 0"/>
            </a:avLst>
          </a:prstGeom>
          <a:solidFill>
            <a:srgbClr val="0099D8"/>
          </a:solidFill>
          <a:ln w="9525" cap="flat" cmpd="sng">
            <a:solidFill>
              <a:srgbClr val="0A459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r>
              <a:rPr lang="en" sz="2400" b="1">
                <a:solidFill>
                  <a:srgbClr val="F2F2F2"/>
                </a:solidFill>
              </a:rPr>
              <a:t>Future</a:t>
            </a:r>
            <a:endParaRPr sz="2400">
              <a:highlight>
                <a:srgbClr val="0070C0"/>
              </a:highlight>
            </a:endParaRPr>
          </a:p>
        </p:txBody>
      </p:sp>
      <p:sp>
        <p:nvSpPr>
          <p:cNvPr id="213" name="Google Shape;213;p25"/>
          <p:cNvSpPr txBox="1">
            <a:spLocks noGrp="1"/>
          </p:cNvSpPr>
          <p:nvPr>
            <p:ph type="body" idx="1"/>
          </p:nvPr>
        </p:nvSpPr>
        <p:spPr>
          <a:xfrm>
            <a:off x="3435938" y="1457575"/>
            <a:ext cx="2620200" cy="3174300"/>
          </a:xfrm>
          <a:prstGeom prst="rect">
            <a:avLst/>
          </a:prstGeom>
        </p:spPr>
        <p:txBody>
          <a:bodyPr spcFirstLastPara="1" wrap="square" lIns="0" tIns="0" rIns="0" bIns="0" anchor="t" anchorCtr="0">
            <a:noAutofit/>
          </a:bodyPr>
          <a:lstStyle/>
          <a:p>
            <a:pPr marL="457200" lvl="0" indent="-330200" algn="l" rtl="0">
              <a:spcBef>
                <a:spcPts val="560"/>
              </a:spcBef>
              <a:spcAft>
                <a:spcPts val="0"/>
              </a:spcAft>
              <a:buSzPts val="1600"/>
              <a:buChar char="•"/>
            </a:pPr>
            <a:r>
              <a:rPr lang="en" sz="1600" b="1" dirty="0"/>
              <a:t>IT Architecture &amp; Governance</a:t>
            </a:r>
            <a:endParaRPr sz="1600" b="1" dirty="0"/>
          </a:p>
          <a:p>
            <a:pPr marL="457200" lvl="0" indent="-330200" algn="l" rtl="0">
              <a:spcBef>
                <a:spcPts val="1000"/>
              </a:spcBef>
              <a:spcAft>
                <a:spcPts val="0"/>
              </a:spcAft>
              <a:buSzPts val="1600"/>
              <a:buChar char="•"/>
            </a:pPr>
            <a:r>
              <a:rPr lang="en" sz="1600" b="1" dirty="0"/>
              <a:t>AWIPS in the Cloud</a:t>
            </a:r>
            <a:endParaRPr sz="1600" b="1" dirty="0"/>
          </a:p>
          <a:p>
            <a:pPr marL="457200" lvl="0" indent="-330200" algn="l" rtl="0">
              <a:spcBef>
                <a:spcPts val="1000"/>
              </a:spcBef>
              <a:spcAft>
                <a:spcPts val="0"/>
              </a:spcAft>
              <a:buSzPts val="1600"/>
              <a:buChar char="•"/>
            </a:pPr>
            <a:r>
              <a:rPr lang="en" sz="1600" b="1" dirty="0" err="1"/>
              <a:t>Weather.gov</a:t>
            </a:r>
            <a:r>
              <a:rPr lang="en" sz="1600" b="1" dirty="0"/>
              <a:t> 2.0</a:t>
            </a:r>
            <a:endParaRPr sz="1600" b="1" dirty="0"/>
          </a:p>
          <a:p>
            <a:pPr marL="457200" lvl="0" indent="-330200" algn="l" rtl="0">
              <a:spcBef>
                <a:spcPts val="1000"/>
              </a:spcBef>
              <a:spcAft>
                <a:spcPts val="0"/>
              </a:spcAft>
              <a:buSzPts val="1600"/>
              <a:buChar char="•"/>
            </a:pPr>
            <a:r>
              <a:rPr lang="en" sz="1600" b="1" dirty="0"/>
              <a:t>Radar Next</a:t>
            </a:r>
            <a:endParaRPr sz="1600" b="1" dirty="0"/>
          </a:p>
          <a:p>
            <a:pPr marL="457200" lvl="0" indent="-330200" algn="l" rtl="0">
              <a:spcBef>
                <a:spcPts val="1000"/>
              </a:spcBef>
              <a:spcAft>
                <a:spcPts val="0"/>
              </a:spcAft>
              <a:buSzPts val="1600"/>
              <a:buChar char="•"/>
            </a:pPr>
            <a:r>
              <a:rPr lang="en" sz="1600" dirty="0"/>
              <a:t>GIS in the NWS</a:t>
            </a:r>
            <a:endParaRPr sz="1600" dirty="0"/>
          </a:p>
          <a:p>
            <a:pPr marL="457200" lvl="0" indent="-330200" algn="l" rtl="0">
              <a:spcBef>
                <a:spcPts val="1000"/>
              </a:spcBef>
              <a:spcAft>
                <a:spcPts val="0"/>
              </a:spcAft>
              <a:buSzPts val="1600"/>
              <a:buChar char="•"/>
            </a:pPr>
            <a:r>
              <a:rPr lang="en" sz="1600" dirty="0"/>
              <a:t>NWS Connect</a:t>
            </a:r>
            <a:endParaRPr sz="1600" dirty="0"/>
          </a:p>
          <a:p>
            <a:pPr marL="457200" lvl="0" indent="-330200" algn="l" rtl="0">
              <a:spcBef>
                <a:spcPts val="1000"/>
              </a:spcBef>
              <a:spcAft>
                <a:spcPts val="0"/>
              </a:spcAft>
              <a:buSzPts val="1600"/>
              <a:buChar char="•"/>
            </a:pPr>
            <a:r>
              <a:rPr lang="en" sz="1600" dirty="0"/>
              <a:t>Slack/NWS Chat</a:t>
            </a:r>
            <a:endParaRPr sz="1600" dirty="0"/>
          </a:p>
          <a:p>
            <a:pPr marL="457200" lvl="0" indent="-330200" algn="l" rtl="0">
              <a:spcBef>
                <a:spcPts val="1000"/>
              </a:spcBef>
              <a:spcAft>
                <a:spcPts val="1000"/>
              </a:spcAft>
              <a:buSzPts val="1600"/>
              <a:buChar char="•"/>
            </a:pPr>
            <a:r>
              <a:rPr lang="en" sz="1600" dirty="0"/>
              <a:t>Tsunami Unification</a:t>
            </a:r>
            <a:endParaRPr sz="1600" dirty="0"/>
          </a:p>
        </p:txBody>
      </p:sp>
      <p:sp>
        <p:nvSpPr>
          <p:cNvPr id="214" name="Google Shape;214;p25"/>
          <p:cNvSpPr txBox="1">
            <a:spLocks noGrp="1"/>
          </p:cNvSpPr>
          <p:nvPr>
            <p:ph type="body" idx="1"/>
          </p:nvPr>
        </p:nvSpPr>
        <p:spPr>
          <a:xfrm>
            <a:off x="6248413" y="1457575"/>
            <a:ext cx="2620200" cy="3174300"/>
          </a:xfrm>
          <a:prstGeom prst="rect">
            <a:avLst/>
          </a:prstGeom>
        </p:spPr>
        <p:txBody>
          <a:bodyPr spcFirstLastPara="1" wrap="square" lIns="0" tIns="0" rIns="0" bIns="0" anchor="t" anchorCtr="0">
            <a:noAutofit/>
          </a:bodyPr>
          <a:lstStyle/>
          <a:p>
            <a:pPr marL="457200" lvl="0" indent="-330200" algn="l" rtl="0">
              <a:spcBef>
                <a:spcPts val="560"/>
              </a:spcBef>
              <a:spcAft>
                <a:spcPts val="0"/>
              </a:spcAft>
              <a:buSzPts val="1600"/>
              <a:buChar char="•"/>
            </a:pPr>
            <a:r>
              <a:rPr lang="en" sz="1600" dirty="0"/>
              <a:t>Governance</a:t>
            </a:r>
            <a:endParaRPr sz="1600" dirty="0"/>
          </a:p>
          <a:p>
            <a:pPr marL="457200" lvl="0" indent="-330200" algn="l" rtl="0">
              <a:spcBef>
                <a:spcPts val="1000"/>
              </a:spcBef>
              <a:spcAft>
                <a:spcPts val="0"/>
              </a:spcAft>
              <a:buSzPts val="1600"/>
              <a:buChar char="•"/>
            </a:pPr>
            <a:r>
              <a:rPr lang="en" sz="1600" dirty="0"/>
              <a:t>Outward Mindset Leadership Training</a:t>
            </a:r>
            <a:endParaRPr sz="1600" dirty="0"/>
          </a:p>
          <a:p>
            <a:pPr marL="457200" lvl="0" indent="-330200" algn="l" rtl="0">
              <a:spcBef>
                <a:spcPts val="1000"/>
              </a:spcBef>
              <a:spcAft>
                <a:spcPts val="0"/>
              </a:spcAft>
              <a:buSzPts val="1600"/>
              <a:buChar char="•"/>
            </a:pPr>
            <a:r>
              <a:rPr lang="en" sz="1600" b="1" dirty="0"/>
              <a:t>Probabilistic IDSS</a:t>
            </a:r>
            <a:endParaRPr sz="1600" b="1" dirty="0"/>
          </a:p>
          <a:p>
            <a:pPr marL="457200" lvl="0" indent="-330200" algn="l" rtl="0">
              <a:spcBef>
                <a:spcPts val="1000"/>
              </a:spcBef>
              <a:spcAft>
                <a:spcPts val="1000"/>
              </a:spcAft>
              <a:buSzPts val="1600"/>
              <a:buChar char="•"/>
            </a:pPr>
            <a:r>
              <a:rPr lang="en" sz="1600" dirty="0"/>
              <a:t>Community Centric Warnings</a:t>
            </a:r>
          </a:p>
        </p:txBody>
      </p:sp>
    </p:spTree>
    <p:extLst>
      <p:ext uri="{BB962C8B-B14F-4D97-AF65-F5344CB8AC3E}">
        <p14:creationId xmlns:p14="http://schemas.microsoft.com/office/powerpoint/2010/main" val="3398140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762000" y="193238"/>
            <a:ext cx="7924800" cy="594300"/>
          </a:xfrm>
          <a:prstGeom prst="rect">
            <a:avLst/>
          </a:prstGeom>
        </p:spPr>
        <p:txBody>
          <a:bodyPr spcFirstLastPara="1" wrap="square" lIns="0" tIns="45700" rIns="0" bIns="45700" anchor="t" anchorCtr="0">
            <a:normAutofit/>
          </a:bodyPr>
          <a:lstStyle/>
          <a:p>
            <a:pPr marL="0" lvl="0" indent="0" algn="ctr" rtl="0">
              <a:spcBef>
                <a:spcPts val="0"/>
              </a:spcBef>
              <a:spcAft>
                <a:spcPts val="0"/>
              </a:spcAft>
              <a:buNone/>
            </a:pPr>
            <a:r>
              <a:rPr lang="en"/>
              <a:t>NWS Shift Flexibility</a:t>
            </a:r>
            <a:endParaRPr/>
          </a:p>
        </p:txBody>
      </p:sp>
      <p:pic>
        <p:nvPicPr>
          <p:cNvPr id="84" name="Google Shape;84;p16"/>
          <p:cNvPicPr preferRelativeResize="0"/>
          <p:nvPr/>
        </p:nvPicPr>
        <p:blipFill rotWithShape="1">
          <a:blip r:embed="rId3">
            <a:alphaModFix/>
          </a:blip>
          <a:srcRect l="9689" t="7370" r="32184" b="15128"/>
          <a:stretch/>
        </p:blipFill>
        <p:spPr>
          <a:xfrm>
            <a:off x="762000" y="1007225"/>
            <a:ext cx="3469522" cy="3469524"/>
          </a:xfrm>
          <a:prstGeom prst="rect">
            <a:avLst/>
          </a:prstGeom>
          <a:noFill/>
          <a:ln>
            <a:noFill/>
          </a:ln>
        </p:spPr>
      </p:pic>
      <p:sp>
        <p:nvSpPr>
          <p:cNvPr id="85" name="Google Shape;85;p16"/>
          <p:cNvSpPr txBox="1"/>
          <p:nvPr/>
        </p:nvSpPr>
        <p:spPr>
          <a:xfrm>
            <a:off x="4572000" y="1539350"/>
            <a:ext cx="43533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accent2"/>
                </a:solidFill>
              </a:rPr>
              <a:t>Our People are a top priority:</a:t>
            </a:r>
            <a:endParaRPr sz="2000" b="1">
              <a:solidFill>
                <a:schemeClr val="accent2"/>
              </a:solidFill>
            </a:endParaRPr>
          </a:p>
          <a:p>
            <a:pPr marL="0" lvl="0" indent="0" algn="l" rtl="0">
              <a:spcBef>
                <a:spcPts val="0"/>
              </a:spcBef>
              <a:spcAft>
                <a:spcPts val="0"/>
              </a:spcAft>
              <a:buNone/>
            </a:pPr>
            <a:r>
              <a:rPr lang="en" sz="1600">
                <a:solidFill>
                  <a:schemeClr val="accent2"/>
                </a:solidFill>
              </a:rPr>
              <a:t>Improve flexibility in offices to increase the health and well-being of NWS shift-working employees. </a:t>
            </a:r>
            <a:endParaRPr sz="1600">
              <a:solidFill>
                <a:schemeClr val="accent2"/>
              </a:solidFill>
            </a:endParaRPr>
          </a:p>
          <a:p>
            <a:pPr marL="0" lvl="0" indent="0" algn="l" rtl="0">
              <a:spcBef>
                <a:spcPts val="0"/>
              </a:spcBef>
              <a:spcAft>
                <a:spcPts val="0"/>
              </a:spcAft>
              <a:buNone/>
            </a:pPr>
            <a:endParaRPr>
              <a:solidFill>
                <a:schemeClr val="accent2"/>
              </a:solidFill>
            </a:endParaRPr>
          </a:p>
          <a:p>
            <a:pPr marL="0" lvl="0" indent="0" algn="l" rtl="0">
              <a:spcBef>
                <a:spcPts val="0"/>
              </a:spcBef>
              <a:spcAft>
                <a:spcPts val="0"/>
              </a:spcAft>
              <a:buNone/>
            </a:pPr>
            <a:r>
              <a:rPr lang="en" sz="2000" b="1">
                <a:solidFill>
                  <a:schemeClr val="accent2"/>
                </a:solidFill>
              </a:rPr>
              <a:t>Benefits:</a:t>
            </a:r>
            <a:endParaRPr sz="2000" b="1">
              <a:solidFill>
                <a:schemeClr val="accent2"/>
              </a:solidFill>
            </a:endParaRPr>
          </a:p>
          <a:p>
            <a:pPr marL="457200" lvl="0" indent="-330200" algn="l" rtl="0">
              <a:spcBef>
                <a:spcPts val="0"/>
              </a:spcBef>
              <a:spcAft>
                <a:spcPts val="0"/>
              </a:spcAft>
              <a:buClr>
                <a:schemeClr val="accent2"/>
              </a:buClr>
              <a:buSzPts val="1600"/>
              <a:buChar char="●"/>
            </a:pPr>
            <a:r>
              <a:rPr lang="en" sz="1600">
                <a:solidFill>
                  <a:schemeClr val="accent2"/>
                </a:solidFill>
              </a:rPr>
              <a:t>Better Health and wellness</a:t>
            </a:r>
            <a:endParaRPr sz="1600">
              <a:solidFill>
                <a:schemeClr val="accent2"/>
              </a:solidFill>
            </a:endParaRPr>
          </a:p>
          <a:p>
            <a:pPr marL="457200" lvl="0" indent="-330200" algn="l" rtl="0">
              <a:spcBef>
                <a:spcPts val="0"/>
              </a:spcBef>
              <a:spcAft>
                <a:spcPts val="0"/>
              </a:spcAft>
              <a:buClr>
                <a:schemeClr val="accent2"/>
              </a:buClr>
              <a:buSzPts val="1600"/>
              <a:buChar char="●"/>
            </a:pPr>
            <a:r>
              <a:rPr lang="en" sz="1600">
                <a:solidFill>
                  <a:schemeClr val="accent2"/>
                </a:solidFill>
              </a:rPr>
              <a:t>Improve retention of talented employees</a:t>
            </a:r>
            <a:endParaRPr sz="1600">
              <a:solidFill>
                <a:schemeClr val="accent2"/>
              </a:solidFill>
            </a:endParaRPr>
          </a:p>
          <a:p>
            <a:pPr marL="457200" lvl="0" indent="-330200" algn="l" rtl="0">
              <a:spcBef>
                <a:spcPts val="0"/>
              </a:spcBef>
              <a:spcAft>
                <a:spcPts val="0"/>
              </a:spcAft>
              <a:buClr>
                <a:schemeClr val="accent2"/>
              </a:buClr>
              <a:buSzPts val="1600"/>
              <a:buChar char="●"/>
            </a:pPr>
            <a:r>
              <a:rPr lang="en" sz="1600">
                <a:solidFill>
                  <a:schemeClr val="accent2"/>
                </a:solidFill>
              </a:rPr>
              <a:t>Better work/life balance</a:t>
            </a:r>
            <a:endParaRPr sz="1600">
              <a:solidFill>
                <a:schemeClr val="accent2"/>
              </a:solidFill>
            </a:endParaRPr>
          </a:p>
        </p:txBody>
      </p:sp>
    </p:spTree>
    <p:extLst>
      <p:ext uri="{BB962C8B-B14F-4D97-AF65-F5344CB8AC3E}">
        <p14:creationId xmlns:p14="http://schemas.microsoft.com/office/powerpoint/2010/main" val="3356405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762000" y="193238"/>
            <a:ext cx="7924800" cy="594300"/>
          </a:xfrm>
          <a:prstGeom prst="rect">
            <a:avLst/>
          </a:prstGeom>
        </p:spPr>
        <p:txBody>
          <a:bodyPr spcFirstLastPara="1" wrap="square" lIns="0" tIns="45700" rIns="0" bIns="45700" anchor="t" anchorCtr="0">
            <a:normAutofit/>
          </a:bodyPr>
          <a:lstStyle/>
          <a:p>
            <a:pPr marL="0" lvl="0" indent="0" algn="ctr" rtl="0">
              <a:spcBef>
                <a:spcPts val="0"/>
              </a:spcBef>
              <a:spcAft>
                <a:spcPts val="0"/>
              </a:spcAft>
              <a:buNone/>
            </a:pPr>
            <a:r>
              <a:rPr lang="en" dirty="0"/>
              <a:t>NWS Service Equity</a:t>
            </a:r>
            <a:endParaRPr dirty="0"/>
          </a:p>
        </p:txBody>
      </p:sp>
      <p:sp>
        <p:nvSpPr>
          <p:cNvPr id="85" name="Google Shape;85;p16"/>
          <p:cNvSpPr txBox="1"/>
          <p:nvPr/>
        </p:nvSpPr>
        <p:spPr>
          <a:xfrm>
            <a:off x="4572000" y="1121905"/>
            <a:ext cx="4353300" cy="36009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chemeClr val="accent2"/>
                </a:solidFill>
              </a:rPr>
              <a:t>Delivering equitable services across the country to protect our most vulnerable populations</a:t>
            </a:r>
            <a:endParaRPr sz="1600" dirty="0">
              <a:solidFill>
                <a:schemeClr val="accent2"/>
              </a:solidFill>
            </a:endParaRPr>
          </a:p>
          <a:p>
            <a:pPr marL="0" lvl="0" indent="0" algn="l" rtl="0">
              <a:spcBef>
                <a:spcPts val="0"/>
              </a:spcBef>
              <a:spcAft>
                <a:spcPts val="0"/>
              </a:spcAft>
              <a:buNone/>
            </a:pPr>
            <a:endParaRPr dirty="0">
              <a:solidFill>
                <a:schemeClr val="accent2"/>
              </a:solidFill>
            </a:endParaRPr>
          </a:p>
          <a:p>
            <a:pPr marL="0" lvl="0" indent="0" algn="l" rtl="0">
              <a:spcBef>
                <a:spcPts val="0"/>
              </a:spcBef>
              <a:spcAft>
                <a:spcPts val="0"/>
              </a:spcAft>
              <a:buNone/>
            </a:pPr>
            <a:r>
              <a:rPr lang="en" sz="2000" b="1" dirty="0">
                <a:solidFill>
                  <a:schemeClr val="accent2"/>
                </a:solidFill>
              </a:rPr>
              <a:t>Initiatives</a:t>
            </a:r>
            <a:endParaRPr sz="2000" b="1" dirty="0">
              <a:solidFill>
                <a:schemeClr val="accent2"/>
              </a:solidFill>
            </a:endParaRPr>
          </a:p>
          <a:p>
            <a:pPr marL="457200" lvl="0" indent="-330200" algn="l" rtl="0">
              <a:spcBef>
                <a:spcPts val="0"/>
              </a:spcBef>
              <a:spcAft>
                <a:spcPts val="0"/>
              </a:spcAft>
              <a:buClr>
                <a:schemeClr val="accent2"/>
              </a:buClr>
              <a:buSzPts val="1600"/>
              <a:buChar char="●"/>
            </a:pPr>
            <a:r>
              <a:rPr lang="en-US" sz="1600" dirty="0">
                <a:solidFill>
                  <a:schemeClr val="accent2"/>
                </a:solidFill>
              </a:rPr>
              <a:t>GIS tracking tool mapping engagement against the CDC Social Vulnerability Index</a:t>
            </a:r>
            <a:endParaRPr sz="1600" dirty="0">
              <a:solidFill>
                <a:schemeClr val="accent2"/>
              </a:solidFill>
            </a:endParaRPr>
          </a:p>
          <a:p>
            <a:pPr marL="457200" lvl="0" indent="-330200" algn="l" rtl="0">
              <a:spcBef>
                <a:spcPts val="0"/>
              </a:spcBef>
              <a:spcAft>
                <a:spcPts val="0"/>
              </a:spcAft>
              <a:buClr>
                <a:schemeClr val="accent2"/>
              </a:buClr>
              <a:buSzPts val="1600"/>
              <a:buChar char="●"/>
            </a:pPr>
            <a:r>
              <a:rPr lang="en" sz="1600" dirty="0">
                <a:solidFill>
                  <a:schemeClr val="accent2"/>
                </a:solidFill>
              </a:rPr>
              <a:t>Language translation – getting our warnings and services to people in language they understand</a:t>
            </a:r>
            <a:endParaRPr sz="1600" dirty="0">
              <a:solidFill>
                <a:schemeClr val="accent2"/>
              </a:solidFill>
            </a:endParaRPr>
          </a:p>
          <a:p>
            <a:pPr marL="457200" lvl="0" indent="-330200" algn="l" rtl="0">
              <a:spcBef>
                <a:spcPts val="0"/>
              </a:spcBef>
              <a:spcAft>
                <a:spcPts val="0"/>
              </a:spcAft>
              <a:buClr>
                <a:schemeClr val="accent2"/>
              </a:buClr>
              <a:buSzPts val="1600"/>
              <a:buChar char="●"/>
            </a:pPr>
            <a:r>
              <a:rPr lang="en" sz="1600" dirty="0">
                <a:solidFill>
                  <a:schemeClr val="accent2"/>
                </a:solidFill>
              </a:rPr>
              <a:t>DEIA hiring – making NWS look like the communities we support</a:t>
            </a:r>
            <a:endParaRPr sz="1600" dirty="0">
              <a:solidFill>
                <a:schemeClr val="accent2"/>
              </a:solidFill>
            </a:endParaRPr>
          </a:p>
        </p:txBody>
      </p:sp>
      <p:pic>
        <p:nvPicPr>
          <p:cNvPr id="1026" name="Picture 2">
            <a:extLst>
              <a:ext uri="{FF2B5EF4-FFF2-40B4-BE49-F238E27FC236}">
                <a16:creationId xmlns:a16="http://schemas.microsoft.com/office/drawing/2014/main" id="{B520884C-4081-5646-B5BD-238D95FC5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787539"/>
            <a:ext cx="2504661" cy="1878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243A20F-B2AE-1946-8095-7420C65EB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62000" y="2528519"/>
            <a:ext cx="3322982" cy="252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153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8"/>
          <p:cNvPicPr preferRelativeResize="0"/>
          <p:nvPr/>
        </p:nvPicPr>
        <p:blipFill rotWithShape="1">
          <a:blip r:embed="rId3">
            <a:alphaModFix/>
          </a:blip>
          <a:srcRect l="16509" r="16515"/>
          <a:stretch/>
        </p:blipFill>
        <p:spPr>
          <a:xfrm>
            <a:off x="747300" y="257100"/>
            <a:ext cx="2620200" cy="3933425"/>
          </a:xfrm>
          <a:prstGeom prst="rect">
            <a:avLst/>
          </a:prstGeom>
          <a:solidFill>
            <a:srgbClr val="0070C0"/>
          </a:solidFill>
          <a:ln w="9525" cap="flat" cmpd="sng">
            <a:solidFill>
              <a:srgbClr val="0A4595"/>
            </a:solidFill>
            <a:prstDash val="solid"/>
            <a:round/>
            <a:headEnd type="none" w="sm" len="sm"/>
            <a:tailEnd type="none" w="sm" len="sm"/>
          </a:ln>
        </p:spPr>
      </p:pic>
      <p:sp>
        <p:nvSpPr>
          <p:cNvPr id="237" name="Google Shape;237;p28"/>
          <p:cNvSpPr/>
          <p:nvPr/>
        </p:nvSpPr>
        <p:spPr>
          <a:xfrm>
            <a:off x="747300" y="3972000"/>
            <a:ext cx="2620200" cy="657300"/>
          </a:xfrm>
          <a:prstGeom prst="round2DiagRect">
            <a:avLst>
              <a:gd name="adj1" fmla="val 16667"/>
              <a:gd name="adj2" fmla="val 0"/>
            </a:avLst>
          </a:prstGeom>
          <a:solidFill>
            <a:srgbClr val="0070C0"/>
          </a:solidFill>
          <a:ln w="9525" cap="flat" cmpd="sng">
            <a:solidFill>
              <a:srgbClr val="0A459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400" b="1">
                <a:solidFill>
                  <a:srgbClr val="F2F2F2"/>
                </a:solidFill>
              </a:rPr>
              <a:t>Infrastructure</a:t>
            </a:r>
            <a:endParaRPr sz="2400" b="1" i="0" u="none" strike="noStrike" cap="none">
              <a:solidFill>
                <a:srgbClr val="F2F2F2"/>
              </a:solidFill>
            </a:endParaRPr>
          </a:p>
        </p:txBody>
      </p:sp>
      <p:sp>
        <p:nvSpPr>
          <p:cNvPr id="238" name="Google Shape;238;p28"/>
          <p:cNvSpPr txBox="1">
            <a:spLocks noGrp="1"/>
          </p:cNvSpPr>
          <p:nvPr>
            <p:ph type="body" idx="1"/>
          </p:nvPr>
        </p:nvSpPr>
        <p:spPr>
          <a:xfrm>
            <a:off x="3505200" y="257100"/>
            <a:ext cx="5190600" cy="657300"/>
          </a:xfrm>
          <a:prstGeom prst="rect">
            <a:avLst/>
          </a:prstGeom>
        </p:spPr>
        <p:txBody>
          <a:bodyPr spcFirstLastPara="1" wrap="square" lIns="0" tIns="0" rIns="0" bIns="0" anchor="t" anchorCtr="0">
            <a:noAutofit/>
          </a:bodyPr>
          <a:lstStyle/>
          <a:p>
            <a:pPr marL="0" lvl="0" indent="0" algn="l" rtl="0">
              <a:spcBef>
                <a:spcPts val="560"/>
              </a:spcBef>
              <a:spcAft>
                <a:spcPts val="0"/>
              </a:spcAft>
              <a:buNone/>
            </a:pPr>
            <a:r>
              <a:rPr lang="en" sz="2900" b="1"/>
              <a:t>Becoming a more Nimble, Mobile, and Flexible Agency</a:t>
            </a:r>
            <a:endParaRPr sz="2900"/>
          </a:p>
        </p:txBody>
      </p:sp>
      <p:sp>
        <p:nvSpPr>
          <p:cNvPr id="239" name="Google Shape;239;p28"/>
          <p:cNvSpPr txBox="1">
            <a:spLocks noGrp="1"/>
          </p:cNvSpPr>
          <p:nvPr>
            <p:ph type="body" idx="1"/>
          </p:nvPr>
        </p:nvSpPr>
        <p:spPr>
          <a:xfrm>
            <a:off x="3505200" y="1347100"/>
            <a:ext cx="5638800" cy="2163600"/>
          </a:xfrm>
          <a:prstGeom prst="rect">
            <a:avLst/>
          </a:prstGeom>
        </p:spPr>
        <p:txBody>
          <a:bodyPr spcFirstLastPara="1" wrap="square" lIns="0" tIns="0" rIns="0" bIns="0" anchor="t" anchorCtr="0">
            <a:noAutofit/>
          </a:bodyPr>
          <a:lstStyle/>
          <a:p>
            <a:pPr marL="0" lvl="0" indent="0" algn="l" rtl="0">
              <a:spcBef>
                <a:spcPts val="560"/>
              </a:spcBef>
              <a:spcAft>
                <a:spcPts val="0"/>
              </a:spcAft>
              <a:buNone/>
            </a:pPr>
            <a:r>
              <a:rPr lang="en" sz="2000" b="1"/>
              <a:t>Objectives:</a:t>
            </a:r>
            <a:endParaRPr sz="2000" b="1"/>
          </a:p>
          <a:p>
            <a:pPr marL="457200" lvl="0" indent="-355600" algn="l" rtl="0">
              <a:spcBef>
                <a:spcPts val="560"/>
              </a:spcBef>
              <a:spcAft>
                <a:spcPts val="0"/>
              </a:spcAft>
              <a:buSzPts val="2000"/>
              <a:buChar char="•"/>
            </a:pPr>
            <a:r>
              <a:rPr lang="en" sz="2000"/>
              <a:t>Reorient our operating model for better community and decision-maker engagement.</a:t>
            </a:r>
            <a:endParaRPr sz="2000"/>
          </a:p>
          <a:p>
            <a:pPr marL="457200" lvl="0" indent="-355600" algn="l" rtl="0">
              <a:spcBef>
                <a:spcPts val="0"/>
              </a:spcBef>
              <a:spcAft>
                <a:spcPts val="0"/>
              </a:spcAft>
              <a:buSzPts val="2000"/>
              <a:buChar char="•"/>
            </a:pPr>
            <a:r>
              <a:rPr lang="en" sz="2000"/>
              <a:t>Implement mobile technology.</a:t>
            </a:r>
            <a:endParaRPr sz="2000"/>
          </a:p>
          <a:p>
            <a:pPr marL="457200" lvl="0" indent="-355600" algn="l" rtl="0">
              <a:spcBef>
                <a:spcPts val="0"/>
              </a:spcBef>
              <a:spcAft>
                <a:spcPts val="0"/>
              </a:spcAft>
              <a:buSzPts val="2000"/>
              <a:buChar char="•"/>
            </a:pPr>
            <a:r>
              <a:rPr lang="en" sz="2000"/>
              <a:t>Upgrade online support services.</a:t>
            </a:r>
            <a:endParaRPr sz="2000"/>
          </a:p>
          <a:p>
            <a:pPr marL="457200" lvl="0" indent="-355600" algn="l" rtl="0">
              <a:spcBef>
                <a:spcPts val="0"/>
              </a:spcBef>
              <a:spcAft>
                <a:spcPts val="0"/>
              </a:spcAft>
              <a:buSzPts val="2000"/>
              <a:buChar char="•"/>
            </a:pPr>
            <a:r>
              <a:rPr lang="en" sz="2000"/>
              <a:t>Streamline administrative processes.</a:t>
            </a:r>
            <a:endParaRPr sz="2000"/>
          </a:p>
        </p:txBody>
      </p:sp>
    </p:spTree>
    <p:extLst>
      <p:ext uri="{BB962C8B-B14F-4D97-AF65-F5344CB8AC3E}">
        <p14:creationId xmlns:p14="http://schemas.microsoft.com/office/powerpoint/2010/main" val="2605543370"/>
      </p:ext>
    </p:extLst>
  </p:cSld>
  <p:clrMapOvr>
    <a:masterClrMapping/>
  </p:clrMapOvr>
</p:sld>
</file>

<file path=ppt/theme/theme1.xml><?xml version="1.0" encoding="utf-8"?>
<a:theme xmlns:a="http://schemas.openxmlformats.org/drawingml/2006/main" name="1_4. Content Slide - with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3495</TotalTime>
  <Words>3843</Words>
  <Application>Microsoft Macintosh PowerPoint</Application>
  <PresentationFormat>On-screen Show (16:9)</PresentationFormat>
  <Paragraphs>351</Paragraphs>
  <Slides>28</Slides>
  <Notes>27</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Helvetica Neue</vt:lpstr>
      <vt:lpstr>Helvetica Neue Light</vt:lpstr>
      <vt:lpstr>Bebas Neue</vt:lpstr>
      <vt:lpstr>Arial Narrow</vt:lpstr>
      <vt:lpstr>Calibri</vt:lpstr>
      <vt:lpstr>Arial</vt:lpstr>
      <vt:lpstr>1_4. Content Slide - with icon</vt:lpstr>
      <vt:lpstr>PowerPoint Presentation</vt:lpstr>
      <vt:lpstr>PowerPoint Presentation</vt:lpstr>
      <vt:lpstr>PowerPoint Presentation</vt:lpstr>
      <vt:lpstr>The NWS of Tomorrow</vt:lpstr>
      <vt:lpstr>Creating the NWS of Tomorrow</vt:lpstr>
      <vt:lpstr>PowerPoint Presentation</vt:lpstr>
      <vt:lpstr>NWS Shift Flexibility</vt:lpstr>
      <vt:lpstr>NWS Service Equity</vt:lpstr>
      <vt:lpstr>PowerPoint Presentation</vt:lpstr>
      <vt:lpstr>IT Architecture</vt:lpstr>
      <vt:lpstr>PowerPoint Presentation</vt:lpstr>
      <vt:lpstr>Modernize Architecture, Support Transformation</vt:lpstr>
      <vt:lpstr>PowerPoint Presentation</vt:lpstr>
      <vt:lpstr>Transforming Challenges into Opportunities</vt:lpstr>
      <vt:lpstr>Radar Next</vt:lpstr>
      <vt:lpstr>NEXRAD Program: NOAA’s Current Operational Weather Radar</vt:lpstr>
      <vt:lpstr>Example: January 24, 2023 Southeast Houston Tornado</vt:lpstr>
      <vt:lpstr>NEXRAD Evolution</vt:lpstr>
      <vt:lpstr>Technology Solution (Analysis of Alternatives)</vt:lpstr>
      <vt:lpstr>Weather.gov 2.0       Flexible, Nimble, and Mobile</vt:lpstr>
      <vt:lpstr>AWIPS - Cutting the Cord</vt:lpstr>
      <vt:lpstr>Probabilistic IDSS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 NOTE</dc:title>
  <cp:lastModifiedBy>Jason Tuell</cp:lastModifiedBy>
  <cp:revision>13</cp:revision>
  <dcterms:modified xsi:type="dcterms:W3CDTF">2024-09-18T09:54:48Z</dcterms:modified>
</cp:coreProperties>
</file>