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76" r:id="rId2"/>
    <p:sldId id="296" r:id="rId3"/>
    <p:sldId id="262" r:id="rId4"/>
    <p:sldId id="292" r:id="rId5"/>
    <p:sldId id="263" r:id="rId6"/>
    <p:sldId id="283" r:id="rId7"/>
    <p:sldId id="285" r:id="rId8"/>
    <p:sldId id="290" r:id="rId9"/>
    <p:sldId id="287" r:id="rId10"/>
    <p:sldId id="289" r:id="rId11"/>
    <p:sldId id="299" r:id="rId12"/>
    <p:sldId id="311" r:id="rId13"/>
    <p:sldId id="312" r:id="rId14"/>
    <p:sldId id="314" r:id="rId15"/>
    <p:sldId id="315" r:id="rId16"/>
    <p:sldId id="316" r:id="rId17"/>
    <p:sldId id="317" r:id="rId18"/>
    <p:sldId id="318" r:id="rId19"/>
    <p:sldId id="319" r:id="rId20"/>
  </p:sldIdLst>
  <p:sldSz cx="9144000" cy="5143500" type="screen16x9"/>
  <p:notesSz cx="6858000" cy="9144000"/>
  <p:embeddedFontLs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Nunito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595"/>
    <a:srgbClr val="072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026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885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3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1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47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12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897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386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254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359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823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51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90ca94d3b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90ca94d3b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8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90ca94d3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90ca94d3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90ca94d3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90ca94d3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Doesn’t apply only to language, but that is focus of this talk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809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85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90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63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48e86a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48e86a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95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weather.gov/translat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11469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AI-Powered Translations to Expand Access to Weather Information Across the Tri-State</a:t>
            </a:r>
            <a:endParaRPr sz="40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806414" y="3361051"/>
            <a:ext cx="5531171" cy="12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Faye Morrone</a:t>
            </a:r>
            <a:endParaRPr sz="24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Meteorologist </a:t>
            </a:r>
            <a:r>
              <a:rPr lang="en" sz="16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</a:t>
            </a:r>
            <a:r>
              <a:rPr lang="en" sz="160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Information </a:t>
            </a:r>
            <a:r>
              <a:rPr lang="en" sz="16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Officer</a:t>
            </a:r>
            <a:endParaRPr sz="16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New York, </a:t>
            </a:r>
            <a:r>
              <a:rPr lang="en" sz="160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Tri-State Weather Conference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September 21, 2024</a:t>
            </a:r>
            <a:endParaRPr sz="1400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" name="Google Shape;56;p13" descr="http://cdn8.triplepundit.com/wp-content/uploads/2013/02/NOAA-Transparent-Logo-300x3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75" y="75152"/>
            <a:ext cx="944502" cy="944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" name="Google Shape;57;p13" descr="http://2.bp.blogspot.com/-oJqr5hrhjqs/UJErtiO_46I/AAAAAAAAGNY/nE7dNgCrdOo/s1600/NWS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1876" y="87244"/>
            <a:ext cx="929091" cy="9203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https://lh7-us.googleusercontent.com/V62WzokV3Hlzd-WCofdYMB0VXZvc3zhzrXIKJOhakSOZor9GaNGQ84SGJR9oEv-AbB27eaCHOjuaeG9GRMTJ5ATXzTydiMsrW0qpotgu9DURKGB9JKOCapE-aXgInkLVGnXdNAGutcm7zhU1m4KHnA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1" y="3254374"/>
            <a:ext cx="2039257" cy="170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124" b="34972"/>
          <a:stretch/>
        </p:blipFill>
        <p:spPr>
          <a:xfrm>
            <a:off x="-226" y="859397"/>
            <a:ext cx="9142393" cy="2598823"/>
          </a:xfrm>
          <a:prstGeom prst="rect">
            <a:avLst/>
          </a:prstGeom>
        </p:spPr>
      </p:pic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www.weather.gov/translate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Translation Website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4448" y="1088172"/>
            <a:ext cx="3836355" cy="2387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11252" b="12552"/>
          <a:stretch/>
        </p:blipFill>
        <p:spPr>
          <a:xfrm>
            <a:off x="-452" y="859398"/>
            <a:ext cx="9153879" cy="3678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69582" y="1088172"/>
            <a:ext cx="501889" cy="1906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11238" b="12732"/>
          <a:stretch/>
        </p:blipFill>
        <p:spPr>
          <a:xfrm>
            <a:off x="0" y="865163"/>
            <a:ext cx="9140039" cy="3664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11382" b="11857"/>
          <a:stretch/>
        </p:blipFill>
        <p:spPr>
          <a:xfrm>
            <a:off x="-1" y="872197"/>
            <a:ext cx="9140039" cy="36998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t="11220" b="10528"/>
          <a:stretch/>
        </p:blipFill>
        <p:spPr>
          <a:xfrm>
            <a:off x="-1" y="858130"/>
            <a:ext cx="9153377" cy="37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Spreading the Word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07716"/>
            <a:ext cx="8418643" cy="3561159"/>
          </a:xfrm>
        </p:spPr>
        <p:txBody>
          <a:bodyPr>
            <a:normAutofit/>
          </a:bodyPr>
          <a:lstStyle/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Raising awareness about weather hazards in LEP communities is hard!</a:t>
            </a:r>
          </a:p>
          <a:p>
            <a:pPr lvl="1">
              <a:buClr>
                <a:srgbClr val="072E63"/>
              </a:buClr>
            </a:pP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No single agency/group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to serve as a contact</a:t>
            </a:r>
          </a:p>
          <a:p>
            <a:pPr lvl="2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Groups often exist at the sub-county level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  <a:p>
            <a:pPr lvl="1">
              <a:buClr>
                <a:srgbClr val="072E63"/>
              </a:buClr>
            </a:pP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Distrust of government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Everyone is busy</a:t>
            </a:r>
          </a:p>
          <a:p>
            <a:pPr lvl="2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NWS – outreach attempts need to be sustainable (not one-and-done)</a:t>
            </a:r>
          </a:p>
          <a:p>
            <a:pPr lvl="2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Emergency Management – other issues may take priority</a:t>
            </a:r>
          </a:p>
          <a:p>
            <a:pPr>
              <a:buClr>
                <a:srgbClr val="072E63"/>
              </a:buClr>
            </a:pP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Hard to advertise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  <a:hlinkClick r:id="rId5"/>
              </a:rPr>
              <a:t>www.weather.gov/translate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 to those who need it most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lang="en-US" sz="1200" b="1" dirty="0" err="1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NWSNewYorkNY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899" y="-15600"/>
            <a:ext cx="7772271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8636" t="18881" r="39450" b="19939"/>
          <a:stretch/>
        </p:blipFill>
        <p:spPr>
          <a:xfrm>
            <a:off x="75631" y="858818"/>
            <a:ext cx="1942025" cy="2908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-19100" y="1313161"/>
            <a:ext cx="1614143" cy="29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2213" t="17316" r="38781" b="5184"/>
          <a:stretch/>
        </p:blipFill>
        <p:spPr>
          <a:xfrm>
            <a:off x="2116036" y="1755982"/>
            <a:ext cx="2147655" cy="2913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>
            <a:off x="2057212" y="2578195"/>
            <a:ext cx="1435386" cy="416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6301" t="16646" r="37066" b="5249"/>
          <a:stretch/>
        </p:blipFill>
        <p:spPr>
          <a:xfrm>
            <a:off x="4374057" y="858818"/>
            <a:ext cx="1957987" cy="2915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2233" t="17004" r="38709" b="19041"/>
          <a:stretch/>
        </p:blipFill>
        <p:spPr>
          <a:xfrm>
            <a:off x="6435535" y="1742519"/>
            <a:ext cx="2612212" cy="29195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Oval 17"/>
          <p:cNvSpPr/>
          <p:nvPr/>
        </p:nvSpPr>
        <p:spPr>
          <a:xfrm>
            <a:off x="4327165" y="1189407"/>
            <a:ext cx="1475494" cy="260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89725" y="2261937"/>
            <a:ext cx="1585492" cy="348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lang="en-US" sz="1200" b="1" dirty="0" err="1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NWSNewYorkNY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4856" t="20785" r="35912" b="20200"/>
          <a:stretch/>
        </p:blipFill>
        <p:spPr>
          <a:xfrm>
            <a:off x="133375" y="787415"/>
            <a:ext cx="2774138" cy="3004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1822" t="21348" r="32945" b="14244"/>
          <a:stretch/>
        </p:blipFill>
        <p:spPr>
          <a:xfrm>
            <a:off x="1408608" y="2213429"/>
            <a:ext cx="2525941" cy="2477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1300207" y="2623989"/>
            <a:ext cx="2043625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48917" y="1542011"/>
            <a:ext cx="2501831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46" y="792110"/>
            <a:ext cx="3388802" cy="1906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www.weather.gov/images/translate/infographics/CHI/outside-of-heatwav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79" y="2622342"/>
            <a:ext cx="3388802" cy="1906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49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Along came the first week of August…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11700" y="942022"/>
            <a:ext cx="8520600" cy="3416400"/>
          </a:xfrm>
        </p:spPr>
        <p:txBody>
          <a:bodyPr/>
          <a:lstStyle/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Potential for two consecutive heavy rainfall events August 6-9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Event #1: Slow moving cold front with tropical moisture feed (Tuesday-Wednesday)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Event #2: Remnants of Tropical Storm Debby (Thursday-Friday)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pic>
        <p:nvPicPr>
          <p:cNvPr id="2050" name="Picture 2" descr="Archived Surface Analy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" y="2064770"/>
            <a:ext cx="2902567" cy="2180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spc.noaa.gov/exper/ma_archive/images_s4/20240806/12_pwt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14" y="2064519"/>
            <a:ext cx="2908076" cy="2181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091" y="4255184"/>
            <a:ext cx="2902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12Z 8/6/24 Surface Analysis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5776" y="4249128"/>
            <a:ext cx="292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12Z 8/6/24 </a:t>
            </a:r>
            <a:r>
              <a:rPr lang="en-US" b="1" dirty="0" err="1" smtClean="0">
                <a:solidFill>
                  <a:srgbClr val="072E63"/>
                </a:solidFill>
                <a:latin typeface="Helvetica Neue" panose="020B0604020202020204" charset="0"/>
              </a:rPr>
              <a:t>Precipitable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 Water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pic>
        <p:nvPicPr>
          <p:cNvPr id="2054" name="Picture 6" descr="https://www.spc.noaa.gov/exper/ma_archive/images_s4/20240806/18_pwt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92" y="2050340"/>
            <a:ext cx="2931717" cy="2198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07554" y="4272051"/>
            <a:ext cx="292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18Z 8/6/24 </a:t>
            </a:r>
            <a:r>
              <a:rPr lang="en-US" b="1" dirty="0" err="1" smtClean="0">
                <a:solidFill>
                  <a:srgbClr val="072E63"/>
                </a:solidFill>
                <a:latin typeface="Helvetica Neue" panose="020B0604020202020204" charset="0"/>
              </a:rPr>
              <a:t>Precipitable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 Water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7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 front + tropical moisture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 #1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" y="954452"/>
            <a:ext cx="2167283" cy="1625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2" y="2701497"/>
            <a:ext cx="2130851" cy="1645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7222" y="4409072"/>
            <a:ext cx="2131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Monday morning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06316" y="4409072"/>
            <a:ext cx="2111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Monday afternoon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08820" y="4394107"/>
            <a:ext cx="2149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Tuesday morning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60106" y="4394106"/>
            <a:ext cx="2118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Tuesday afternoon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230" y="954451"/>
            <a:ext cx="2251642" cy="16254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316" y="2691903"/>
            <a:ext cx="2111470" cy="1655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5102" y="950965"/>
            <a:ext cx="2256472" cy="1628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8821" y="2678911"/>
            <a:ext cx="2149033" cy="1659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1948" y="951865"/>
            <a:ext cx="2255225" cy="1628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0107" y="2678911"/>
            <a:ext cx="2118905" cy="1635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 front + tropical moisture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 #1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8729" y="4241255"/>
            <a:ext cx="213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00Z 8/6 HREF</a:t>
            </a:r>
          </a:p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Valid 00Z 8/7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46093" y="4218497"/>
            <a:ext cx="214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12Z 8/6 HREF</a:t>
            </a:r>
          </a:p>
          <a:p>
            <a:pPr algn="ctr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Valid 00Z 8/7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1" y="974620"/>
            <a:ext cx="4189139" cy="323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2" y="974620"/>
            <a:ext cx="4189137" cy="323959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38375" y="1548589"/>
            <a:ext cx="8713150" cy="896648"/>
            <a:chOff x="232851" y="2733101"/>
            <a:chExt cx="8713150" cy="896648"/>
          </a:xfrm>
        </p:grpSpPr>
        <p:sp>
          <p:nvSpPr>
            <p:cNvPr id="25" name="Google Shape;116;p16"/>
            <p:cNvSpPr/>
            <p:nvPr/>
          </p:nvSpPr>
          <p:spPr>
            <a:xfrm>
              <a:off x="232851" y="2733101"/>
              <a:ext cx="8713150" cy="896648"/>
            </a:xfrm>
            <a:prstGeom prst="rect">
              <a:avLst/>
            </a:prstGeom>
            <a:solidFill>
              <a:srgbClr val="0A4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;p16"/>
            <p:cNvSpPr txBox="1"/>
            <p:nvPr/>
          </p:nvSpPr>
          <p:spPr>
            <a:xfrm>
              <a:off x="382269" y="2809231"/>
              <a:ext cx="8450031" cy="820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 smtClean="0">
                  <a:solidFill>
                    <a:schemeClr val="bg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What tools do we have available now to communicate the risk of a potentially significant rainfall/flooding event that we did not have in 2021?</a:t>
              </a:r>
              <a:endParaRPr sz="16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9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lang="en-US" sz="1200" b="1" dirty="0" err="1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NWSNewYorkNY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899" y="-15600"/>
            <a:ext cx="7772271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8645" t="19171" r="39463" b="18218"/>
          <a:stretch/>
        </p:blipFill>
        <p:spPr>
          <a:xfrm>
            <a:off x="480116" y="907144"/>
            <a:ext cx="2315028" cy="355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2570" t="17305" r="38561" b="18766"/>
          <a:stretch/>
        </p:blipFill>
        <p:spPr>
          <a:xfrm>
            <a:off x="3574759" y="765643"/>
            <a:ext cx="1821925" cy="2048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07" y="2911803"/>
            <a:ext cx="2742454" cy="1542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2147" t="16887" r="38511" b="16870"/>
          <a:stretch/>
        </p:blipFill>
        <p:spPr>
          <a:xfrm>
            <a:off x="6545179" y="766558"/>
            <a:ext cx="1786244" cy="2047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8" name="Picture 6" descr="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21" y="2917620"/>
            <a:ext cx="2732520" cy="15370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lang="en-US" sz="1200" b="1" dirty="0" err="1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NWSNewYorkNY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899" y="-15600"/>
            <a:ext cx="7772271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 Wrap Up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0" name="Picture 2" descr="Map of rainfall totals from yesterday morning, through early toda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8" y="809365"/>
            <a:ext cx="4314031" cy="33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968755" y="928888"/>
            <a:ext cx="1944248" cy="3410581"/>
            <a:chOff x="6872276" y="1042888"/>
            <a:chExt cx="1944248" cy="34105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24736" t="30047" r="52457" b="37225"/>
            <a:stretch/>
          </p:blipFill>
          <p:spPr>
            <a:xfrm>
              <a:off x="6872276" y="3025161"/>
              <a:ext cx="1935991" cy="142830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24598" t="44461" r="52348" b="21715"/>
            <a:stretch/>
          </p:blipFill>
          <p:spPr>
            <a:xfrm>
              <a:off x="6872277" y="1042888"/>
              <a:ext cx="1935991" cy="146025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24598" t="85703" r="52472" b="2321"/>
            <a:stretch/>
          </p:blipFill>
          <p:spPr>
            <a:xfrm>
              <a:off x="6872278" y="2503138"/>
              <a:ext cx="1944246" cy="52202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874853" y="1055984"/>
              <a:ext cx="1933414" cy="338634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4419" y="3738221"/>
            <a:ext cx="1713179" cy="9636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09398" y="1278866"/>
            <a:ext cx="1939122" cy="2742566"/>
            <a:chOff x="4752785" y="1611385"/>
            <a:chExt cx="1939122" cy="2742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/>
            <a:srcRect l="24555" t="18151" r="52240" b="60490"/>
            <a:stretch/>
          </p:blipFill>
          <p:spPr>
            <a:xfrm>
              <a:off x="4752785" y="1611385"/>
              <a:ext cx="1936165" cy="91621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24598" t="15369" r="52348" b="63423"/>
            <a:stretch/>
          </p:blipFill>
          <p:spPr>
            <a:xfrm>
              <a:off x="4752785" y="3439551"/>
              <a:ext cx="1933414" cy="914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/>
            <a:srcRect l="24555" t="47378" r="52364" b="42895"/>
            <a:stretch/>
          </p:blipFill>
          <p:spPr>
            <a:xfrm>
              <a:off x="4752785" y="2527600"/>
              <a:ext cx="1936518" cy="41958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/>
            <a:srcRect l="24555" t="73288" r="52276" b="15318"/>
            <a:stretch/>
          </p:blipFill>
          <p:spPr>
            <a:xfrm>
              <a:off x="4752785" y="2949295"/>
              <a:ext cx="1939122" cy="49025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752785" y="1611385"/>
              <a:ext cx="1933414" cy="273663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4326" t="21429" r="24402" b="6801"/>
          <a:stretch/>
        </p:blipFill>
        <p:spPr>
          <a:xfrm>
            <a:off x="2269531" y="1055984"/>
            <a:ext cx="4401395" cy="3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Translations – Future Plans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311700" y="884347"/>
            <a:ext cx="8425899" cy="3561159"/>
          </a:xfrm>
        </p:spPr>
        <p:txBody>
          <a:bodyPr>
            <a:normAutofit/>
          </a:bodyPr>
          <a:lstStyle/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Locally: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Developing a social media strategy for translated content</a:t>
            </a:r>
          </a:p>
          <a:p>
            <a:pPr lvl="2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Best practices</a:t>
            </a:r>
          </a:p>
          <a:p>
            <a:pPr lvl="2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Triggers for posting product links vs. full translations</a:t>
            </a: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Developing a library of pre-translated content – simple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phrases that can be reused</a:t>
            </a:r>
          </a:p>
          <a:p>
            <a:pPr>
              <a:buClr>
                <a:srgbClr val="072E63"/>
              </a:buClr>
            </a:pPr>
            <a:endParaRPr lang="en-US" sz="1200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Nationally:</a:t>
            </a: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Incorporate translated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text into NOAA Weather Radio broadcasts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Expand automated Twitter/X posts to additional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languages</a:t>
            </a: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 lvl="1">
              <a:buClr>
                <a:srgbClr val="072E63"/>
              </a:buClr>
            </a:pP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Integrate translations directly into a new and improved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weather.gov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sp>
        <p:nvSpPr>
          <p:cNvPr id="12" name="Google Shape;116;p16"/>
          <p:cNvSpPr/>
          <p:nvPr/>
        </p:nvSpPr>
        <p:spPr>
          <a:xfrm>
            <a:off x="320796" y="3682030"/>
            <a:ext cx="8542014" cy="939011"/>
          </a:xfrm>
          <a:prstGeom prst="rect">
            <a:avLst/>
          </a:prstGeom>
          <a:solidFill>
            <a:srgbClr val="0A4595">
              <a:alpha val="42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7;p16"/>
          <p:cNvSpPr txBox="1"/>
          <p:nvPr/>
        </p:nvSpPr>
        <p:spPr>
          <a:xfrm>
            <a:off x="440248" y="3727077"/>
            <a:ext cx="8299191" cy="72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</a:t>
            </a:r>
            <a:r>
              <a:rPr lang="en" sz="18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Every office will have the ability to automatically translate products into Spanish and select other languages based on local need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(Languages: Arabic, Chinese, French, Haitian Creole, Korean, Portuguese, Russian, Samoan, Somali, Spanish, Vietnamese)</a:t>
            </a:r>
            <a:endParaRPr sz="9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961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 </a:t>
            </a:r>
            <a:r>
              <a:rPr lang="en" sz="3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York, NY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8" name="Picture 4" descr="https://lh7-rt.googleusercontent.com/slidesz/AGV_vUcFP3Cndn90e7EAXcPDh8qN_mpGTKPHFoksG5wf0uNhuLX6McHzTxLvEWmQrh06MxEasy26j91c6lE8Oy8pwTBVuGYHvEI9oxRsgx-dzjdEDeNUKIG9WQ8nIfbKmPoIr0YxA1h9K9vkwesqdKIECDWHLfEOFXmDb1qh6pHKljcCmS72pehA8Q=s2048?key=xsFvUOVPnE5kDPJ-LX_VN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57" y="765643"/>
            <a:ext cx="4883108" cy="223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3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580" y="1761217"/>
            <a:ext cx="2617375" cy="20035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 rot="20648277">
            <a:off x="2359435" y="2562168"/>
            <a:ext cx="320003" cy="1496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2" idx="0"/>
          </p:cNvCxnSpPr>
          <p:nvPr/>
        </p:nvCxnSpPr>
        <p:spPr>
          <a:xfrm flipV="1">
            <a:off x="2498983" y="765643"/>
            <a:ext cx="708674" cy="17993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" idx="4"/>
          </p:cNvCxnSpPr>
          <p:nvPr/>
        </p:nvCxnSpPr>
        <p:spPr>
          <a:xfrm>
            <a:off x="2539891" y="2708988"/>
            <a:ext cx="675023" cy="2664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994400" y="1961800"/>
            <a:ext cx="36285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📡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53990" y="2752721"/>
            <a:ext cx="49976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Helvetica Neue" panose="020B0604020202020204" charset="0"/>
              </a:rPr>
              <a:t>Including ocean waters out 20 NM, Long Island Sound, NY Harbor, and Long Island </a:t>
            </a:r>
            <a:r>
              <a:rPr lang="en-US" sz="900" b="1" dirty="0" smtClean="0">
                <a:latin typeface="Helvetica Neue" panose="020B0604020202020204" charset="0"/>
              </a:rPr>
              <a:t>Bays</a:t>
            </a:r>
            <a:endParaRPr lang="en-US" sz="9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3069770" y="3063220"/>
            <a:ext cx="5762529" cy="1656929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Located in Upton, NY on the grounds of Brookhaven National Laboratory</a:t>
            </a:r>
          </a:p>
          <a:p>
            <a:pPr marL="114300" indent="0">
              <a:buClr>
                <a:srgbClr val="072E63"/>
              </a:buClr>
              <a:buNone/>
            </a:pPr>
            <a:endParaRPr lang="en-US" sz="1300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Serve 20 counties across southeast New York, northeast New Jersey, and southern Connecticut as well as the surrounding coastal waters</a:t>
            </a:r>
          </a:p>
          <a:p>
            <a:pPr marL="114300" indent="0">
              <a:buClr>
                <a:srgbClr val="072E63"/>
              </a:buClr>
              <a:buNone/>
            </a:pPr>
            <a:endParaRPr lang="en-US" sz="1300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19.4 million people (6% of the U.S. population)</a:t>
            </a:r>
            <a:endParaRPr lang="en-US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Weather Ready Nation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268514" y="1807023"/>
            <a:ext cx="4697541" cy="2539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1313" indent="-217488">
              <a:buClr>
                <a:srgbClr val="072E63"/>
              </a:buClr>
              <a:buSzPct val="100000"/>
              <a:buFont typeface="Helvetica Neue"/>
              <a:buChar char="●"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Nationwide: ~25 million people are considered LEP</a:t>
            </a:r>
          </a:p>
          <a:p>
            <a:pPr marL="742950" lvl="1" indent="-285750">
              <a:buClr>
                <a:srgbClr val="072E63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Locally (OKX CWA): ~3,000,000</a:t>
            </a:r>
          </a:p>
          <a:p>
            <a:pPr marL="974725" lvl="2" indent="-176213">
              <a:buClr>
                <a:srgbClr val="072E6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Top languages: </a:t>
            </a:r>
          </a:p>
          <a:p>
            <a:pPr marL="1493838" lvl="3" indent="-238125">
              <a:buClr>
                <a:srgbClr val="072E63"/>
              </a:buClr>
              <a:buSzPct val="100000"/>
              <a:buNone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Spanish</a:t>
            </a:r>
          </a:p>
          <a:p>
            <a:pPr marL="1493838" lvl="3" indent="-238125">
              <a:buClr>
                <a:srgbClr val="072E63"/>
              </a:buClr>
              <a:buSzPct val="100000"/>
              <a:buNone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Chinese</a:t>
            </a:r>
          </a:p>
          <a:p>
            <a:pPr marL="1493838" lvl="3" indent="-238125">
              <a:buClr>
                <a:srgbClr val="072E63"/>
              </a:buClr>
              <a:buSzPct val="100000"/>
              <a:buNone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Indo-European</a:t>
            </a:r>
          </a:p>
          <a:p>
            <a:pPr marL="1493838" lvl="3" indent="-238125">
              <a:buClr>
                <a:srgbClr val="072E63"/>
              </a:buClr>
              <a:buSzPct val="100000"/>
              <a:buNone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Russian/Slavic</a:t>
            </a:r>
          </a:p>
          <a:p>
            <a:pPr marL="1493838" lvl="3" indent="-238125">
              <a:buClr>
                <a:srgbClr val="072E63"/>
              </a:buClr>
              <a:buSzPct val="100000"/>
              <a:buNone/>
            </a:pPr>
            <a:r>
              <a:rPr lang="en-US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French/Haitian/Cajun</a:t>
            </a:r>
            <a:endParaRPr lang="en-US" b="1" dirty="0" smtClean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6055" y="1792509"/>
            <a:ext cx="3902529" cy="1938309"/>
            <a:chOff x="4878971" y="1988457"/>
            <a:chExt cx="3902529" cy="1938309"/>
          </a:xfrm>
        </p:grpSpPr>
        <p:pic>
          <p:nvPicPr>
            <p:cNvPr id="5122" name="Picture 2" descr="https://lh7-us.googleusercontent.com/44Qn_Nc0b_gNMb-bV0fQ2kDPqbYagJX3bYB-shjWBjW55RJ5yxgNzQtQe9b_xmd6zUV3iflAOs16WyUoGI9hMHIfTYTkSFCoWcZFQDrTFyzGJ7THfvPJ5Vblqt_1y9dUezg7PFyCsUjsiWs=s20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971" y="2217332"/>
              <a:ext cx="3902529" cy="1709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878971" y="1988457"/>
              <a:ext cx="3902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72E63"/>
                  </a:solidFill>
                </a:rPr>
                <a:t>1 dot = 150 LEP people</a:t>
              </a:r>
              <a:endParaRPr lang="en-US" dirty="0">
                <a:solidFill>
                  <a:srgbClr val="072E63"/>
                </a:solidFill>
              </a:endParaRPr>
            </a:p>
          </p:txBody>
        </p:sp>
      </p:grpSp>
      <p:pic>
        <p:nvPicPr>
          <p:cNvPr id="5124" name="Picture 4" descr="https://lh7-us.googleusercontent.com/YEm-ZrYnLGp1UFyEdtpgndgli5a2LXZLA2_gadAxrJhn6GcqeQHwqOFr7ZhoFlADPx_9IbUElFudbBQU8duCt_dx5ozNnLVld4ER_vvEUj1JSzQyitYI3t5MrqzbtkvmfejkxoSTwCq0-DY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33" y="3239976"/>
            <a:ext cx="1107833" cy="12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21300" r="1618" b="2144"/>
          <a:stretch/>
        </p:blipFill>
        <p:spPr>
          <a:xfrm>
            <a:off x="4172816" y="2671768"/>
            <a:ext cx="2648333" cy="14192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201891" y="3834439"/>
            <a:ext cx="1664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72E63"/>
                </a:solidFill>
              </a:rPr>
              <a:t>1 dot = 100 LEP people</a:t>
            </a:r>
            <a:endParaRPr lang="en-US" sz="1100" dirty="0">
              <a:solidFill>
                <a:srgbClr val="072E63"/>
              </a:solidFill>
            </a:endParaRPr>
          </a:p>
        </p:txBody>
      </p:sp>
      <p:sp>
        <p:nvSpPr>
          <p:cNvPr id="19" name="Google Shape;116;p16"/>
          <p:cNvSpPr/>
          <p:nvPr/>
        </p:nvSpPr>
        <p:spPr>
          <a:xfrm>
            <a:off x="293268" y="809959"/>
            <a:ext cx="8713150" cy="896648"/>
          </a:xfrm>
          <a:prstGeom prst="rect">
            <a:avLst/>
          </a:prstGeom>
          <a:solidFill>
            <a:srgbClr val="0A4595">
              <a:alpha val="42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7;p16"/>
          <p:cNvSpPr txBox="1"/>
          <p:nvPr/>
        </p:nvSpPr>
        <p:spPr>
          <a:xfrm>
            <a:off x="442686" y="786032"/>
            <a:ext cx="8450031" cy="82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Vision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en" sz="1600" b="1" dirty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Weather-Ready Nation: Society is prepared for and responds to weather, water, and climate-dependent events.</a:t>
            </a:r>
            <a:endParaRPr sz="1600"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build="p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6;p16"/>
          <p:cNvSpPr/>
          <p:nvPr/>
        </p:nvSpPr>
        <p:spPr>
          <a:xfrm>
            <a:off x="293268" y="809960"/>
            <a:ext cx="8713150" cy="721730"/>
          </a:xfrm>
          <a:prstGeom prst="rect">
            <a:avLst/>
          </a:prstGeom>
          <a:solidFill>
            <a:srgbClr val="0A4595">
              <a:alpha val="42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 Equity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19" y="1828731"/>
            <a:ext cx="2395883" cy="26807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911" y="1828731"/>
            <a:ext cx="2079409" cy="26807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Google Shape;116;p16"/>
          <p:cNvSpPr/>
          <p:nvPr/>
        </p:nvSpPr>
        <p:spPr>
          <a:xfrm>
            <a:off x="5319486" y="2130247"/>
            <a:ext cx="3534228" cy="1933245"/>
          </a:xfrm>
          <a:prstGeom prst="rect">
            <a:avLst/>
          </a:prstGeom>
          <a:solidFill>
            <a:srgbClr val="0A4595">
              <a:alpha val="42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7;p16"/>
          <p:cNvSpPr txBox="1"/>
          <p:nvPr/>
        </p:nvSpPr>
        <p:spPr>
          <a:xfrm>
            <a:off x="5442856" y="2220344"/>
            <a:ext cx="3331029" cy="184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Accurate forecasts are only a starting point. If the forecast isn’t received AND understood, we are falling short of meeting our mission.</a:t>
            </a:r>
            <a:endParaRPr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117;p16"/>
          <p:cNvSpPr txBox="1"/>
          <p:nvPr/>
        </p:nvSpPr>
        <p:spPr>
          <a:xfrm>
            <a:off x="367033" y="836637"/>
            <a:ext cx="8486681" cy="67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CHALLENGE: How do we build a Weather-Ready Nation when many people either can’t access or can’t understand the information we provide?</a:t>
            </a:r>
            <a:endParaRPr b="1" dirty="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6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s://lh7-us.googleusercontent.com/AEgrFh0d4ODZnPrymNoLy1v99w9WXXeqYQe01OLr9tJEKflLHToU0XMul_5iq9jdpk66liGCzAWpCMPzN5mJ-exdfX5Nq9NYXWXBeLIvmfR7RRAK41S-eHqFBBigpvfA5OE2RwUX2sI8S24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78" y="2439776"/>
            <a:ext cx="1959407" cy="23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Translation Efforts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3" name="Picture 5" descr="https://lh7-us.googleusercontent.com/rSn-2A0wf7md2ih1V5ix0QYqqdrYQAZvMPoks7siBRy7VwjQs5QfwPS18zyHW-_obva6f_0T1j5UsNLQjp6rRtb4tRIED_lgyVyb0jHe3j4U22asGucu1hWzkYAucDF-2TNjVBiH3U_QEDU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35" y="1235605"/>
            <a:ext cx="1787336" cy="15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lh7-us.googleusercontent.com/j65J8zSy3rNQ2dJR4AavLVD8HVEQ8Re3GxJw5dHDPIeWvU0pyUBD11FijMgenhATMRryrlLe1Uu-YCXvNmPfbes6dKLiTG4U6btEyn0MF6zT2--vgorcrUrdFoEP83pY1kdxKZ1kXwpqXrU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35" y="2748350"/>
            <a:ext cx="1787336" cy="15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lh7-us.googleusercontent.com/ykOnXpYqOVobNVQmdI4hl473yozEitdUn-O1FvO7T5IZkRD3OFJs9SkxP_3VkMEpm-VHs417Bgsrb48Wxjz0EWPYrOS7_JDX8TZvucnxraYxiEpjWBy8smRhmsLm0kM3dw3YGaUrdzN-GDw=s20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28" y="926747"/>
            <a:ext cx="2096963" cy="15130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07716"/>
            <a:ext cx="4521557" cy="3561159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WFO San Juan and WSO Pago Pago</a:t>
            </a:r>
          </a:p>
          <a:p>
            <a:pPr lvl="1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Manual translations of some forecast information into Spanish (San Juan) and Samoan (Pago Pago)</a:t>
            </a:r>
          </a:p>
          <a:p>
            <a:pPr marL="596900" lvl="1" indent="0">
              <a:buNone/>
            </a:pP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National Forecast Chart</a:t>
            </a:r>
          </a:p>
          <a:p>
            <a:pPr lvl="1"/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Template-based automatic translations into Spanish since 2011</a:t>
            </a:r>
          </a:p>
          <a:p>
            <a:pPr marL="114300" indent="0">
              <a:buClr>
                <a:srgbClr val="072E63"/>
              </a:buClr>
              <a:buNone/>
            </a:pP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Severe </a:t>
            </a: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Thunderstorm/Tornado/Flash </a:t>
            </a: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Flood warning tweets</a:t>
            </a:r>
          </a:p>
          <a:p>
            <a:pPr lvl="1"/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Template-based automatic translations into Spanish since 2016</a:t>
            </a:r>
          </a:p>
          <a:p>
            <a:pPr marL="114300" indent="0">
              <a:buClr>
                <a:srgbClr val="072E63"/>
              </a:buClr>
              <a:buNone/>
            </a:pP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Multimedia Assistance in Spanish Team</a:t>
            </a:r>
          </a:p>
          <a:p>
            <a:pPr lvl="1"/>
            <a:r>
              <a:rPr lang="en-US" b="1" dirty="0">
                <a:solidFill>
                  <a:srgbClr val="072E63"/>
                </a:solidFill>
                <a:latin typeface="Helvetica Neue" panose="020B0604020202020204" charset="0"/>
              </a:rPr>
              <a:t>Developed in 2017 to provide on demand translation services for media interviews and other messaging</a:t>
            </a:r>
          </a:p>
          <a:p>
            <a:pPr marL="114300" indent="0">
              <a:buClr>
                <a:srgbClr val="072E63"/>
              </a:buClr>
              <a:buNone/>
            </a:pPr>
            <a:endParaRPr lang="en-US" b="1" dirty="0" smtClean="0">
              <a:solidFill>
                <a:srgbClr val="072E63"/>
              </a:solidFill>
              <a:latin typeface="Helvetica Neue" panose="020B0604020202020204" charset="0"/>
            </a:endParaRPr>
          </a:p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Wireless Emergency Alerts</a:t>
            </a:r>
          </a:p>
          <a:p>
            <a:pPr lvl="1"/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Template-based automatic translations into Spanish since 2020</a:t>
            </a:r>
            <a:endParaRPr lang="en-US" b="1" dirty="0" smtClean="0">
              <a:solidFill>
                <a:srgbClr val="FF0000"/>
              </a:solidFill>
              <a:latin typeface="Helvetica Neue" panose="020B0604020202020204" charset="0"/>
            </a:endParaRPr>
          </a:p>
          <a:p>
            <a:pPr marL="596900" lvl="1" indent="0">
              <a:buNone/>
            </a:pPr>
            <a:endParaRPr lang="en-US" b="1" dirty="0" smtClean="0">
              <a:solidFill>
                <a:srgbClr val="FF0000"/>
              </a:solidFill>
              <a:latin typeface="Helvetica Neu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Translation Expansion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311700" y="906118"/>
            <a:ext cx="5085323" cy="3561159"/>
          </a:xfrm>
        </p:spPr>
        <p:txBody>
          <a:bodyPr>
            <a:normAutofit/>
          </a:bodyPr>
          <a:lstStyle/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September 2021 – 13 fatalities in NYC as a result of catastrophic flooding from the remnants of Hurricane Ida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Majority were of Asian descent and either did not speak or had limited proficiency in both English AND Spanish</a:t>
            </a:r>
          </a:p>
          <a:p>
            <a:pPr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However….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NWS does not have language expertise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Manual translations are time consuming</a:t>
            </a:r>
          </a:p>
          <a:p>
            <a:pPr lvl="1">
              <a:buClr>
                <a:srgbClr val="072E63"/>
              </a:buClr>
            </a:pPr>
            <a:r>
              <a:rPr lang="en-US" b="1" dirty="0" smtClean="0">
                <a:solidFill>
                  <a:srgbClr val="072E63"/>
                </a:solidFill>
                <a:latin typeface="Helvetica Neue" panose="020B0604020202020204" charset="0"/>
              </a:rPr>
              <a:t>Template-based translations lack flexibility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79523" y="806968"/>
            <a:ext cx="3533847" cy="1586516"/>
            <a:chOff x="5479523" y="1293190"/>
            <a:chExt cx="3533847" cy="1586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11654" t="11138" r="20601" b="42524"/>
            <a:stretch/>
          </p:blipFill>
          <p:spPr>
            <a:xfrm>
              <a:off x="5507026" y="1293190"/>
              <a:ext cx="3506344" cy="126477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479523" y="2571929"/>
              <a:ext cx="35338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i="1" dirty="0">
                  <a:solidFill>
                    <a:srgbClr val="072E63"/>
                  </a:solidFill>
                  <a:latin typeface="Helvetica Neue" panose="020B0604020202020204" charset="0"/>
                </a:rPr>
                <a:t>https://ag.ny.gov/press-release/2022/attorney-general-james-calls-national-weather-service-increase-language</a:t>
              </a:r>
            </a:p>
          </p:txBody>
        </p:sp>
      </p:grpSp>
      <p:sp>
        <p:nvSpPr>
          <p:cNvPr id="14" name="Google Shape;116;p16"/>
          <p:cNvSpPr/>
          <p:nvPr/>
        </p:nvSpPr>
        <p:spPr>
          <a:xfrm>
            <a:off x="304441" y="4211728"/>
            <a:ext cx="8581018" cy="446522"/>
          </a:xfrm>
          <a:prstGeom prst="rect">
            <a:avLst/>
          </a:prstGeom>
          <a:solidFill>
            <a:srgbClr val="0A4595">
              <a:alpha val="42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88505" y="4211728"/>
            <a:ext cx="8766989" cy="47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Clr>
                <a:srgbClr val="072E63"/>
              </a:buClr>
              <a:buNone/>
            </a:pPr>
            <a:r>
              <a:rPr lang="en-US" sz="1500" b="1" u="sng" dirty="0" smtClean="0">
                <a:solidFill>
                  <a:srgbClr val="072E63"/>
                </a:solidFill>
                <a:latin typeface="Helvetica Neue" panose="020B0604020202020204" charset="0"/>
              </a:rPr>
              <a:t>Solution:</a:t>
            </a:r>
            <a:r>
              <a:rPr lang="en-US" sz="1500" b="1" dirty="0" smtClean="0">
                <a:solidFill>
                  <a:srgbClr val="072E63"/>
                </a:solidFill>
                <a:latin typeface="Helvetica Neue" panose="020B0604020202020204" charset="0"/>
              </a:rPr>
              <a:t> Leverage Artificial Intelligence (AI) to expand translations to reach more LEP people </a:t>
            </a:r>
            <a:endParaRPr lang="en-US" sz="1500" b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919" y="2447782"/>
            <a:ext cx="2410023" cy="1517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913919" y="3965318"/>
            <a:ext cx="24100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i="1" dirty="0" smtClean="0">
                <a:solidFill>
                  <a:srgbClr val="072E63"/>
                </a:solidFill>
                <a:latin typeface="Helvetica Neue" panose="020B0604020202020204" charset="0"/>
              </a:rPr>
              <a:t>MRMS </a:t>
            </a:r>
            <a:r>
              <a:rPr lang="en-US" sz="700" i="1" dirty="0" err="1" smtClean="0">
                <a:solidFill>
                  <a:srgbClr val="072E63"/>
                </a:solidFill>
                <a:latin typeface="Helvetica Neue" panose="020B0604020202020204" charset="0"/>
              </a:rPr>
              <a:t>Multisensor</a:t>
            </a:r>
            <a:r>
              <a:rPr lang="en-US" sz="700" i="1" dirty="0" smtClean="0">
                <a:solidFill>
                  <a:srgbClr val="072E63"/>
                </a:solidFill>
                <a:latin typeface="Helvetica Neue" panose="020B0604020202020204" charset="0"/>
              </a:rPr>
              <a:t> QPE ending 12Z 9/2/21</a:t>
            </a:r>
            <a:endParaRPr lang="en-US" sz="700" i="1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5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Objectives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AI Translation Project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09;g2b04ab77cb2_0_107"/>
          <p:cNvSpPr/>
          <p:nvPr/>
        </p:nvSpPr>
        <p:spPr>
          <a:xfrm>
            <a:off x="219243" y="851793"/>
            <a:ext cx="2683614" cy="709588"/>
          </a:xfrm>
          <a:prstGeom prst="roundRect">
            <a:avLst>
              <a:gd name="adj" fmla="val 15964"/>
            </a:avLst>
          </a:prstGeom>
          <a:solidFill>
            <a:srgbClr val="7E74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FFFFFF"/>
                </a:solidFill>
                <a:latin typeface="Helvetica Neue" panose="020B0604020202020204" charset="0"/>
                <a:ea typeface="DM Sans"/>
                <a:cs typeface="DM Sans"/>
                <a:sym typeface="DM Sans"/>
              </a:rPr>
              <a:t>Optimize Accuracy</a:t>
            </a:r>
            <a:endParaRPr sz="1700" b="1" dirty="0">
              <a:solidFill>
                <a:srgbClr val="FFFFFF"/>
              </a:solidFill>
              <a:latin typeface="Helvetica Neue" panose="020B0604020202020204" charset="0"/>
              <a:ea typeface="DM Sans"/>
              <a:cs typeface="DM Sans"/>
              <a:sym typeface="DM Sans"/>
            </a:endParaRPr>
          </a:p>
        </p:txBody>
      </p:sp>
      <p:sp>
        <p:nvSpPr>
          <p:cNvPr id="14" name="Google Shape;110;g2b04ab77cb2_0_107"/>
          <p:cNvSpPr txBox="1"/>
          <p:nvPr/>
        </p:nvSpPr>
        <p:spPr>
          <a:xfrm>
            <a:off x="219243" y="1569419"/>
            <a:ext cx="2683614" cy="5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072E63"/>
                </a:solidFill>
                <a:latin typeface="Helvetica Neue" panose="020B0604020202020204" charset="0"/>
                <a:ea typeface="Roboto"/>
                <a:cs typeface="Roboto"/>
                <a:sym typeface="Roboto"/>
              </a:rPr>
              <a:t>High accuracy needed to minimize risk from mistranslation</a:t>
            </a:r>
            <a:endParaRPr sz="1200" b="1" dirty="0">
              <a:solidFill>
                <a:srgbClr val="072E63"/>
              </a:solidFill>
              <a:latin typeface="Helvetica Neue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104;g2b04ab77cb2_0_107"/>
          <p:cNvSpPr/>
          <p:nvPr/>
        </p:nvSpPr>
        <p:spPr>
          <a:xfrm>
            <a:off x="3219835" y="864764"/>
            <a:ext cx="2683615" cy="701590"/>
          </a:xfrm>
          <a:prstGeom prst="roundRect">
            <a:avLst>
              <a:gd name="adj" fmla="val 15964"/>
            </a:avLst>
          </a:prstGeom>
          <a:solidFill>
            <a:srgbClr val="1200E4">
              <a:alpha val="6760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Helvetica Neue" panose="020B0604020202020204" charset="0"/>
                <a:ea typeface="DM Sans"/>
                <a:cs typeface="DM Sans"/>
                <a:sym typeface="DM Sans"/>
              </a:rPr>
              <a:t>Reduce Forecaster Burden</a:t>
            </a:r>
            <a:endParaRPr sz="1600" b="1" dirty="0">
              <a:solidFill>
                <a:srgbClr val="FFFFFF"/>
              </a:solidFill>
              <a:latin typeface="Helvetica Neue" panose="020B0604020202020204" charset="0"/>
              <a:ea typeface="DM Sans"/>
              <a:cs typeface="DM Sans"/>
              <a:sym typeface="DM Sans"/>
            </a:endParaRPr>
          </a:p>
        </p:txBody>
      </p:sp>
      <p:sp>
        <p:nvSpPr>
          <p:cNvPr id="16" name="Google Shape;103;g2b04ab77cb2_0_107"/>
          <p:cNvSpPr txBox="1"/>
          <p:nvPr/>
        </p:nvSpPr>
        <p:spPr>
          <a:xfrm>
            <a:off x="3223842" y="1557297"/>
            <a:ext cx="2683615" cy="5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72E63"/>
                </a:solidFill>
                <a:latin typeface="Helvetica Neue" panose="020B0604020202020204" charset="0"/>
                <a:ea typeface="Roboto"/>
                <a:cs typeface="Roboto"/>
                <a:sym typeface="Roboto"/>
              </a:rPr>
              <a:t>Easier checking/editing for forecasters</a:t>
            </a:r>
            <a:endParaRPr sz="1200" b="1" dirty="0">
              <a:solidFill>
                <a:srgbClr val="072E63"/>
              </a:solidFill>
              <a:latin typeface="Helvetica Neue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107;g2b04ab77cb2_0_107"/>
          <p:cNvSpPr/>
          <p:nvPr/>
        </p:nvSpPr>
        <p:spPr>
          <a:xfrm>
            <a:off x="6241140" y="859592"/>
            <a:ext cx="2683615" cy="709587"/>
          </a:xfrm>
          <a:prstGeom prst="roundRect">
            <a:avLst>
              <a:gd name="adj" fmla="val 15964"/>
            </a:avLst>
          </a:prstGeom>
          <a:solidFill>
            <a:srgbClr val="0E00C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Helvetica Neue" panose="020B0604020202020204" charset="0"/>
                <a:ea typeface="DM Sans"/>
                <a:cs typeface="DM Sans"/>
                <a:sym typeface="DM Sans"/>
              </a:rPr>
              <a:t>Unresourced</a:t>
            </a:r>
            <a:r>
              <a:rPr lang="en-US" sz="1700" b="1" dirty="0">
                <a:solidFill>
                  <a:srgbClr val="FFFFFF"/>
                </a:solidFill>
                <a:latin typeface="Helvetica Neue" panose="020B0604020202020204" charset="0"/>
                <a:ea typeface="DM Sans"/>
                <a:cs typeface="DM Sans"/>
                <a:sym typeface="DM Sans"/>
              </a:rPr>
              <a:t> Languages</a:t>
            </a:r>
            <a:endParaRPr sz="1700" b="1" dirty="0">
              <a:solidFill>
                <a:srgbClr val="FFFFFF"/>
              </a:solidFill>
              <a:latin typeface="Helvetica Neue" panose="020B0604020202020204" charset="0"/>
              <a:ea typeface="DM Sans"/>
              <a:cs typeface="DM Sans"/>
              <a:sym typeface="DM Sans"/>
            </a:endParaRPr>
          </a:p>
        </p:txBody>
      </p:sp>
      <p:sp>
        <p:nvSpPr>
          <p:cNvPr id="19" name="Google Shape;106;g2b04ab77cb2_0_107"/>
          <p:cNvSpPr txBox="1"/>
          <p:nvPr/>
        </p:nvSpPr>
        <p:spPr>
          <a:xfrm>
            <a:off x="6228442" y="1569588"/>
            <a:ext cx="2719977" cy="54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072E63"/>
                </a:solidFill>
                <a:latin typeface="Helvetica Neue" panose="020B0604020202020204" charset="0"/>
                <a:ea typeface="Roboto"/>
                <a:cs typeface="Roboto"/>
                <a:sym typeface="Roboto"/>
              </a:rPr>
              <a:t>Build a process that easily </a:t>
            </a:r>
            <a:r>
              <a:rPr lang="en-US" sz="1200" b="1" dirty="0">
                <a:solidFill>
                  <a:srgbClr val="072E63"/>
                </a:solidFill>
                <a:latin typeface="Helvetica Neue" panose="020B0604020202020204" charset="0"/>
                <a:ea typeface="Roboto"/>
                <a:cs typeface="Roboto"/>
                <a:sym typeface="Roboto"/>
              </a:rPr>
              <a:t>scales into additional languages</a:t>
            </a:r>
            <a:endParaRPr sz="1200" b="1" dirty="0">
              <a:solidFill>
                <a:srgbClr val="072E63"/>
              </a:solidFill>
              <a:latin typeface="Helvetica Neue" panose="020B0604020202020204" charset="0"/>
              <a:ea typeface="Roboto"/>
              <a:cs typeface="Roboto"/>
              <a:sym typeface="Robo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5523" y="2176982"/>
            <a:ext cx="4268236" cy="2492904"/>
            <a:chOff x="1595523" y="2176982"/>
            <a:chExt cx="4268236" cy="2492904"/>
          </a:xfrm>
        </p:grpSpPr>
        <p:grpSp>
          <p:nvGrpSpPr>
            <p:cNvPr id="20" name="Google Shape;133;g2b04ab77cb2_0_138"/>
            <p:cNvGrpSpPr/>
            <p:nvPr/>
          </p:nvGrpSpPr>
          <p:grpSpPr>
            <a:xfrm>
              <a:off x="1595523" y="2176982"/>
              <a:ext cx="4268236" cy="2492904"/>
              <a:chOff x="-403400" y="1406800"/>
              <a:chExt cx="4820814" cy="3278400"/>
            </a:xfrm>
          </p:grpSpPr>
          <p:sp>
            <p:nvSpPr>
              <p:cNvPr id="21" name="Google Shape;134;g2b04ab77cb2_0_138"/>
              <p:cNvSpPr/>
              <p:nvPr/>
            </p:nvSpPr>
            <p:spPr>
              <a:xfrm>
                <a:off x="-403400" y="1406800"/>
                <a:ext cx="4728900" cy="32784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BEBBE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2" name="Google Shape;135;g2b04ab77cb2_0_13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232189" y="2120150"/>
                <a:ext cx="720000" cy="72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136;g2b04ab77cb2_0_138"/>
              <p:cNvSpPr txBox="1"/>
              <p:nvPr/>
            </p:nvSpPr>
            <p:spPr>
              <a:xfrm>
                <a:off x="2777314" y="2884100"/>
                <a:ext cx="1640100" cy="28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dirty="0">
                    <a:solidFill>
                      <a:srgbClr val="091B5A"/>
                    </a:solidFill>
                    <a:latin typeface="Helvetica Neue" panose="020B0604020202020204" charset="0"/>
                    <a:ea typeface="DM Sans"/>
                    <a:cs typeface="DM Sans"/>
                    <a:sym typeface="DM Sans"/>
                  </a:rPr>
                  <a:t>Translator Platform:</a:t>
                </a:r>
                <a:endParaRPr sz="1100" b="1" dirty="0">
                  <a:solidFill>
                    <a:srgbClr val="091B5A"/>
                  </a:solidFill>
                  <a:latin typeface="Helvetica Neue" panose="020B0604020202020204" charset="0"/>
                  <a:ea typeface="DM Sans"/>
                  <a:cs typeface="DM Sans"/>
                  <a:sym typeface="DM Sans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1100" dirty="0">
                    <a:solidFill>
                      <a:srgbClr val="091B5A"/>
                    </a:solidFill>
                    <a:latin typeface="Helvetica Neue" panose="020B0604020202020204" charset="0"/>
                    <a:ea typeface="DM Sans"/>
                    <a:cs typeface="DM Sans"/>
                    <a:sym typeface="DM Sans"/>
                  </a:rPr>
                  <a:t>Software + Human</a:t>
                </a:r>
                <a:endParaRPr sz="1100" dirty="0">
                  <a:solidFill>
                    <a:srgbClr val="091B5A"/>
                  </a:solidFill>
                  <a:latin typeface="Helvetica Neue" panose="020B0604020202020204" charset="0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24" name="Google Shape;144;g2b04ab77cb2_0_138"/>
            <p:cNvGrpSpPr/>
            <p:nvPr/>
          </p:nvGrpSpPr>
          <p:grpSpPr>
            <a:xfrm>
              <a:off x="1934058" y="2192264"/>
              <a:ext cx="2627585" cy="2477622"/>
              <a:chOff x="-4161364" y="984925"/>
              <a:chExt cx="4258263" cy="3367200"/>
            </a:xfrm>
          </p:grpSpPr>
          <p:sp>
            <p:nvSpPr>
              <p:cNvPr id="25" name="Google Shape;145;g2b04ab77cb2_0_138"/>
              <p:cNvSpPr/>
              <p:nvPr/>
            </p:nvSpPr>
            <p:spPr>
              <a:xfrm>
                <a:off x="-4131350" y="984925"/>
                <a:ext cx="4150927" cy="3367200"/>
              </a:xfrm>
              <a:prstGeom prst="rect">
                <a:avLst/>
              </a:prstGeom>
              <a:noFill/>
              <a:ln w="28575" cap="flat" cmpd="sng">
                <a:solidFill>
                  <a:srgbClr val="0021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46;g2b04ab77cb2_0_138"/>
              <p:cNvSpPr txBox="1"/>
              <p:nvPr/>
            </p:nvSpPr>
            <p:spPr>
              <a:xfrm>
                <a:off x="-4031169" y="1045021"/>
                <a:ext cx="2012776" cy="507913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2C25B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47625" dir="606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dk2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rPr>
                  <a:t>Adaptive NMT</a:t>
                </a:r>
                <a:endParaRPr sz="1200" b="1" dirty="0">
                  <a:solidFill>
                    <a:schemeClr val="dk2"/>
                  </a:solidFill>
                  <a:latin typeface="Helvetica Neue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7" name="Google Shape;147;g2b04ab77cb2_0_138"/>
              <p:cNvSpPr/>
              <p:nvPr/>
            </p:nvSpPr>
            <p:spPr>
              <a:xfrm>
                <a:off x="-2553815" y="2977380"/>
                <a:ext cx="938400" cy="938400"/>
              </a:xfrm>
              <a:prstGeom prst="ellipse">
                <a:avLst/>
              </a:prstGeom>
              <a:solidFill>
                <a:srgbClr val="FFFFFF">
                  <a:alpha val="61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48;g2b04ab77cb2_0_138"/>
              <p:cNvSpPr/>
              <p:nvPr/>
            </p:nvSpPr>
            <p:spPr>
              <a:xfrm>
                <a:off x="-2572103" y="1928861"/>
                <a:ext cx="936898" cy="667832"/>
              </a:xfrm>
              <a:prstGeom prst="ellipse">
                <a:avLst/>
              </a:prstGeom>
              <a:solidFill>
                <a:srgbClr val="FFFFFF">
                  <a:alpha val="61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" name="Google Shape;149;g2b04ab77cb2_0_138"/>
              <p:cNvGrpSpPr/>
              <p:nvPr/>
            </p:nvGrpSpPr>
            <p:grpSpPr>
              <a:xfrm>
                <a:off x="-3187890" y="1517967"/>
                <a:ext cx="2143200" cy="909095"/>
                <a:chOff x="4418885" y="1579743"/>
                <a:chExt cx="2143200" cy="909095"/>
              </a:xfrm>
            </p:grpSpPr>
            <p:pic>
              <p:nvPicPr>
                <p:cNvPr id="43" name="Google Shape;150;g2b04ab77cb2_0_13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117336" y="2067889"/>
                  <a:ext cx="746300" cy="4209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" name="Google Shape;151;g2b04ab77cb2_0_138"/>
                <p:cNvSpPr txBox="1"/>
                <p:nvPr/>
              </p:nvSpPr>
              <p:spPr>
                <a:xfrm>
                  <a:off x="4418885" y="1579743"/>
                  <a:ext cx="2143200" cy="30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68575" rIns="68575" bIns="685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b="1" dirty="0">
                      <a:solidFill>
                        <a:srgbClr val="3529BE"/>
                      </a:solidFill>
                      <a:latin typeface="Helvetica Neue" panose="020B0604020202020204" charset="0"/>
                      <a:ea typeface="IBM Plex Sans"/>
                      <a:cs typeface="IBM Plex Sans"/>
                      <a:sym typeface="IBM Plex Sans"/>
                    </a:rPr>
                    <a:t>Lilt</a:t>
                  </a:r>
                  <a:endParaRPr b="1" dirty="0">
                    <a:solidFill>
                      <a:srgbClr val="3529BE"/>
                    </a:solidFill>
                    <a:latin typeface="Helvetica Neue" panose="020B0604020202020204" charset="0"/>
                    <a:ea typeface="IBM Plex Sans"/>
                    <a:cs typeface="IBM Plex Sans"/>
                    <a:sym typeface="IBM Plex Sans"/>
                  </a:endParaRPr>
                </a:p>
              </p:txBody>
            </p:sp>
          </p:grpSp>
          <p:grpSp>
            <p:nvGrpSpPr>
              <p:cNvPr id="30" name="Google Shape;152;g2b04ab77cb2_0_138"/>
              <p:cNvGrpSpPr/>
              <p:nvPr/>
            </p:nvGrpSpPr>
            <p:grpSpPr>
              <a:xfrm>
                <a:off x="-1606744" y="2312975"/>
                <a:ext cx="1703643" cy="1221000"/>
                <a:chOff x="6000031" y="2374750"/>
                <a:chExt cx="1703643" cy="1221000"/>
              </a:xfrm>
            </p:grpSpPr>
            <p:sp>
              <p:nvSpPr>
                <p:cNvPr id="41" name="Google Shape;153;g2b04ab77cb2_0_138"/>
                <p:cNvSpPr/>
                <p:nvPr/>
              </p:nvSpPr>
              <p:spPr>
                <a:xfrm rot="5400000">
                  <a:off x="5563981" y="2810800"/>
                  <a:ext cx="1221000" cy="348900"/>
                </a:xfrm>
                <a:prstGeom prst="uturnArrow">
                  <a:avLst>
                    <a:gd name="adj1" fmla="val 15555"/>
                    <a:gd name="adj2" fmla="val 25000"/>
                    <a:gd name="adj3" fmla="val 25000"/>
                    <a:gd name="adj4" fmla="val 75000"/>
                    <a:gd name="adj5" fmla="val 100000"/>
                  </a:avLst>
                </a:prstGeom>
                <a:solidFill>
                  <a:srgbClr val="091B5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54;g2b04ab77cb2_0_138"/>
                <p:cNvSpPr txBox="1"/>
                <p:nvPr/>
              </p:nvSpPr>
              <p:spPr>
                <a:xfrm>
                  <a:off x="6284673" y="2374750"/>
                  <a:ext cx="1419001" cy="11711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dirty="0">
                      <a:solidFill>
                        <a:schemeClr val="dk2"/>
                      </a:solidFill>
                      <a:latin typeface="Helvetica Neue" panose="020B0604020202020204" charset="0"/>
                      <a:ea typeface="Roboto"/>
                      <a:cs typeface="Roboto"/>
                      <a:sym typeface="Roboto"/>
                    </a:rPr>
                    <a:t>First-guess translation suggestion</a:t>
                  </a:r>
                  <a:endParaRPr sz="1100" dirty="0">
                    <a:solidFill>
                      <a:schemeClr val="dk2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31" name="Google Shape;155;g2b04ab77cb2_0_138"/>
              <p:cNvGrpSpPr/>
              <p:nvPr/>
            </p:nvGrpSpPr>
            <p:grpSpPr>
              <a:xfrm>
                <a:off x="-4161364" y="2283694"/>
                <a:ext cx="1562867" cy="1221000"/>
                <a:chOff x="3445411" y="2345469"/>
                <a:chExt cx="1562867" cy="1221000"/>
              </a:xfrm>
            </p:grpSpPr>
            <p:sp>
              <p:nvSpPr>
                <p:cNvPr id="39" name="Google Shape;156;g2b04ab77cb2_0_138"/>
                <p:cNvSpPr/>
                <p:nvPr/>
              </p:nvSpPr>
              <p:spPr>
                <a:xfrm rot="16200000">
                  <a:off x="4223328" y="2781519"/>
                  <a:ext cx="1221000" cy="348900"/>
                </a:xfrm>
                <a:prstGeom prst="uturnArrow">
                  <a:avLst>
                    <a:gd name="adj1" fmla="val 15555"/>
                    <a:gd name="adj2" fmla="val 25000"/>
                    <a:gd name="adj3" fmla="val 25000"/>
                    <a:gd name="adj4" fmla="val 75000"/>
                    <a:gd name="adj5" fmla="val 100000"/>
                  </a:avLst>
                </a:prstGeom>
                <a:solidFill>
                  <a:srgbClr val="3529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3529BE"/>
                    </a:solidFill>
                  </a:endParaRPr>
                </a:p>
              </p:txBody>
            </p:sp>
            <p:sp>
              <p:nvSpPr>
                <p:cNvPr id="40" name="Google Shape;157;g2b04ab77cb2_0_138"/>
                <p:cNvSpPr txBox="1"/>
                <p:nvPr/>
              </p:nvSpPr>
              <p:spPr>
                <a:xfrm>
                  <a:off x="3445411" y="2745914"/>
                  <a:ext cx="1357483" cy="7110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dirty="0">
                      <a:solidFill>
                        <a:schemeClr val="dk2"/>
                      </a:solidFill>
                      <a:latin typeface="Helvetica Neue" panose="020B0604020202020204" charset="0"/>
                      <a:ea typeface="Roboto"/>
                      <a:cs typeface="Roboto"/>
                      <a:sym typeface="Roboto"/>
                    </a:rPr>
                    <a:t>Model</a:t>
                  </a:r>
                  <a:endParaRPr sz="1100" dirty="0">
                    <a:solidFill>
                      <a:schemeClr val="dk2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dirty="0">
                      <a:solidFill>
                        <a:schemeClr val="dk2"/>
                      </a:solidFill>
                      <a:latin typeface="Helvetica Neue" panose="020B0604020202020204" charset="0"/>
                      <a:ea typeface="Roboto"/>
                      <a:cs typeface="Roboto"/>
                      <a:sym typeface="Roboto"/>
                    </a:rPr>
                    <a:t>Retraining</a:t>
                  </a:r>
                  <a:endParaRPr sz="1100" dirty="0">
                    <a:solidFill>
                      <a:schemeClr val="dk2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2" name="Google Shape;158;g2b04ab77cb2_0_138"/>
              <p:cNvSpPr txBox="1"/>
              <p:nvPr/>
            </p:nvSpPr>
            <p:spPr>
              <a:xfrm>
                <a:off x="-3161522" y="3856404"/>
                <a:ext cx="2211268" cy="460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 dirty="0" smtClean="0">
                    <a:solidFill>
                      <a:srgbClr val="3529BE"/>
                    </a:solidFill>
                    <a:latin typeface="Helvetica Neue" panose="020B0604020202020204" charset="0"/>
                    <a:ea typeface="IBM Plex Sans"/>
                    <a:cs typeface="IBM Plex Sans"/>
                    <a:sym typeface="IBM Plex Sans"/>
                  </a:rPr>
                  <a:t>Human Translator </a:t>
                </a:r>
                <a:endParaRPr sz="1100" b="1" dirty="0">
                  <a:solidFill>
                    <a:srgbClr val="434343"/>
                  </a:solidFill>
                  <a:latin typeface="Helvetica Neue" panose="020B0604020202020204" charset="0"/>
                  <a:ea typeface="IBM Plex Sans"/>
                  <a:cs typeface="IBM Plex Sans"/>
                  <a:sym typeface="IBM Plex Sans"/>
                </a:endParaRPr>
              </a:p>
            </p:txBody>
          </p:sp>
          <p:pic>
            <p:nvPicPr>
              <p:cNvPr id="33" name="Google Shape;159;g2b04ab77cb2_0_13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-2453879" y="3086887"/>
                <a:ext cx="735259" cy="73333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4" name="Google Shape;160;g2b04ab77cb2_0_138"/>
              <p:cNvCxnSpPr/>
              <p:nvPr/>
            </p:nvCxnSpPr>
            <p:spPr>
              <a:xfrm flipH="1">
                <a:off x="-3735875" y="2172575"/>
                <a:ext cx="283200" cy="544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5" name="Google Shape;161;g2b04ab77cb2_0_138"/>
              <p:cNvSpPr txBox="1"/>
              <p:nvPr/>
            </p:nvSpPr>
            <p:spPr>
              <a:xfrm>
                <a:off x="-4045194" y="1817988"/>
                <a:ext cx="1423873" cy="5018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FF0000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rPr>
                  <a:t>Patented</a:t>
                </a:r>
                <a:endParaRPr sz="1200" b="1" dirty="0">
                  <a:solidFill>
                    <a:srgbClr val="FF0000"/>
                  </a:solidFill>
                  <a:latin typeface="Helvetica Neue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36" name="Google Shape;162;g2b04ab77cb2_0_138"/>
              <p:cNvGrpSpPr/>
              <p:nvPr/>
            </p:nvGrpSpPr>
            <p:grpSpPr>
              <a:xfrm>
                <a:off x="-1908768" y="1226132"/>
                <a:ext cx="1771842" cy="1003835"/>
                <a:chOff x="7450607" y="1592707"/>
                <a:chExt cx="1771842" cy="1003835"/>
              </a:xfrm>
            </p:grpSpPr>
            <p:cxnSp>
              <p:nvCxnSpPr>
                <p:cNvPr id="37" name="Google Shape;163;g2b04ab77cb2_0_138"/>
                <p:cNvCxnSpPr/>
                <p:nvPr/>
              </p:nvCxnSpPr>
              <p:spPr>
                <a:xfrm flipH="1">
                  <a:off x="7450607" y="2118225"/>
                  <a:ext cx="453899" cy="235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1200E4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38" name="Google Shape;164;g2b04ab77cb2_0_138"/>
                <p:cNvSpPr txBox="1"/>
                <p:nvPr/>
              </p:nvSpPr>
              <p:spPr>
                <a:xfrm>
                  <a:off x="7904485" y="1592707"/>
                  <a:ext cx="1317964" cy="10038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dirty="0">
                      <a:solidFill>
                        <a:srgbClr val="1200E4"/>
                      </a:solidFill>
                      <a:latin typeface="Helvetica Neue" panose="020B0604020202020204" charset="0"/>
                      <a:ea typeface="Roboto"/>
                      <a:cs typeface="Roboto"/>
                      <a:sym typeface="Roboto"/>
                    </a:rPr>
                    <a:t>NWS</a:t>
                  </a:r>
                  <a:endParaRPr sz="1200" b="1" dirty="0">
                    <a:solidFill>
                      <a:srgbClr val="1200E4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endParaRPr>
                </a:p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dirty="0">
                      <a:solidFill>
                        <a:srgbClr val="1200E4"/>
                      </a:solidFill>
                      <a:latin typeface="Helvetica Neue" panose="020B0604020202020204" charset="0"/>
                      <a:ea typeface="Roboto"/>
                      <a:cs typeface="Roboto"/>
                      <a:sym typeface="Roboto"/>
                    </a:rPr>
                    <a:t>Domain Specific</a:t>
                  </a:r>
                  <a:endParaRPr sz="1200" b="1" dirty="0">
                    <a:solidFill>
                      <a:srgbClr val="1200E4"/>
                    </a:solidFill>
                    <a:latin typeface="Helvetica Neue" panose="020B0604020202020204" charset="0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</p:grpSp>
      <p:grpSp>
        <p:nvGrpSpPr>
          <p:cNvPr id="7" name="Group 6"/>
          <p:cNvGrpSpPr/>
          <p:nvPr/>
        </p:nvGrpSpPr>
        <p:grpSpPr>
          <a:xfrm>
            <a:off x="7361446" y="2169146"/>
            <a:ext cx="1844128" cy="2506916"/>
            <a:chOff x="5365747" y="2169146"/>
            <a:chExt cx="1844128" cy="2506916"/>
          </a:xfrm>
        </p:grpSpPr>
        <p:sp>
          <p:nvSpPr>
            <p:cNvPr id="47" name="Google Shape;130;g2b04ab77cb2_0_138"/>
            <p:cNvSpPr/>
            <p:nvPr/>
          </p:nvSpPr>
          <p:spPr>
            <a:xfrm>
              <a:off x="5426948" y="2169146"/>
              <a:ext cx="1649157" cy="250691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90EBC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1;g2b04ab77cb2_0_138"/>
            <p:cNvSpPr txBox="1"/>
            <p:nvPr/>
          </p:nvSpPr>
          <p:spPr>
            <a:xfrm>
              <a:off x="5365747" y="3633432"/>
              <a:ext cx="1844128" cy="342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91B5A"/>
                  </a:solidFill>
                  <a:latin typeface="Helvetica Neue" panose="020B0604020202020204" charset="0"/>
                  <a:ea typeface="DM Sans"/>
                  <a:cs typeface="DM Sans"/>
                  <a:sym typeface="DM Sans"/>
                </a:rPr>
                <a:t>Instant Translate:</a:t>
              </a:r>
              <a:endParaRPr sz="1100" b="1" dirty="0">
                <a:solidFill>
                  <a:srgbClr val="091B5A"/>
                </a:solidFill>
                <a:latin typeface="Helvetica Neue" panose="020B0604020202020204" charset="0"/>
                <a:ea typeface="DM Sans"/>
                <a:cs typeface="DM Sans"/>
                <a:sym typeface="DM Sans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sz="1100" dirty="0">
                  <a:solidFill>
                    <a:srgbClr val="091B5A"/>
                  </a:solidFill>
                  <a:latin typeface="Helvetica Neue" panose="020B0604020202020204" charset="0"/>
                  <a:ea typeface="DM Sans"/>
                  <a:cs typeface="DM Sans"/>
                  <a:sym typeface="DM Sans"/>
                </a:rPr>
                <a:t>Software only</a:t>
              </a:r>
              <a:endParaRPr sz="1100" dirty="0">
                <a:solidFill>
                  <a:srgbClr val="091B5A"/>
                </a:solidFill>
                <a:latin typeface="Helvetica Neue" panose="020B0604020202020204" charset="0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9" name="Google Shape;132;g2b04ab77cb2_0_1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825454" y="2577732"/>
              <a:ext cx="805785" cy="8506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5798665" y="3219678"/>
            <a:ext cx="1751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72E63"/>
                </a:solidFill>
                <a:latin typeface="Helvetica Neue" panose="020B0604020202020204" charset="0"/>
              </a:rPr>
              <a:t>As the model learns NWS terms and language, the model becomes more specialized</a:t>
            </a:r>
            <a:endParaRPr lang="en-US" dirty="0">
              <a:solidFill>
                <a:srgbClr val="072E63"/>
              </a:solidFill>
              <a:latin typeface="Helvetica Neue" panose="020B0604020202020204" charset="0"/>
            </a:endParaRPr>
          </a:p>
        </p:txBody>
      </p:sp>
      <p:pic>
        <p:nvPicPr>
          <p:cNvPr id="52" name="Google Shape;114;g2b04ab77cb2_0_1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779" y="3193096"/>
            <a:ext cx="1346974" cy="475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5914559" y="2697061"/>
            <a:ext cx="1371612" cy="0"/>
          </a:xfrm>
          <a:prstGeom prst="straightConnector1">
            <a:avLst/>
          </a:prstGeom>
          <a:ln w="57150">
            <a:solidFill>
              <a:srgbClr val="072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914559" y="3003072"/>
            <a:ext cx="1371612" cy="0"/>
          </a:xfrm>
          <a:prstGeom prst="straightConnector1">
            <a:avLst/>
          </a:prstGeom>
          <a:ln w="57150">
            <a:solidFill>
              <a:srgbClr val="072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1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922" t="32114" r="23187" b="19351"/>
          <a:stretch/>
        </p:blipFill>
        <p:spPr>
          <a:xfrm>
            <a:off x="1049386" y="1427647"/>
            <a:ext cx="3791001" cy="1939537"/>
          </a:xfrm>
          <a:prstGeom prst="rect">
            <a:avLst/>
          </a:prstGeom>
        </p:spPr>
      </p:pic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www.weather.gov/translate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NWS Translations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311700" y="767091"/>
            <a:ext cx="8418643" cy="3561159"/>
          </a:xfrm>
        </p:spPr>
        <p:txBody>
          <a:bodyPr>
            <a:normAutofit/>
          </a:bodyPr>
          <a:lstStyle/>
          <a:p>
            <a:pPr>
              <a:buClr>
                <a:srgbClr val="072E63"/>
              </a:buClr>
            </a:pPr>
            <a:r>
              <a:rPr lang="en-US" sz="1600" b="1" dirty="0" smtClean="0">
                <a:solidFill>
                  <a:srgbClr val="072E63"/>
                </a:solidFill>
                <a:latin typeface="Helvetica Neue" panose="020B0604020202020204" charset="0"/>
              </a:rPr>
              <a:t>Translations available from NWS New York on an </a:t>
            </a:r>
            <a:r>
              <a:rPr lang="en-US" sz="1600" b="1" i="1" dirty="0" smtClean="0">
                <a:solidFill>
                  <a:srgbClr val="072E63"/>
                </a:solidFill>
                <a:latin typeface="Helvetica Neue" panose="020B0604020202020204" charset="0"/>
              </a:rPr>
              <a:t>experimental</a:t>
            </a:r>
            <a:r>
              <a:rPr lang="en-US" sz="1600" b="1" dirty="0" smtClean="0">
                <a:solidFill>
                  <a:srgbClr val="072E63"/>
                </a:solidFill>
                <a:latin typeface="Helvetica Neue" panose="020B0604020202020204" charset="0"/>
              </a:rPr>
              <a:t> basis since Spring 2023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311700" y="3343842"/>
            <a:ext cx="8418643" cy="121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72E63"/>
              </a:buClr>
            </a:pPr>
            <a:r>
              <a:rPr lang="en-US" sz="1600" b="1" dirty="0" smtClean="0">
                <a:solidFill>
                  <a:srgbClr val="072E63"/>
                </a:solidFill>
                <a:latin typeface="Helvetica Neue" panose="020B0604020202020204" charset="0"/>
              </a:rPr>
              <a:t>26 offices + NHC as of September 2024</a:t>
            </a:r>
          </a:p>
          <a:p>
            <a:pPr>
              <a:buClr>
                <a:srgbClr val="072E63"/>
              </a:buClr>
            </a:pPr>
            <a:r>
              <a:rPr lang="en-US" sz="1600" b="1" dirty="0" smtClean="0">
                <a:solidFill>
                  <a:srgbClr val="072E63"/>
                </a:solidFill>
                <a:latin typeface="Helvetica Neue" panose="020B0604020202020204" charset="0"/>
              </a:rPr>
              <a:t>Translations are completely hands off for forecasters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5346" y="4052995"/>
            <a:ext cx="8536100" cy="628236"/>
            <a:chOff x="285346" y="2327326"/>
            <a:chExt cx="8536100" cy="628236"/>
          </a:xfrm>
        </p:grpSpPr>
        <p:grpSp>
          <p:nvGrpSpPr>
            <p:cNvPr id="17" name="Group 16"/>
            <p:cNvGrpSpPr/>
            <p:nvPr/>
          </p:nvGrpSpPr>
          <p:grpSpPr>
            <a:xfrm>
              <a:off x="285346" y="2335529"/>
              <a:ext cx="1773799" cy="618767"/>
              <a:chOff x="333471" y="2335529"/>
              <a:chExt cx="1773799" cy="61876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33471" y="2335529"/>
                <a:ext cx="1773799" cy="6187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43473" y="2383301"/>
                <a:ext cx="15537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Helvetica Neue" panose="020B0604020202020204" charset="0"/>
                  </a:rPr>
                  <a:t>Disseminate English Product</a:t>
                </a:r>
                <a:endParaRPr lang="en-US" dirty="0">
                  <a:solidFill>
                    <a:schemeClr val="bg1"/>
                  </a:solidFill>
                  <a:latin typeface="Helvetica Neue" panose="020B060402020202020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86547" y="2335620"/>
              <a:ext cx="1773799" cy="618767"/>
              <a:chOff x="2355922" y="2335620"/>
              <a:chExt cx="1773799" cy="61876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355922" y="2335620"/>
                <a:ext cx="1773799" cy="6187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355922" y="2481073"/>
                <a:ext cx="17737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Helvetica Neue" panose="020B0604020202020204" charset="0"/>
                  </a:rPr>
                  <a:t>Text Sent to Lilt</a:t>
                </a:r>
                <a:endParaRPr lang="en-US" dirty="0">
                  <a:solidFill>
                    <a:schemeClr val="bg1"/>
                  </a:solidFill>
                  <a:latin typeface="Helvetica Neue" panose="020B060402020202020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770817" y="2336795"/>
              <a:ext cx="1833351" cy="618767"/>
              <a:chOff x="4475191" y="2336795"/>
              <a:chExt cx="1833351" cy="618767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484947" y="2336795"/>
                <a:ext cx="1773799" cy="6187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75191" y="2398690"/>
                <a:ext cx="183335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 smtClean="0">
                    <a:solidFill>
                      <a:schemeClr val="bg1"/>
                    </a:solidFill>
                    <a:latin typeface="Helvetica Neue" panose="020B0604020202020204" charset="0"/>
                  </a:rPr>
                  <a:t>Lilt Automatically Translates Product</a:t>
                </a:r>
                <a:endParaRPr lang="en-US" sz="1300" dirty="0">
                  <a:solidFill>
                    <a:schemeClr val="bg1"/>
                  </a:solidFill>
                  <a:latin typeface="Helvetica Neue" panose="020B060402020202020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7047647" y="2327326"/>
              <a:ext cx="1773799" cy="618767"/>
              <a:chOff x="6607645" y="2327326"/>
              <a:chExt cx="1773799" cy="61876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6607645" y="2327326"/>
                <a:ext cx="1773799" cy="6187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717648" y="2389426"/>
                <a:ext cx="15537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Helvetica Neue" panose="020B0604020202020204" charset="0"/>
                  </a:rPr>
                  <a:t>Translation(s) </a:t>
                </a:r>
                <a:r>
                  <a:rPr lang="en-US" dirty="0">
                    <a:solidFill>
                      <a:schemeClr val="bg1"/>
                    </a:solidFill>
                    <a:latin typeface="Helvetica Neue" panose="020B0604020202020204" charset="0"/>
                  </a:rPr>
                  <a:t>P</a:t>
                </a:r>
                <a:r>
                  <a:rPr lang="en-US" dirty="0" smtClean="0">
                    <a:solidFill>
                      <a:schemeClr val="bg1"/>
                    </a:solidFill>
                    <a:latin typeface="Helvetica Neue" panose="020B0604020202020204" charset="0"/>
                  </a:rPr>
                  <a:t>osts to Website</a:t>
                </a:r>
                <a:endParaRPr lang="en-US" dirty="0">
                  <a:solidFill>
                    <a:schemeClr val="bg1"/>
                  </a:solidFill>
                  <a:latin typeface="Helvetica Neue" panose="020B0604020202020204" charset="0"/>
                </a:endParaRPr>
              </a:p>
            </p:txBody>
          </p:sp>
        </p:grpSp>
        <p:sp>
          <p:nvSpPr>
            <p:cNvPr id="22" name="Right Arrow 21"/>
            <p:cNvSpPr/>
            <p:nvPr/>
          </p:nvSpPr>
          <p:spPr>
            <a:xfrm>
              <a:off x="2130178" y="2581197"/>
              <a:ext cx="275007" cy="18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390381" y="2552095"/>
              <a:ext cx="275007" cy="18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6681537" y="2552095"/>
              <a:ext cx="275007" cy="1856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21430" y="1439400"/>
            <a:ext cx="2863653" cy="1922005"/>
            <a:chOff x="1371600" y="268136"/>
            <a:chExt cx="6190938" cy="41551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/>
            <a:srcRect l="2176" t="42465" r="3250" b="11007"/>
            <a:stretch/>
          </p:blipFill>
          <p:spPr>
            <a:xfrm>
              <a:off x="1371600" y="268136"/>
              <a:ext cx="6190938" cy="163392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/>
            <a:srcRect l="2139" t="46730" r="3019" b="10985"/>
            <a:stretch/>
          </p:blipFill>
          <p:spPr>
            <a:xfrm>
              <a:off x="1371600" y="1902065"/>
              <a:ext cx="6190938" cy="148076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2006" t="46687" r="3140" b="23595"/>
            <a:stretch/>
          </p:blipFill>
          <p:spPr>
            <a:xfrm>
              <a:off x="1371600" y="3382830"/>
              <a:ext cx="6190938" cy="104049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121430" y="2946400"/>
            <a:ext cx="2863654" cy="725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124" b="34972"/>
          <a:stretch/>
        </p:blipFill>
        <p:spPr>
          <a:xfrm>
            <a:off x="-226" y="859397"/>
            <a:ext cx="9142393" cy="2598823"/>
          </a:xfrm>
          <a:prstGeom prst="rect">
            <a:avLst/>
          </a:prstGeom>
        </p:spPr>
      </p:pic>
      <p:sp>
        <p:nvSpPr>
          <p:cNvPr id="166" name="Google Shape;166;p2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A4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58952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75" y="457375"/>
            <a:ext cx="9144000" cy="2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75895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b="1" dirty="0" smtClean="0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www.weather.gov/translate</a:t>
            </a:r>
            <a:endParaRPr sz="1200" b="1" dirty="0">
              <a:solidFill>
                <a:srgbClr val="1E4E7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52" y="6574"/>
            <a:ext cx="679401" cy="67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783900" y="-15600"/>
            <a:ext cx="76221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Translation Website</a:t>
            </a:r>
            <a:endParaRPr sz="30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4741718"/>
            <a:ext cx="9144000" cy="4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44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1" y="4791456"/>
            <a:ext cx="1418234" cy="30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739125" y="4662050"/>
            <a:ext cx="2405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Weather Service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72E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WFO New York, NY</a:t>
            </a:r>
            <a:endParaRPr sz="1200">
              <a:solidFill>
                <a:srgbClr val="072E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26" y="874461"/>
            <a:ext cx="9142393" cy="3139880"/>
            <a:chOff x="-226" y="874461"/>
            <a:chExt cx="9142393" cy="31398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t="11234" b="23640"/>
            <a:stretch/>
          </p:blipFill>
          <p:spPr>
            <a:xfrm>
              <a:off x="-226" y="874461"/>
              <a:ext cx="9142393" cy="31398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88138" y="2715699"/>
              <a:ext cx="391886" cy="2406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7524" y="3182913"/>
              <a:ext cx="1093155" cy="13780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452" y="852523"/>
            <a:ext cx="9142619" cy="3542297"/>
            <a:chOff x="-452" y="852523"/>
            <a:chExt cx="9142619" cy="35422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t="11106" b="15422"/>
            <a:stretch/>
          </p:blipFill>
          <p:spPr>
            <a:xfrm>
              <a:off x="-452" y="852523"/>
              <a:ext cx="9142619" cy="35422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5005" y="3320716"/>
              <a:ext cx="1650045" cy="1003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11128"/>
          <a:stretch/>
        </p:blipFill>
        <p:spPr>
          <a:xfrm>
            <a:off x="-677" y="852523"/>
            <a:ext cx="9138201" cy="42827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52" y="4489498"/>
            <a:ext cx="1723598" cy="3781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14489" y="4936385"/>
            <a:ext cx="269279" cy="1363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735927" y="4508384"/>
            <a:ext cx="269279" cy="1363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675694" y="2461318"/>
            <a:ext cx="1329512" cy="1565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40011" y="4125113"/>
            <a:ext cx="316259" cy="809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972</Words>
  <Application>Microsoft Office PowerPoint</Application>
  <PresentationFormat>On-screen Show (16:9)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Roboto</vt:lpstr>
      <vt:lpstr>Wingdings</vt:lpstr>
      <vt:lpstr>Courier New</vt:lpstr>
      <vt:lpstr>IBM Plex Sans</vt:lpstr>
      <vt:lpstr>DM Sans</vt:lpstr>
      <vt:lpstr>Helvetica Neue</vt:lpstr>
      <vt:lpstr>Nunito</vt:lpstr>
      <vt:lpstr>Simple Light</vt:lpstr>
      <vt:lpstr>Using AI-Powered Translations to Expand Access to Weather Information Across the Tri-State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Meteorology and Emergency Management</dc:title>
  <dc:creator>Faye Morrone</dc:creator>
  <cp:lastModifiedBy>Faye Morrone</cp:lastModifiedBy>
  <cp:revision>125</cp:revision>
  <dcterms:modified xsi:type="dcterms:W3CDTF">2024-09-13T17:26:24Z</dcterms:modified>
</cp:coreProperties>
</file>