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74" r:id="rId5"/>
    <p:sldId id="276" r:id="rId6"/>
    <p:sldId id="277"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4" d="100"/>
          <a:sy n="114" d="100"/>
        </p:scale>
        <p:origin x="3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55C1E-2725-C381-2DE3-C57394FFA3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6FDCD-E742-E46A-36C0-D38FECA4FA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84018D-8204-25DE-B93A-4324374D2AFE}"/>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9BE529B5-74F2-E1EA-D064-6539D3ED7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AED45-DD7F-3228-0203-0D6F83D63969}"/>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265869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E0AFE-81A9-197D-94EF-8B1650433F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4D33AD-50F7-D2AE-4C5D-B1B69B9ABD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9AD5A7-178B-A64F-9EEA-C90D2390AC15}"/>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455B534C-5448-7295-2F51-580D52B66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DBF2E-D91C-4D64-AEA7-720BEC1D8F47}"/>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340428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CF8738-22B3-55BB-043A-74D3711BB8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3A2BF-CB94-1BDA-3B20-F703587A0D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25196A-DDA7-40B9-B07A-1C2E2C94A233}"/>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37002BA7-2974-7E7F-F5F5-040DBFE79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8A88D-E513-45CA-4B99-2A4AE8467F94}"/>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953294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C4EED-8365-6010-5F2E-DC8D88B785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C5EE8A-C0A9-78EF-7A5D-1993FF4E90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0D950D-4CE9-05F3-663B-3EDD82BA8AA3}"/>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688DAA84-87B5-16D2-8687-476B062E9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89BC11-1F3F-48C2-02B6-4F4CAC08D78A}"/>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1284772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5152-623F-5A77-9834-BFCD233764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7BA1FF-D110-E1D1-8E87-19C7E1C4EC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4F1D2B-3E28-D796-B9BC-35E62D4A244A}"/>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879FA1F5-C62D-E302-DE39-288F33E0C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2DC435-B8E3-D96E-4F2A-86C7BB268FB9}"/>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1481063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A7C9C-05D8-3931-7FF2-E582ACBC2E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154A45-012C-0DDD-116A-EBB18FD12F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EBE552-81D4-70FA-A9E1-4620454AD4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9E1EA0-36D8-31E1-BDA4-784276E70C39}"/>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6" name="Footer Placeholder 5">
            <a:extLst>
              <a:ext uri="{FF2B5EF4-FFF2-40B4-BE49-F238E27FC236}">
                <a16:creationId xmlns:a16="http://schemas.microsoft.com/office/drawing/2014/main" id="{9ED26880-7FA9-A08F-9E87-775DC5545F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DA6F1B-2651-73CF-4790-6F6BEB2ED762}"/>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2674188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D18B-F238-829C-8C0A-AC59273E4A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2428B6-40D0-1564-1172-B9F69C1059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23B7BA-97BB-658A-DF9E-CAD352156E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E5E947-35CF-5FEA-812C-D27C635A90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856A2B-34C1-1927-1780-FE61DF19F4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BE6517-0E34-466D-A526-7196475E7487}"/>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8" name="Footer Placeholder 7">
            <a:extLst>
              <a:ext uri="{FF2B5EF4-FFF2-40B4-BE49-F238E27FC236}">
                <a16:creationId xmlns:a16="http://schemas.microsoft.com/office/drawing/2014/main" id="{717CFAC2-8CC5-BCB1-835E-5C9ACCE54C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3CED9-8443-D791-3318-167020A4FBF7}"/>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132801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58F2-A704-A9F0-E7E6-5BDD7CCC74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070795-CE02-7A75-E5C8-93D3F2EDB29F}"/>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4" name="Footer Placeholder 3">
            <a:extLst>
              <a:ext uri="{FF2B5EF4-FFF2-40B4-BE49-F238E27FC236}">
                <a16:creationId xmlns:a16="http://schemas.microsoft.com/office/drawing/2014/main" id="{0801632F-1374-B4E8-9FBC-6115805E12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228ACF-EB5C-E4A7-708B-C6E5296267F8}"/>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157155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523BE2-8233-A763-8EA4-4C580EEBB7B1}"/>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3" name="Footer Placeholder 2">
            <a:extLst>
              <a:ext uri="{FF2B5EF4-FFF2-40B4-BE49-F238E27FC236}">
                <a16:creationId xmlns:a16="http://schemas.microsoft.com/office/drawing/2014/main" id="{E50E68A3-97AF-C978-974F-F5784A54CB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C9B15C-BF98-3ABE-94E3-FE858615BDF3}"/>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60907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B214A-4F5C-31A4-76F6-F324D8821C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D5E51B-A8A5-3E51-BDC5-6744F70821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C6C7D6-91B9-E8E3-18F0-9BF27F494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815FC2-7B51-E0B0-B08F-C6DAEDC392B3}"/>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6" name="Footer Placeholder 5">
            <a:extLst>
              <a:ext uri="{FF2B5EF4-FFF2-40B4-BE49-F238E27FC236}">
                <a16:creationId xmlns:a16="http://schemas.microsoft.com/office/drawing/2014/main" id="{CCEEB9AC-81C6-7076-9383-A34719369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FFF99-13EA-B02F-51B3-F1F5F0D0502D}"/>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145419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A0729-24FB-0D57-98C1-FBD216EB4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A1C5D6-0743-FF54-543A-631A9036D9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4199AB-1E19-FB47-B58C-5EEC32FDF4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41B5FB-0CDC-8F59-F88F-32A9143AA591}"/>
              </a:ext>
            </a:extLst>
          </p:cNvPr>
          <p:cNvSpPr>
            <a:spLocks noGrp="1"/>
          </p:cNvSpPr>
          <p:nvPr>
            <p:ph type="dt" sz="half" idx="10"/>
          </p:nvPr>
        </p:nvSpPr>
        <p:spPr/>
        <p:txBody>
          <a:bodyPr/>
          <a:lstStyle/>
          <a:p>
            <a:fld id="{D9FC63A3-03CB-46CC-8E2B-6FA48046DF89}" type="datetimeFigureOut">
              <a:rPr lang="en-US" smtClean="0"/>
              <a:t>1/24/2024</a:t>
            </a:fld>
            <a:endParaRPr lang="en-US"/>
          </a:p>
        </p:txBody>
      </p:sp>
      <p:sp>
        <p:nvSpPr>
          <p:cNvPr id="6" name="Footer Placeholder 5">
            <a:extLst>
              <a:ext uri="{FF2B5EF4-FFF2-40B4-BE49-F238E27FC236}">
                <a16:creationId xmlns:a16="http://schemas.microsoft.com/office/drawing/2014/main" id="{97D6685B-A886-6C90-2C07-A9998647BC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58EE9C-9BB5-467E-3542-EFDEB205AC12}"/>
              </a:ext>
            </a:extLst>
          </p:cNvPr>
          <p:cNvSpPr>
            <a:spLocks noGrp="1"/>
          </p:cNvSpPr>
          <p:nvPr>
            <p:ph type="sldNum" sz="quarter" idx="12"/>
          </p:nvPr>
        </p:nvSpPr>
        <p:spPr/>
        <p:txBody>
          <a:bodyPr/>
          <a:lstStyle/>
          <a:p>
            <a:fld id="{C4E8F952-54F9-484C-983A-27BC23B1DA6F}" type="slidenum">
              <a:rPr lang="en-US" smtClean="0"/>
              <a:t>‹#›</a:t>
            </a:fld>
            <a:endParaRPr lang="en-US"/>
          </a:p>
        </p:txBody>
      </p:sp>
    </p:spTree>
    <p:extLst>
      <p:ext uri="{BB962C8B-B14F-4D97-AF65-F5344CB8AC3E}">
        <p14:creationId xmlns:p14="http://schemas.microsoft.com/office/powerpoint/2010/main" val="319126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285E7D-A8C7-3073-CA9A-47FC1AFC49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C1650-2D80-1587-5D5E-C9F4751B7E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191C25-32CA-580C-EE51-FCC43F5E4C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C63A3-03CB-46CC-8E2B-6FA48046DF89}" type="datetimeFigureOut">
              <a:rPr lang="en-US" smtClean="0"/>
              <a:t>1/24/2024</a:t>
            </a:fld>
            <a:endParaRPr lang="en-US"/>
          </a:p>
        </p:txBody>
      </p:sp>
      <p:sp>
        <p:nvSpPr>
          <p:cNvPr id="5" name="Footer Placeholder 4">
            <a:extLst>
              <a:ext uri="{FF2B5EF4-FFF2-40B4-BE49-F238E27FC236}">
                <a16:creationId xmlns:a16="http://schemas.microsoft.com/office/drawing/2014/main" id="{5D7D90CE-A55F-CB2E-C690-1D0E185FD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8A8967-B970-2378-80F5-70426CD5D5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8F952-54F9-484C-983A-27BC23B1DA6F}" type="slidenum">
              <a:rPr lang="en-US" smtClean="0"/>
              <a:t>‹#›</a:t>
            </a:fld>
            <a:endParaRPr lang="en-US"/>
          </a:p>
        </p:txBody>
      </p:sp>
    </p:spTree>
    <p:extLst>
      <p:ext uri="{BB962C8B-B14F-4D97-AF65-F5344CB8AC3E}">
        <p14:creationId xmlns:p14="http://schemas.microsoft.com/office/powerpoint/2010/main" val="1249637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A9680-31F9-7029-826A-05367C6935DD}"/>
              </a:ext>
            </a:extLst>
          </p:cNvPr>
          <p:cNvSpPr>
            <a:spLocks noGrp="1"/>
          </p:cNvSpPr>
          <p:nvPr>
            <p:ph type="ctrTitle"/>
          </p:nvPr>
        </p:nvSpPr>
        <p:spPr>
          <a:xfrm>
            <a:off x="1524000" y="219919"/>
            <a:ext cx="9144000" cy="3831220"/>
          </a:xfrm>
        </p:spPr>
        <p:txBody>
          <a:bodyPr>
            <a:normAutofit fontScale="90000"/>
          </a:bodyPr>
          <a:lstStyle/>
          <a:p>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Western Rising</a:t>
            </a: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Strategic Planning Survey Results and Takeaways From Open Forums</a:t>
            </a: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br>
              <a:rPr lang="en-US" sz="2400" b="1"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B7951B2-37D4-F493-CC7C-C658CAE680FC}"/>
              </a:ext>
            </a:extLst>
          </p:cNvPr>
          <p:cNvSpPr>
            <a:spLocks noGrp="1"/>
          </p:cNvSpPr>
          <p:nvPr>
            <p:ph type="subTitle" idx="1"/>
          </p:nvPr>
        </p:nvSpPr>
        <p:spPr>
          <a:xfrm>
            <a:off x="1272331" y="4186107"/>
            <a:ext cx="9144000" cy="1459684"/>
          </a:xfrm>
        </p:spPr>
        <p:txBody>
          <a:bodyPr>
            <a:normAutofit/>
          </a:bodyPr>
          <a:lstStyle/>
          <a:p>
            <a:r>
              <a:rPr lang="en-US" sz="2000" dirty="0">
                <a:latin typeface="Times New Roman" panose="02020603050405020304" pitchFamily="18" charset="0"/>
                <a:cs typeface="Times New Roman" panose="02020603050405020304" pitchFamily="18" charset="0"/>
              </a:rPr>
              <a:t>Prepared by</a:t>
            </a:r>
          </a:p>
          <a:p>
            <a:r>
              <a:rPr lang="en-US" dirty="0">
                <a:latin typeface="Times New Roman" panose="02020603050405020304" pitchFamily="18" charset="0"/>
                <a:cs typeface="Times New Roman" panose="02020603050405020304" pitchFamily="18" charset="0"/>
              </a:rPr>
              <a:t>Institutional Effectiveness &amp; Strategic Planning</a:t>
            </a:r>
          </a:p>
          <a:p>
            <a:r>
              <a:rPr lang="en-US" dirty="0">
                <a:latin typeface="Times New Roman" panose="02020603050405020304" pitchFamily="18" charset="0"/>
                <a:cs typeface="Times New Roman" panose="02020603050405020304" pitchFamily="18" charset="0"/>
              </a:rPr>
              <a:t>January 2024</a:t>
            </a:r>
          </a:p>
        </p:txBody>
      </p:sp>
    </p:spTree>
    <p:extLst>
      <p:ext uri="{BB962C8B-B14F-4D97-AF65-F5344CB8AC3E}">
        <p14:creationId xmlns:p14="http://schemas.microsoft.com/office/powerpoint/2010/main" val="1408087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3B86-1C6E-807A-35BD-65068CFFD41E}"/>
              </a:ext>
            </a:extLst>
          </p:cNvPr>
          <p:cNvSpPr>
            <a:spLocks noGrp="1"/>
          </p:cNvSpPr>
          <p:nvPr>
            <p:ph type="title"/>
          </p:nvPr>
        </p:nvSpPr>
        <p:spPr>
          <a:xfrm>
            <a:off x="838200" y="243067"/>
            <a:ext cx="10515600" cy="579053"/>
          </a:xfrm>
        </p:spPr>
        <p:txBody>
          <a:bodyPr>
            <a:normAutofit fontScale="90000"/>
          </a:bodyPr>
          <a:lstStyle/>
          <a:p>
            <a:pPr algn="ctr"/>
            <a:r>
              <a:rPr lang="en-US" sz="3200" b="1" dirty="0">
                <a:latin typeface="Times New Roman" panose="02020603050405020304" pitchFamily="18" charset="0"/>
                <a:cs typeface="Times New Roman" panose="02020603050405020304" pitchFamily="18" charset="0"/>
              </a:rPr>
              <a:t>Context – Creating a new strategic plan through engagement with the WCSU community </a:t>
            </a:r>
          </a:p>
        </p:txBody>
      </p:sp>
      <p:sp>
        <p:nvSpPr>
          <p:cNvPr id="3" name="Content Placeholder 2">
            <a:extLst>
              <a:ext uri="{FF2B5EF4-FFF2-40B4-BE49-F238E27FC236}">
                <a16:creationId xmlns:a16="http://schemas.microsoft.com/office/drawing/2014/main" id="{88F3D7EB-4E86-2FD5-24B6-5BC1D11B0B58}"/>
              </a:ext>
            </a:extLst>
          </p:cNvPr>
          <p:cNvSpPr>
            <a:spLocks noGrp="1"/>
          </p:cNvSpPr>
          <p:nvPr>
            <p:ph idx="1"/>
          </p:nvPr>
        </p:nvSpPr>
        <p:spPr>
          <a:xfrm>
            <a:off x="838200" y="1296364"/>
            <a:ext cx="10515600" cy="4880599"/>
          </a:xfrm>
        </p:spPr>
        <p:txBody>
          <a:bodyPr>
            <a:normAutofit fontScale="92500" lnSpcReduction="20000"/>
          </a:bodyPr>
          <a:lstStyle/>
          <a:p>
            <a:pPr marL="0" indent="0" algn="just">
              <a:buNone/>
            </a:pPr>
            <a:r>
              <a:rPr lang="en-US" sz="2000" b="1" dirty="0">
                <a:latin typeface="Times New Roman" panose="02020603050405020304" pitchFamily="18" charset="0"/>
                <a:cs typeface="Times New Roman" panose="02020603050405020304" pitchFamily="18" charset="0"/>
              </a:rPr>
              <a:t>To engage the university college and obtain their input as part of the process…</a:t>
            </a:r>
          </a:p>
          <a:p>
            <a:pPr algn="just"/>
            <a:r>
              <a:rPr lang="en-US" sz="2000" dirty="0">
                <a:latin typeface="Times New Roman" panose="02020603050405020304" pitchFamily="18" charset="0"/>
                <a:cs typeface="Times New Roman" panose="02020603050405020304" pitchFamily="18" charset="0"/>
              </a:rPr>
              <a:t>A Mission/Vision/Values survey was distributed via Select Survey to the campus community. Overall, seven hundred and sixty-six persons (766) attempted the survey questions with a completion rate per survey question ranging between 19% and 31%.</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Survey completers break down as follows – Students (32%); Full-time faculty (25%); Adjunct faculty (7%); Administrators (8%); Full-time staff (21%); Part-time staff (4%); and Alumni (3%)</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addition to the survey, three round tables and a panel discussion were held to collect feedback from the university community. These round tables were moderated by faculty members. The round tables and panel discussions were attended by members of the university community.</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data collected from the survey, round tables, and panel discussion were analyzed by the Office of Institutional Effectiveness and Strategic Planning.</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This short report provides the campus community with the overall findings.</a:t>
            </a:r>
          </a:p>
          <a:p>
            <a:pPr algn="just"/>
            <a:endParaRPr lang="en-US" sz="2000" dirty="0">
              <a:latin typeface="Times New Roman" panose="02020603050405020304" pitchFamily="18"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3969756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3B86-1C6E-807A-35BD-65068CFFD41E}"/>
              </a:ext>
            </a:extLst>
          </p:cNvPr>
          <p:cNvSpPr>
            <a:spLocks noGrp="1"/>
          </p:cNvSpPr>
          <p:nvPr>
            <p:ph type="title"/>
          </p:nvPr>
        </p:nvSpPr>
        <p:spPr>
          <a:xfrm>
            <a:off x="838200" y="109057"/>
            <a:ext cx="10515600" cy="713064"/>
          </a:xfrm>
        </p:spPr>
        <p:txBody>
          <a:bodyPr>
            <a:normAutofit/>
          </a:bodyPr>
          <a:lstStyle/>
          <a:p>
            <a:pPr algn="ctr"/>
            <a:r>
              <a:rPr lang="en-US" b="1" dirty="0">
                <a:latin typeface="Times New Roman" panose="02020603050405020304" pitchFamily="18" charset="0"/>
                <a:cs typeface="Times New Roman" panose="02020603050405020304" pitchFamily="18" charset="0"/>
              </a:rPr>
              <a:t>Key Points To Note</a:t>
            </a:r>
          </a:p>
        </p:txBody>
      </p:sp>
      <p:sp>
        <p:nvSpPr>
          <p:cNvPr id="3" name="Content Placeholder 2">
            <a:extLst>
              <a:ext uri="{FF2B5EF4-FFF2-40B4-BE49-F238E27FC236}">
                <a16:creationId xmlns:a16="http://schemas.microsoft.com/office/drawing/2014/main" id="{88F3D7EB-4E86-2FD5-24B6-5BC1D11B0B58}"/>
              </a:ext>
            </a:extLst>
          </p:cNvPr>
          <p:cNvSpPr>
            <a:spLocks noGrp="1"/>
          </p:cNvSpPr>
          <p:nvPr>
            <p:ph idx="1"/>
          </p:nvPr>
        </p:nvSpPr>
        <p:spPr>
          <a:xfrm>
            <a:off x="838200" y="947956"/>
            <a:ext cx="10515600" cy="5410899"/>
          </a:xfrm>
        </p:spPr>
        <p:txBody>
          <a:bodyPr>
            <a:normAutofit fontScale="92500" lnSpcReduction="10000"/>
          </a:bodyPr>
          <a:lstStyle/>
          <a:p>
            <a:pPr algn="just"/>
            <a:r>
              <a:rPr lang="en-US" sz="2000" dirty="0">
                <a:latin typeface="Times New Roman" panose="02020603050405020304" pitchFamily="18" charset="0"/>
                <a:cs typeface="Times New Roman" panose="02020603050405020304" pitchFamily="18" charset="0"/>
              </a:rPr>
              <a:t>The university community’s opinion is mixed on whether our mission describes who we are, what we do, and who we serve. A slight majority recommends that the university revises both its mission and mission statements.</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There are significant gaps between how institutional stakeholders view the university’s values as describing who we are versus how we work. The values are viewed more as describing who we are than how we work.</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following qualities make Western Connecticut State University distinct from other institutions – location, caring character of faculty and staff; quality and mix of academic program offerings, and the student population it serves.</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following were highlighted as important values to guide the institution: transparency, trust, compassion, and inclusivity.</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following five core areas emerged as important for the strategic plan’s focus and priorities – a) the mission, vision, values; b) the students we serve; c) the institutional culture; d) the future of the college including its financial challenges; and e) our local community.</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275396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6FD29-965D-3BCA-CADF-E2797CF77982}"/>
              </a:ext>
            </a:extLst>
          </p:cNvPr>
          <p:cNvSpPr>
            <a:spLocks noGrp="1"/>
          </p:cNvSpPr>
          <p:nvPr>
            <p:ph type="title"/>
          </p:nvPr>
        </p:nvSpPr>
        <p:spPr>
          <a:xfrm>
            <a:off x="838200" y="83890"/>
            <a:ext cx="10515600" cy="755009"/>
          </a:xfrm>
        </p:spPr>
        <p:txBody>
          <a:bodyPr>
            <a:normAutofit/>
          </a:bodyPr>
          <a:lstStyle/>
          <a:p>
            <a:pPr algn="ctr"/>
            <a:r>
              <a:rPr lang="en-US" b="1" dirty="0">
                <a:latin typeface="Times New Roman" panose="02020603050405020304" pitchFamily="18" charset="0"/>
                <a:cs typeface="Times New Roman" panose="02020603050405020304" pitchFamily="18" charset="0"/>
              </a:rPr>
              <a:t>Overall Summary- Mission &amp; Vision</a:t>
            </a:r>
          </a:p>
        </p:txBody>
      </p:sp>
      <p:graphicFrame>
        <p:nvGraphicFramePr>
          <p:cNvPr id="4" name="Table 4">
            <a:extLst>
              <a:ext uri="{FF2B5EF4-FFF2-40B4-BE49-F238E27FC236}">
                <a16:creationId xmlns:a16="http://schemas.microsoft.com/office/drawing/2014/main" id="{012FB130-D5F8-79B1-BC3E-2075DC2368C0}"/>
              </a:ext>
            </a:extLst>
          </p:cNvPr>
          <p:cNvGraphicFramePr>
            <a:graphicFrameLocks noGrp="1"/>
          </p:cNvGraphicFramePr>
          <p:nvPr>
            <p:ph idx="1"/>
            <p:extLst>
              <p:ext uri="{D42A27DB-BD31-4B8C-83A1-F6EECF244321}">
                <p14:modId xmlns:p14="http://schemas.microsoft.com/office/powerpoint/2010/main" val="358364339"/>
              </p:ext>
            </p:extLst>
          </p:nvPr>
        </p:nvGraphicFramePr>
        <p:xfrm>
          <a:off x="745921" y="978336"/>
          <a:ext cx="10515600" cy="5489577"/>
        </p:xfrm>
        <a:graphic>
          <a:graphicData uri="http://schemas.openxmlformats.org/drawingml/2006/table">
            <a:tbl>
              <a:tblPr firstRow="1" bandRow="1">
                <a:tableStyleId>{5C22544A-7EE6-4342-B048-85BDC9FD1C3A}</a:tableStyleId>
              </a:tblPr>
              <a:tblGrid>
                <a:gridCol w="5998828">
                  <a:extLst>
                    <a:ext uri="{9D8B030D-6E8A-4147-A177-3AD203B41FA5}">
                      <a16:colId xmlns:a16="http://schemas.microsoft.com/office/drawing/2014/main" val="2458543844"/>
                    </a:ext>
                  </a:extLst>
                </a:gridCol>
                <a:gridCol w="4516772">
                  <a:extLst>
                    <a:ext uri="{9D8B030D-6E8A-4147-A177-3AD203B41FA5}">
                      <a16:colId xmlns:a16="http://schemas.microsoft.com/office/drawing/2014/main" val="2519544190"/>
                    </a:ext>
                  </a:extLst>
                </a:gridCol>
              </a:tblGrid>
              <a:tr h="609953">
                <a:tc>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 who agree/strongly agree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2716134"/>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Our Mission describes clearly who we are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9979243"/>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Our Mission describes clearly what we do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381093594"/>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Our Mission describes clearly who we serve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7007275"/>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Revise the current mission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73589354"/>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Redefine the current mission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2804030"/>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Vision describes clearly who we want to be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148306258"/>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Revise the current vision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3005913"/>
                  </a:ext>
                </a:extLst>
              </a:tr>
              <a:tr h="609953">
                <a:tc>
                  <a:txBody>
                    <a:bodyPr/>
                    <a:lstStyle/>
                    <a:p>
                      <a:pPr marL="0" indent="0" algn="l" fontAlgn="b">
                        <a:buFont typeface="Arial" panose="020B0604020202020204" pitchFamily="34" charset="0"/>
                        <a:buNone/>
                      </a:pPr>
                      <a:r>
                        <a:rPr lang="en-US" sz="2000" b="0" i="0" u="none" strike="noStrike" dirty="0">
                          <a:solidFill>
                            <a:schemeClr val="tx1"/>
                          </a:solidFill>
                          <a:effectLst/>
                          <a:latin typeface="Times New Roman" panose="02020603050405020304" pitchFamily="18" charset="0"/>
                          <a:cs typeface="Times New Roman" panose="02020603050405020304" pitchFamily="18" charset="0"/>
                        </a:rPr>
                        <a:t>Redefine the current vision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512716775"/>
                  </a:ext>
                </a:extLst>
              </a:tr>
            </a:tbl>
          </a:graphicData>
        </a:graphic>
      </p:graphicFrame>
    </p:spTree>
    <p:extLst>
      <p:ext uri="{BB962C8B-B14F-4D97-AF65-F5344CB8AC3E}">
        <p14:creationId xmlns:p14="http://schemas.microsoft.com/office/powerpoint/2010/main" val="4275379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6FD29-965D-3BCA-CADF-E2797CF77982}"/>
              </a:ext>
            </a:extLst>
          </p:cNvPr>
          <p:cNvSpPr>
            <a:spLocks noGrp="1"/>
          </p:cNvSpPr>
          <p:nvPr>
            <p:ph type="title"/>
          </p:nvPr>
        </p:nvSpPr>
        <p:spPr>
          <a:xfrm>
            <a:off x="838200" y="83890"/>
            <a:ext cx="10515600" cy="755009"/>
          </a:xfrm>
        </p:spPr>
        <p:txBody>
          <a:bodyPr>
            <a:normAutofit/>
          </a:bodyPr>
          <a:lstStyle/>
          <a:p>
            <a:pPr algn="ctr"/>
            <a:r>
              <a:rPr lang="en-US" b="1" dirty="0">
                <a:latin typeface="Times New Roman" panose="02020603050405020304" pitchFamily="18" charset="0"/>
                <a:cs typeface="Times New Roman" panose="02020603050405020304" pitchFamily="18" charset="0"/>
              </a:rPr>
              <a:t>Overall Summary – University Values</a:t>
            </a:r>
          </a:p>
        </p:txBody>
      </p:sp>
      <p:graphicFrame>
        <p:nvGraphicFramePr>
          <p:cNvPr id="4" name="Table 4">
            <a:extLst>
              <a:ext uri="{FF2B5EF4-FFF2-40B4-BE49-F238E27FC236}">
                <a16:creationId xmlns:a16="http://schemas.microsoft.com/office/drawing/2014/main" id="{012FB130-D5F8-79B1-BC3E-2075DC2368C0}"/>
              </a:ext>
            </a:extLst>
          </p:cNvPr>
          <p:cNvGraphicFramePr>
            <a:graphicFrameLocks noGrp="1"/>
          </p:cNvGraphicFramePr>
          <p:nvPr>
            <p:ph idx="1"/>
            <p:extLst>
              <p:ext uri="{D42A27DB-BD31-4B8C-83A1-F6EECF244321}">
                <p14:modId xmlns:p14="http://schemas.microsoft.com/office/powerpoint/2010/main" val="4086976580"/>
              </p:ext>
            </p:extLst>
          </p:nvPr>
        </p:nvGraphicFramePr>
        <p:xfrm>
          <a:off x="754310" y="838899"/>
          <a:ext cx="10515600" cy="5728293"/>
        </p:xfrm>
        <a:graphic>
          <a:graphicData uri="http://schemas.openxmlformats.org/drawingml/2006/table">
            <a:tbl>
              <a:tblPr firstRow="1" bandRow="1">
                <a:tableStyleId>{5C22544A-7EE6-4342-B048-85BDC9FD1C3A}</a:tableStyleId>
              </a:tblPr>
              <a:tblGrid>
                <a:gridCol w="1955334">
                  <a:extLst>
                    <a:ext uri="{9D8B030D-6E8A-4147-A177-3AD203B41FA5}">
                      <a16:colId xmlns:a16="http://schemas.microsoft.com/office/drawing/2014/main" val="2458543844"/>
                    </a:ext>
                  </a:extLst>
                </a:gridCol>
                <a:gridCol w="4253218">
                  <a:extLst>
                    <a:ext uri="{9D8B030D-6E8A-4147-A177-3AD203B41FA5}">
                      <a16:colId xmlns:a16="http://schemas.microsoft.com/office/drawing/2014/main" val="2519544190"/>
                    </a:ext>
                  </a:extLst>
                </a:gridCol>
                <a:gridCol w="4307048">
                  <a:extLst>
                    <a:ext uri="{9D8B030D-6E8A-4147-A177-3AD203B41FA5}">
                      <a16:colId xmlns:a16="http://schemas.microsoft.com/office/drawing/2014/main" val="2220858938"/>
                    </a:ext>
                  </a:extLst>
                </a:gridCol>
              </a:tblGrid>
              <a:tr h="779431">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 who strongly agree/agree that…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019173857"/>
                  </a:ext>
                </a:extLst>
              </a:tr>
              <a:tr h="604753">
                <a:tc>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Values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Value Describes Who We 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400" dirty="0">
                          <a:solidFill>
                            <a:schemeClr val="tx1"/>
                          </a:solidFill>
                          <a:latin typeface="Times New Roman" panose="02020603050405020304" pitchFamily="18" charset="0"/>
                          <a:cs typeface="Times New Roman" panose="02020603050405020304" pitchFamily="18" charset="0"/>
                        </a:rPr>
                        <a:t>Value Describes How We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2716134"/>
                  </a:ext>
                </a:extLst>
              </a:tr>
              <a:tr h="446954">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Excellence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9979243"/>
                  </a:ext>
                </a:extLst>
              </a:tr>
              <a:tr h="779431">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Curiosity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381093594"/>
                  </a:ext>
                </a:extLst>
              </a:tr>
              <a:tr h="779431">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Dialogue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7007275"/>
                  </a:ext>
                </a:extLst>
              </a:tr>
              <a:tr h="779431">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Engagement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73589354"/>
                  </a:ext>
                </a:extLst>
              </a:tr>
              <a:tr h="779431">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Opportunity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2804030"/>
                  </a:ext>
                </a:extLst>
              </a:tr>
              <a:tr h="779431">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Respect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sz="2000" b="0" i="0" u="none" strike="noStrike" dirty="0">
                          <a:solidFill>
                            <a:srgbClr val="000000"/>
                          </a:solidFill>
                          <a:effectLst/>
                          <a:latin typeface="Times New Roman" panose="02020603050405020304" pitchFamily="18" charset="0"/>
                          <a:cs typeface="Times New Roman" panose="02020603050405020304" pitchFamily="18" charset="0"/>
                        </a:rPr>
                        <a:t>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92448679"/>
                  </a:ext>
                </a:extLst>
              </a:tr>
            </a:tbl>
          </a:graphicData>
        </a:graphic>
      </p:graphicFrame>
    </p:spTree>
    <p:extLst>
      <p:ext uri="{BB962C8B-B14F-4D97-AF65-F5344CB8AC3E}">
        <p14:creationId xmlns:p14="http://schemas.microsoft.com/office/powerpoint/2010/main" val="773800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94232-E981-5D6B-EC65-CF6DFE350115}"/>
              </a:ext>
            </a:extLst>
          </p:cNvPr>
          <p:cNvSpPr>
            <a:spLocks noGrp="1"/>
          </p:cNvSpPr>
          <p:nvPr>
            <p:ph type="title"/>
          </p:nvPr>
        </p:nvSpPr>
        <p:spPr>
          <a:xfrm>
            <a:off x="877349" y="53196"/>
            <a:ext cx="10515600" cy="987039"/>
          </a:xfrm>
        </p:spPr>
        <p:txBody>
          <a:bodyPr>
            <a:normAutofit/>
          </a:bodyPr>
          <a:lstStyle/>
          <a:p>
            <a:pPr algn="ctr"/>
            <a:r>
              <a:rPr lang="en-US" sz="3200" b="1" dirty="0">
                <a:latin typeface="Times New Roman" panose="02020603050405020304" pitchFamily="18" charset="0"/>
                <a:cs typeface="Times New Roman" panose="02020603050405020304" pitchFamily="18" charset="0"/>
              </a:rPr>
              <a:t>The Five Core Areas To Guide The Next Phase </a:t>
            </a:r>
          </a:p>
        </p:txBody>
      </p:sp>
      <p:sp>
        <p:nvSpPr>
          <p:cNvPr id="3" name="Content Placeholder 2">
            <a:extLst>
              <a:ext uri="{FF2B5EF4-FFF2-40B4-BE49-F238E27FC236}">
                <a16:creationId xmlns:a16="http://schemas.microsoft.com/office/drawing/2014/main" id="{8E652E3B-94DB-1FD2-681C-188179690AEF}"/>
              </a:ext>
            </a:extLst>
          </p:cNvPr>
          <p:cNvSpPr>
            <a:spLocks noGrp="1"/>
          </p:cNvSpPr>
          <p:nvPr>
            <p:ph idx="1"/>
          </p:nvPr>
        </p:nvSpPr>
        <p:spPr>
          <a:xfrm>
            <a:off x="838200" y="1040235"/>
            <a:ext cx="10476451" cy="5620624"/>
          </a:xfrm>
        </p:spPr>
        <p:txBody>
          <a:bodyPr/>
          <a:lstStyle/>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p:txBody>
      </p:sp>
      <p:sp>
        <p:nvSpPr>
          <p:cNvPr id="4" name="Oval 3">
            <a:extLst>
              <a:ext uri="{FF2B5EF4-FFF2-40B4-BE49-F238E27FC236}">
                <a16:creationId xmlns:a16="http://schemas.microsoft.com/office/drawing/2014/main" id="{033EC9B6-72D4-030B-50A4-770F59434CAA}"/>
              </a:ext>
            </a:extLst>
          </p:cNvPr>
          <p:cNvSpPr/>
          <p:nvPr/>
        </p:nvSpPr>
        <p:spPr>
          <a:xfrm>
            <a:off x="1204516" y="1174458"/>
            <a:ext cx="2763477" cy="2254541"/>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latin typeface="Times New Roman" panose="02020603050405020304" pitchFamily="18" charset="0"/>
                <a:cs typeface="Times New Roman" panose="02020603050405020304" pitchFamily="18" charset="0"/>
              </a:rPr>
              <a:t>The Institutional Culture</a:t>
            </a:r>
          </a:p>
        </p:txBody>
      </p:sp>
      <p:sp>
        <p:nvSpPr>
          <p:cNvPr id="5" name="Oval 4">
            <a:extLst>
              <a:ext uri="{FF2B5EF4-FFF2-40B4-BE49-F238E27FC236}">
                <a16:creationId xmlns:a16="http://schemas.microsoft.com/office/drawing/2014/main" id="{7AEA0951-DBB9-10F8-C2EE-ED03B2903A44}"/>
              </a:ext>
            </a:extLst>
          </p:cNvPr>
          <p:cNvSpPr/>
          <p:nvPr/>
        </p:nvSpPr>
        <p:spPr>
          <a:xfrm>
            <a:off x="4759876" y="2478944"/>
            <a:ext cx="3038564" cy="2441196"/>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latin typeface="Times New Roman" panose="02020603050405020304" pitchFamily="18" charset="0"/>
                <a:cs typeface="Times New Roman" panose="02020603050405020304" pitchFamily="18" charset="0"/>
              </a:rPr>
              <a:t>Our Mission, Vision, and Values</a:t>
            </a:r>
          </a:p>
        </p:txBody>
      </p:sp>
      <p:sp>
        <p:nvSpPr>
          <p:cNvPr id="6" name="Oval 5">
            <a:extLst>
              <a:ext uri="{FF2B5EF4-FFF2-40B4-BE49-F238E27FC236}">
                <a16:creationId xmlns:a16="http://schemas.microsoft.com/office/drawing/2014/main" id="{BA33E3D9-314E-4DCC-DDE1-28D7C27724A9}"/>
              </a:ext>
            </a:extLst>
          </p:cNvPr>
          <p:cNvSpPr/>
          <p:nvPr/>
        </p:nvSpPr>
        <p:spPr>
          <a:xfrm>
            <a:off x="8512025" y="1310020"/>
            <a:ext cx="2239861" cy="2055301"/>
          </a:xfrm>
          <a:prstGeom prst="ellipse">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latin typeface="Times New Roman" panose="02020603050405020304" pitchFamily="18" charset="0"/>
                <a:cs typeface="Times New Roman" panose="02020603050405020304" pitchFamily="18" charset="0"/>
              </a:rPr>
              <a:t>The Students We Serve</a:t>
            </a:r>
          </a:p>
        </p:txBody>
      </p:sp>
      <p:sp>
        <p:nvSpPr>
          <p:cNvPr id="7" name="Oval 6">
            <a:extLst>
              <a:ext uri="{FF2B5EF4-FFF2-40B4-BE49-F238E27FC236}">
                <a16:creationId xmlns:a16="http://schemas.microsoft.com/office/drawing/2014/main" id="{D096CB1E-ADBF-D898-19BD-1BFD03E704F3}"/>
              </a:ext>
            </a:extLst>
          </p:cNvPr>
          <p:cNvSpPr/>
          <p:nvPr/>
        </p:nvSpPr>
        <p:spPr>
          <a:xfrm>
            <a:off x="1076587" y="3913464"/>
            <a:ext cx="2969704" cy="244119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Times New Roman" panose="02020603050405020304" pitchFamily="18" charset="0"/>
                <a:cs typeface="Times New Roman" panose="02020603050405020304" pitchFamily="18" charset="0"/>
              </a:rPr>
              <a:t>The Future Of The College</a:t>
            </a:r>
          </a:p>
        </p:txBody>
      </p:sp>
      <p:sp>
        <p:nvSpPr>
          <p:cNvPr id="8" name="Oval 7">
            <a:extLst>
              <a:ext uri="{FF2B5EF4-FFF2-40B4-BE49-F238E27FC236}">
                <a16:creationId xmlns:a16="http://schemas.microsoft.com/office/drawing/2014/main" id="{080E13C6-CAB5-3B67-4D6B-2461FE0752C4}"/>
              </a:ext>
            </a:extLst>
          </p:cNvPr>
          <p:cNvSpPr/>
          <p:nvPr/>
        </p:nvSpPr>
        <p:spPr>
          <a:xfrm>
            <a:off x="8401572" y="4374859"/>
            <a:ext cx="2751590" cy="22146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latin typeface="Times New Roman" panose="02020603050405020304" pitchFamily="18" charset="0"/>
                <a:cs typeface="Times New Roman" panose="02020603050405020304" pitchFamily="18" charset="0"/>
              </a:rPr>
              <a:t>Our Local Community</a:t>
            </a:r>
          </a:p>
        </p:txBody>
      </p:sp>
    </p:spTree>
    <p:extLst>
      <p:ext uri="{BB962C8B-B14F-4D97-AF65-F5344CB8AC3E}">
        <p14:creationId xmlns:p14="http://schemas.microsoft.com/office/powerpoint/2010/main" val="277685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3FF792-CCCA-CE32-77AD-32B20AC5B43F}"/>
              </a:ext>
            </a:extLst>
          </p:cNvPr>
          <p:cNvSpPr>
            <a:spLocks noGrp="1"/>
          </p:cNvSpPr>
          <p:nvPr>
            <p:ph idx="1"/>
          </p:nvPr>
        </p:nvSpPr>
        <p:spPr>
          <a:xfrm>
            <a:off x="838200" y="830510"/>
            <a:ext cx="10515600" cy="5346453"/>
          </a:xfrm>
        </p:spPr>
        <p:txBody>
          <a:bodyPr>
            <a:normAutofit fontScale="85000" lnSpcReduction="2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4400" dirty="0">
                <a:latin typeface="Times New Roman" panose="02020603050405020304" pitchFamily="18" charset="0"/>
                <a:cs typeface="Times New Roman" panose="02020603050405020304" pitchFamily="18" charset="0"/>
              </a:rPr>
              <a:t>For questions, please contact</a:t>
            </a:r>
          </a:p>
          <a:p>
            <a:pPr marL="0" indent="0" algn="ctr">
              <a:buNone/>
            </a:pPr>
            <a:endParaRPr lang="en-US" sz="4400" dirty="0">
              <a:latin typeface="Times New Roman" panose="02020603050405020304" pitchFamily="18" charset="0"/>
              <a:cs typeface="Times New Roman" panose="02020603050405020304" pitchFamily="18" charset="0"/>
            </a:endParaRPr>
          </a:p>
          <a:p>
            <a:pPr marL="0" indent="0" algn="ctr">
              <a:buNone/>
            </a:pPr>
            <a:r>
              <a:rPr lang="en-US" sz="4400" dirty="0">
                <a:latin typeface="Times New Roman" panose="02020603050405020304" pitchFamily="18" charset="0"/>
                <a:cs typeface="Times New Roman" panose="02020603050405020304" pitchFamily="18" charset="0"/>
              </a:rPr>
              <a:t>John Osae-Kwapong</a:t>
            </a:r>
          </a:p>
          <a:p>
            <a:pPr marL="0" indent="0" algn="ctr">
              <a:buNone/>
            </a:pPr>
            <a:r>
              <a:rPr lang="en-US" sz="4400" dirty="0">
                <a:latin typeface="Times New Roman" panose="02020603050405020304" pitchFamily="18" charset="0"/>
                <a:cs typeface="Times New Roman" panose="02020603050405020304" pitchFamily="18" charset="0"/>
              </a:rPr>
              <a:t>AVP, Institutional Effectiveness and Strategic Planning</a:t>
            </a: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 </a:t>
            </a: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58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595</Words>
  <Application>Microsoft Office PowerPoint</Application>
  <PresentationFormat>Widescreen</PresentationFormat>
  <Paragraphs>90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     Western Rising  Strategic Planning Survey Results and Takeaways From Open Forums   </vt:lpstr>
      <vt:lpstr>Context – Creating a new strategic plan through engagement with the WCSU community </vt:lpstr>
      <vt:lpstr>Key Points To Note</vt:lpstr>
      <vt:lpstr>Overall Summary- Mission &amp; Vision</vt:lpstr>
      <vt:lpstr>Overall Summary – University Values</vt:lpstr>
      <vt:lpstr>The Five Core Areas To Guide The Next Phase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Planning  Mission, Vision, Values Survey Results</dc:title>
  <dc:creator>John</dc:creator>
  <cp:lastModifiedBy>John</cp:lastModifiedBy>
  <cp:revision>23</cp:revision>
  <dcterms:created xsi:type="dcterms:W3CDTF">2023-12-11T20:16:42Z</dcterms:created>
  <dcterms:modified xsi:type="dcterms:W3CDTF">2024-01-24T19:28:41Z</dcterms:modified>
</cp:coreProperties>
</file>